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5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7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6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6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5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3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9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2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EE08-770F-40DD-8E93-DBBECD2C808B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69E1-18DE-431F-B21C-7CB2AD37D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6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7360" y="1047404"/>
            <a:ext cx="665018" cy="22194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1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25539" y="1047404"/>
                <a:ext cx="488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39" y="1047404"/>
                <a:ext cx="48866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825539" y="1599616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25539" y="1545961"/>
                <a:ext cx="492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39" y="1545961"/>
                <a:ext cx="492507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825539" y="2027928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825539" y="1974273"/>
                <a:ext cx="492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39" y="1974273"/>
                <a:ext cx="492507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825539" y="2717093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825539" y="2663438"/>
                <a:ext cx="542200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39" y="2663438"/>
                <a:ext cx="542200" cy="326243"/>
              </a:xfrm>
              <a:prstGeom prst="rect">
                <a:avLst/>
              </a:prstGeom>
              <a:blipFill rotWithShape="0"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952562" y="239653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52938" y="230228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950826" y="22006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45477" y="1047404"/>
            <a:ext cx="665018" cy="22194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1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033656" y="1047404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56" y="1047404"/>
                <a:ext cx="45070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033656" y="1599616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033656" y="1545961"/>
                <a:ext cx="467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56" y="1545961"/>
                <a:ext cx="46782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3033656" y="2027928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033656" y="1974273"/>
                <a:ext cx="467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56" y="1974273"/>
                <a:ext cx="46782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3033656" y="2717093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033656" y="2663438"/>
                <a:ext cx="505010" cy="32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56" y="2663438"/>
                <a:ext cx="505010" cy="3288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160679" y="239653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61055" y="230228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158943" y="22006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00420" y="1047404"/>
            <a:ext cx="665018" cy="22194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1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288599" y="1047404"/>
                <a:ext cx="513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99" y="1047404"/>
                <a:ext cx="5136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4288599" y="1599616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288599" y="1545961"/>
                <a:ext cx="507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99" y="1545961"/>
                <a:ext cx="507896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4288599" y="2027928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288599" y="1974273"/>
                <a:ext cx="507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99" y="1974273"/>
                <a:ext cx="507896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4288599" y="2717093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288599" y="2663438"/>
                <a:ext cx="578235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99" y="2663438"/>
                <a:ext cx="578235" cy="326243"/>
              </a:xfrm>
              <a:prstGeom prst="rect">
                <a:avLst/>
              </a:prstGeom>
              <a:blipFill rotWithShape="0">
                <a:blip r:embed="rId11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4415622" y="239653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415998" y="230228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413886" y="22006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endCxn id="20" idx="1"/>
          </p:cNvCxnSpPr>
          <p:nvPr/>
        </p:nvCxnSpPr>
        <p:spPr>
          <a:xfrm flipV="1">
            <a:off x="2314199" y="1699850"/>
            <a:ext cx="719457" cy="16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2" idx="1"/>
          </p:cNvCxnSpPr>
          <p:nvPr/>
        </p:nvCxnSpPr>
        <p:spPr>
          <a:xfrm>
            <a:off x="2314199" y="1683638"/>
            <a:ext cx="719457" cy="44452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24" idx="1"/>
          </p:cNvCxnSpPr>
          <p:nvPr/>
        </p:nvCxnSpPr>
        <p:spPr>
          <a:xfrm>
            <a:off x="2341908" y="1708420"/>
            <a:ext cx="691748" cy="111942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3"/>
            <a:endCxn id="20" idx="1"/>
          </p:cNvCxnSpPr>
          <p:nvPr/>
        </p:nvCxnSpPr>
        <p:spPr>
          <a:xfrm flipV="1">
            <a:off x="2318046" y="1699850"/>
            <a:ext cx="715610" cy="42831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1" idx="3"/>
            <a:endCxn id="22" idx="1"/>
          </p:cNvCxnSpPr>
          <p:nvPr/>
        </p:nvCxnSpPr>
        <p:spPr>
          <a:xfrm>
            <a:off x="2318046" y="2128162"/>
            <a:ext cx="71561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1" idx="3"/>
            <a:endCxn id="24" idx="1"/>
          </p:cNvCxnSpPr>
          <p:nvPr/>
        </p:nvCxnSpPr>
        <p:spPr>
          <a:xfrm>
            <a:off x="2318046" y="2128162"/>
            <a:ext cx="715610" cy="69968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3" idx="3"/>
          </p:cNvCxnSpPr>
          <p:nvPr/>
        </p:nvCxnSpPr>
        <p:spPr>
          <a:xfrm flipV="1">
            <a:off x="2367739" y="1715433"/>
            <a:ext cx="644239" cy="11111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3" idx="3"/>
            <a:endCxn id="22" idx="1"/>
          </p:cNvCxnSpPr>
          <p:nvPr/>
        </p:nvCxnSpPr>
        <p:spPr>
          <a:xfrm flipV="1">
            <a:off x="2367739" y="2128162"/>
            <a:ext cx="665917" cy="6983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24" idx="1"/>
          </p:cNvCxnSpPr>
          <p:nvPr/>
        </p:nvCxnSpPr>
        <p:spPr>
          <a:xfrm>
            <a:off x="2402378" y="2811348"/>
            <a:ext cx="631278" cy="1649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3"/>
            <a:endCxn id="31" idx="1"/>
          </p:cNvCxnSpPr>
          <p:nvPr/>
        </p:nvCxnSpPr>
        <p:spPr>
          <a:xfrm flipV="1">
            <a:off x="3522316" y="1699850"/>
            <a:ext cx="766283" cy="268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9" idx="3"/>
            <a:endCxn id="33" idx="1"/>
          </p:cNvCxnSpPr>
          <p:nvPr/>
        </p:nvCxnSpPr>
        <p:spPr>
          <a:xfrm>
            <a:off x="3522316" y="1726677"/>
            <a:ext cx="766283" cy="40148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5" idx="1"/>
          </p:cNvCxnSpPr>
          <p:nvPr/>
        </p:nvCxnSpPr>
        <p:spPr>
          <a:xfrm>
            <a:off x="3530076" y="1719326"/>
            <a:ext cx="758523" cy="110723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1" idx="3"/>
            <a:endCxn id="33" idx="1"/>
          </p:cNvCxnSpPr>
          <p:nvPr/>
        </p:nvCxnSpPr>
        <p:spPr>
          <a:xfrm flipV="1">
            <a:off x="3522316" y="2128162"/>
            <a:ext cx="766283" cy="268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3"/>
            <a:endCxn id="31" idx="1"/>
          </p:cNvCxnSpPr>
          <p:nvPr/>
        </p:nvCxnSpPr>
        <p:spPr>
          <a:xfrm flipV="1">
            <a:off x="3522316" y="1699850"/>
            <a:ext cx="766283" cy="45513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1" idx="3"/>
            <a:endCxn id="34" idx="1"/>
          </p:cNvCxnSpPr>
          <p:nvPr/>
        </p:nvCxnSpPr>
        <p:spPr>
          <a:xfrm>
            <a:off x="3522316" y="2154989"/>
            <a:ext cx="766283" cy="68916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24" idx="3"/>
          </p:cNvCxnSpPr>
          <p:nvPr/>
        </p:nvCxnSpPr>
        <p:spPr>
          <a:xfrm flipV="1">
            <a:off x="3538666" y="1683638"/>
            <a:ext cx="730697" cy="114420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4" idx="3"/>
            <a:endCxn id="33" idx="1"/>
          </p:cNvCxnSpPr>
          <p:nvPr/>
        </p:nvCxnSpPr>
        <p:spPr>
          <a:xfrm flipV="1">
            <a:off x="3538666" y="2128162"/>
            <a:ext cx="749933" cy="69968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endCxn id="35" idx="1"/>
          </p:cNvCxnSpPr>
          <p:nvPr/>
        </p:nvCxnSpPr>
        <p:spPr>
          <a:xfrm flipV="1">
            <a:off x="3538667" y="2826560"/>
            <a:ext cx="749932" cy="1759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3734737" y="101206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2481999" y="10277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2474176" y="354132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(a) </a:t>
            </a:r>
            <a:r>
              <a:rPr lang="zh-CN" altLang="en-US" dirty="0" smtClean="0"/>
              <a:t>遍历组合方式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504604" y="872837"/>
            <a:ext cx="3640974" cy="26684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073384" y="1047404"/>
            <a:ext cx="665018" cy="22194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1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6161563" y="1047404"/>
                <a:ext cx="488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63" y="1047404"/>
                <a:ext cx="48866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矩形 108"/>
          <p:cNvSpPr/>
          <p:nvPr/>
        </p:nvSpPr>
        <p:spPr>
          <a:xfrm>
            <a:off x="6161563" y="1599616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6161563" y="1545961"/>
                <a:ext cx="492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63" y="1545961"/>
                <a:ext cx="492507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矩形 110"/>
          <p:cNvSpPr/>
          <p:nvPr/>
        </p:nvSpPr>
        <p:spPr>
          <a:xfrm>
            <a:off x="6161563" y="2027928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6161563" y="1974273"/>
                <a:ext cx="492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63" y="1974273"/>
                <a:ext cx="492507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矩形 112"/>
          <p:cNvSpPr/>
          <p:nvPr/>
        </p:nvSpPr>
        <p:spPr>
          <a:xfrm>
            <a:off x="6161563" y="2717093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/>
              <p:cNvSpPr txBox="1"/>
              <p:nvPr/>
            </p:nvSpPr>
            <p:spPr>
              <a:xfrm>
                <a:off x="6161563" y="2663438"/>
                <a:ext cx="542200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563" y="2663438"/>
                <a:ext cx="542200" cy="326243"/>
              </a:xfrm>
              <a:prstGeom prst="rect">
                <a:avLst/>
              </a:prstGeom>
              <a:blipFill rotWithShape="0"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文本框 114"/>
          <p:cNvSpPr txBox="1"/>
          <p:nvPr/>
        </p:nvSpPr>
        <p:spPr>
          <a:xfrm>
            <a:off x="6288586" y="239653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288962" y="230228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6286850" y="22006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7281501" y="1047404"/>
            <a:ext cx="665018" cy="22194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1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7369680" y="1047404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80" y="1047404"/>
                <a:ext cx="4507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矩形 119"/>
          <p:cNvSpPr/>
          <p:nvPr/>
        </p:nvSpPr>
        <p:spPr>
          <a:xfrm>
            <a:off x="7369680" y="1599616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/>
              <p:cNvSpPr txBox="1"/>
              <p:nvPr/>
            </p:nvSpPr>
            <p:spPr>
              <a:xfrm>
                <a:off x="7369680" y="1545961"/>
                <a:ext cx="467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80" y="1545961"/>
                <a:ext cx="467820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矩形 121"/>
          <p:cNvSpPr/>
          <p:nvPr/>
        </p:nvSpPr>
        <p:spPr>
          <a:xfrm>
            <a:off x="7369680" y="2027928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7369680" y="1974273"/>
                <a:ext cx="467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80" y="1974273"/>
                <a:ext cx="467820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123"/>
          <p:cNvSpPr/>
          <p:nvPr/>
        </p:nvSpPr>
        <p:spPr>
          <a:xfrm>
            <a:off x="7369680" y="2717093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/>
              <p:cNvSpPr txBox="1"/>
              <p:nvPr/>
            </p:nvSpPr>
            <p:spPr>
              <a:xfrm>
                <a:off x="7369680" y="2663438"/>
                <a:ext cx="505010" cy="32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80" y="2663438"/>
                <a:ext cx="505010" cy="32880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7496703" y="239653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7497079" y="230228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28" name="文本框 127"/>
          <p:cNvSpPr txBox="1"/>
          <p:nvPr/>
        </p:nvSpPr>
        <p:spPr>
          <a:xfrm>
            <a:off x="7494967" y="22006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8569440" y="1047404"/>
            <a:ext cx="665018" cy="22194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1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/>
              <p:cNvSpPr txBox="1"/>
              <p:nvPr/>
            </p:nvSpPr>
            <p:spPr>
              <a:xfrm>
                <a:off x="8657619" y="1047404"/>
                <a:ext cx="513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19" y="1047404"/>
                <a:ext cx="51366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/>
          <p:cNvSpPr/>
          <p:nvPr/>
        </p:nvSpPr>
        <p:spPr>
          <a:xfrm>
            <a:off x="8657619" y="1599616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8657619" y="1545961"/>
                <a:ext cx="507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19" y="1545961"/>
                <a:ext cx="507896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矩形 132"/>
          <p:cNvSpPr/>
          <p:nvPr/>
        </p:nvSpPr>
        <p:spPr>
          <a:xfrm>
            <a:off x="8657619" y="2027928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/>
              <p:cNvSpPr txBox="1"/>
              <p:nvPr/>
            </p:nvSpPr>
            <p:spPr>
              <a:xfrm>
                <a:off x="8657619" y="1974273"/>
                <a:ext cx="507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4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19" y="1974273"/>
                <a:ext cx="507896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8657619" y="2717093"/>
            <a:ext cx="488660" cy="2541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8657619" y="2663438"/>
                <a:ext cx="578235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19" y="2663438"/>
                <a:ext cx="578235" cy="326243"/>
              </a:xfrm>
              <a:prstGeom prst="rect">
                <a:avLst/>
              </a:prstGeom>
              <a:blipFill rotWithShape="0">
                <a:blip r:embed="rId18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/>
          <p:cNvSpPr txBox="1"/>
          <p:nvPr/>
        </p:nvSpPr>
        <p:spPr>
          <a:xfrm>
            <a:off x="8784642" y="239653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8785018" y="230228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139" name="文本框 138"/>
          <p:cNvSpPr txBox="1"/>
          <p:nvPr/>
        </p:nvSpPr>
        <p:spPr>
          <a:xfrm>
            <a:off x="8782906" y="22006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cxnSp>
        <p:nvCxnSpPr>
          <p:cNvPr id="140" name="直接箭头连接符 139"/>
          <p:cNvCxnSpPr>
            <a:endCxn id="121" idx="1"/>
          </p:cNvCxnSpPr>
          <p:nvPr/>
        </p:nvCxnSpPr>
        <p:spPr>
          <a:xfrm flipV="1">
            <a:off x="6650223" y="1699850"/>
            <a:ext cx="719457" cy="16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12" idx="3"/>
            <a:endCxn id="123" idx="1"/>
          </p:cNvCxnSpPr>
          <p:nvPr/>
        </p:nvCxnSpPr>
        <p:spPr>
          <a:xfrm>
            <a:off x="6654070" y="2128162"/>
            <a:ext cx="71561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25" idx="1"/>
          </p:cNvCxnSpPr>
          <p:nvPr/>
        </p:nvCxnSpPr>
        <p:spPr>
          <a:xfrm>
            <a:off x="6738402" y="2811348"/>
            <a:ext cx="631278" cy="1649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20" idx="3"/>
            <a:endCxn id="132" idx="1"/>
          </p:cNvCxnSpPr>
          <p:nvPr/>
        </p:nvCxnSpPr>
        <p:spPr>
          <a:xfrm flipV="1">
            <a:off x="7858340" y="1699850"/>
            <a:ext cx="799279" cy="268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22" idx="3"/>
            <a:endCxn id="134" idx="1"/>
          </p:cNvCxnSpPr>
          <p:nvPr/>
        </p:nvCxnSpPr>
        <p:spPr>
          <a:xfrm flipV="1">
            <a:off x="7858340" y="2128162"/>
            <a:ext cx="799279" cy="268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endCxn id="136" idx="1"/>
          </p:cNvCxnSpPr>
          <p:nvPr/>
        </p:nvCxnSpPr>
        <p:spPr>
          <a:xfrm flipV="1">
            <a:off x="7907687" y="2826560"/>
            <a:ext cx="749932" cy="1759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8070761" y="101206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6818023" y="10277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6810200" y="354132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(b)</a:t>
            </a:r>
            <a:r>
              <a:rPr lang="zh-CN" altLang="en-US" dirty="0" smtClean="0"/>
              <a:t>线性组合方式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5840628" y="872837"/>
            <a:ext cx="3640974" cy="26684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9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数据 4"/>
          <p:cNvSpPr/>
          <p:nvPr/>
        </p:nvSpPr>
        <p:spPr>
          <a:xfrm>
            <a:off x="-3340824" y="-390188"/>
            <a:ext cx="1632857" cy="58782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-3340825" y="889973"/>
            <a:ext cx="1632857" cy="7576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计算数据隶属度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-5730242" y="4924764"/>
            <a:ext cx="1632857" cy="7576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初始化种群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-5882638" y="889972"/>
            <a:ext cx="1632857" cy="7576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生成模糊置信表示库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-5730242" y="6100354"/>
            <a:ext cx="1632857" cy="7576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变异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-3252652" y="6100354"/>
            <a:ext cx="1632857" cy="7576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交叉</a:t>
            </a:r>
          </a:p>
        </p:txBody>
      </p:sp>
      <p:cxnSp>
        <p:nvCxnSpPr>
          <p:cNvPr id="13" name="直接箭头连接符 12"/>
          <p:cNvCxnSpPr>
            <a:stCxn id="5" idx="4"/>
            <a:endCxn id="6" idx="0"/>
          </p:cNvCxnSpPr>
          <p:nvPr/>
        </p:nvCxnSpPr>
        <p:spPr>
          <a:xfrm flipH="1">
            <a:off x="-2524396" y="197641"/>
            <a:ext cx="1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-3265714" y="4898664"/>
            <a:ext cx="1632857" cy="7576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29" name="流程图: 过程 28"/>
          <p:cNvSpPr/>
          <p:nvPr/>
        </p:nvSpPr>
        <p:spPr>
          <a:xfrm>
            <a:off x="-1632857" y="2537495"/>
            <a:ext cx="1632857" cy="7576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DBRB</a:t>
            </a:r>
            <a:endParaRPr lang="zh-CN" altLang="en-US" dirty="0"/>
          </a:p>
        </p:txBody>
      </p:sp>
      <p:sp>
        <p:nvSpPr>
          <p:cNvPr id="33" name="流程图: 过程 32"/>
          <p:cNvSpPr/>
          <p:nvPr/>
        </p:nvSpPr>
        <p:spPr>
          <a:xfrm>
            <a:off x="-4991098" y="2537495"/>
            <a:ext cx="1632857" cy="7576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真实值</a:t>
            </a:r>
          </a:p>
        </p:txBody>
      </p:sp>
      <p:sp>
        <p:nvSpPr>
          <p:cNvPr id="36" name="流程图: 联系 35"/>
          <p:cNvSpPr/>
          <p:nvPr/>
        </p:nvSpPr>
        <p:spPr>
          <a:xfrm>
            <a:off x="-2676795" y="3812784"/>
            <a:ext cx="600891" cy="5682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-2586504" y="3520465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-</a:t>
            </a:r>
            <a:endParaRPr lang="zh-CN" altLang="en-US" sz="6000" dirty="0"/>
          </a:p>
        </p:txBody>
      </p:sp>
      <p:cxnSp>
        <p:nvCxnSpPr>
          <p:cNvPr id="59" name="肘形连接符 58"/>
          <p:cNvCxnSpPr>
            <a:stCxn id="6" idx="2"/>
            <a:endCxn id="29" idx="0"/>
          </p:cNvCxnSpPr>
          <p:nvPr/>
        </p:nvCxnSpPr>
        <p:spPr>
          <a:xfrm rot="16200000" flipH="1">
            <a:off x="-2115350" y="1238573"/>
            <a:ext cx="889876" cy="1707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" idx="2"/>
            <a:endCxn id="33" idx="0"/>
          </p:cNvCxnSpPr>
          <p:nvPr/>
        </p:nvCxnSpPr>
        <p:spPr>
          <a:xfrm rot="5400000">
            <a:off x="-3794470" y="1267421"/>
            <a:ext cx="889876" cy="1650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33" idx="2"/>
            <a:endCxn id="36" idx="2"/>
          </p:cNvCxnSpPr>
          <p:nvPr/>
        </p:nvCxnSpPr>
        <p:spPr>
          <a:xfrm rot="16200000" flipH="1">
            <a:off x="-3826613" y="2947085"/>
            <a:ext cx="801762" cy="1497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29" idx="2"/>
            <a:endCxn id="36" idx="6"/>
          </p:cNvCxnSpPr>
          <p:nvPr/>
        </p:nvCxnSpPr>
        <p:spPr>
          <a:xfrm rot="5400000">
            <a:off x="-1847047" y="3066284"/>
            <a:ext cx="801762" cy="1259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过程 83"/>
          <p:cNvSpPr/>
          <p:nvPr/>
        </p:nvSpPr>
        <p:spPr>
          <a:xfrm>
            <a:off x="5123292" y="351110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计算隶属度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过程 84"/>
          <p:cNvSpPr/>
          <p:nvPr/>
        </p:nvSpPr>
        <p:spPr>
          <a:xfrm>
            <a:off x="8028417" y="351110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生成模糊置信表示库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130" idx="3"/>
            <a:endCxn id="84" idx="1"/>
          </p:cNvCxnSpPr>
          <p:nvPr/>
        </p:nvCxnSpPr>
        <p:spPr>
          <a:xfrm>
            <a:off x="4451779" y="613747"/>
            <a:ext cx="671513" cy="13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4" idx="3"/>
            <a:endCxn id="85" idx="1"/>
          </p:cNvCxnSpPr>
          <p:nvPr/>
        </p:nvCxnSpPr>
        <p:spPr>
          <a:xfrm>
            <a:off x="7161642" y="627335"/>
            <a:ext cx="86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流程图: 过程 96"/>
          <p:cNvSpPr/>
          <p:nvPr/>
        </p:nvSpPr>
        <p:spPr>
          <a:xfrm>
            <a:off x="5123292" y="1675406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真实值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流程图: 过程 97"/>
          <p:cNvSpPr/>
          <p:nvPr/>
        </p:nvSpPr>
        <p:spPr>
          <a:xfrm>
            <a:off x="8028417" y="1675406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DBRB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84" idx="2"/>
            <a:endCxn id="97" idx="0"/>
          </p:cNvCxnSpPr>
          <p:nvPr/>
        </p:nvCxnSpPr>
        <p:spPr>
          <a:xfrm>
            <a:off x="6142467" y="903560"/>
            <a:ext cx="0" cy="771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endCxn id="98" idx="0"/>
          </p:cNvCxnSpPr>
          <p:nvPr/>
        </p:nvCxnSpPr>
        <p:spPr>
          <a:xfrm>
            <a:off x="6142467" y="1239878"/>
            <a:ext cx="2905125" cy="4355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椭圆 102"/>
              <p:cNvSpPr/>
              <p:nvPr/>
            </p:nvSpPr>
            <p:spPr>
              <a:xfrm>
                <a:off x="5939720" y="2563074"/>
                <a:ext cx="412297" cy="35272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椭圆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720" y="2563074"/>
                <a:ext cx="412297" cy="352725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箭头连接符 104"/>
          <p:cNvCxnSpPr>
            <a:stCxn id="97" idx="2"/>
            <a:endCxn id="103" idx="0"/>
          </p:cNvCxnSpPr>
          <p:nvPr/>
        </p:nvCxnSpPr>
        <p:spPr>
          <a:xfrm>
            <a:off x="6142467" y="2227856"/>
            <a:ext cx="3402" cy="33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98" idx="2"/>
            <a:endCxn id="103" idx="6"/>
          </p:cNvCxnSpPr>
          <p:nvPr/>
        </p:nvCxnSpPr>
        <p:spPr>
          <a:xfrm rot="5400000">
            <a:off x="7444015" y="1135859"/>
            <a:ext cx="511581" cy="26955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图: 过程 107"/>
          <p:cNvSpPr/>
          <p:nvPr/>
        </p:nvSpPr>
        <p:spPr>
          <a:xfrm>
            <a:off x="2413429" y="4930665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初始化种群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过程 109"/>
          <p:cNvSpPr/>
          <p:nvPr/>
        </p:nvSpPr>
        <p:spPr>
          <a:xfrm>
            <a:off x="8018383" y="4930665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变异</a:t>
            </a:r>
          </a:p>
        </p:txBody>
      </p:sp>
      <p:sp>
        <p:nvSpPr>
          <p:cNvPr id="111" name="流程图: 过程 110"/>
          <p:cNvSpPr/>
          <p:nvPr/>
        </p:nvSpPr>
        <p:spPr>
          <a:xfrm>
            <a:off x="8018383" y="3606369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交叉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0" idx="0"/>
            <a:endCxn id="111" idx="2"/>
          </p:cNvCxnSpPr>
          <p:nvPr/>
        </p:nvCxnSpPr>
        <p:spPr>
          <a:xfrm flipV="1">
            <a:off x="9037558" y="4158819"/>
            <a:ext cx="0" cy="771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11" idx="3"/>
            <a:endCxn id="98" idx="3"/>
          </p:cNvCxnSpPr>
          <p:nvPr/>
        </p:nvCxnSpPr>
        <p:spPr>
          <a:xfrm flipV="1">
            <a:off x="10056733" y="1951631"/>
            <a:ext cx="10034" cy="1930963"/>
          </a:xfrm>
          <a:prstGeom prst="bentConnector3">
            <a:avLst>
              <a:gd name="adj1" fmla="val 23782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过程 117"/>
          <p:cNvSpPr/>
          <p:nvPr/>
        </p:nvSpPr>
        <p:spPr>
          <a:xfrm>
            <a:off x="5123292" y="3606369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接箭头连接符 119"/>
          <p:cNvCxnSpPr>
            <a:stCxn id="103" idx="4"/>
            <a:endCxn id="118" idx="0"/>
          </p:cNvCxnSpPr>
          <p:nvPr/>
        </p:nvCxnSpPr>
        <p:spPr>
          <a:xfrm flipH="1">
            <a:off x="6142467" y="2915799"/>
            <a:ext cx="3402" cy="69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过程 122"/>
          <p:cNvSpPr/>
          <p:nvPr/>
        </p:nvSpPr>
        <p:spPr>
          <a:xfrm>
            <a:off x="5123292" y="4930665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终止判断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118" idx="2"/>
            <a:endCxn id="123" idx="0"/>
          </p:cNvCxnSpPr>
          <p:nvPr/>
        </p:nvCxnSpPr>
        <p:spPr>
          <a:xfrm>
            <a:off x="6142467" y="4158819"/>
            <a:ext cx="0" cy="771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3" idx="3"/>
          </p:cNvCxnSpPr>
          <p:nvPr/>
        </p:nvCxnSpPr>
        <p:spPr>
          <a:xfrm>
            <a:off x="7161642" y="5206890"/>
            <a:ext cx="86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08" idx="3"/>
            <a:endCxn id="123" idx="1"/>
          </p:cNvCxnSpPr>
          <p:nvPr/>
        </p:nvCxnSpPr>
        <p:spPr>
          <a:xfrm>
            <a:off x="4451779" y="5206890"/>
            <a:ext cx="6715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流程图: 过程 129"/>
          <p:cNvSpPr/>
          <p:nvPr/>
        </p:nvSpPr>
        <p:spPr>
          <a:xfrm>
            <a:off x="2413429" y="337522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1905000" y="3295140"/>
            <a:ext cx="8858250" cy="280521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文本框 134"/>
          <p:cNvSpPr txBox="1"/>
          <p:nvPr/>
        </p:nvSpPr>
        <p:spPr>
          <a:xfrm>
            <a:off x="2245798" y="340618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</a:t>
            </a:r>
            <a:r>
              <a:rPr lang="zh-CN" altLang="en-US" dirty="0" smtClean="0"/>
              <a:t>算法流程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89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数据 3"/>
          <p:cNvSpPr/>
          <p:nvPr/>
        </p:nvSpPr>
        <p:spPr>
          <a:xfrm>
            <a:off x="-2573383" y="1606732"/>
            <a:ext cx="1018903" cy="339634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输入数据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-2573385" y="2360024"/>
            <a:ext cx="1018903" cy="49638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是否缺失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-1123407" y="2431869"/>
            <a:ext cx="1018903" cy="35269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搜索关联规则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-2573385" y="3311430"/>
            <a:ext cx="1018903" cy="35269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DBRB</a:t>
            </a:r>
            <a:r>
              <a:rPr lang="zh-CN" altLang="en-US" sz="1200" dirty="0">
                <a:solidFill>
                  <a:schemeClr val="tx1"/>
                </a:solidFill>
              </a:rPr>
              <a:t>系统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-1123407" y="3311430"/>
            <a:ext cx="1018903" cy="35269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推断缺失数据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-2573386" y="4839817"/>
            <a:ext cx="1018903" cy="380997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11" name="流程图: 数据 10"/>
          <p:cNvSpPr/>
          <p:nvPr/>
        </p:nvSpPr>
        <p:spPr>
          <a:xfrm>
            <a:off x="-2573385" y="4083242"/>
            <a:ext cx="1018903" cy="339634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输出数据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4" idx="4"/>
            <a:endCxn id="5" idx="0"/>
          </p:cNvCxnSpPr>
          <p:nvPr/>
        </p:nvCxnSpPr>
        <p:spPr>
          <a:xfrm flipH="1">
            <a:off x="-2063933" y="1946366"/>
            <a:ext cx="2" cy="41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7" idx="1"/>
          </p:cNvCxnSpPr>
          <p:nvPr/>
        </p:nvCxnSpPr>
        <p:spPr>
          <a:xfrm flipV="1">
            <a:off x="-1554482" y="2608218"/>
            <a:ext cx="4310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8" idx="0"/>
          </p:cNvCxnSpPr>
          <p:nvPr/>
        </p:nvCxnSpPr>
        <p:spPr>
          <a:xfrm>
            <a:off x="-2063933" y="2856413"/>
            <a:ext cx="0" cy="455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-613955" y="2784566"/>
            <a:ext cx="0" cy="526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1"/>
            <a:endCxn id="8" idx="3"/>
          </p:cNvCxnSpPr>
          <p:nvPr/>
        </p:nvCxnSpPr>
        <p:spPr>
          <a:xfrm flipH="1">
            <a:off x="-1554482" y="3487779"/>
            <a:ext cx="431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1" idx="1"/>
          </p:cNvCxnSpPr>
          <p:nvPr/>
        </p:nvCxnSpPr>
        <p:spPr>
          <a:xfrm>
            <a:off x="-2063933" y="3664127"/>
            <a:ext cx="0" cy="419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4"/>
            <a:endCxn id="10" idx="0"/>
          </p:cNvCxnSpPr>
          <p:nvPr/>
        </p:nvCxnSpPr>
        <p:spPr>
          <a:xfrm flipH="1">
            <a:off x="-2063934" y="4422876"/>
            <a:ext cx="1" cy="416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-1553578" y="23619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是</a:t>
            </a:r>
            <a:endParaRPr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-2063935" y="289231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</a:p>
        </p:txBody>
      </p:sp>
      <p:sp>
        <p:nvSpPr>
          <p:cNvPr id="18" name="流程图: 终止 17"/>
          <p:cNvSpPr/>
          <p:nvPr/>
        </p:nvSpPr>
        <p:spPr>
          <a:xfrm>
            <a:off x="-2573386" y="817488"/>
            <a:ext cx="1018903" cy="380997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3" name="直接箭头连接符 2"/>
          <p:cNvCxnSpPr>
            <a:stCxn id="18" idx="2"/>
            <a:endCxn id="4" idx="1"/>
          </p:cNvCxnSpPr>
          <p:nvPr/>
        </p:nvCxnSpPr>
        <p:spPr>
          <a:xfrm>
            <a:off x="-2063934" y="1198485"/>
            <a:ext cx="3" cy="40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/>
          <p:cNvSpPr/>
          <p:nvPr/>
        </p:nvSpPr>
        <p:spPr>
          <a:xfrm>
            <a:off x="2021543" y="1500324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模糊</a:t>
            </a:r>
            <a:r>
              <a:rPr lang="zh-CN" altLang="en-US" dirty="0" smtClean="0">
                <a:solidFill>
                  <a:schemeClr val="tx1"/>
                </a:solidFill>
              </a:rPr>
              <a:t>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4921497" y="1500324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数据是否缺失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7821452" y="1500324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DBRB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0" idx="3"/>
            <a:endCxn id="21" idx="1"/>
          </p:cNvCxnSpPr>
          <p:nvPr/>
        </p:nvCxnSpPr>
        <p:spPr>
          <a:xfrm>
            <a:off x="4059893" y="1776549"/>
            <a:ext cx="861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1" idx="3"/>
            <a:endCxn id="23" idx="1"/>
          </p:cNvCxnSpPr>
          <p:nvPr/>
        </p:nvCxnSpPr>
        <p:spPr>
          <a:xfrm>
            <a:off x="6959847" y="1776549"/>
            <a:ext cx="861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/>
          <p:cNvSpPr/>
          <p:nvPr/>
        </p:nvSpPr>
        <p:spPr>
          <a:xfrm>
            <a:off x="4921497" y="2949478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模糊置信表示库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4921497" y="4228580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构建关联规则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流程图: 过程 30"/>
          <p:cNvSpPr/>
          <p:nvPr/>
        </p:nvSpPr>
        <p:spPr>
          <a:xfrm>
            <a:off x="7821452" y="4228580"/>
            <a:ext cx="2038350" cy="5524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推断缺失分布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1" idx="2"/>
            <a:endCxn id="27" idx="0"/>
          </p:cNvCxnSpPr>
          <p:nvPr/>
        </p:nvCxnSpPr>
        <p:spPr>
          <a:xfrm>
            <a:off x="5940672" y="2052774"/>
            <a:ext cx="0" cy="896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  <a:endCxn id="30" idx="0"/>
          </p:cNvCxnSpPr>
          <p:nvPr/>
        </p:nvCxnSpPr>
        <p:spPr>
          <a:xfrm>
            <a:off x="5940672" y="3501928"/>
            <a:ext cx="0" cy="72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3"/>
            <a:endCxn id="31" idx="1"/>
          </p:cNvCxnSpPr>
          <p:nvPr/>
        </p:nvCxnSpPr>
        <p:spPr>
          <a:xfrm>
            <a:off x="6959847" y="4504805"/>
            <a:ext cx="861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1" idx="0"/>
            <a:endCxn id="23" idx="2"/>
          </p:cNvCxnSpPr>
          <p:nvPr/>
        </p:nvCxnSpPr>
        <p:spPr>
          <a:xfrm flipV="1">
            <a:off x="8840627" y="2052774"/>
            <a:ext cx="0" cy="2175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3"/>
          </p:cNvCxnSpPr>
          <p:nvPr/>
        </p:nvCxnSpPr>
        <p:spPr>
          <a:xfrm>
            <a:off x="9859802" y="1776549"/>
            <a:ext cx="1008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182900" y="13156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80703" y="2316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154436" y="1346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endCxn id="20" idx="1"/>
          </p:cNvCxnSpPr>
          <p:nvPr/>
        </p:nvCxnSpPr>
        <p:spPr>
          <a:xfrm>
            <a:off x="1059076" y="1754217"/>
            <a:ext cx="962467" cy="22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245361" y="1359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81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636126" y="1592112"/>
            <a:ext cx="1384300" cy="4191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训练数据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4702926" y="2770038"/>
            <a:ext cx="1384300" cy="4191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基于扩展规则的</a:t>
            </a:r>
            <a:r>
              <a:rPr lang="en-US" altLang="zh-CN" sz="1200" dirty="0" smtClean="0">
                <a:solidFill>
                  <a:schemeClr val="tx1"/>
                </a:solidFill>
              </a:rPr>
              <a:t>DBRB</a:t>
            </a:r>
            <a:r>
              <a:rPr lang="zh-CN" altLang="en-US" sz="1200" dirty="0">
                <a:solidFill>
                  <a:schemeClr val="tx1"/>
                </a:solidFill>
              </a:rPr>
              <a:t>系统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1558245" y="4219339"/>
            <a:ext cx="1043970" cy="4191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测试数据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3625781" y="4184097"/>
            <a:ext cx="1384300" cy="514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是否含有缺失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2620126" y="2770038"/>
            <a:ext cx="1384300" cy="4191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模糊</a:t>
            </a:r>
            <a:r>
              <a:rPr lang="zh-CN" altLang="en-US" sz="1200" dirty="0">
                <a:solidFill>
                  <a:schemeClr val="tx1"/>
                </a:solidFill>
              </a:rPr>
              <a:t>置信</a:t>
            </a:r>
            <a:r>
              <a:rPr lang="zh-CN" altLang="en-US" sz="1200" dirty="0" smtClean="0">
                <a:solidFill>
                  <a:schemeClr val="tx1"/>
                </a:solidFill>
              </a:rPr>
              <a:t>表达</a:t>
            </a:r>
            <a:r>
              <a:rPr lang="zh-CN" altLang="en-US" sz="1200" dirty="0" smtClean="0">
                <a:solidFill>
                  <a:schemeClr val="tx1"/>
                </a:solidFill>
              </a:rPr>
              <a:t>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2603500" y="5108576"/>
            <a:ext cx="1384300" cy="4191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搜寻关联规则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4678742" y="5108576"/>
            <a:ext cx="1425110" cy="4191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缺失</a:t>
            </a:r>
            <a:r>
              <a:rPr lang="zh-CN" altLang="en-US" sz="1200" dirty="0" smtClean="0">
                <a:solidFill>
                  <a:schemeClr val="tx1"/>
                </a:solidFill>
              </a:rPr>
              <a:t>值隶属度推断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4" idx="2"/>
            <a:endCxn id="11" idx="0"/>
          </p:cNvCxnSpPr>
          <p:nvPr/>
        </p:nvCxnSpPr>
        <p:spPr>
          <a:xfrm rot="5400000">
            <a:off x="3440863" y="1882625"/>
            <a:ext cx="758826" cy="1016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8" idx="0"/>
          </p:cNvCxnSpPr>
          <p:nvPr/>
        </p:nvCxnSpPr>
        <p:spPr>
          <a:xfrm rot="16200000" flipH="1">
            <a:off x="4482263" y="1857225"/>
            <a:ext cx="758826" cy="10668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0" idx="1"/>
          </p:cNvCxnSpPr>
          <p:nvPr/>
        </p:nvCxnSpPr>
        <p:spPr>
          <a:xfrm>
            <a:off x="2602215" y="4428889"/>
            <a:ext cx="1023566" cy="12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3"/>
            <a:endCxn id="8" idx="2"/>
          </p:cNvCxnSpPr>
          <p:nvPr/>
        </p:nvCxnSpPr>
        <p:spPr>
          <a:xfrm flipV="1">
            <a:off x="5010081" y="3189138"/>
            <a:ext cx="384995" cy="12521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0" idx="0"/>
            <a:endCxn id="11" idx="3"/>
          </p:cNvCxnSpPr>
          <p:nvPr/>
        </p:nvCxnSpPr>
        <p:spPr>
          <a:xfrm rot="16200000" flipV="1">
            <a:off x="3558925" y="3425090"/>
            <a:ext cx="1204509" cy="3135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295650" y="3189138"/>
            <a:ext cx="16626" cy="191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13" idx="1"/>
          </p:cNvCxnSpPr>
          <p:nvPr/>
        </p:nvCxnSpPr>
        <p:spPr>
          <a:xfrm>
            <a:off x="3987800" y="5318126"/>
            <a:ext cx="690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0"/>
            <a:endCxn id="8" idx="2"/>
          </p:cNvCxnSpPr>
          <p:nvPr/>
        </p:nvCxnSpPr>
        <p:spPr>
          <a:xfrm flipV="1">
            <a:off x="5391297" y="3189138"/>
            <a:ext cx="3779" cy="191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092700" y="414020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no</a:t>
            </a:r>
            <a:endParaRPr lang="zh-CN" altLang="en-US" sz="11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271670" y="379984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yes</a:t>
            </a:r>
            <a:endParaRPr lang="zh-CN" altLang="en-US" sz="1100" dirty="0"/>
          </a:p>
        </p:txBody>
      </p:sp>
      <p:cxnSp>
        <p:nvCxnSpPr>
          <p:cNvPr id="38" name="直接箭头连接符 37"/>
          <p:cNvCxnSpPr>
            <a:stCxn id="8" idx="3"/>
          </p:cNvCxnSpPr>
          <p:nvPr/>
        </p:nvCxnSpPr>
        <p:spPr>
          <a:xfrm flipV="1">
            <a:off x="6087226" y="2979587"/>
            <a:ext cx="8255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344580" y="269859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输出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1288472" y="3799846"/>
            <a:ext cx="5039481" cy="200405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467726" y="1407271"/>
            <a:ext cx="3759200" cy="2105089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417428" y="21528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完整数据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595353" y="21369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所有数据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8817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00301" y="232954"/>
            <a:ext cx="1570518" cy="398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研究背景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05451" y="232954"/>
            <a:ext cx="1570518" cy="398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研究现状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6201" y="1604554"/>
            <a:ext cx="1715044" cy="398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DBRB</a:t>
            </a:r>
            <a:r>
              <a:rPr lang="zh-CN" altLang="en-US" dirty="0" smtClean="0">
                <a:solidFill>
                  <a:schemeClr val="tx1"/>
                </a:solidFill>
              </a:rPr>
              <a:t>存在问题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6201" y="2671354"/>
            <a:ext cx="1715044" cy="398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本文研究内容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连接符 11"/>
          <p:cNvCxnSpPr>
            <a:stCxn id="7" idx="2"/>
            <a:endCxn id="9" idx="0"/>
          </p:cNvCxnSpPr>
          <p:nvPr/>
        </p:nvCxnSpPr>
        <p:spPr>
          <a:xfrm rot="16200000" flipH="1">
            <a:off x="4578050" y="338880"/>
            <a:ext cx="973183" cy="155816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2"/>
            <a:endCxn id="9" idx="0"/>
          </p:cNvCxnSpPr>
          <p:nvPr/>
        </p:nvCxnSpPr>
        <p:spPr>
          <a:xfrm rot="5400000">
            <a:off x="6130626" y="344469"/>
            <a:ext cx="973183" cy="15469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0"/>
          </p:cNvCxnSpPr>
          <p:nvPr/>
        </p:nvCxnSpPr>
        <p:spPr>
          <a:xfrm>
            <a:off x="5843723" y="2002971"/>
            <a:ext cx="0" cy="668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1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98" y="1635442"/>
            <a:ext cx="6239003" cy="35871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68" y="4824425"/>
            <a:ext cx="265989" cy="1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6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456" y="1137541"/>
            <a:ext cx="5238464" cy="3602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434183" y="2757854"/>
            <a:ext cx="361905" cy="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05" y="910863"/>
            <a:ext cx="5100406" cy="36939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84052" y="1312159"/>
            <a:ext cx="295238" cy="333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84051" y="2443569"/>
            <a:ext cx="295238" cy="3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84051" y="3661005"/>
            <a:ext cx="295238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0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0" y="113176"/>
            <a:ext cx="6344743" cy="5533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28" y="1778048"/>
            <a:ext cx="333333" cy="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14" y="3529021"/>
            <a:ext cx="333333" cy="247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42" y="3547875"/>
            <a:ext cx="333333" cy="2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13" y="5279994"/>
            <a:ext cx="333333" cy="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13" y="1778048"/>
            <a:ext cx="333333" cy="2476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1589" y="1686554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57018" y="1717191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01588" y="342616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72604" y="3468164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01588" y="5169167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1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74" y="92787"/>
            <a:ext cx="10536885" cy="61383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16200000">
            <a:off x="-422993" y="1278368"/>
            <a:ext cx="26789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ercentage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class correctly classified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 rot="16200000">
            <a:off x="-702558" y="4293031"/>
            <a:ext cx="29610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ercentage of class correctly classified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21411" y="2950942"/>
            <a:ext cx="21859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dirty="0" smtClean="0"/>
              <a:t>ercentage of miss record at Iris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953424" y="2950942"/>
            <a:ext cx="23639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dirty="0" smtClean="0"/>
              <a:t>ercentage of miss record at Seeds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8285437" y="2948391"/>
            <a:ext cx="23270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dirty="0" smtClean="0"/>
              <a:t>ercentage of miss record at Wine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117527" y="5927453"/>
            <a:ext cx="271208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dirty="0" smtClean="0"/>
              <a:t>ercentage of miss record at Transfusion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216186" y="5954119"/>
            <a:ext cx="29891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r>
              <a:rPr lang="en-US" altLang="zh-CN" sz="1200" dirty="0" smtClean="0"/>
              <a:t>ercentage of miss record at Mammographic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061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211</Words>
  <Application>Microsoft Office PowerPoint</Application>
  <PresentationFormat>宽屏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tongyu</dc:creator>
  <cp:lastModifiedBy>liu tongyu</cp:lastModifiedBy>
  <cp:revision>30</cp:revision>
  <dcterms:created xsi:type="dcterms:W3CDTF">2020-10-14T14:32:39Z</dcterms:created>
  <dcterms:modified xsi:type="dcterms:W3CDTF">2021-01-07T12:33:55Z</dcterms:modified>
</cp:coreProperties>
</file>