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Nunito" panose="020B0604020202020204" charset="0"/>
      <p:regular r:id="rId14"/>
      <p:bold r:id="rId15"/>
      <p:italic r:id="rId16"/>
      <p:boldItalic r:id="rId17"/>
    </p:embeddedFont>
    <p:embeddedFont>
      <p:font typeface="Playfair Display"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4b68b482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34b68b482de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b68b482d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4b68b482de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4b68b482d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4b68b482de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b68b482d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4b68b482de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7" name="Google Shape;17;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grpSp>
        <p:nvGrpSpPr>
          <p:cNvPr id="19" name="Google Shape;19;p3"/>
          <p:cNvGrpSpPr/>
          <p:nvPr/>
        </p:nvGrpSpPr>
        <p:grpSpPr>
          <a:xfrm>
            <a:off x="0" y="3903669"/>
            <a:ext cx="9144000" cy="1239925"/>
            <a:chOff x="0" y="3903669"/>
            <a:chExt cx="9144000" cy="1239925"/>
          </a:xfrm>
        </p:grpSpPr>
        <p:sp>
          <p:nvSpPr>
            <p:cNvPr id="20" name="Google Shape;20;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30"/>
        <p:cNvGrpSpPr/>
        <p:nvPr/>
      </p:nvGrpSpPr>
      <p:grpSpPr>
        <a:xfrm>
          <a:off x="0" y="0"/>
          <a:ext cx="0" cy="0"/>
          <a:chOff x="0" y="0"/>
          <a:chExt cx="0" cy="0"/>
        </a:xfrm>
      </p:grpSpPr>
      <p:grpSp>
        <p:nvGrpSpPr>
          <p:cNvPr id="31" name="Google Shape;31;p5"/>
          <p:cNvGrpSpPr/>
          <p:nvPr/>
        </p:nvGrpSpPr>
        <p:grpSpPr>
          <a:xfrm>
            <a:off x="6098378" y="5"/>
            <a:ext cx="3045625" cy="2030570"/>
            <a:chOff x="6098378" y="5"/>
            <a:chExt cx="3045625" cy="2030570"/>
          </a:xfrm>
        </p:grpSpPr>
        <p:sp>
          <p:nvSpPr>
            <p:cNvPr id="32" name="Google Shape;32;p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5"/>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8" name="Google Shape;38;p5"/>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9" name="Google Shape;39;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0"/>
        <p:cNvGrpSpPr/>
        <p:nvPr/>
      </p:nvGrpSpPr>
      <p:grpSpPr>
        <a:xfrm>
          <a:off x="0" y="0"/>
          <a:ext cx="0" cy="0"/>
          <a:chOff x="0" y="0"/>
          <a:chExt cx="0" cy="0"/>
        </a:xfrm>
      </p:grpSpPr>
      <p:grpSp>
        <p:nvGrpSpPr>
          <p:cNvPr id="41" name="Google Shape;41;p6"/>
          <p:cNvGrpSpPr/>
          <p:nvPr/>
        </p:nvGrpSpPr>
        <p:grpSpPr>
          <a:xfrm>
            <a:off x="6098378" y="5"/>
            <a:ext cx="3045625" cy="2030570"/>
            <a:chOff x="6098378" y="5"/>
            <a:chExt cx="3045625" cy="2030570"/>
          </a:xfrm>
        </p:grpSpPr>
        <p:sp>
          <p:nvSpPr>
            <p:cNvPr id="42" name="Google Shape;42;p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8" name="Google Shape;48;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1" name="Google Shape;51;p7"/>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2" name="Google Shape;52;p7"/>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3" name="Google Shape;53;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6" name="Google Shape;56;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0" name="Google Shape;60;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5" name="Google Shape;65;p1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7" name="Google Shape;67;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sz="6000" b="1">
                <a:solidFill>
                  <a:srgbClr val="000000"/>
                </a:solidFill>
                <a:latin typeface="Playfair Display"/>
                <a:ea typeface="Playfair Display"/>
                <a:cs typeface="Playfair Display"/>
                <a:sym typeface="Playfair Display"/>
              </a:rPr>
              <a:t>Intro To Programming JavaScript</a:t>
            </a:r>
            <a:endParaRPr sz="6000" b="1">
              <a:solidFill>
                <a:srgbClr val="000000"/>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Practice Exercises</a:t>
            </a:r>
            <a:endParaRPr sz="3000" b="1" i="0" u="sng" strike="noStrike" cap="none">
              <a:solidFill>
                <a:srgbClr val="FFFFFF"/>
              </a:solidFill>
              <a:latin typeface="Nunito"/>
              <a:ea typeface="Nunito"/>
              <a:cs typeface="Nunito"/>
              <a:sym typeface="Nunito"/>
            </a:endParaRPr>
          </a:p>
        </p:txBody>
      </p:sp>
      <p:sp>
        <p:nvSpPr>
          <p:cNvPr id="148" name="Google Shape;148;p22"/>
          <p:cNvSpPr txBox="1">
            <a:spLocks noGrp="1"/>
          </p:cNvSpPr>
          <p:nvPr>
            <p:ph type="title"/>
          </p:nvPr>
        </p:nvSpPr>
        <p:spPr>
          <a:xfrm>
            <a:off x="0" y="688500"/>
            <a:ext cx="9144000" cy="4203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3000"/>
              <a:buNone/>
            </a:pPr>
            <a:r>
              <a:rPr lang="en" sz="1900" b="1" dirty="0">
                <a:solidFill>
                  <a:srgbClr val="000000"/>
                </a:solidFill>
                <a:latin typeface="Nunito"/>
                <a:ea typeface="Nunito"/>
                <a:cs typeface="Nunito"/>
                <a:sym typeface="Nunito"/>
              </a:rPr>
              <a:t>Do all try outs and </a:t>
            </a:r>
            <a:r>
              <a:rPr lang="en-ZA" sz="1900" b="1">
                <a:solidFill>
                  <a:srgbClr val="000000"/>
                </a:solidFill>
                <a:latin typeface="Nunito"/>
                <a:ea typeface="Nunito"/>
                <a:cs typeface="Nunito"/>
                <a:sym typeface="Nunito"/>
              </a:rPr>
              <a:t>Programming C</a:t>
            </a:r>
            <a:r>
              <a:rPr lang="en" sz="1900" b="1" dirty="0">
                <a:solidFill>
                  <a:srgbClr val="000000"/>
                </a:solidFill>
                <a:latin typeface="Nunito"/>
                <a:ea typeface="Nunito"/>
                <a:cs typeface="Nunito"/>
                <a:sym typeface="Nunito"/>
              </a:rPr>
              <a:t>hallenges then upload to github.</a:t>
            </a:r>
            <a:endParaRPr sz="19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Char char="●"/>
            </a:pPr>
            <a:r>
              <a:rPr lang="en" sz="1900" b="1" dirty="0">
                <a:solidFill>
                  <a:srgbClr val="000000"/>
                </a:solidFill>
                <a:latin typeface="Nunito"/>
                <a:ea typeface="Nunito"/>
                <a:cs typeface="Nunito"/>
                <a:sym typeface="Nunito"/>
              </a:rPr>
              <a:t>Page (B-123 &amp; L-96)</a:t>
            </a:r>
            <a:endParaRPr sz="19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Char char="●"/>
            </a:pPr>
            <a:r>
              <a:rPr lang="en" sz="1900" b="1" dirty="0">
                <a:solidFill>
                  <a:srgbClr val="000000"/>
                </a:solidFill>
                <a:latin typeface="Nunito"/>
                <a:ea typeface="Nunito"/>
                <a:cs typeface="Nunito"/>
                <a:sym typeface="Nunito"/>
              </a:rPr>
              <a:t>Page (B-129 &amp; L-102)</a:t>
            </a:r>
            <a:endParaRPr sz="1400" b="1" dirty="0">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Char char="●"/>
            </a:pPr>
            <a:r>
              <a:rPr lang="en" sz="1900" b="1" dirty="0">
                <a:solidFill>
                  <a:srgbClr val="000000"/>
                </a:solidFill>
                <a:latin typeface="Nunito"/>
                <a:ea typeface="Nunito"/>
                <a:cs typeface="Nunito"/>
                <a:sym typeface="Nunito"/>
              </a:rPr>
              <a:t>Page (B-130 -131  &amp; L-103 - 104)</a:t>
            </a:r>
            <a:endParaRPr sz="1900" b="1" dirty="0">
              <a:solidFill>
                <a:srgbClr val="000000"/>
              </a:solidFill>
              <a:latin typeface="Nunito"/>
              <a:ea typeface="Nunito"/>
              <a:cs typeface="Nunito"/>
              <a:sym typeface="Nunito"/>
            </a:endParaRPr>
          </a:p>
        </p:txBody>
      </p:sp>
      <p:pic>
        <p:nvPicPr>
          <p:cNvPr id="149" name="Google Shape;149;p22"/>
          <p:cNvPicPr preferRelativeResize="0"/>
          <p:nvPr/>
        </p:nvPicPr>
        <p:blipFill rotWithShape="1">
          <a:blip r:embed="rId3">
            <a:alphaModFix/>
          </a:blip>
          <a:srcRect/>
          <a:stretch/>
        </p:blipFill>
        <p:spPr>
          <a:xfrm>
            <a:off x="4617424" y="1301536"/>
            <a:ext cx="2655900" cy="2540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240600" y="989650"/>
            <a:ext cx="5818500" cy="4090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en" sz="6000" b="1">
                <a:solidFill>
                  <a:srgbClr val="000000"/>
                </a:solidFill>
                <a:latin typeface="Playfair Display"/>
                <a:ea typeface="Playfair Display"/>
                <a:cs typeface="Playfair Display"/>
                <a:sym typeface="Playfair Display"/>
              </a:rPr>
              <a:t>End Of Chapter 6</a:t>
            </a:r>
            <a:endParaRPr sz="6000" b="1">
              <a:solidFill>
                <a:srgbClr val="000000"/>
              </a:solidFill>
              <a:latin typeface="Playfair Display"/>
              <a:ea typeface="Playfair Display"/>
              <a:cs typeface="Playfair Display"/>
              <a:sym typeface="Playfair Display"/>
            </a:endParaRPr>
          </a:p>
        </p:txBody>
      </p:sp>
      <p:pic>
        <p:nvPicPr>
          <p:cNvPr id="155" name="Google Shape;155;p23"/>
          <p:cNvPicPr preferRelativeResize="0"/>
          <p:nvPr/>
        </p:nvPicPr>
        <p:blipFill rotWithShape="1">
          <a:blip r:embed="rId3">
            <a:alphaModFix/>
          </a:blip>
          <a:srcRect/>
          <a:stretch/>
        </p:blipFill>
        <p:spPr>
          <a:xfrm>
            <a:off x="6059100" y="0"/>
            <a:ext cx="3084900" cy="213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149225" y="1358500"/>
            <a:ext cx="8174700" cy="2238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b="1">
                <a:solidFill>
                  <a:srgbClr val="000000"/>
                </a:solidFill>
                <a:latin typeface="Nunito"/>
                <a:ea typeface="Nunito"/>
                <a:cs typeface="Nunito"/>
                <a:sym typeface="Nunito"/>
              </a:rPr>
              <a:t>Brief Summary Of Chapter 6</a:t>
            </a:r>
            <a:endParaRPr b="1">
              <a:solidFill>
                <a:srgbClr val="000000"/>
              </a:solidFill>
              <a:latin typeface="Nunito"/>
              <a:ea typeface="Nunito"/>
              <a:cs typeface="Nunito"/>
              <a:sym typeface="Nunito"/>
            </a:endParaRPr>
          </a:p>
          <a:p>
            <a:pPr marL="457200" lvl="0" indent="-387350" algn="l" rtl="0">
              <a:lnSpc>
                <a:spcPct val="100000"/>
              </a:lnSpc>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Embedding JavaScript in HTML</a:t>
            </a:r>
            <a:endParaRPr sz="2500">
              <a:solidFill>
                <a:srgbClr val="000000"/>
              </a:solidFill>
              <a:latin typeface="Nunito"/>
              <a:ea typeface="Nunito"/>
              <a:cs typeface="Nunito"/>
              <a:sym typeface="Nunito"/>
            </a:endParaRPr>
          </a:p>
          <a:p>
            <a:pPr marL="457200" lvl="0" indent="-387350" algn="l" rtl="0">
              <a:lnSpc>
                <a:spcPct val="100000"/>
              </a:lnSpc>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IF, ELSE and ELSE IF Statements</a:t>
            </a:r>
            <a:endParaRPr sz="2500">
              <a:solidFill>
                <a:srgbClr val="000000"/>
              </a:solidFill>
              <a:latin typeface="Nunito"/>
              <a:ea typeface="Nunito"/>
              <a:cs typeface="Nunito"/>
              <a:sym typeface="Nunito"/>
            </a:endParaRPr>
          </a:p>
          <a:p>
            <a:pPr marL="457200" lvl="0" indent="-387350" algn="l" rtl="0">
              <a:lnSpc>
                <a:spcPct val="100000"/>
              </a:lnSpc>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Types of Loops</a:t>
            </a:r>
            <a:endParaRPr sz="2500">
              <a:solidFill>
                <a:srgbClr val="000000"/>
              </a:solidFill>
              <a:latin typeface="Nunito"/>
              <a:ea typeface="Nunito"/>
              <a:cs typeface="Nunito"/>
              <a:sym typeface="Nunito"/>
            </a:endParaRPr>
          </a:p>
        </p:txBody>
      </p:sp>
      <p:sp>
        <p:nvSpPr>
          <p:cNvPr id="91" name="Google Shape;91;p14"/>
          <p:cNvSpPr txBox="1"/>
          <p:nvPr/>
        </p:nvSpPr>
        <p:spPr>
          <a:xfrm>
            <a:off x="0" y="0"/>
            <a:ext cx="9109200" cy="1060200"/>
          </a:xfrm>
          <a:prstGeom prst="rect">
            <a:avLst/>
          </a:prstGeom>
          <a:gradFill>
            <a:gsLst>
              <a:gs pos="0">
                <a:srgbClr val="F69FBC"/>
              </a:gs>
              <a:gs pos="100000">
                <a:srgbClr val="E32E6B"/>
              </a:gs>
            </a:gsLst>
            <a:lin ang="5400012" scaled="0"/>
          </a:gradFill>
          <a:ln>
            <a:noFill/>
          </a:ln>
        </p:spPr>
        <p:txBody>
          <a:bodyPr spcFirstLastPara="1" wrap="square" lIns="91425" tIns="45700" rIns="91425" bIns="45700" anchor="ctr" anchorCtr="0">
            <a:normAutofit lnSpcReduction="10000"/>
          </a:bodyPr>
          <a:lstStyle/>
          <a:p>
            <a:pPr marL="0" marR="0" lvl="0" indent="0" algn="ctr" rtl="0">
              <a:lnSpc>
                <a:spcPct val="115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Chapter </a:t>
            </a:r>
            <a:r>
              <a:rPr lang="en" sz="3000" b="1">
                <a:solidFill>
                  <a:srgbClr val="FFFFFF"/>
                </a:solidFill>
                <a:latin typeface="Nunito"/>
                <a:ea typeface="Nunito"/>
                <a:cs typeface="Nunito"/>
                <a:sym typeface="Nunito"/>
              </a:rPr>
              <a:t>6</a:t>
            </a:r>
            <a:r>
              <a:rPr lang="en" sz="3000" b="1" i="0" u="none" strike="noStrike" cap="none">
                <a:solidFill>
                  <a:srgbClr val="FFFFFF"/>
                </a:solidFill>
                <a:latin typeface="Nunito"/>
                <a:ea typeface="Nunito"/>
                <a:cs typeface="Nunito"/>
                <a:sym typeface="Nunito"/>
              </a:rPr>
              <a:t>:</a:t>
            </a:r>
            <a:br>
              <a:rPr lang="en" sz="3000" b="1" i="0" u="none" strike="noStrike" cap="none">
                <a:solidFill>
                  <a:srgbClr val="FFFFFF"/>
                </a:solidFill>
                <a:latin typeface="Nunito"/>
                <a:ea typeface="Nunito"/>
                <a:cs typeface="Nunito"/>
                <a:sym typeface="Nunito"/>
              </a:rPr>
            </a:br>
            <a:r>
              <a:rPr lang="en" sz="3000" b="1">
                <a:solidFill>
                  <a:srgbClr val="FFFFFF"/>
                </a:solidFill>
                <a:latin typeface="Nunito"/>
                <a:ea typeface="Nunito"/>
                <a:cs typeface="Nunito"/>
                <a:sym typeface="Nunito"/>
              </a:rPr>
              <a:t>Conditionals and Loops</a:t>
            </a:r>
            <a:endParaRPr sz="3000" b="1" i="0" u="sng" strike="noStrike" cap="none">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688500"/>
            <a:ext cx="9144000" cy="1539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3333"/>
              <a:buNone/>
            </a:pPr>
            <a:r>
              <a:rPr lang="en" sz="1821" b="1">
                <a:solidFill>
                  <a:srgbClr val="A64D79"/>
                </a:solidFill>
                <a:latin typeface="Nunito"/>
                <a:ea typeface="Nunito"/>
                <a:cs typeface="Nunito"/>
                <a:sym typeface="Nunito"/>
              </a:rPr>
              <a:t>Embedding</a:t>
            </a:r>
            <a:r>
              <a:rPr lang="en" sz="1821" b="1">
                <a:solidFill>
                  <a:srgbClr val="38761D"/>
                </a:solidFill>
                <a:latin typeface="Nunito"/>
                <a:ea typeface="Nunito"/>
                <a:cs typeface="Nunito"/>
                <a:sym typeface="Nunito"/>
              </a:rPr>
              <a:t> </a:t>
            </a:r>
            <a:r>
              <a:rPr lang="en" sz="1821" b="1">
                <a:solidFill>
                  <a:srgbClr val="000000"/>
                </a:solidFill>
                <a:latin typeface="Nunito"/>
                <a:ea typeface="Nunito"/>
                <a:cs typeface="Nunito"/>
                <a:sym typeface="Nunito"/>
              </a:rPr>
              <a:t>JavaScript in HTML means including JavaScript code directly within an HTML document using </a:t>
            </a:r>
            <a:r>
              <a:rPr lang="en" sz="1821" b="1">
                <a:solidFill>
                  <a:srgbClr val="A64D79"/>
                </a:solidFill>
                <a:latin typeface="Nunito"/>
                <a:ea typeface="Nunito"/>
                <a:cs typeface="Nunito"/>
                <a:sym typeface="Nunito"/>
              </a:rPr>
              <a:t>&lt;script&gt;</a:t>
            </a:r>
            <a:r>
              <a:rPr lang="en" sz="1821" b="1">
                <a:solidFill>
                  <a:srgbClr val="000000"/>
                </a:solidFill>
                <a:latin typeface="Nunito"/>
                <a:ea typeface="Nunito"/>
                <a:cs typeface="Nunito"/>
                <a:sym typeface="Nunito"/>
              </a:rPr>
              <a:t> tags. This allows you to add interactive features and dynamic content directly on the web page.</a:t>
            </a:r>
            <a:endParaRPr sz="1821" b="1">
              <a:solidFill>
                <a:srgbClr val="000000"/>
              </a:solidFill>
              <a:latin typeface="Nunito"/>
              <a:ea typeface="Nunito"/>
              <a:cs typeface="Nunito"/>
              <a:sym typeface="Nunito"/>
            </a:endParaRPr>
          </a:p>
          <a:p>
            <a:pPr marL="0" lvl="0" indent="0" algn="l" rtl="0">
              <a:lnSpc>
                <a:spcPct val="115000"/>
              </a:lnSpc>
              <a:spcBef>
                <a:spcPts val="0"/>
              </a:spcBef>
              <a:spcAft>
                <a:spcPts val="0"/>
              </a:spcAft>
              <a:buClr>
                <a:srgbClr val="000000"/>
              </a:buClr>
              <a:buSzPts val="3333"/>
              <a:buFont typeface="Arial"/>
              <a:buNone/>
            </a:pPr>
            <a:r>
              <a:rPr lang="en" sz="2021" b="1" u="sng">
                <a:solidFill>
                  <a:srgbClr val="A64D79"/>
                </a:solidFill>
                <a:latin typeface="Nunito"/>
                <a:ea typeface="Nunito"/>
                <a:cs typeface="Nunito"/>
                <a:sym typeface="Nunito"/>
              </a:rPr>
              <a:t>(B-p117 &amp; L-p90)</a:t>
            </a:r>
            <a:endParaRPr sz="2021" b="1" u="sng">
              <a:solidFill>
                <a:srgbClr val="A64D79"/>
              </a:solidFill>
              <a:latin typeface="Nunito"/>
              <a:ea typeface="Nunito"/>
              <a:cs typeface="Nunito"/>
              <a:sym typeface="Nunito"/>
            </a:endParaRPr>
          </a:p>
        </p:txBody>
      </p:sp>
      <p:sp>
        <p:nvSpPr>
          <p:cNvPr id="97" name="Google Shape;97;p15"/>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a:solidFill>
                  <a:srgbClr val="FFFFFF"/>
                </a:solidFill>
                <a:latin typeface="Nunito"/>
                <a:ea typeface="Nunito"/>
                <a:cs typeface="Nunito"/>
                <a:sym typeface="Nunito"/>
              </a:rPr>
              <a:t>Embedding JavaScript in HTML</a:t>
            </a:r>
            <a:r>
              <a:rPr lang="en" sz="3000" b="1" i="0" u="none" strike="noStrike" cap="none">
                <a:solidFill>
                  <a:srgbClr val="FFFFFF"/>
                </a:solidFill>
                <a:latin typeface="Nunito"/>
                <a:ea typeface="Nunito"/>
                <a:cs typeface="Nunito"/>
                <a:sym typeface="Nunito"/>
              </a:rPr>
              <a:t>?</a:t>
            </a:r>
            <a:endParaRPr sz="3000" b="1" i="0" u="sng" strike="noStrike" cap="none">
              <a:solidFill>
                <a:srgbClr val="FFFFFF"/>
              </a:solidFill>
              <a:latin typeface="Nunito"/>
              <a:ea typeface="Nunito"/>
              <a:cs typeface="Nunito"/>
              <a:sym typeface="Nunito"/>
            </a:endParaRPr>
          </a:p>
        </p:txBody>
      </p:sp>
      <p:pic>
        <p:nvPicPr>
          <p:cNvPr id="98" name="Google Shape;98;p15"/>
          <p:cNvPicPr preferRelativeResize="0"/>
          <p:nvPr/>
        </p:nvPicPr>
        <p:blipFill>
          <a:blip r:embed="rId3">
            <a:alphaModFix/>
          </a:blip>
          <a:stretch>
            <a:fillRect/>
          </a:stretch>
        </p:blipFill>
        <p:spPr>
          <a:xfrm>
            <a:off x="884850" y="2227800"/>
            <a:ext cx="4522100" cy="265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FFFFFF"/>
                </a:solidFill>
                <a:latin typeface="Nunito"/>
                <a:ea typeface="Nunito"/>
                <a:cs typeface="Nunito"/>
                <a:sym typeface="Nunito"/>
              </a:rPr>
              <a:t>IF, ELSE and ELSE IF Statements</a:t>
            </a:r>
            <a:endParaRPr sz="3000" b="1" i="0" u="sng" strike="noStrike" cap="none">
              <a:solidFill>
                <a:srgbClr val="FFFFFF"/>
              </a:solidFill>
              <a:latin typeface="Nunito"/>
              <a:ea typeface="Nunito"/>
              <a:cs typeface="Nunito"/>
              <a:sym typeface="Nunito"/>
            </a:endParaRPr>
          </a:p>
        </p:txBody>
      </p:sp>
      <p:sp>
        <p:nvSpPr>
          <p:cNvPr id="104" name="Google Shape;104;p16"/>
          <p:cNvSpPr txBox="1">
            <a:spLocks noGrp="1"/>
          </p:cNvSpPr>
          <p:nvPr>
            <p:ph type="title" idx="4294967295"/>
          </p:nvPr>
        </p:nvSpPr>
        <p:spPr>
          <a:xfrm>
            <a:off x="0" y="727650"/>
            <a:ext cx="9144000" cy="44160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dirty="0">
                <a:solidFill>
                  <a:srgbClr val="000000"/>
                </a:solidFill>
                <a:latin typeface="Nunito"/>
                <a:ea typeface="Nunito"/>
                <a:cs typeface="Nunito"/>
                <a:sym typeface="Nunito"/>
              </a:rPr>
              <a:t>An </a:t>
            </a:r>
            <a:r>
              <a:rPr lang="en" sz="1400" b="1" dirty="0">
                <a:solidFill>
                  <a:srgbClr val="A64D79"/>
                </a:solidFill>
                <a:latin typeface="Nunito"/>
                <a:ea typeface="Nunito"/>
                <a:cs typeface="Nunito"/>
                <a:sym typeface="Nunito"/>
              </a:rPr>
              <a:t>"if" statement</a:t>
            </a:r>
            <a:r>
              <a:rPr lang="en" sz="1400" b="1" dirty="0">
                <a:solidFill>
                  <a:srgbClr val="000000"/>
                </a:solidFill>
                <a:latin typeface="Nunito"/>
                <a:ea typeface="Nunito"/>
                <a:cs typeface="Nunito"/>
                <a:sym typeface="Nunito"/>
              </a:rPr>
              <a:t> is a basic decision-making tool in programming. It checks whether a certain condition is true. If the condition is true, the program will perform a specific action. If the condition is false, the action is skipped, and the program moves on to the next part of the code.</a:t>
            </a: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3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3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3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3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r>
              <a:rPr lang="en" sz="2100" b="1" u="sng" dirty="0">
                <a:solidFill>
                  <a:srgbClr val="000000"/>
                </a:solidFill>
                <a:latin typeface="Nunito"/>
                <a:ea typeface="Nunito"/>
                <a:cs typeface="Nunito"/>
                <a:sym typeface="Nunito"/>
              </a:rPr>
              <a:t>EXAMPLE:</a:t>
            </a:r>
            <a:r>
              <a:rPr lang="en" sz="2100" b="1" dirty="0">
                <a:solidFill>
                  <a:srgbClr val="A64D79"/>
                </a:solidFill>
                <a:latin typeface="Nunito"/>
                <a:ea typeface="Nunito"/>
                <a:cs typeface="Nunito"/>
                <a:sym typeface="Nunito"/>
              </a:rPr>
              <a:t>  (B-p119 &amp; L-p92)</a:t>
            </a:r>
            <a:endParaRPr sz="2100" b="1" dirty="0">
              <a:solidFill>
                <a:srgbClr val="A64D79"/>
              </a:solidFill>
              <a:latin typeface="Nunito"/>
              <a:ea typeface="Nunito"/>
              <a:cs typeface="Nunito"/>
              <a:sym typeface="Nunito"/>
            </a:endParaRPr>
          </a:p>
          <a:p>
            <a:pPr marL="457200" lvl="0" indent="0" algn="l" rtl="0">
              <a:lnSpc>
                <a:spcPct val="115000"/>
              </a:lnSpc>
              <a:spcBef>
                <a:spcPts val="1200"/>
              </a:spcBef>
              <a:spcAft>
                <a:spcPts val="1200"/>
              </a:spcAft>
              <a:buNone/>
            </a:pPr>
            <a:endParaRPr sz="1900" b="1" dirty="0">
              <a:solidFill>
                <a:srgbClr val="000000"/>
              </a:solidFill>
              <a:latin typeface="Nunito"/>
              <a:ea typeface="Nunito"/>
              <a:cs typeface="Nunito"/>
              <a:sym typeface="Nunito"/>
            </a:endParaRPr>
          </a:p>
        </p:txBody>
      </p:sp>
      <p:pic>
        <p:nvPicPr>
          <p:cNvPr id="105" name="Google Shape;105;p16" title="Screenshot 2025-04-12 195850.png"/>
          <p:cNvPicPr preferRelativeResize="0"/>
          <p:nvPr/>
        </p:nvPicPr>
        <p:blipFill>
          <a:blip r:embed="rId3">
            <a:alphaModFix/>
          </a:blip>
          <a:stretch>
            <a:fillRect/>
          </a:stretch>
        </p:blipFill>
        <p:spPr>
          <a:xfrm>
            <a:off x="5021738" y="1761250"/>
            <a:ext cx="3924300" cy="1828800"/>
          </a:xfrm>
          <a:prstGeom prst="rect">
            <a:avLst/>
          </a:prstGeom>
          <a:noFill/>
          <a:ln w="9525" cap="flat" cmpd="sng">
            <a:solidFill>
              <a:srgbClr val="000000"/>
            </a:solidFill>
            <a:prstDash val="solid"/>
            <a:round/>
            <a:headEnd type="none" w="sm" len="sm"/>
            <a:tailEnd type="none" w="sm" len="sm"/>
          </a:ln>
        </p:spPr>
      </p:pic>
      <p:pic>
        <p:nvPicPr>
          <p:cNvPr id="106" name="Google Shape;106;p16"/>
          <p:cNvPicPr preferRelativeResize="0"/>
          <p:nvPr/>
        </p:nvPicPr>
        <p:blipFill>
          <a:blip r:embed="rId4">
            <a:alphaModFix/>
          </a:blip>
          <a:stretch>
            <a:fillRect/>
          </a:stretch>
        </p:blipFill>
        <p:spPr>
          <a:xfrm>
            <a:off x="91964" y="3806250"/>
            <a:ext cx="8591550" cy="12192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idx="4294967295"/>
          </p:nvPr>
        </p:nvSpPr>
        <p:spPr>
          <a:xfrm>
            <a:off x="0" y="0"/>
            <a:ext cx="9144000" cy="51435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dirty="0">
                <a:solidFill>
                  <a:srgbClr val="000000"/>
                </a:solidFill>
                <a:latin typeface="Nunito"/>
                <a:ea typeface="Nunito"/>
                <a:cs typeface="Nunito"/>
                <a:sym typeface="Nunito"/>
              </a:rPr>
              <a:t>The </a:t>
            </a:r>
            <a:r>
              <a:rPr lang="en" sz="1400" b="1" dirty="0">
                <a:solidFill>
                  <a:srgbClr val="A64D79"/>
                </a:solidFill>
                <a:latin typeface="Nunito"/>
                <a:ea typeface="Nunito"/>
                <a:cs typeface="Nunito"/>
                <a:sym typeface="Nunito"/>
              </a:rPr>
              <a:t>"else" statement</a:t>
            </a:r>
            <a:r>
              <a:rPr lang="en" sz="1400" b="1" dirty="0">
                <a:solidFill>
                  <a:srgbClr val="000000"/>
                </a:solidFill>
                <a:latin typeface="Nunito"/>
                <a:ea typeface="Nunito"/>
                <a:cs typeface="Nunito"/>
                <a:sym typeface="Nunito"/>
              </a:rPr>
              <a:t> works alongside the "if" statement to handle situations where the initial condition is false. It provides an alternative action for the program to perform when the condition in the "if" statement is not met. This way, the program can react differently based on whether the condition is true or false.</a:t>
            </a: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00" b="1" dirty="0">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r>
              <a:rPr lang="en" sz="2100" b="1" u="sng" dirty="0">
                <a:solidFill>
                  <a:srgbClr val="000000"/>
                </a:solidFill>
                <a:latin typeface="Nunito"/>
                <a:ea typeface="Nunito"/>
                <a:cs typeface="Nunito"/>
                <a:sym typeface="Nunito"/>
              </a:rPr>
              <a:t>EXAMPLE:</a:t>
            </a:r>
            <a:r>
              <a:rPr lang="en" sz="2100" b="1" dirty="0">
                <a:solidFill>
                  <a:srgbClr val="000000"/>
                </a:solidFill>
                <a:latin typeface="Nunito"/>
                <a:ea typeface="Nunito"/>
                <a:cs typeface="Nunito"/>
                <a:sym typeface="Nunito"/>
              </a:rPr>
              <a:t>   </a:t>
            </a:r>
            <a:r>
              <a:rPr lang="en" sz="2100" b="1" dirty="0">
                <a:solidFill>
                  <a:srgbClr val="A64D79"/>
                </a:solidFill>
                <a:latin typeface="Nunito"/>
                <a:ea typeface="Nunito"/>
                <a:cs typeface="Nunito"/>
                <a:sym typeface="Nunito"/>
              </a:rPr>
              <a:t>(B-p120 &amp; L-p93)</a:t>
            </a:r>
            <a:endParaRPr sz="2100" b="1" dirty="0">
              <a:solidFill>
                <a:srgbClr val="A64D79"/>
              </a:solidFill>
              <a:latin typeface="Nunito"/>
              <a:ea typeface="Nunito"/>
              <a:cs typeface="Nunito"/>
              <a:sym typeface="Nunito"/>
            </a:endParaRPr>
          </a:p>
        </p:txBody>
      </p:sp>
      <p:pic>
        <p:nvPicPr>
          <p:cNvPr id="112" name="Google Shape;112;p17"/>
          <p:cNvPicPr preferRelativeResize="0"/>
          <p:nvPr/>
        </p:nvPicPr>
        <p:blipFill>
          <a:blip r:embed="rId3">
            <a:alphaModFix/>
          </a:blip>
          <a:stretch>
            <a:fillRect/>
          </a:stretch>
        </p:blipFill>
        <p:spPr>
          <a:xfrm>
            <a:off x="4866525" y="1029486"/>
            <a:ext cx="4010025" cy="1990725"/>
          </a:xfrm>
          <a:prstGeom prst="rect">
            <a:avLst/>
          </a:prstGeom>
          <a:noFill/>
          <a:ln>
            <a:noFill/>
          </a:ln>
        </p:spPr>
      </p:pic>
      <p:pic>
        <p:nvPicPr>
          <p:cNvPr id="113" name="Google Shape;113;p17"/>
          <p:cNvPicPr preferRelativeResize="0"/>
          <p:nvPr/>
        </p:nvPicPr>
        <p:blipFill>
          <a:blip r:embed="rId4">
            <a:alphaModFix/>
          </a:blip>
          <a:stretch>
            <a:fillRect/>
          </a:stretch>
        </p:blipFill>
        <p:spPr>
          <a:xfrm>
            <a:off x="109764" y="3383293"/>
            <a:ext cx="5486400" cy="16287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idx="4294967295"/>
          </p:nvPr>
        </p:nvSpPr>
        <p:spPr>
          <a:xfrm>
            <a:off x="0" y="0"/>
            <a:ext cx="9144000" cy="51435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300" b="1" dirty="0">
                <a:solidFill>
                  <a:srgbClr val="000000"/>
                </a:solidFill>
                <a:latin typeface="Nunito"/>
                <a:ea typeface="Nunito"/>
                <a:cs typeface="Nunito"/>
                <a:sym typeface="Nunito"/>
              </a:rPr>
              <a:t>The </a:t>
            </a:r>
            <a:r>
              <a:rPr lang="en" sz="1300" b="1" dirty="0">
                <a:solidFill>
                  <a:srgbClr val="A64D79"/>
                </a:solidFill>
                <a:latin typeface="Nunito"/>
                <a:ea typeface="Nunito"/>
                <a:cs typeface="Nunito"/>
                <a:sym typeface="Nunito"/>
              </a:rPr>
              <a:t>"else if" statement</a:t>
            </a:r>
            <a:r>
              <a:rPr lang="en" sz="1300" b="1" dirty="0">
                <a:solidFill>
                  <a:srgbClr val="000000"/>
                </a:solidFill>
                <a:latin typeface="Nunito"/>
                <a:ea typeface="Nunito"/>
                <a:cs typeface="Nunito"/>
                <a:sym typeface="Nunito"/>
              </a:rPr>
              <a:t> comes into play when there are multiple conditions to check. After the initial "if" statement, it allows the program to test additional conditions. If the first condition is false, the program checks the "else if" condition, and if that’s true, it performs the corresponding action. If none of the conditions are true, the program will go to the "else" block, if one is provided, to handle the situation.</a:t>
            </a:r>
            <a:endParaRPr sz="13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r>
              <a:rPr lang="en" sz="2100" b="1" u="sng" dirty="0">
                <a:solidFill>
                  <a:srgbClr val="000000"/>
                </a:solidFill>
                <a:latin typeface="Nunito"/>
                <a:ea typeface="Nunito"/>
                <a:cs typeface="Nunito"/>
                <a:sym typeface="Nunito"/>
              </a:rPr>
              <a:t>EXAMPLE:</a:t>
            </a:r>
            <a:r>
              <a:rPr lang="en" sz="2100" b="1" dirty="0">
                <a:solidFill>
                  <a:srgbClr val="000000"/>
                </a:solidFill>
                <a:latin typeface="Nunito"/>
                <a:ea typeface="Nunito"/>
                <a:cs typeface="Nunito"/>
                <a:sym typeface="Nunito"/>
              </a:rPr>
              <a:t>  </a:t>
            </a:r>
            <a:r>
              <a:rPr lang="en" sz="2100" b="1" dirty="0">
                <a:solidFill>
                  <a:srgbClr val="A64D79"/>
                </a:solidFill>
                <a:latin typeface="Nunito"/>
                <a:ea typeface="Nunito"/>
                <a:cs typeface="Nunito"/>
                <a:sym typeface="Nunito"/>
              </a:rPr>
              <a:t>(B-p121 &amp; L-p94)</a:t>
            </a:r>
            <a:endParaRPr sz="2100" b="1" dirty="0">
              <a:solidFill>
                <a:srgbClr val="A64D79"/>
              </a:solidFill>
              <a:latin typeface="Nunito"/>
              <a:ea typeface="Nunito"/>
              <a:cs typeface="Nunito"/>
              <a:sym typeface="Nunito"/>
            </a:endParaRPr>
          </a:p>
        </p:txBody>
      </p:sp>
      <p:pic>
        <p:nvPicPr>
          <p:cNvPr id="119" name="Google Shape;119;p18"/>
          <p:cNvPicPr preferRelativeResize="0"/>
          <p:nvPr/>
        </p:nvPicPr>
        <p:blipFill>
          <a:blip r:embed="rId3">
            <a:alphaModFix/>
          </a:blip>
          <a:stretch>
            <a:fillRect/>
          </a:stretch>
        </p:blipFill>
        <p:spPr>
          <a:xfrm>
            <a:off x="5134576" y="1019688"/>
            <a:ext cx="3935800" cy="1685800"/>
          </a:xfrm>
          <a:prstGeom prst="rect">
            <a:avLst/>
          </a:prstGeom>
          <a:noFill/>
          <a:ln w="9525" cap="flat" cmpd="sng">
            <a:solidFill>
              <a:srgbClr val="000000"/>
            </a:solidFill>
            <a:prstDash val="solid"/>
            <a:round/>
            <a:headEnd type="none" w="sm" len="sm"/>
            <a:tailEnd type="none" w="sm" len="sm"/>
          </a:ln>
        </p:spPr>
      </p:pic>
      <p:pic>
        <p:nvPicPr>
          <p:cNvPr id="120" name="Google Shape;120;p18"/>
          <p:cNvPicPr preferRelativeResize="0"/>
          <p:nvPr/>
        </p:nvPicPr>
        <p:blipFill>
          <a:blip r:embed="rId4">
            <a:alphaModFix/>
          </a:blip>
          <a:stretch>
            <a:fillRect/>
          </a:stretch>
        </p:blipFill>
        <p:spPr>
          <a:xfrm>
            <a:off x="74464" y="2892234"/>
            <a:ext cx="7929176" cy="21598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idx="4294967295"/>
          </p:nvPr>
        </p:nvSpPr>
        <p:spPr>
          <a:xfrm>
            <a:off x="0" y="688500"/>
            <a:ext cx="9144000" cy="44547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sz="1600" b="1">
                <a:solidFill>
                  <a:srgbClr val="000000"/>
                </a:solidFill>
                <a:latin typeface="Nunito"/>
                <a:ea typeface="Nunito"/>
                <a:cs typeface="Nunito"/>
                <a:sym typeface="Nunito"/>
              </a:rPr>
              <a:t>A </a:t>
            </a:r>
            <a:r>
              <a:rPr lang="en" sz="1600" b="1">
                <a:solidFill>
                  <a:srgbClr val="A64D79"/>
                </a:solidFill>
                <a:latin typeface="Nunito"/>
                <a:ea typeface="Nunito"/>
                <a:cs typeface="Nunito"/>
                <a:sym typeface="Nunito"/>
              </a:rPr>
              <a:t>"while loop" </a:t>
            </a:r>
            <a:r>
              <a:rPr lang="en" sz="1600" b="1">
                <a:solidFill>
                  <a:srgbClr val="000000"/>
                </a:solidFill>
                <a:latin typeface="Nunito"/>
                <a:ea typeface="Nunito"/>
                <a:cs typeface="Nunito"/>
                <a:sym typeface="Nunito"/>
              </a:rPr>
              <a:t>keeps running as long as a condition is true. If the condition is false at the start, the loop won’t run at all.</a:t>
            </a:r>
            <a:endParaRPr sz="1600" b="1">
              <a:solidFill>
                <a:srgbClr val="000000"/>
              </a:solidFill>
              <a:latin typeface="Nunito"/>
              <a:ea typeface="Nunito"/>
              <a:cs typeface="Nunito"/>
              <a:sym typeface="Nunito"/>
            </a:endParaRPr>
          </a:p>
          <a:p>
            <a:pPr marL="0" lvl="0" indent="0" algn="l" rtl="0">
              <a:lnSpc>
                <a:spcPct val="100000"/>
              </a:lnSpc>
              <a:spcBef>
                <a:spcPts val="0"/>
              </a:spcBef>
              <a:spcAft>
                <a:spcPts val="0"/>
              </a:spcAft>
              <a:buSzPts val="3000"/>
              <a:buNone/>
            </a:pPr>
            <a:endParaRPr sz="1600" b="1">
              <a:solidFill>
                <a:srgbClr val="000000"/>
              </a:solidFill>
              <a:latin typeface="Nunito"/>
              <a:ea typeface="Nunito"/>
              <a:cs typeface="Nunito"/>
              <a:sym typeface="Nunito"/>
            </a:endParaRPr>
          </a:p>
          <a:p>
            <a:pPr marL="0" lvl="0" indent="0" algn="l" rtl="0">
              <a:lnSpc>
                <a:spcPct val="100000"/>
              </a:lnSpc>
              <a:spcBef>
                <a:spcPts val="0"/>
              </a:spcBef>
              <a:spcAft>
                <a:spcPts val="0"/>
              </a:spcAft>
              <a:buSzPts val="3000"/>
              <a:buNone/>
            </a:pPr>
            <a:endParaRPr sz="1600" b="1">
              <a:solidFill>
                <a:srgbClr val="000000"/>
              </a:solidFill>
              <a:latin typeface="Nunito"/>
              <a:ea typeface="Nunito"/>
              <a:cs typeface="Nunito"/>
              <a:sym typeface="Nunito"/>
            </a:endParaRPr>
          </a:p>
          <a:p>
            <a:pPr marL="0" lvl="0" indent="0" algn="l" rtl="0">
              <a:lnSpc>
                <a:spcPct val="100000"/>
              </a:lnSpc>
              <a:spcBef>
                <a:spcPts val="0"/>
              </a:spcBef>
              <a:spcAft>
                <a:spcPts val="0"/>
              </a:spcAft>
              <a:buSzPts val="3000"/>
              <a:buNone/>
            </a:pPr>
            <a:endParaRPr sz="1600" b="1">
              <a:solidFill>
                <a:srgbClr val="000000"/>
              </a:solidFill>
              <a:latin typeface="Nunito"/>
              <a:ea typeface="Nunito"/>
              <a:cs typeface="Nunito"/>
              <a:sym typeface="Nunito"/>
            </a:endParaRPr>
          </a:p>
          <a:p>
            <a:pPr marL="0" lvl="0" indent="0" algn="l" rtl="0">
              <a:lnSpc>
                <a:spcPct val="100000"/>
              </a:lnSpc>
              <a:spcBef>
                <a:spcPts val="0"/>
              </a:spcBef>
              <a:spcAft>
                <a:spcPts val="0"/>
              </a:spcAft>
              <a:buSzPts val="3000"/>
              <a:buNone/>
            </a:pPr>
            <a:endParaRPr sz="1600" b="1">
              <a:solidFill>
                <a:srgbClr val="000000"/>
              </a:solidFill>
              <a:latin typeface="Nunito"/>
              <a:ea typeface="Nunito"/>
              <a:cs typeface="Nunito"/>
              <a:sym typeface="Nunito"/>
            </a:endParaRPr>
          </a:p>
          <a:p>
            <a:pPr marL="0" lvl="0" indent="0" algn="l" rtl="0">
              <a:lnSpc>
                <a:spcPct val="100000"/>
              </a:lnSpc>
              <a:spcBef>
                <a:spcPts val="0"/>
              </a:spcBef>
              <a:spcAft>
                <a:spcPts val="0"/>
              </a:spcAft>
              <a:buSzPts val="3000"/>
              <a:buNone/>
            </a:pPr>
            <a:endParaRPr sz="1600" b="1">
              <a:solidFill>
                <a:srgbClr val="000000"/>
              </a:solidFill>
              <a:latin typeface="Nunito"/>
              <a:ea typeface="Nunito"/>
              <a:cs typeface="Nunito"/>
              <a:sym typeface="Nunito"/>
            </a:endParaRPr>
          </a:p>
          <a:p>
            <a:pPr marL="0" lvl="0" indent="0" algn="l" rtl="0">
              <a:lnSpc>
                <a:spcPct val="100000"/>
              </a:lnSpc>
              <a:spcBef>
                <a:spcPts val="0"/>
              </a:spcBef>
              <a:spcAft>
                <a:spcPts val="0"/>
              </a:spcAft>
              <a:buSzPts val="3000"/>
              <a:buNone/>
            </a:pPr>
            <a:endParaRPr sz="1600" b="1">
              <a:solidFill>
                <a:srgbClr val="000000"/>
              </a:solidFill>
              <a:latin typeface="Nunito"/>
              <a:ea typeface="Nunito"/>
              <a:cs typeface="Nunito"/>
              <a:sym typeface="Nunito"/>
            </a:endParaRPr>
          </a:p>
          <a:p>
            <a:pPr marL="0" lvl="0" indent="0" algn="l" rtl="0">
              <a:lnSpc>
                <a:spcPct val="100000"/>
              </a:lnSpc>
              <a:spcBef>
                <a:spcPts val="0"/>
              </a:spcBef>
              <a:spcAft>
                <a:spcPts val="0"/>
              </a:spcAft>
              <a:buSzPts val="3000"/>
              <a:buNone/>
            </a:pPr>
            <a:endParaRPr sz="1600" b="1">
              <a:solidFill>
                <a:srgbClr val="000000"/>
              </a:solidFill>
              <a:latin typeface="Nunito"/>
              <a:ea typeface="Nunito"/>
              <a:cs typeface="Nunito"/>
              <a:sym typeface="Nunito"/>
            </a:endParaRPr>
          </a:p>
          <a:p>
            <a:pPr marL="0" lvl="0" indent="0" algn="l" rtl="0">
              <a:lnSpc>
                <a:spcPct val="100000"/>
              </a:lnSpc>
              <a:spcBef>
                <a:spcPts val="0"/>
              </a:spcBef>
              <a:spcAft>
                <a:spcPts val="0"/>
              </a:spcAft>
              <a:buSzPts val="3000"/>
              <a:buNone/>
            </a:pPr>
            <a:endParaRPr sz="1100" b="1">
              <a:solidFill>
                <a:srgbClr val="000000"/>
              </a:solidFill>
              <a:latin typeface="Nunito"/>
              <a:ea typeface="Nunito"/>
              <a:cs typeface="Nunito"/>
              <a:sym typeface="Nunito"/>
            </a:endParaRPr>
          </a:p>
          <a:p>
            <a:pPr marL="0" lvl="0" indent="0" algn="l" rtl="0">
              <a:lnSpc>
                <a:spcPct val="100000"/>
              </a:lnSpc>
              <a:spcBef>
                <a:spcPts val="0"/>
              </a:spcBef>
              <a:spcAft>
                <a:spcPts val="0"/>
              </a:spcAft>
              <a:buSzPts val="3000"/>
              <a:buNone/>
            </a:pPr>
            <a:r>
              <a:rPr lang="en" sz="2100" b="1" u="sng">
                <a:solidFill>
                  <a:srgbClr val="000000"/>
                </a:solidFill>
                <a:latin typeface="Nunito"/>
                <a:ea typeface="Nunito"/>
                <a:cs typeface="Nunito"/>
                <a:sym typeface="Nunito"/>
              </a:rPr>
              <a:t>EXAMPLE:</a:t>
            </a:r>
            <a:r>
              <a:rPr lang="en" sz="2100" b="1">
                <a:solidFill>
                  <a:srgbClr val="000000"/>
                </a:solidFill>
                <a:latin typeface="Nunito"/>
                <a:ea typeface="Nunito"/>
                <a:cs typeface="Nunito"/>
                <a:sym typeface="Nunito"/>
              </a:rPr>
              <a:t>    </a:t>
            </a:r>
            <a:r>
              <a:rPr lang="en" sz="2100" b="1">
                <a:solidFill>
                  <a:srgbClr val="A64D79"/>
                </a:solidFill>
                <a:latin typeface="Nunito"/>
                <a:ea typeface="Nunito"/>
                <a:cs typeface="Nunito"/>
                <a:sym typeface="Nunito"/>
              </a:rPr>
              <a:t>(B-p124 &amp; L-p97)</a:t>
            </a:r>
            <a:endParaRPr sz="2100" b="1">
              <a:solidFill>
                <a:srgbClr val="A64D79"/>
              </a:solidFill>
              <a:latin typeface="Nunito"/>
              <a:ea typeface="Nunito"/>
              <a:cs typeface="Nunito"/>
              <a:sym typeface="Nunito"/>
            </a:endParaRPr>
          </a:p>
        </p:txBody>
      </p:sp>
      <p:sp>
        <p:nvSpPr>
          <p:cNvPr id="126" name="Google Shape;126;p19"/>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a:solidFill>
                  <a:srgbClr val="FFFFFF"/>
                </a:solidFill>
                <a:latin typeface="Nunito"/>
                <a:ea typeface="Nunito"/>
                <a:cs typeface="Nunito"/>
                <a:sym typeface="Nunito"/>
              </a:rPr>
              <a:t>Types of Loops</a:t>
            </a:r>
            <a:r>
              <a:rPr lang="en" sz="3000" b="1" i="0" u="none" strike="noStrike" cap="none">
                <a:solidFill>
                  <a:srgbClr val="FFFFFF"/>
                </a:solidFill>
                <a:latin typeface="Nunito"/>
                <a:ea typeface="Nunito"/>
                <a:cs typeface="Nunito"/>
                <a:sym typeface="Nunito"/>
              </a:rPr>
              <a:t>   </a:t>
            </a:r>
            <a:endParaRPr sz="3000" b="1" i="0" u="sng" strike="noStrike" cap="none">
              <a:solidFill>
                <a:srgbClr val="FFFFFF"/>
              </a:solidFill>
              <a:latin typeface="Nunito"/>
              <a:ea typeface="Nunito"/>
              <a:cs typeface="Nunito"/>
              <a:sym typeface="Nunito"/>
            </a:endParaRPr>
          </a:p>
        </p:txBody>
      </p:sp>
      <p:pic>
        <p:nvPicPr>
          <p:cNvPr id="127" name="Google Shape;127;p19" title="Screenshot 2025-04-12 203021.png"/>
          <p:cNvPicPr preferRelativeResize="0"/>
          <p:nvPr/>
        </p:nvPicPr>
        <p:blipFill>
          <a:blip r:embed="rId3">
            <a:alphaModFix/>
          </a:blip>
          <a:stretch>
            <a:fillRect/>
          </a:stretch>
        </p:blipFill>
        <p:spPr>
          <a:xfrm>
            <a:off x="4808450" y="1240375"/>
            <a:ext cx="4145050" cy="1739100"/>
          </a:xfrm>
          <a:prstGeom prst="rect">
            <a:avLst/>
          </a:prstGeom>
          <a:noFill/>
          <a:ln>
            <a:noFill/>
          </a:ln>
        </p:spPr>
      </p:pic>
      <p:pic>
        <p:nvPicPr>
          <p:cNvPr id="128" name="Google Shape;128;p19"/>
          <p:cNvPicPr preferRelativeResize="0"/>
          <p:nvPr/>
        </p:nvPicPr>
        <p:blipFill>
          <a:blip r:embed="rId4">
            <a:alphaModFix/>
          </a:blip>
          <a:stretch>
            <a:fillRect/>
          </a:stretch>
        </p:blipFill>
        <p:spPr>
          <a:xfrm>
            <a:off x="110975" y="3662401"/>
            <a:ext cx="7351126" cy="133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idx="4294967295"/>
          </p:nvPr>
        </p:nvSpPr>
        <p:spPr>
          <a:xfrm>
            <a:off x="0" y="0"/>
            <a:ext cx="9144000" cy="51435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solidFill>
                  <a:srgbClr val="000000"/>
                </a:solidFill>
                <a:latin typeface="Nunito"/>
                <a:ea typeface="Nunito"/>
                <a:cs typeface="Nunito"/>
                <a:sym typeface="Nunito"/>
              </a:rPr>
              <a:t>A </a:t>
            </a:r>
            <a:r>
              <a:rPr lang="en" sz="1500" b="1">
                <a:solidFill>
                  <a:srgbClr val="A64D79"/>
                </a:solidFill>
                <a:latin typeface="Nunito"/>
                <a:ea typeface="Nunito"/>
                <a:cs typeface="Nunito"/>
                <a:sym typeface="Nunito"/>
              </a:rPr>
              <a:t>"for loop"</a:t>
            </a:r>
            <a:r>
              <a:rPr lang="en" sz="1500" b="1">
                <a:solidFill>
                  <a:srgbClr val="000000"/>
                </a:solidFill>
                <a:latin typeface="Nunito"/>
                <a:ea typeface="Nunito"/>
                <a:cs typeface="Nunito"/>
                <a:sym typeface="Nunito"/>
              </a:rPr>
              <a:t> repeats code for a specific number of times. You set the starting point, the condition to stop, and how to increase the count, all in one line.</a:t>
            </a:r>
            <a:endParaRPr sz="17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4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00" b="1">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r>
              <a:rPr lang="en" sz="2100" b="1" u="sng">
                <a:solidFill>
                  <a:srgbClr val="000000"/>
                </a:solidFill>
                <a:latin typeface="Nunito"/>
                <a:ea typeface="Nunito"/>
                <a:cs typeface="Nunito"/>
                <a:sym typeface="Nunito"/>
              </a:rPr>
              <a:t>EXAMPLE:</a:t>
            </a:r>
            <a:r>
              <a:rPr lang="en" sz="2100" b="1">
                <a:solidFill>
                  <a:srgbClr val="000000"/>
                </a:solidFill>
                <a:latin typeface="Nunito"/>
                <a:ea typeface="Nunito"/>
                <a:cs typeface="Nunito"/>
                <a:sym typeface="Nunito"/>
              </a:rPr>
              <a:t>  </a:t>
            </a:r>
            <a:r>
              <a:rPr lang="en" sz="2100" b="1">
                <a:solidFill>
                  <a:srgbClr val="A64D79"/>
                </a:solidFill>
                <a:latin typeface="Nunito"/>
                <a:ea typeface="Nunito"/>
                <a:cs typeface="Nunito"/>
                <a:sym typeface="Nunito"/>
              </a:rPr>
              <a:t>(B-p126 &amp; L-p999)</a:t>
            </a:r>
            <a:endParaRPr sz="2100" b="1">
              <a:solidFill>
                <a:srgbClr val="A64D79"/>
              </a:solidFill>
              <a:latin typeface="Nunito"/>
              <a:ea typeface="Nunito"/>
              <a:cs typeface="Nunito"/>
              <a:sym typeface="Nunito"/>
            </a:endParaRPr>
          </a:p>
        </p:txBody>
      </p:sp>
      <p:pic>
        <p:nvPicPr>
          <p:cNvPr id="134" name="Google Shape;134;p20"/>
          <p:cNvPicPr preferRelativeResize="0"/>
          <p:nvPr/>
        </p:nvPicPr>
        <p:blipFill>
          <a:blip r:embed="rId3">
            <a:alphaModFix/>
          </a:blip>
          <a:stretch>
            <a:fillRect/>
          </a:stretch>
        </p:blipFill>
        <p:spPr>
          <a:xfrm>
            <a:off x="4572000" y="751046"/>
            <a:ext cx="4495800" cy="1676400"/>
          </a:xfrm>
          <a:prstGeom prst="rect">
            <a:avLst/>
          </a:prstGeom>
          <a:noFill/>
          <a:ln w="9525" cap="flat" cmpd="sng">
            <a:solidFill>
              <a:srgbClr val="000000"/>
            </a:solidFill>
            <a:prstDash val="solid"/>
            <a:round/>
            <a:headEnd type="none" w="sm" len="sm"/>
            <a:tailEnd type="none" w="sm" len="sm"/>
          </a:ln>
        </p:spPr>
      </p:pic>
      <p:pic>
        <p:nvPicPr>
          <p:cNvPr id="135" name="Google Shape;135;p20"/>
          <p:cNvPicPr preferRelativeResize="0"/>
          <p:nvPr/>
        </p:nvPicPr>
        <p:blipFill>
          <a:blip r:embed="rId4">
            <a:alphaModFix/>
          </a:blip>
          <a:stretch>
            <a:fillRect/>
          </a:stretch>
        </p:blipFill>
        <p:spPr>
          <a:xfrm>
            <a:off x="126750" y="3877725"/>
            <a:ext cx="8801150" cy="118745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idx="4294967295"/>
          </p:nvPr>
        </p:nvSpPr>
        <p:spPr>
          <a:xfrm>
            <a:off x="0" y="0"/>
            <a:ext cx="9144000" cy="51435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2000" b="1" u="sng">
                <a:solidFill>
                  <a:srgbClr val="A64D79"/>
                </a:solidFill>
                <a:latin typeface="Nunito"/>
                <a:ea typeface="Nunito"/>
                <a:cs typeface="Nunito"/>
                <a:sym typeface="Nunito"/>
              </a:rPr>
              <a:t>Using for loops with Arrays and Strings:</a:t>
            </a:r>
            <a:endParaRPr sz="2000" b="1" u="sng">
              <a:solidFill>
                <a:srgbClr val="A64D79"/>
              </a:solidFill>
              <a:latin typeface="Nunito"/>
              <a:ea typeface="Nunito"/>
              <a:cs typeface="Nunito"/>
              <a:sym typeface="Nunito"/>
            </a:endParaRPr>
          </a:p>
          <a:p>
            <a:pPr marL="0" lvl="0" indent="0" algn="l" rtl="0">
              <a:lnSpc>
                <a:spcPct val="115000"/>
              </a:lnSpc>
              <a:spcBef>
                <a:spcPts val="1200"/>
              </a:spcBef>
              <a:spcAft>
                <a:spcPts val="0"/>
              </a:spcAft>
              <a:buNone/>
            </a:pPr>
            <a:r>
              <a:rPr lang="en" sz="2000" b="1" u="sng">
                <a:solidFill>
                  <a:srgbClr val="000000"/>
                </a:solidFill>
                <a:latin typeface="Nunito"/>
                <a:ea typeface="Nunito"/>
                <a:cs typeface="Nunito"/>
                <a:sym typeface="Nunito"/>
              </a:rPr>
              <a:t>EXAMPLE:</a:t>
            </a:r>
            <a:r>
              <a:rPr lang="en" sz="2000" b="1">
                <a:solidFill>
                  <a:srgbClr val="000000"/>
                </a:solidFill>
                <a:latin typeface="Nunito"/>
                <a:ea typeface="Nunito"/>
                <a:cs typeface="Nunito"/>
                <a:sym typeface="Nunito"/>
              </a:rPr>
              <a:t>  </a:t>
            </a:r>
            <a:r>
              <a:rPr lang="en" sz="2000" b="1">
                <a:solidFill>
                  <a:srgbClr val="A64D79"/>
                </a:solidFill>
                <a:latin typeface="Nunito"/>
                <a:ea typeface="Nunito"/>
                <a:cs typeface="Nunito"/>
                <a:sym typeface="Nunito"/>
              </a:rPr>
              <a:t>(B-p127 &amp; L-p100)</a:t>
            </a:r>
            <a:endParaRPr sz="2000" b="1">
              <a:solidFill>
                <a:srgbClr val="A64D79"/>
              </a:solidFill>
              <a:latin typeface="Nunito"/>
              <a:ea typeface="Nunito"/>
              <a:cs typeface="Nunito"/>
              <a:sym typeface="Nunito"/>
            </a:endParaRPr>
          </a:p>
          <a:p>
            <a:pPr marL="0" lvl="0" indent="0" algn="l" rtl="0">
              <a:lnSpc>
                <a:spcPct val="115000"/>
              </a:lnSpc>
              <a:spcBef>
                <a:spcPts val="1200"/>
              </a:spcBef>
              <a:spcAft>
                <a:spcPts val="0"/>
              </a:spcAft>
              <a:buNone/>
            </a:pPr>
            <a:endParaRPr sz="2000" b="1">
              <a:solidFill>
                <a:srgbClr val="A64D79"/>
              </a:solidFill>
              <a:latin typeface="Nunito"/>
              <a:ea typeface="Nunito"/>
              <a:cs typeface="Nunito"/>
              <a:sym typeface="Nunito"/>
            </a:endParaRPr>
          </a:p>
          <a:p>
            <a:pPr marL="0" lvl="0" indent="0" algn="l" rtl="0">
              <a:lnSpc>
                <a:spcPct val="115000"/>
              </a:lnSpc>
              <a:spcBef>
                <a:spcPts val="1200"/>
              </a:spcBef>
              <a:spcAft>
                <a:spcPts val="0"/>
              </a:spcAft>
              <a:buNone/>
            </a:pPr>
            <a:endParaRPr sz="2000" b="1">
              <a:solidFill>
                <a:srgbClr val="A64D79"/>
              </a:solidFill>
              <a:latin typeface="Nunito"/>
              <a:ea typeface="Nunito"/>
              <a:cs typeface="Nunito"/>
              <a:sym typeface="Nunito"/>
            </a:endParaRPr>
          </a:p>
          <a:p>
            <a:pPr marL="0" lvl="0" indent="0" algn="l" rtl="0">
              <a:lnSpc>
                <a:spcPct val="115000"/>
              </a:lnSpc>
              <a:spcBef>
                <a:spcPts val="1200"/>
              </a:spcBef>
              <a:spcAft>
                <a:spcPts val="0"/>
              </a:spcAft>
              <a:buNone/>
            </a:pPr>
            <a:endParaRPr sz="100" b="1">
              <a:solidFill>
                <a:srgbClr val="A64D79"/>
              </a:solidFill>
              <a:latin typeface="Nunito"/>
              <a:ea typeface="Nunito"/>
              <a:cs typeface="Nunito"/>
              <a:sym typeface="Nunito"/>
            </a:endParaRPr>
          </a:p>
          <a:p>
            <a:pPr marL="0" lvl="0" indent="0" algn="l" rtl="0">
              <a:spcBef>
                <a:spcPts val="1200"/>
              </a:spcBef>
              <a:spcAft>
                <a:spcPts val="0"/>
              </a:spcAft>
              <a:buNone/>
            </a:pPr>
            <a:endParaRPr sz="100" b="1">
              <a:solidFill>
                <a:srgbClr val="000000"/>
              </a:solidFill>
              <a:latin typeface="Nunito"/>
              <a:ea typeface="Nunito"/>
              <a:cs typeface="Nunito"/>
              <a:sym typeface="Nunito"/>
            </a:endParaRPr>
          </a:p>
          <a:p>
            <a:pPr marL="0" lvl="0" indent="0" algn="l" rtl="0">
              <a:spcBef>
                <a:spcPts val="0"/>
              </a:spcBef>
              <a:spcAft>
                <a:spcPts val="0"/>
              </a:spcAft>
              <a:buNone/>
            </a:pPr>
            <a:r>
              <a:rPr lang="en" sz="2000" b="1" u="sng">
                <a:solidFill>
                  <a:srgbClr val="A64D79"/>
                </a:solidFill>
                <a:latin typeface="Nunito"/>
                <a:ea typeface="Nunito"/>
                <a:cs typeface="Nunito"/>
                <a:sym typeface="Nunito"/>
              </a:rPr>
              <a:t>DO-WHILE LOOP:</a:t>
            </a:r>
            <a:endParaRPr sz="2000" b="1" u="sng">
              <a:solidFill>
                <a:srgbClr val="A64D79"/>
              </a:solidFill>
              <a:latin typeface="Nunito"/>
              <a:ea typeface="Nunito"/>
              <a:cs typeface="Nunito"/>
              <a:sym typeface="Nunito"/>
            </a:endParaRPr>
          </a:p>
          <a:p>
            <a:pPr marL="0" lvl="0" indent="0" algn="l" rtl="0">
              <a:spcBef>
                <a:spcPts val="0"/>
              </a:spcBef>
              <a:spcAft>
                <a:spcPts val="0"/>
              </a:spcAft>
              <a:buNone/>
            </a:pPr>
            <a:r>
              <a:rPr lang="en" sz="1500" b="1">
                <a:solidFill>
                  <a:srgbClr val="000000"/>
                </a:solidFill>
                <a:latin typeface="Nunito"/>
                <a:ea typeface="Nunito"/>
                <a:cs typeface="Nunito"/>
                <a:sym typeface="Nunito"/>
              </a:rPr>
              <a:t>A </a:t>
            </a:r>
            <a:r>
              <a:rPr lang="en" sz="1500" b="1">
                <a:solidFill>
                  <a:srgbClr val="A64D79"/>
                </a:solidFill>
                <a:latin typeface="Nunito"/>
                <a:ea typeface="Nunito"/>
                <a:cs typeface="Nunito"/>
                <a:sym typeface="Nunito"/>
              </a:rPr>
              <a:t>"do while loop"</a:t>
            </a:r>
            <a:r>
              <a:rPr lang="en" sz="1500" b="1">
                <a:solidFill>
                  <a:srgbClr val="38761D"/>
                </a:solidFill>
                <a:latin typeface="Nunito"/>
                <a:ea typeface="Nunito"/>
                <a:cs typeface="Nunito"/>
                <a:sym typeface="Nunito"/>
              </a:rPr>
              <a:t> </a:t>
            </a:r>
            <a:r>
              <a:rPr lang="en" sz="1500" b="1">
                <a:solidFill>
                  <a:srgbClr val="000000"/>
                </a:solidFill>
                <a:latin typeface="Nunito"/>
                <a:ea typeface="Nunito"/>
                <a:cs typeface="Nunito"/>
                <a:sym typeface="Nunito"/>
              </a:rPr>
              <a:t>is similar to a </a:t>
            </a:r>
            <a:r>
              <a:rPr lang="en" sz="1500" b="1">
                <a:solidFill>
                  <a:srgbClr val="A64D79"/>
                </a:solidFill>
                <a:latin typeface="Nunito"/>
                <a:ea typeface="Nunito"/>
                <a:cs typeface="Nunito"/>
                <a:sym typeface="Nunito"/>
              </a:rPr>
              <a:t>"while loop"</a:t>
            </a:r>
            <a:r>
              <a:rPr lang="en" sz="1500" b="1">
                <a:solidFill>
                  <a:srgbClr val="000000"/>
                </a:solidFill>
                <a:latin typeface="Nunito"/>
                <a:ea typeface="Nunito"/>
                <a:cs typeface="Nunito"/>
                <a:sym typeface="Nunito"/>
              </a:rPr>
              <a:t> but guarantees that the block of code will run </a:t>
            </a:r>
            <a:r>
              <a:rPr lang="en" sz="1500" b="1">
                <a:solidFill>
                  <a:srgbClr val="A64D79"/>
                </a:solidFill>
                <a:latin typeface="Nunito"/>
                <a:ea typeface="Nunito"/>
                <a:cs typeface="Nunito"/>
                <a:sym typeface="Nunito"/>
              </a:rPr>
              <a:t>at least once.</a:t>
            </a:r>
            <a:r>
              <a:rPr lang="en" sz="1500" b="1">
                <a:solidFill>
                  <a:srgbClr val="38761D"/>
                </a:solidFill>
                <a:latin typeface="Nunito"/>
                <a:ea typeface="Nunito"/>
                <a:cs typeface="Nunito"/>
                <a:sym typeface="Nunito"/>
              </a:rPr>
              <a:t> </a:t>
            </a:r>
            <a:r>
              <a:rPr lang="en" sz="1500" b="1">
                <a:solidFill>
                  <a:srgbClr val="000000"/>
                </a:solidFill>
                <a:latin typeface="Nunito"/>
                <a:ea typeface="Nunito"/>
                <a:cs typeface="Nunito"/>
                <a:sym typeface="Nunito"/>
              </a:rPr>
              <a:t>It executes the code first and then checks the condition to decide whether to continue with additional iterations. This ensures that the loop’s body is executed before the condition is tested.</a:t>
            </a:r>
            <a:endParaRPr sz="200" b="1" u="sng">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r>
              <a:rPr lang="en" sz="2000" b="1" u="sng">
                <a:solidFill>
                  <a:srgbClr val="000000"/>
                </a:solidFill>
                <a:latin typeface="Nunito"/>
                <a:ea typeface="Nunito"/>
                <a:cs typeface="Nunito"/>
                <a:sym typeface="Nunito"/>
              </a:rPr>
              <a:t>EXAMPLE:</a:t>
            </a:r>
            <a:endParaRPr sz="2000" b="1" u="sng">
              <a:solidFill>
                <a:srgbClr val="000000"/>
              </a:solidFill>
              <a:latin typeface="Nunito"/>
              <a:ea typeface="Nunito"/>
              <a:cs typeface="Nunito"/>
              <a:sym typeface="Nunito"/>
            </a:endParaRPr>
          </a:p>
        </p:txBody>
      </p:sp>
      <p:pic>
        <p:nvPicPr>
          <p:cNvPr id="141" name="Google Shape;141;p21"/>
          <p:cNvPicPr preferRelativeResize="0"/>
          <p:nvPr/>
        </p:nvPicPr>
        <p:blipFill>
          <a:blip r:embed="rId3">
            <a:alphaModFix/>
          </a:blip>
          <a:stretch>
            <a:fillRect/>
          </a:stretch>
        </p:blipFill>
        <p:spPr>
          <a:xfrm>
            <a:off x="251175" y="1174819"/>
            <a:ext cx="8641649" cy="1101100"/>
          </a:xfrm>
          <a:prstGeom prst="rect">
            <a:avLst/>
          </a:prstGeom>
          <a:noFill/>
          <a:ln w="9525" cap="flat" cmpd="sng">
            <a:solidFill>
              <a:srgbClr val="000000"/>
            </a:solidFill>
            <a:prstDash val="solid"/>
            <a:round/>
            <a:headEnd type="none" w="sm" len="sm"/>
            <a:tailEnd type="none" w="sm" len="sm"/>
          </a:ln>
        </p:spPr>
      </p:pic>
      <p:pic>
        <p:nvPicPr>
          <p:cNvPr id="142" name="Google Shape;142;p21"/>
          <p:cNvPicPr preferRelativeResize="0"/>
          <p:nvPr/>
        </p:nvPicPr>
        <p:blipFill>
          <a:blip r:embed="rId4">
            <a:alphaModFix/>
          </a:blip>
          <a:stretch>
            <a:fillRect/>
          </a:stretch>
        </p:blipFill>
        <p:spPr>
          <a:xfrm>
            <a:off x="1769164" y="3728644"/>
            <a:ext cx="5048250" cy="128587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523</Words>
  <Application>Microsoft Office PowerPoint</Application>
  <PresentationFormat>On-screen Show (16:9)</PresentationFormat>
  <Paragraphs>66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Arial</vt:lpstr>
      <vt:lpstr>Nunito</vt:lpstr>
      <vt:lpstr>Playfair Display</vt:lpstr>
      <vt:lpstr>Geometric</vt:lpstr>
      <vt:lpstr>Intro To Programming JavaScript</vt:lpstr>
      <vt:lpstr>Brief Summary Of Chapter 6 Embedding JavaScript in HTML IF, ELSE and ELSE IF Statements Types of Loops</vt:lpstr>
      <vt:lpstr>Embedding JavaScript in HTML means including JavaScript code directly within an HTML document using &lt;script&gt; tags. This allows you to add interactive features and dynamic content directly on the web page. (B-p117 &amp; L-p90)</vt:lpstr>
      <vt:lpstr>An "if" statement is a basic decision-making tool in programming. It checks whether a certain condition is true. If the condition is true, the program will perform a specific action. If the condition is false, the action is skipped, and the program moves on to the next part of the code.     EXAMPLE:  (B-p119 &amp; L-p92) </vt:lpstr>
      <vt:lpstr>The "else" statement works alongside the "if" statement to handle situations where the initial condition is false. It provides an alternative action for the program to perform when the condition in the "if" statement is not met. This way, the program can react differently based on whether the condition is true or false.      EXAMPLE:   (B-p120 &amp; L-p93)</vt:lpstr>
      <vt:lpstr>The "else if" statement comes into play when there are multiple conditions to check. After the initial "if" statement, it allows the program to test additional conditions. If the first condition is false, the program checks the "else if" condition, and if that’s true, it performs the corresponding action. If none of the conditions are true, the program will go to the "else" block, if one is provided, to handle the situation.    EXAMPLE:  (B-p121 &amp; L-p94)</vt:lpstr>
      <vt:lpstr>A "while loop" keeps running as long as a condition is true. If the condition is false at the start, the loop won’t run at all.         EXAMPLE:    (B-p124 &amp; L-p97)</vt:lpstr>
      <vt:lpstr>A "for loop" repeats code for a specific number of times. You set the starting point, the condition to stop, and how to increase the count, all in one line.           EXAMPLE:  (B-p126 &amp; L-p999)</vt:lpstr>
      <vt:lpstr>Using for loops with Arrays and Strings: EXAMPLE:  (B-p127 &amp; L-p100)     DO-WHILE LOOP: A "do while loop" is similar to a "while loop" but guarantees that the block of code will run at least once. It executes the code first and then checks the condition to decide whether to continue with additional iterations. This ensures that the loop’s body is executed before the condition is tested. EXAMPLE:</vt:lpstr>
      <vt:lpstr>Do all try outs and Programming Challenges then upload to github. Page (B-123 &amp; L-96) Page (B-129 &amp; L-102) Page (B-130 -131  &amp; L-103 - 104)</vt:lpstr>
      <vt:lpstr>End Of Chapter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Programming JavaScript</dc:title>
  <cp:lastModifiedBy>ST MARY'S P/S</cp:lastModifiedBy>
  <cp:revision>1</cp:revision>
  <dcterms:modified xsi:type="dcterms:W3CDTF">2025-04-12T20:24:55Z</dcterms:modified>
</cp:coreProperties>
</file>