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Nunito" panose="020F0502020204030204" pitchFamily="2" charset="0"/>
      <p:regular r:id="rId13"/>
      <p:bold r:id="rId14"/>
      <p:italic r:id="rId15"/>
      <p:boldItalic r:id="rId16"/>
    </p:embeddedFont>
    <p:embeddedFont>
      <p:font typeface="Playfair Display" panose="020F0502020204030204" pitchFamily="2" charset="0"/>
      <p:regular r:id="rId17"/>
      <p:bold r:id="rId18"/>
      <p:italic r:id="rId19"/>
      <p:boldItalic r:id="rId20"/>
    </p:embeddedFont>
    <p:embeddedFont>
      <p:font typeface="Roboto" panose="020F0502020204030204"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9" d="100"/>
          <a:sy n="129" d="100"/>
        </p:scale>
        <p:origin x="1104" y="3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zana syed" userId="5b145a5b2a649af3" providerId="LiveId" clId="{9FF64F42-B22A-4EB8-9A58-F104E1D18C76}"/>
    <pc:docChg chg="modSld">
      <pc:chgData name="farzana syed" userId="5b145a5b2a649af3" providerId="LiveId" clId="{9FF64F42-B22A-4EB8-9A58-F104E1D18C76}" dt="2025-05-06T17:14:25.508" v="0" actId="1076"/>
      <pc:docMkLst>
        <pc:docMk/>
      </pc:docMkLst>
      <pc:sldChg chg="modSp mod">
        <pc:chgData name="farzana syed" userId="5b145a5b2a649af3" providerId="LiveId" clId="{9FF64F42-B22A-4EB8-9A58-F104E1D18C76}" dt="2025-05-06T17:14:25.508" v="0" actId="1076"/>
        <pc:sldMkLst>
          <pc:docMk/>
          <pc:sldMk cId="0" sldId="260"/>
        </pc:sldMkLst>
        <pc:picChg chg="mod">
          <ac:chgData name="farzana syed" userId="5b145a5b2a649af3" providerId="LiveId" clId="{9FF64F42-B22A-4EB8-9A58-F104E1D18C76}" dt="2025-05-06T17:14:25.508" v="0" actId="1076"/>
          <ac:picMkLst>
            <pc:docMk/>
            <pc:sldMk cId="0" sldId="260"/>
            <ac:picMk id="10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4c6b41166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34c6b41166b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4c6b41166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34c6b41166b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7" name="Google Shape;17;p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11"/>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70" name="Google Shape;70;p1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1"/>
        <p:cNvGrpSpPr/>
        <p:nvPr/>
      </p:nvGrpSpPr>
      <p:grpSpPr>
        <a:xfrm>
          <a:off x="0" y="0"/>
          <a:ext cx="0" cy="0"/>
          <a:chOff x="0" y="0"/>
          <a:chExt cx="0" cy="0"/>
        </a:xfrm>
      </p:grpSpPr>
      <p:grpSp>
        <p:nvGrpSpPr>
          <p:cNvPr id="72" name="Google Shape;72;p12"/>
          <p:cNvGrpSpPr/>
          <p:nvPr/>
        </p:nvGrpSpPr>
        <p:grpSpPr>
          <a:xfrm>
            <a:off x="6098378" y="5"/>
            <a:ext cx="3045625" cy="2030570"/>
            <a:chOff x="6098378" y="5"/>
            <a:chExt cx="3045625" cy="2030570"/>
          </a:xfrm>
        </p:grpSpPr>
        <p:sp>
          <p:nvSpPr>
            <p:cNvPr id="73" name="Google Shape;73;p1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 name="Google Shape;78;p12"/>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12"/>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0"/>
              </a:spcBef>
              <a:spcAft>
                <a:spcPts val="0"/>
              </a:spcAft>
              <a:buClr>
                <a:schemeClr val="lt1"/>
              </a:buClr>
              <a:buSzPts val="1400"/>
              <a:buChar char="○"/>
              <a:defRPr>
                <a:solidFill>
                  <a:schemeClr val="lt1"/>
                </a:solidFill>
              </a:defRPr>
            </a:lvl2pPr>
            <a:lvl3pPr marL="1371600" lvl="2" indent="-317500" algn="ctr">
              <a:lnSpc>
                <a:spcPct val="115000"/>
              </a:lnSpc>
              <a:spcBef>
                <a:spcPts val="0"/>
              </a:spcBef>
              <a:spcAft>
                <a:spcPts val="0"/>
              </a:spcAft>
              <a:buClr>
                <a:schemeClr val="lt1"/>
              </a:buClr>
              <a:buSzPts val="1400"/>
              <a:buChar char="■"/>
              <a:defRPr>
                <a:solidFill>
                  <a:schemeClr val="lt1"/>
                </a:solidFill>
              </a:defRPr>
            </a:lvl3pPr>
            <a:lvl4pPr marL="1828800" lvl="3" indent="-317500" algn="ctr">
              <a:lnSpc>
                <a:spcPct val="115000"/>
              </a:lnSpc>
              <a:spcBef>
                <a:spcPts val="0"/>
              </a:spcBef>
              <a:spcAft>
                <a:spcPts val="0"/>
              </a:spcAft>
              <a:buClr>
                <a:schemeClr val="lt1"/>
              </a:buClr>
              <a:buSzPts val="1400"/>
              <a:buChar char="●"/>
              <a:defRPr>
                <a:solidFill>
                  <a:schemeClr val="lt1"/>
                </a:solidFill>
              </a:defRPr>
            </a:lvl4pPr>
            <a:lvl5pPr marL="2286000" lvl="4" indent="-317500" algn="ctr">
              <a:lnSpc>
                <a:spcPct val="115000"/>
              </a:lnSpc>
              <a:spcBef>
                <a:spcPts val="0"/>
              </a:spcBef>
              <a:spcAft>
                <a:spcPts val="0"/>
              </a:spcAft>
              <a:buClr>
                <a:schemeClr val="lt1"/>
              </a:buClr>
              <a:buSzPts val="1400"/>
              <a:buChar char="○"/>
              <a:defRPr>
                <a:solidFill>
                  <a:schemeClr val="lt1"/>
                </a:solidFill>
              </a:defRPr>
            </a:lvl5pPr>
            <a:lvl6pPr marL="2743200" lvl="5" indent="-317500" algn="ctr">
              <a:lnSpc>
                <a:spcPct val="115000"/>
              </a:lnSpc>
              <a:spcBef>
                <a:spcPts val="0"/>
              </a:spcBef>
              <a:spcAft>
                <a:spcPts val="0"/>
              </a:spcAft>
              <a:buClr>
                <a:schemeClr val="lt1"/>
              </a:buClr>
              <a:buSzPts val="1400"/>
              <a:buChar char="■"/>
              <a:defRPr>
                <a:solidFill>
                  <a:schemeClr val="lt1"/>
                </a:solidFill>
              </a:defRPr>
            </a:lvl6pPr>
            <a:lvl7pPr marL="3200400" lvl="6" indent="-317500" algn="ctr">
              <a:lnSpc>
                <a:spcPct val="115000"/>
              </a:lnSpc>
              <a:spcBef>
                <a:spcPts val="0"/>
              </a:spcBef>
              <a:spcAft>
                <a:spcPts val="0"/>
              </a:spcAft>
              <a:buClr>
                <a:schemeClr val="lt1"/>
              </a:buClr>
              <a:buSzPts val="1400"/>
              <a:buChar char="●"/>
              <a:defRPr>
                <a:solidFill>
                  <a:schemeClr val="lt1"/>
                </a:solidFill>
              </a:defRPr>
            </a:lvl7pPr>
            <a:lvl8pPr marL="3657600" lvl="7" indent="-317500" algn="ctr">
              <a:lnSpc>
                <a:spcPct val="115000"/>
              </a:lnSpc>
              <a:spcBef>
                <a:spcPts val="0"/>
              </a:spcBef>
              <a:spcAft>
                <a:spcPts val="0"/>
              </a:spcAft>
              <a:buClr>
                <a:schemeClr val="lt1"/>
              </a:buClr>
              <a:buSzPts val="1400"/>
              <a:buChar char="○"/>
              <a:defRPr>
                <a:solidFill>
                  <a:schemeClr val="lt1"/>
                </a:solidFill>
              </a:defRPr>
            </a:lvl8pPr>
            <a:lvl9pPr marL="4114800" lvl="8" indent="-317500" algn="ctr">
              <a:lnSpc>
                <a:spcPct val="115000"/>
              </a:lnSpc>
              <a:spcBef>
                <a:spcPts val="0"/>
              </a:spcBef>
              <a:spcAft>
                <a:spcPts val="0"/>
              </a:spcAft>
              <a:buClr>
                <a:schemeClr val="lt1"/>
              </a:buClr>
              <a:buSzPts val="1400"/>
              <a:buChar char="■"/>
              <a:defRPr>
                <a:solidFill>
                  <a:schemeClr val="lt1"/>
                </a:solidFill>
              </a:defRPr>
            </a:lvl9pPr>
          </a:lstStyle>
          <a:p>
            <a:endParaRPr/>
          </a:p>
        </p:txBody>
      </p:sp>
      <p:sp>
        <p:nvSpPr>
          <p:cNvPr id="80" name="Google Shape;80;p1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grpSp>
        <p:nvGrpSpPr>
          <p:cNvPr id="19" name="Google Shape;19;p3"/>
          <p:cNvGrpSpPr/>
          <p:nvPr/>
        </p:nvGrpSpPr>
        <p:grpSpPr>
          <a:xfrm>
            <a:off x="0" y="3903669"/>
            <a:ext cx="9144000" cy="1239925"/>
            <a:chOff x="0" y="3903669"/>
            <a:chExt cx="9144000" cy="1239925"/>
          </a:xfrm>
        </p:grpSpPr>
        <p:sp>
          <p:nvSpPr>
            <p:cNvPr id="20" name="Google Shape;20;p3"/>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 name="Google Shape;25;p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30"/>
        <p:cNvGrpSpPr/>
        <p:nvPr/>
      </p:nvGrpSpPr>
      <p:grpSpPr>
        <a:xfrm>
          <a:off x="0" y="0"/>
          <a:ext cx="0" cy="0"/>
          <a:chOff x="0" y="0"/>
          <a:chExt cx="0" cy="0"/>
        </a:xfrm>
      </p:grpSpPr>
      <p:grpSp>
        <p:nvGrpSpPr>
          <p:cNvPr id="31" name="Google Shape;31;p5"/>
          <p:cNvGrpSpPr/>
          <p:nvPr/>
        </p:nvGrpSpPr>
        <p:grpSpPr>
          <a:xfrm>
            <a:off x="6098378" y="5"/>
            <a:ext cx="3045625" cy="2030570"/>
            <a:chOff x="6098378" y="5"/>
            <a:chExt cx="3045625" cy="2030570"/>
          </a:xfrm>
        </p:grpSpPr>
        <p:sp>
          <p:nvSpPr>
            <p:cNvPr id="32" name="Google Shape;32;p5"/>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5"/>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5"/>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 name="Google Shape;37;p5"/>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38" name="Google Shape;38;p5"/>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39" name="Google Shape;39;p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0"/>
        <p:cNvGrpSpPr/>
        <p:nvPr/>
      </p:nvGrpSpPr>
      <p:grpSpPr>
        <a:xfrm>
          <a:off x="0" y="0"/>
          <a:ext cx="0" cy="0"/>
          <a:chOff x="0" y="0"/>
          <a:chExt cx="0" cy="0"/>
        </a:xfrm>
      </p:grpSpPr>
      <p:grpSp>
        <p:nvGrpSpPr>
          <p:cNvPr id="41" name="Google Shape;41;p6"/>
          <p:cNvGrpSpPr/>
          <p:nvPr/>
        </p:nvGrpSpPr>
        <p:grpSpPr>
          <a:xfrm>
            <a:off x="6098378" y="5"/>
            <a:ext cx="3045625" cy="2030570"/>
            <a:chOff x="6098378" y="5"/>
            <a:chExt cx="3045625" cy="2030570"/>
          </a:xfrm>
        </p:grpSpPr>
        <p:sp>
          <p:nvSpPr>
            <p:cNvPr id="42" name="Google Shape;42;p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6"/>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7;p6"/>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48" name="Google Shape;48;p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1" name="Google Shape;51;p7"/>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52" name="Google Shape;52;p7"/>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53" name="Google Shape;53;p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6" name="Google Shape;56;p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9" name="Google Shape;59;p9"/>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0" name="Google Shape;60;p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1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3" name="Google Shape;63;p1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4" name="Google Shape;64;p10"/>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5" name="Google Shape;65;p10"/>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6" name="Google Shape;66;p1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67" name="Google Shape;67;p1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800"/>
              <a:buNone/>
            </a:pPr>
            <a:r>
              <a:rPr lang="en" sz="6000" b="1">
                <a:solidFill>
                  <a:srgbClr val="000000"/>
                </a:solidFill>
                <a:latin typeface="Playfair Display"/>
                <a:ea typeface="Playfair Display"/>
                <a:cs typeface="Playfair Display"/>
                <a:sym typeface="Playfair Display"/>
              </a:rPr>
              <a:t>Intro To Programming JavaScript</a:t>
            </a:r>
            <a:endParaRPr sz="6000" b="1">
              <a:solidFill>
                <a:srgbClr val="000000"/>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290450" y="989650"/>
            <a:ext cx="5818500" cy="40908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800"/>
              <a:buNone/>
            </a:pPr>
            <a:r>
              <a:rPr lang="en" sz="6000" b="1">
                <a:solidFill>
                  <a:srgbClr val="000000"/>
                </a:solidFill>
                <a:latin typeface="Playfair Display"/>
                <a:ea typeface="Playfair Display"/>
                <a:cs typeface="Playfair Display"/>
                <a:sym typeface="Playfair Display"/>
              </a:rPr>
              <a:t>End Of Chapter 4</a:t>
            </a:r>
            <a:endParaRPr sz="6000" b="1">
              <a:solidFill>
                <a:srgbClr val="000000"/>
              </a:solidFill>
              <a:latin typeface="Playfair Display"/>
              <a:ea typeface="Playfair Display"/>
              <a:cs typeface="Playfair Display"/>
              <a:sym typeface="Playfair Display"/>
            </a:endParaRPr>
          </a:p>
        </p:txBody>
      </p:sp>
      <p:pic>
        <p:nvPicPr>
          <p:cNvPr id="139" name="Google Shape;139;p22"/>
          <p:cNvPicPr preferRelativeResize="0"/>
          <p:nvPr/>
        </p:nvPicPr>
        <p:blipFill rotWithShape="1">
          <a:blip r:embed="rId3">
            <a:alphaModFix/>
          </a:blip>
          <a:srcRect/>
          <a:stretch/>
        </p:blipFill>
        <p:spPr>
          <a:xfrm>
            <a:off x="6108950" y="0"/>
            <a:ext cx="3035050" cy="20495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149225" y="1358500"/>
            <a:ext cx="8174700" cy="2238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 b="1">
                <a:solidFill>
                  <a:srgbClr val="000000"/>
                </a:solidFill>
                <a:latin typeface="Nunito"/>
                <a:ea typeface="Nunito"/>
                <a:cs typeface="Nunito"/>
                <a:sym typeface="Nunito"/>
              </a:rPr>
              <a:t>Brief Summary Of Chapter 4</a:t>
            </a:r>
            <a:endParaRPr b="1">
              <a:solidFill>
                <a:srgbClr val="000000"/>
              </a:solidFill>
              <a:latin typeface="Nunito"/>
              <a:ea typeface="Nunito"/>
              <a:cs typeface="Nunito"/>
              <a:sym typeface="Nunito"/>
            </a:endParaRPr>
          </a:p>
          <a:p>
            <a:pPr marL="457200" lvl="0" indent="-387350" algn="l" rtl="0">
              <a:lnSpc>
                <a:spcPct val="100000"/>
              </a:lnSpc>
              <a:spcBef>
                <a:spcPts val="0"/>
              </a:spcBef>
              <a:spcAft>
                <a:spcPts val="0"/>
              </a:spcAft>
              <a:buClr>
                <a:srgbClr val="000000"/>
              </a:buClr>
              <a:buSzPts val="2500"/>
              <a:buFont typeface="Nunito"/>
              <a:buChar char="●"/>
            </a:pPr>
            <a:r>
              <a:rPr lang="en" sz="2500">
                <a:solidFill>
                  <a:srgbClr val="000000"/>
                </a:solidFill>
                <a:latin typeface="Nunito"/>
                <a:ea typeface="Nunito"/>
                <a:cs typeface="Nunito"/>
                <a:sym typeface="Nunito"/>
              </a:rPr>
              <a:t>What is an Object</a:t>
            </a:r>
            <a:endParaRPr sz="2500">
              <a:solidFill>
                <a:srgbClr val="000000"/>
              </a:solidFill>
              <a:latin typeface="Nunito"/>
              <a:ea typeface="Nunito"/>
              <a:cs typeface="Nunito"/>
              <a:sym typeface="Nunito"/>
            </a:endParaRPr>
          </a:p>
          <a:p>
            <a:pPr marL="457200" lvl="0" indent="-387350" algn="l" rtl="0">
              <a:lnSpc>
                <a:spcPct val="100000"/>
              </a:lnSpc>
              <a:spcBef>
                <a:spcPts val="0"/>
              </a:spcBef>
              <a:spcAft>
                <a:spcPts val="0"/>
              </a:spcAft>
              <a:buClr>
                <a:srgbClr val="000000"/>
              </a:buClr>
              <a:buSzPts val="2500"/>
              <a:buFont typeface="Nunito"/>
              <a:buChar char="●"/>
            </a:pPr>
            <a:r>
              <a:rPr lang="en" sz="2500">
                <a:solidFill>
                  <a:srgbClr val="000000"/>
                </a:solidFill>
                <a:latin typeface="Nunito"/>
                <a:ea typeface="Nunito"/>
                <a:cs typeface="Nunito"/>
                <a:sym typeface="Nunito"/>
              </a:rPr>
              <a:t>Combining Arrays and Objects</a:t>
            </a:r>
            <a:endParaRPr sz="2500">
              <a:solidFill>
                <a:srgbClr val="000000"/>
              </a:solidFill>
              <a:latin typeface="Nunito"/>
              <a:ea typeface="Nunito"/>
              <a:cs typeface="Nunito"/>
              <a:sym typeface="Nunito"/>
            </a:endParaRPr>
          </a:p>
        </p:txBody>
      </p:sp>
      <p:sp>
        <p:nvSpPr>
          <p:cNvPr id="91" name="Google Shape;91;p14"/>
          <p:cNvSpPr txBox="1"/>
          <p:nvPr/>
        </p:nvSpPr>
        <p:spPr>
          <a:xfrm>
            <a:off x="0" y="0"/>
            <a:ext cx="9109200" cy="1060200"/>
          </a:xfrm>
          <a:prstGeom prst="rect">
            <a:avLst/>
          </a:prstGeom>
          <a:gradFill>
            <a:gsLst>
              <a:gs pos="0">
                <a:srgbClr val="F69FBC"/>
              </a:gs>
              <a:gs pos="100000">
                <a:srgbClr val="E32E6B"/>
              </a:gs>
            </a:gsLst>
            <a:lin ang="5400012" scaled="0"/>
          </a:gradFill>
          <a:ln>
            <a:noFill/>
          </a:ln>
        </p:spPr>
        <p:txBody>
          <a:bodyPr spcFirstLastPara="1" wrap="square" lIns="91425" tIns="45700" rIns="91425" bIns="45700" anchor="ctr" anchorCtr="0">
            <a:normAutofit lnSpcReduction="10000"/>
          </a:bodyPr>
          <a:lstStyle/>
          <a:p>
            <a:pPr marL="0" marR="0" lvl="0" indent="0" algn="ctr" rtl="0">
              <a:lnSpc>
                <a:spcPct val="115000"/>
              </a:lnSpc>
              <a:spcBef>
                <a:spcPts val="0"/>
              </a:spcBef>
              <a:spcAft>
                <a:spcPts val="0"/>
              </a:spcAft>
              <a:buClr>
                <a:srgbClr val="000000"/>
              </a:buClr>
              <a:buSzPts val="3000"/>
              <a:buFont typeface="Arial"/>
              <a:buNone/>
            </a:pPr>
            <a:r>
              <a:rPr lang="en" sz="3000" b="1" i="0" u="none" strike="noStrike" cap="none">
                <a:solidFill>
                  <a:srgbClr val="FFFFFF"/>
                </a:solidFill>
                <a:latin typeface="Nunito"/>
                <a:ea typeface="Nunito"/>
                <a:cs typeface="Nunito"/>
                <a:sym typeface="Nunito"/>
              </a:rPr>
              <a:t>Chapter </a:t>
            </a:r>
            <a:r>
              <a:rPr lang="en" sz="3000" b="1">
                <a:solidFill>
                  <a:srgbClr val="FFFFFF"/>
                </a:solidFill>
                <a:latin typeface="Nunito"/>
                <a:ea typeface="Nunito"/>
                <a:cs typeface="Nunito"/>
                <a:sym typeface="Nunito"/>
              </a:rPr>
              <a:t>4</a:t>
            </a:r>
            <a:r>
              <a:rPr lang="en" sz="3000" b="1" i="0" u="none" strike="noStrike" cap="none">
                <a:solidFill>
                  <a:srgbClr val="FFFFFF"/>
                </a:solidFill>
                <a:latin typeface="Nunito"/>
                <a:ea typeface="Nunito"/>
                <a:cs typeface="Nunito"/>
                <a:sym typeface="Nunito"/>
              </a:rPr>
              <a:t>:</a:t>
            </a:r>
            <a:br>
              <a:rPr lang="en" sz="3000" b="1" i="0" u="none" strike="noStrike" cap="none">
                <a:solidFill>
                  <a:srgbClr val="FFFFFF"/>
                </a:solidFill>
                <a:latin typeface="Nunito"/>
                <a:ea typeface="Nunito"/>
                <a:cs typeface="Nunito"/>
                <a:sym typeface="Nunito"/>
              </a:rPr>
            </a:br>
            <a:r>
              <a:rPr lang="en" sz="3000" b="1">
                <a:solidFill>
                  <a:srgbClr val="FFFFFF"/>
                </a:solidFill>
                <a:latin typeface="Nunito"/>
                <a:ea typeface="Nunito"/>
                <a:cs typeface="Nunito"/>
                <a:sym typeface="Nunito"/>
              </a:rPr>
              <a:t>Objects</a:t>
            </a:r>
            <a:endParaRPr sz="3000" b="1" i="0" u="sng" strike="noStrike" cap="none">
              <a:solidFill>
                <a:srgbClr val="FFFFFF"/>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0" y="759175"/>
            <a:ext cx="9144000" cy="31671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3000"/>
              <a:buNone/>
            </a:pPr>
            <a:r>
              <a:rPr lang="en" sz="1900" b="1" dirty="0">
                <a:solidFill>
                  <a:srgbClr val="000000"/>
                </a:solidFill>
                <a:latin typeface="Nunito"/>
                <a:ea typeface="Nunito"/>
                <a:cs typeface="Nunito"/>
                <a:sym typeface="Nunito"/>
              </a:rPr>
              <a:t>An </a:t>
            </a:r>
            <a:r>
              <a:rPr lang="en" sz="1900" b="1" dirty="0">
                <a:solidFill>
                  <a:srgbClr val="A64D79"/>
                </a:solidFill>
                <a:latin typeface="Nunito"/>
                <a:ea typeface="Nunito"/>
                <a:cs typeface="Nunito"/>
                <a:sym typeface="Nunito"/>
              </a:rPr>
              <a:t>object </a:t>
            </a:r>
            <a:r>
              <a:rPr lang="en" sz="1900" b="1" dirty="0">
                <a:solidFill>
                  <a:srgbClr val="000000"/>
                </a:solidFill>
                <a:latin typeface="Nunito"/>
                <a:ea typeface="Nunito"/>
                <a:cs typeface="Nunito"/>
                <a:sym typeface="Nunito"/>
              </a:rPr>
              <a:t>is a fundamental data structure in programming that represents a collection of related information. Think of an object as a container that holds data in the form of properties. Each property consists of a </a:t>
            </a:r>
            <a:r>
              <a:rPr lang="en" sz="1900" b="1" dirty="0">
                <a:solidFill>
                  <a:srgbClr val="A64D79"/>
                </a:solidFill>
                <a:latin typeface="Nunito"/>
                <a:ea typeface="Nunito"/>
                <a:cs typeface="Nunito"/>
                <a:sym typeface="Nunito"/>
              </a:rPr>
              <a:t>key </a:t>
            </a:r>
            <a:r>
              <a:rPr lang="en" sz="1900" b="1" dirty="0">
                <a:solidFill>
                  <a:srgbClr val="000000"/>
                </a:solidFill>
                <a:latin typeface="Nunito"/>
                <a:ea typeface="Nunito"/>
                <a:cs typeface="Nunito"/>
                <a:sym typeface="Nunito"/>
              </a:rPr>
              <a:t>and a </a:t>
            </a:r>
            <a:r>
              <a:rPr lang="en" sz="1900" b="1" dirty="0">
                <a:solidFill>
                  <a:srgbClr val="A64D79"/>
                </a:solidFill>
                <a:latin typeface="Nunito"/>
                <a:ea typeface="Nunito"/>
                <a:cs typeface="Nunito"/>
                <a:sym typeface="Nunito"/>
              </a:rPr>
              <a:t>value</a:t>
            </a:r>
            <a:r>
              <a:rPr lang="en" sz="1900" b="1" dirty="0">
                <a:solidFill>
                  <a:srgbClr val="000000"/>
                </a:solidFill>
                <a:latin typeface="Nunito"/>
                <a:ea typeface="Nunito"/>
                <a:cs typeface="Nunito"/>
                <a:sym typeface="Nunito"/>
              </a:rPr>
              <a:t>. The key is like a name or identifier for the property, and the value is the actual data associated with that key. </a:t>
            </a:r>
            <a:endParaRPr sz="1900" b="1" dirty="0">
              <a:solidFill>
                <a:srgbClr val="000000"/>
              </a:solidFill>
              <a:latin typeface="Nunito"/>
              <a:ea typeface="Nunito"/>
              <a:cs typeface="Nunito"/>
              <a:sym typeface="Nunito"/>
            </a:endParaRPr>
          </a:p>
          <a:p>
            <a:pPr marL="0" lvl="0" indent="0" algn="l" rtl="0">
              <a:spcBef>
                <a:spcPts val="0"/>
              </a:spcBef>
              <a:spcAft>
                <a:spcPts val="0"/>
              </a:spcAft>
              <a:buClr>
                <a:srgbClr val="000000"/>
              </a:buClr>
              <a:buSzPts val="3000"/>
              <a:buFont typeface="Arial"/>
              <a:buNone/>
            </a:pPr>
            <a:endParaRPr sz="1500" b="1" dirty="0">
              <a:solidFill>
                <a:srgbClr val="38761D"/>
              </a:solidFill>
              <a:latin typeface="Nunito"/>
              <a:ea typeface="Nunito"/>
              <a:cs typeface="Nunito"/>
              <a:sym typeface="Nunito"/>
            </a:endParaRPr>
          </a:p>
          <a:p>
            <a:pPr marL="0" lvl="0" indent="0" algn="l" rtl="0">
              <a:spcBef>
                <a:spcPts val="0"/>
              </a:spcBef>
              <a:spcAft>
                <a:spcPts val="0"/>
              </a:spcAft>
              <a:buSzPts val="3000"/>
              <a:buNone/>
            </a:pPr>
            <a:r>
              <a:rPr lang="en" sz="1900" b="1" dirty="0">
                <a:solidFill>
                  <a:srgbClr val="000000"/>
                </a:solidFill>
                <a:latin typeface="Nunito"/>
                <a:ea typeface="Nunito"/>
                <a:cs typeface="Nunito"/>
                <a:sym typeface="Nunito"/>
              </a:rPr>
              <a:t>For example, imagine a "person" object. It might contain properties like</a:t>
            </a:r>
            <a:r>
              <a:rPr lang="en" sz="1900" b="1" dirty="0">
                <a:solidFill>
                  <a:srgbClr val="38761D"/>
                </a:solidFill>
                <a:latin typeface="Nunito"/>
                <a:ea typeface="Nunito"/>
                <a:cs typeface="Nunito"/>
                <a:sym typeface="Nunito"/>
              </a:rPr>
              <a:t> </a:t>
            </a:r>
            <a:r>
              <a:rPr lang="en" sz="1900" b="1" dirty="0">
                <a:solidFill>
                  <a:srgbClr val="A64D79"/>
                </a:solidFill>
                <a:latin typeface="Nunito"/>
                <a:ea typeface="Nunito"/>
                <a:cs typeface="Nunito"/>
                <a:sym typeface="Nunito"/>
              </a:rPr>
              <a:t>"name," "age," and "isStudent,"</a:t>
            </a:r>
            <a:r>
              <a:rPr lang="en" sz="1900" b="1" dirty="0">
                <a:solidFill>
                  <a:srgbClr val="38761D"/>
                </a:solidFill>
                <a:latin typeface="Nunito"/>
                <a:ea typeface="Nunito"/>
                <a:cs typeface="Nunito"/>
                <a:sym typeface="Nunito"/>
              </a:rPr>
              <a:t> </a:t>
            </a:r>
            <a:r>
              <a:rPr lang="en" sz="1900" b="1" dirty="0">
                <a:solidFill>
                  <a:srgbClr val="000000"/>
                </a:solidFill>
                <a:latin typeface="Nunito"/>
                <a:ea typeface="Nunito"/>
                <a:cs typeface="Nunito"/>
                <a:sym typeface="Nunito"/>
              </a:rPr>
              <a:t>where each property holds specific information about that person.</a:t>
            </a:r>
            <a:endParaRPr sz="1900" b="1" dirty="0">
              <a:solidFill>
                <a:srgbClr val="000000"/>
              </a:solidFill>
              <a:latin typeface="Nunito"/>
              <a:ea typeface="Nunito"/>
              <a:cs typeface="Nunito"/>
              <a:sym typeface="Nunito"/>
            </a:endParaRPr>
          </a:p>
        </p:txBody>
      </p:sp>
      <p:sp>
        <p:nvSpPr>
          <p:cNvPr id="97" name="Google Shape;97;p15"/>
          <p:cNvSpPr txBox="1"/>
          <p:nvPr/>
        </p:nvSpPr>
        <p:spPr>
          <a:xfrm>
            <a:off x="0" y="0"/>
            <a:ext cx="9144000" cy="688500"/>
          </a:xfrm>
          <a:prstGeom prst="rect">
            <a:avLst/>
          </a:prstGeom>
          <a:gradFill>
            <a:gsLst>
              <a:gs pos="0">
                <a:srgbClr val="A8B8DF"/>
              </a:gs>
              <a:gs pos="100000">
                <a:srgbClr val="516DB4"/>
              </a:gs>
            </a:gsLst>
            <a:lin ang="5400012" scaled="0"/>
          </a:gra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Nunito"/>
                <a:ea typeface="Nunito"/>
                <a:cs typeface="Nunito"/>
                <a:sym typeface="Nunito"/>
              </a:rPr>
              <a:t>What is an </a:t>
            </a:r>
            <a:r>
              <a:rPr lang="en" sz="3000" b="1">
                <a:solidFill>
                  <a:srgbClr val="FFFFFF"/>
                </a:solidFill>
                <a:latin typeface="Nunito"/>
                <a:ea typeface="Nunito"/>
                <a:cs typeface="Nunito"/>
                <a:sym typeface="Nunito"/>
              </a:rPr>
              <a:t>Object</a:t>
            </a:r>
            <a:r>
              <a:rPr lang="en" sz="3000" b="1" i="0" u="none" strike="noStrike" cap="none">
                <a:solidFill>
                  <a:srgbClr val="FFFFFF"/>
                </a:solidFill>
                <a:latin typeface="Nunito"/>
                <a:ea typeface="Nunito"/>
                <a:cs typeface="Nunito"/>
                <a:sym typeface="Nunito"/>
              </a:rPr>
              <a:t>?</a:t>
            </a:r>
            <a:endParaRPr sz="3000" b="1" i="0" u="sng" strike="noStrike" cap="none">
              <a:solidFill>
                <a:srgbClr val="FFFFFF"/>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idx="4294967295"/>
          </p:nvPr>
        </p:nvSpPr>
        <p:spPr>
          <a:xfrm>
            <a:off x="0" y="21545"/>
            <a:ext cx="9144000" cy="5121955"/>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800" b="1" u="sng">
                <a:solidFill>
                  <a:srgbClr val="A64D79"/>
                </a:solidFill>
                <a:latin typeface="Nunito"/>
                <a:ea typeface="Nunito"/>
                <a:cs typeface="Nunito"/>
                <a:sym typeface="Nunito"/>
              </a:rPr>
              <a:t>Working with Objects: Defining, Accessing, and Modifying Properties:</a:t>
            </a:r>
            <a:endParaRPr sz="1800" b="1" u="sng">
              <a:solidFill>
                <a:srgbClr val="A64D79"/>
              </a:solidFill>
              <a:latin typeface="Nunito"/>
              <a:ea typeface="Nunito"/>
              <a:cs typeface="Nunito"/>
              <a:sym typeface="Nunito"/>
            </a:endParaRPr>
          </a:p>
          <a:p>
            <a:pPr marL="457200" lvl="0" indent="-311150" algn="l" rtl="0">
              <a:lnSpc>
                <a:spcPct val="115000"/>
              </a:lnSpc>
              <a:spcBef>
                <a:spcPts val="1200"/>
              </a:spcBef>
              <a:spcAft>
                <a:spcPts val="0"/>
              </a:spcAft>
              <a:buClr>
                <a:srgbClr val="000000"/>
              </a:buClr>
              <a:buSzPts val="1300"/>
              <a:buFont typeface="Nunito"/>
              <a:buChar char="●"/>
            </a:pPr>
            <a:r>
              <a:rPr lang="en" sz="1300" b="1">
                <a:solidFill>
                  <a:srgbClr val="000000"/>
                </a:solidFill>
                <a:latin typeface="Nunito"/>
                <a:ea typeface="Nunito"/>
                <a:cs typeface="Nunito"/>
                <a:sym typeface="Nunito"/>
              </a:rPr>
              <a:t>Curly brackets </a:t>
            </a:r>
            <a:r>
              <a:rPr lang="en" sz="1300" b="1">
                <a:solidFill>
                  <a:srgbClr val="741B47"/>
                </a:solidFill>
                <a:latin typeface="Nunito"/>
                <a:ea typeface="Nunito"/>
                <a:cs typeface="Nunito"/>
                <a:sym typeface="Nunito"/>
              </a:rPr>
              <a:t>{}</a:t>
            </a:r>
            <a:r>
              <a:rPr lang="en" sz="1300" b="1">
                <a:solidFill>
                  <a:srgbClr val="000000"/>
                </a:solidFill>
                <a:latin typeface="Nunito"/>
                <a:ea typeface="Nunito"/>
                <a:cs typeface="Nunito"/>
                <a:sym typeface="Nunito"/>
              </a:rPr>
              <a:t> define an object with its properties and values. While you can use the </a:t>
            </a:r>
            <a:r>
              <a:rPr lang="en" sz="1300" b="1">
                <a:solidFill>
                  <a:srgbClr val="A64D79"/>
                </a:solidFill>
                <a:latin typeface="Nunito"/>
                <a:ea typeface="Nunito"/>
                <a:cs typeface="Nunito"/>
                <a:sym typeface="Nunito"/>
              </a:rPr>
              <a:t>new Object()</a:t>
            </a:r>
            <a:r>
              <a:rPr lang="en" sz="1300" b="1">
                <a:solidFill>
                  <a:srgbClr val="000000"/>
                </a:solidFill>
                <a:latin typeface="Nunito"/>
                <a:ea typeface="Nunito"/>
                <a:cs typeface="Nunito"/>
                <a:sym typeface="Nunito"/>
              </a:rPr>
              <a:t> syntax, it’s less common and generally considered less clear.</a:t>
            </a:r>
            <a:endParaRPr sz="1300" b="1">
              <a:solidFill>
                <a:srgbClr val="000000"/>
              </a:solidFill>
              <a:latin typeface="Nunito"/>
              <a:ea typeface="Nunito"/>
              <a:cs typeface="Nunito"/>
              <a:sym typeface="Nunito"/>
            </a:endParaRPr>
          </a:p>
          <a:p>
            <a:pPr marL="457200" lvl="0" indent="-311150" algn="l" rtl="0">
              <a:lnSpc>
                <a:spcPct val="115000"/>
              </a:lnSpc>
              <a:spcBef>
                <a:spcPts val="0"/>
              </a:spcBef>
              <a:spcAft>
                <a:spcPts val="0"/>
              </a:spcAft>
              <a:buClr>
                <a:srgbClr val="000000"/>
              </a:buClr>
              <a:buSzPts val="1300"/>
              <a:buFont typeface="Nunito"/>
              <a:buChar char="●"/>
            </a:pPr>
            <a:r>
              <a:rPr lang="en" sz="1300" b="1">
                <a:solidFill>
                  <a:srgbClr val="000000"/>
                </a:solidFill>
                <a:latin typeface="Nunito"/>
                <a:ea typeface="Nunito"/>
                <a:cs typeface="Nunito"/>
                <a:sym typeface="Nunito"/>
              </a:rPr>
              <a:t>Keys can be written without quotes if they are valid identifiers. For keys with spaces, special characters, or starting with numbers, quotes are required.</a:t>
            </a:r>
            <a:endParaRPr sz="1300" b="1">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r>
              <a:rPr lang="en" sz="1300" b="1">
                <a:solidFill>
                  <a:srgbClr val="000000"/>
                </a:solidFill>
                <a:latin typeface="Nunito"/>
                <a:ea typeface="Nunito"/>
                <a:cs typeface="Nunito"/>
                <a:sym typeface="Nunito"/>
              </a:rPr>
              <a:t>To access object values, use either dot or bracket notation:</a:t>
            </a:r>
            <a:endParaRPr sz="1300" b="1">
              <a:solidFill>
                <a:srgbClr val="000000"/>
              </a:solidFill>
              <a:latin typeface="Nunito"/>
              <a:ea typeface="Nunito"/>
              <a:cs typeface="Nunito"/>
              <a:sym typeface="Nunito"/>
            </a:endParaRPr>
          </a:p>
          <a:p>
            <a:pPr marL="457200" lvl="0" indent="-311150" algn="l" rtl="0">
              <a:lnSpc>
                <a:spcPct val="115000"/>
              </a:lnSpc>
              <a:spcBef>
                <a:spcPts val="1200"/>
              </a:spcBef>
              <a:spcAft>
                <a:spcPts val="0"/>
              </a:spcAft>
              <a:buClr>
                <a:srgbClr val="000000"/>
              </a:buClr>
              <a:buSzPts val="1300"/>
              <a:buFont typeface="Arial"/>
              <a:buChar char="●"/>
            </a:pPr>
            <a:r>
              <a:rPr lang="en" sz="1300" b="1">
                <a:solidFill>
                  <a:srgbClr val="000000"/>
                </a:solidFill>
                <a:latin typeface="Nunito"/>
                <a:ea typeface="Nunito"/>
                <a:cs typeface="Nunito"/>
                <a:sym typeface="Nunito"/>
              </a:rPr>
              <a:t>Dot: </a:t>
            </a:r>
            <a:r>
              <a:rPr lang="en" sz="1300" b="1">
                <a:solidFill>
                  <a:srgbClr val="A64D79"/>
                </a:solidFill>
                <a:latin typeface="Nunito"/>
                <a:ea typeface="Nunito"/>
                <a:cs typeface="Nunito"/>
                <a:sym typeface="Nunito"/>
              </a:rPr>
              <a:t>const name = person.name;</a:t>
            </a:r>
            <a:endParaRPr sz="1300" b="1">
              <a:solidFill>
                <a:srgbClr val="A64D79"/>
              </a:solidFill>
              <a:latin typeface="Nunito"/>
              <a:ea typeface="Nunito"/>
              <a:cs typeface="Nunito"/>
              <a:sym typeface="Nunito"/>
            </a:endParaRPr>
          </a:p>
          <a:p>
            <a:pPr marL="457200" lvl="0" indent="-311150" algn="l" rtl="0">
              <a:lnSpc>
                <a:spcPct val="115000"/>
              </a:lnSpc>
              <a:spcBef>
                <a:spcPts val="0"/>
              </a:spcBef>
              <a:spcAft>
                <a:spcPts val="0"/>
              </a:spcAft>
              <a:buClr>
                <a:srgbClr val="000000"/>
              </a:buClr>
              <a:buSzPts val="1300"/>
              <a:buFont typeface="Arial"/>
              <a:buChar char="●"/>
            </a:pPr>
            <a:r>
              <a:rPr lang="en" sz="1300" b="1">
                <a:solidFill>
                  <a:srgbClr val="000000"/>
                </a:solidFill>
                <a:latin typeface="Nunito"/>
                <a:ea typeface="Nunito"/>
                <a:cs typeface="Nunito"/>
                <a:sym typeface="Nunito"/>
              </a:rPr>
              <a:t>Bracket: </a:t>
            </a:r>
            <a:r>
              <a:rPr lang="en" sz="1300" b="1">
                <a:solidFill>
                  <a:srgbClr val="A64D79"/>
                </a:solidFill>
                <a:latin typeface="Nunito"/>
                <a:ea typeface="Nunito"/>
                <a:cs typeface="Nunito"/>
                <a:sym typeface="Nunito"/>
              </a:rPr>
              <a:t>const age = person["age"];</a:t>
            </a:r>
            <a:endParaRPr sz="1300" b="1">
              <a:solidFill>
                <a:srgbClr val="A64D79"/>
              </a:solidFill>
              <a:latin typeface="Nunito"/>
              <a:ea typeface="Nunito"/>
              <a:cs typeface="Nunito"/>
              <a:sym typeface="Nunito"/>
            </a:endParaRPr>
          </a:p>
          <a:p>
            <a:pPr marL="0" lvl="0" indent="0" algn="l" rtl="0">
              <a:lnSpc>
                <a:spcPct val="115000"/>
              </a:lnSpc>
              <a:spcBef>
                <a:spcPts val="1200"/>
              </a:spcBef>
              <a:spcAft>
                <a:spcPts val="0"/>
              </a:spcAft>
              <a:buNone/>
            </a:pPr>
            <a:r>
              <a:rPr lang="en" sz="1300" b="1">
                <a:solidFill>
                  <a:srgbClr val="000000"/>
                </a:solidFill>
                <a:latin typeface="Nunito"/>
                <a:ea typeface="Nunito"/>
                <a:cs typeface="Nunito"/>
                <a:sym typeface="Nunito"/>
              </a:rPr>
              <a:t>To retrieve all keys from an object, use </a:t>
            </a:r>
            <a:r>
              <a:rPr lang="en" sz="1300" b="1">
                <a:solidFill>
                  <a:srgbClr val="A64D79"/>
                </a:solidFill>
                <a:latin typeface="Nunito"/>
                <a:ea typeface="Nunito"/>
                <a:cs typeface="Nunito"/>
                <a:sym typeface="Nunito"/>
              </a:rPr>
              <a:t>Object.keys()</a:t>
            </a:r>
            <a:r>
              <a:rPr lang="en" sz="1300" b="1">
                <a:solidFill>
                  <a:srgbClr val="000000"/>
                </a:solidFill>
                <a:latin typeface="Nunito"/>
                <a:ea typeface="Nunito"/>
                <a:cs typeface="Nunito"/>
                <a:sym typeface="Nunito"/>
              </a:rPr>
              <a:t>:</a:t>
            </a:r>
            <a:endParaRPr sz="1300" b="1">
              <a:solidFill>
                <a:srgbClr val="000000"/>
              </a:solidFill>
              <a:latin typeface="Nunito"/>
              <a:ea typeface="Nunito"/>
              <a:cs typeface="Nunito"/>
              <a:sym typeface="Nunito"/>
            </a:endParaRPr>
          </a:p>
          <a:p>
            <a:pPr marL="457200" lvl="0" indent="-311150" algn="l" rtl="0">
              <a:lnSpc>
                <a:spcPct val="100000"/>
              </a:lnSpc>
              <a:spcBef>
                <a:spcPts val="1200"/>
              </a:spcBef>
              <a:spcAft>
                <a:spcPts val="0"/>
              </a:spcAft>
              <a:buClr>
                <a:srgbClr val="000000"/>
              </a:buClr>
              <a:buSzPts val="1300"/>
              <a:buFont typeface="Nunito"/>
              <a:buChar char="●"/>
            </a:pPr>
            <a:r>
              <a:rPr lang="en" sz="1300" b="1">
                <a:solidFill>
                  <a:srgbClr val="A64D79"/>
                </a:solidFill>
                <a:latin typeface="Nunito"/>
                <a:ea typeface="Nunito"/>
                <a:cs typeface="Nunito"/>
                <a:sym typeface="Nunito"/>
              </a:rPr>
              <a:t>const keys = Object.keys(person);</a:t>
            </a:r>
            <a:endParaRPr sz="1300" b="1">
              <a:solidFill>
                <a:srgbClr val="A64D79"/>
              </a:solidFill>
              <a:latin typeface="Nunito"/>
              <a:ea typeface="Nunito"/>
              <a:cs typeface="Nunito"/>
              <a:sym typeface="Nunito"/>
            </a:endParaRPr>
          </a:p>
          <a:p>
            <a:pPr marL="0" lvl="0" indent="0" algn="l" rtl="0">
              <a:lnSpc>
                <a:spcPct val="115000"/>
              </a:lnSpc>
              <a:spcBef>
                <a:spcPts val="1200"/>
              </a:spcBef>
              <a:spcAft>
                <a:spcPts val="0"/>
              </a:spcAft>
              <a:buNone/>
            </a:pPr>
            <a:r>
              <a:rPr lang="en" sz="1300" b="1">
                <a:solidFill>
                  <a:srgbClr val="000000"/>
                </a:solidFill>
                <a:latin typeface="Nunito"/>
                <a:ea typeface="Nunito"/>
                <a:cs typeface="Nunito"/>
                <a:sym typeface="Nunito"/>
              </a:rPr>
              <a:t>You can add new key-value pairs using dot or bracket notation:</a:t>
            </a:r>
            <a:endParaRPr sz="1300" b="1">
              <a:solidFill>
                <a:srgbClr val="000000"/>
              </a:solidFill>
              <a:latin typeface="Nunito"/>
              <a:ea typeface="Nunito"/>
              <a:cs typeface="Nunito"/>
              <a:sym typeface="Nunito"/>
            </a:endParaRPr>
          </a:p>
          <a:p>
            <a:pPr marL="457200" lvl="0" indent="-311150" algn="l" rtl="0">
              <a:lnSpc>
                <a:spcPct val="115000"/>
              </a:lnSpc>
              <a:spcBef>
                <a:spcPts val="1200"/>
              </a:spcBef>
              <a:spcAft>
                <a:spcPts val="0"/>
              </a:spcAft>
              <a:buClr>
                <a:srgbClr val="000000"/>
              </a:buClr>
              <a:buSzPts val="1300"/>
              <a:buFont typeface="Arial"/>
              <a:buChar char="●"/>
            </a:pPr>
            <a:r>
              <a:rPr lang="en" sz="1300" b="1">
                <a:solidFill>
                  <a:srgbClr val="000000"/>
                </a:solidFill>
                <a:latin typeface="Nunito"/>
                <a:ea typeface="Nunito"/>
                <a:cs typeface="Nunito"/>
                <a:sym typeface="Nunito"/>
              </a:rPr>
              <a:t>Dot: </a:t>
            </a:r>
            <a:r>
              <a:rPr lang="en" sz="1300" b="1">
                <a:solidFill>
                  <a:srgbClr val="A64D79"/>
                </a:solidFill>
                <a:latin typeface="Nunito"/>
                <a:ea typeface="Nunito"/>
                <a:cs typeface="Nunito"/>
                <a:sym typeface="Nunito"/>
              </a:rPr>
              <a:t>person.country = "USA";</a:t>
            </a:r>
            <a:endParaRPr sz="1300" b="1">
              <a:solidFill>
                <a:srgbClr val="A64D79"/>
              </a:solidFill>
              <a:latin typeface="Nunito"/>
              <a:ea typeface="Nunito"/>
              <a:cs typeface="Nunito"/>
              <a:sym typeface="Nunito"/>
            </a:endParaRPr>
          </a:p>
          <a:p>
            <a:pPr marL="457200" lvl="0" indent="-311150" algn="l" rtl="0">
              <a:lnSpc>
                <a:spcPct val="115000"/>
              </a:lnSpc>
              <a:spcBef>
                <a:spcPts val="0"/>
              </a:spcBef>
              <a:spcAft>
                <a:spcPts val="0"/>
              </a:spcAft>
              <a:buClr>
                <a:srgbClr val="000000"/>
              </a:buClr>
              <a:buSzPts val="1300"/>
              <a:buFont typeface="Arial"/>
              <a:buChar char="●"/>
            </a:pPr>
            <a:r>
              <a:rPr lang="en" sz="1300" b="1">
                <a:solidFill>
                  <a:srgbClr val="000000"/>
                </a:solidFill>
                <a:latin typeface="Nunito"/>
                <a:ea typeface="Nunito"/>
                <a:cs typeface="Nunito"/>
                <a:sym typeface="Nunito"/>
              </a:rPr>
              <a:t>Bracket: </a:t>
            </a:r>
            <a:r>
              <a:rPr lang="en" sz="1300" b="1">
                <a:solidFill>
                  <a:srgbClr val="A64D79"/>
                </a:solidFill>
                <a:latin typeface="Nunito"/>
                <a:ea typeface="Nunito"/>
                <a:cs typeface="Nunito"/>
                <a:sym typeface="Nunito"/>
              </a:rPr>
              <a:t>person["occupation"] = "Engineer";</a:t>
            </a:r>
            <a:endParaRPr sz="1300" b="1">
              <a:solidFill>
                <a:srgbClr val="A64D79"/>
              </a:solidFill>
              <a:latin typeface="Nunito"/>
              <a:ea typeface="Nunito"/>
              <a:cs typeface="Nunito"/>
              <a:sym typeface="Nunito"/>
            </a:endParaRPr>
          </a:p>
          <a:p>
            <a:pPr marL="0" lvl="0" indent="0" algn="l" rtl="0">
              <a:lnSpc>
                <a:spcPct val="115000"/>
              </a:lnSpc>
              <a:spcBef>
                <a:spcPts val="1200"/>
              </a:spcBef>
              <a:spcAft>
                <a:spcPts val="0"/>
              </a:spcAft>
              <a:buNone/>
            </a:pPr>
            <a:r>
              <a:rPr lang="en" sz="1300" b="1">
                <a:solidFill>
                  <a:srgbClr val="000000"/>
                </a:solidFill>
                <a:latin typeface="Nunito"/>
                <a:ea typeface="Nunito"/>
                <a:cs typeface="Nunito"/>
                <a:sym typeface="Nunito"/>
              </a:rPr>
              <a:t>To retrieve all values from an object, use </a:t>
            </a:r>
            <a:r>
              <a:rPr lang="en" sz="1300" b="1">
                <a:solidFill>
                  <a:srgbClr val="A64D79"/>
                </a:solidFill>
                <a:latin typeface="Nunito"/>
                <a:ea typeface="Nunito"/>
                <a:cs typeface="Nunito"/>
                <a:sym typeface="Nunito"/>
              </a:rPr>
              <a:t>Object.values()</a:t>
            </a:r>
            <a:r>
              <a:rPr lang="en" sz="1300" b="1">
                <a:solidFill>
                  <a:srgbClr val="000000"/>
                </a:solidFill>
                <a:latin typeface="Nunito"/>
                <a:ea typeface="Nunito"/>
                <a:cs typeface="Nunito"/>
                <a:sym typeface="Nunito"/>
              </a:rPr>
              <a:t>:</a:t>
            </a:r>
            <a:endParaRPr sz="1300" b="1">
              <a:solidFill>
                <a:srgbClr val="000000"/>
              </a:solidFill>
              <a:latin typeface="Nunito"/>
              <a:ea typeface="Nunito"/>
              <a:cs typeface="Nunito"/>
              <a:sym typeface="Nunito"/>
            </a:endParaRPr>
          </a:p>
          <a:p>
            <a:pPr marL="457200" lvl="0" indent="-311150" algn="l" rtl="0">
              <a:lnSpc>
                <a:spcPct val="115000"/>
              </a:lnSpc>
              <a:spcBef>
                <a:spcPts val="1200"/>
              </a:spcBef>
              <a:spcAft>
                <a:spcPts val="0"/>
              </a:spcAft>
              <a:buClr>
                <a:srgbClr val="000000"/>
              </a:buClr>
              <a:buSzPts val="1300"/>
              <a:buFont typeface="Nunito"/>
              <a:buChar char="●"/>
            </a:pPr>
            <a:r>
              <a:rPr lang="en" sz="1300" b="1">
                <a:solidFill>
                  <a:srgbClr val="A64D79"/>
                </a:solidFill>
                <a:latin typeface="Nunito"/>
                <a:ea typeface="Nunito"/>
                <a:cs typeface="Nunito"/>
                <a:sym typeface="Nunito"/>
              </a:rPr>
              <a:t>const values = Object.values(person);</a:t>
            </a:r>
            <a:endParaRPr sz="1300" b="1">
              <a:solidFill>
                <a:srgbClr val="A64D79"/>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idx="4294967295"/>
          </p:nvPr>
        </p:nvSpPr>
        <p:spPr>
          <a:xfrm>
            <a:off x="17400" y="0"/>
            <a:ext cx="9109200" cy="51435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endParaRPr sz="1500" b="1">
              <a:solidFill>
                <a:srgbClr val="4A86E8"/>
              </a:solidFill>
              <a:latin typeface="Nunito"/>
              <a:ea typeface="Nunito"/>
              <a:cs typeface="Nunito"/>
              <a:sym typeface="Nunito"/>
            </a:endParaRPr>
          </a:p>
          <a:p>
            <a:pPr marL="0" lvl="0" indent="0" algn="l" rtl="0">
              <a:lnSpc>
                <a:spcPct val="100000"/>
              </a:lnSpc>
              <a:spcBef>
                <a:spcPts val="0"/>
              </a:spcBef>
              <a:spcAft>
                <a:spcPts val="0"/>
              </a:spcAft>
              <a:buClr>
                <a:srgbClr val="000000"/>
              </a:buClr>
              <a:buSzPts val="3000"/>
              <a:buFont typeface="Arial"/>
              <a:buNone/>
            </a:pPr>
            <a:endParaRPr sz="1900" b="1">
              <a:solidFill>
                <a:srgbClr val="4A86E8"/>
              </a:solidFill>
              <a:latin typeface="Nunito"/>
              <a:ea typeface="Nunito"/>
              <a:cs typeface="Nunito"/>
              <a:sym typeface="Nunito"/>
            </a:endParaRPr>
          </a:p>
        </p:txBody>
      </p:sp>
      <p:pic>
        <p:nvPicPr>
          <p:cNvPr id="108" name="Google Shape;108;p17" title="Screenshot 2025-04-09 125028.png"/>
          <p:cNvPicPr preferRelativeResize="0"/>
          <p:nvPr/>
        </p:nvPicPr>
        <p:blipFill>
          <a:blip r:embed="rId3">
            <a:alphaModFix/>
          </a:blip>
          <a:stretch>
            <a:fillRect/>
          </a:stretch>
        </p:blipFill>
        <p:spPr>
          <a:xfrm>
            <a:off x="1419145" y="115600"/>
            <a:ext cx="6187900" cy="5027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p:nvPr/>
        </p:nvSpPr>
        <p:spPr>
          <a:xfrm>
            <a:off x="0" y="0"/>
            <a:ext cx="9144000" cy="688500"/>
          </a:xfrm>
          <a:prstGeom prst="rect">
            <a:avLst/>
          </a:prstGeom>
          <a:gradFill>
            <a:gsLst>
              <a:gs pos="0">
                <a:srgbClr val="A8B8DF"/>
              </a:gs>
              <a:gs pos="100000">
                <a:srgbClr val="516DB4"/>
              </a:gs>
            </a:gsLst>
            <a:lin ang="5400012" scaled="0"/>
          </a:grad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 sz="3000" b="1">
                <a:solidFill>
                  <a:srgbClr val="FFFFFF"/>
                </a:solidFill>
                <a:latin typeface="Nunito"/>
                <a:ea typeface="Nunito"/>
                <a:cs typeface="Nunito"/>
                <a:sym typeface="Nunito"/>
              </a:rPr>
              <a:t>Combining Arrays and Objects</a:t>
            </a:r>
            <a:endParaRPr sz="3000" b="1" i="0" u="sng" strike="noStrike" cap="none">
              <a:solidFill>
                <a:srgbClr val="FFFFFF"/>
              </a:solidFill>
              <a:latin typeface="Nunito"/>
              <a:ea typeface="Nunito"/>
              <a:cs typeface="Nunito"/>
              <a:sym typeface="Nunito"/>
            </a:endParaRPr>
          </a:p>
        </p:txBody>
      </p:sp>
      <p:sp>
        <p:nvSpPr>
          <p:cNvPr id="114" name="Google Shape;114;p18"/>
          <p:cNvSpPr txBox="1">
            <a:spLocks noGrp="1"/>
          </p:cNvSpPr>
          <p:nvPr>
            <p:ph type="title"/>
          </p:nvPr>
        </p:nvSpPr>
        <p:spPr>
          <a:xfrm>
            <a:off x="0" y="1088975"/>
            <a:ext cx="9144000" cy="201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3000"/>
              <a:buNone/>
            </a:pPr>
            <a:r>
              <a:rPr lang="en" sz="1800" b="1">
                <a:solidFill>
                  <a:srgbClr val="000000"/>
                </a:solidFill>
                <a:latin typeface="Nunito"/>
                <a:ea typeface="Nunito"/>
                <a:cs typeface="Nunito"/>
                <a:sym typeface="Nunito"/>
              </a:rPr>
              <a:t>Combining arrays and objects in JavaScript allows for efficient data management and organization. Arrays can store multiple objects, and each object can hold various properties. This structure helps in representing complex data, such as lists of items or nested data, making it easier to access, manipulate, and work with related data. It also supports advanced operations like filtering and consolidation, and is commonly used in APIs and real-world applications. </a:t>
            </a:r>
            <a:endParaRPr sz="1400" b="1">
              <a:solidFill>
                <a:srgbClr val="000000"/>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idx="4294967295"/>
          </p:nvPr>
        </p:nvSpPr>
        <p:spPr>
          <a:xfrm>
            <a:off x="0" y="21545"/>
            <a:ext cx="9144000" cy="51219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 sz="2500" b="1" u="sng">
                <a:solidFill>
                  <a:srgbClr val="A64D79"/>
                </a:solidFill>
                <a:latin typeface="Nunito"/>
                <a:ea typeface="Nunito"/>
                <a:cs typeface="Nunito"/>
                <a:sym typeface="Nunito"/>
              </a:rPr>
              <a:t>A structure of Define an array of objects:</a:t>
            </a:r>
            <a:br>
              <a:rPr lang="en" sz="1900" b="1">
                <a:solidFill>
                  <a:srgbClr val="38761D"/>
                </a:solidFill>
                <a:latin typeface="Nunito"/>
                <a:ea typeface="Nunito"/>
                <a:cs typeface="Nunito"/>
                <a:sym typeface="Nunito"/>
              </a:rPr>
            </a:br>
            <a:endParaRPr sz="1900" b="1">
              <a:solidFill>
                <a:srgbClr val="38761D"/>
              </a:solidFill>
              <a:latin typeface="Nunito"/>
              <a:ea typeface="Nunito"/>
              <a:cs typeface="Nunito"/>
              <a:sym typeface="Nunito"/>
            </a:endParaRPr>
          </a:p>
        </p:txBody>
      </p:sp>
      <p:pic>
        <p:nvPicPr>
          <p:cNvPr id="120" name="Google Shape;120;p19" title="Screenshot 2025-04-09 130039.png"/>
          <p:cNvPicPr preferRelativeResize="0"/>
          <p:nvPr/>
        </p:nvPicPr>
        <p:blipFill>
          <a:blip r:embed="rId3">
            <a:alphaModFix/>
          </a:blip>
          <a:stretch>
            <a:fillRect/>
          </a:stretch>
        </p:blipFill>
        <p:spPr>
          <a:xfrm>
            <a:off x="2387200" y="564275"/>
            <a:ext cx="4287575" cy="4524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idx="4294967295"/>
          </p:nvPr>
        </p:nvSpPr>
        <p:spPr>
          <a:xfrm>
            <a:off x="0" y="21545"/>
            <a:ext cx="9144000" cy="51219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100" b="1" u="sng">
                <a:solidFill>
                  <a:srgbClr val="A64D79"/>
                </a:solidFill>
                <a:latin typeface="Nunito"/>
                <a:ea typeface="Nunito"/>
                <a:cs typeface="Nunito"/>
                <a:sym typeface="Nunito"/>
              </a:rPr>
              <a:t>EXAMPLE:</a:t>
            </a:r>
            <a:r>
              <a:rPr lang="en" sz="2100" b="1">
                <a:solidFill>
                  <a:srgbClr val="A64D79"/>
                </a:solidFill>
                <a:latin typeface="Nunito"/>
                <a:ea typeface="Nunito"/>
                <a:cs typeface="Nunito"/>
                <a:sym typeface="Nunito"/>
              </a:rPr>
              <a:t>  </a:t>
            </a:r>
            <a:r>
              <a:rPr lang="en" sz="2100" b="1" u="sng">
                <a:solidFill>
                  <a:srgbClr val="A64D79"/>
                </a:solidFill>
                <a:latin typeface="Nunito"/>
                <a:ea typeface="Nunito"/>
                <a:cs typeface="Nunito"/>
                <a:sym typeface="Nunito"/>
              </a:rPr>
              <a:t>B-p96 - 97   &amp; L-p69 - 70</a:t>
            </a:r>
            <a:endParaRPr sz="2100" b="1">
              <a:solidFill>
                <a:srgbClr val="38761D"/>
              </a:solidFill>
              <a:latin typeface="Nunito"/>
              <a:ea typeface="Nunito"/>
              <a:cs typeface="Nunito"/>
              <a:sym typeface="Nunito"/>
            </a:endParaRPr>
          </a:p>
        </p:txBody>
      </p:sp>
      <p:pic>
        <p:nvPicPr>
          <p:cNvPr id="126" name="Google Shape;126;p20" title="Screenshot 2025-04-09 131730.png"/>
          <p:cNvPicPr preferRelativeResize="0"/>
          <p:nvPr/>
        </p:nvPicPr>
        <p:blipFill>
          <a:blip r:embed="rId3">
            <a:alphaModFix/>
          </a:blip>
          <a:stretch>
            <a:fillRect/>
          </a:stretch>
        </p:blipFill>
        <p:spPr>
          <a:xfrm>
            <a:off x="1177900" y="519625"/>
            <a:ext cx="6195751" cy="4553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p:nvPr/>
        </p:nvSpPr>
        <p:spPr>
          <a:xfrm>
            <a:off x="0" y="0"/>
            <a:ext cx="9144000" cy="688500"/>
          </a:xfrm>
          <a:prstGeom prst="rect">
            <a:avLst/>
          </a:prstGeom>
          <a:gradFill>
            <a:gsLst>
              <a:gs pos="0">
                <a:srgbClr val="A8B8DF"/>
              </a:gs>
              <a:gs pos="100000">
                <a:srgbClr val="516DB4"/>
              </a:gs>
            </a:gsLst>
            <a:lin ang="5400012" scaled="0"/>
          </a:gra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Nunito"/>
                <a:ea typeface="Nunito"/>
                <a:cs typeface="Nunito"/>
                <a:sym typeface="Nunito"/>
              </a:rPr>
              <a:t>Practice Exercises</a:t>
            </a:r>
            <a:endParaRPr sz="3000" b="1" i="0" u="sng" strike="noStrike" cap="none">
              <a:solidFill>
                <a:srgbClr val="FFFFFF"/>
              </a:solidFill>
              <a:latin typeface="Nunito"/>
              <a:ea typeface="Nunito"/>
              <a:cs typeface="Nunito"/>
              <a:sym typeface="Nunito"/>
            </a:endParaRPr>
          </a:p>
        </p:txBody>
      </p:sp>
      <p:sp>
        <p:nvSpPr>
          <p:cNvPr id="132" name="Google Shape;132;p21"/>
          <p:cNvSpPr txBox="1">
            <a:spLocks noGrp="1"/>
          </p:cNvSpPr>
          <p:nvPr>
            <p:ph type="title"/>
          </p:nvPr>
        </p:nvSpPr>
        <p:spPr>
          <a:xfrm>
            <a:off x="0" y="688500"/>
            <a:ext cx="9144000" cy="4203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3000"/>
              <a:buNone/>
            </a:pPr>
            <a:r>
              <a:rPr lang="en" sz="1900" b="1" dirty="0">
                <a:solidFill>
                  <a:srgbClr val="000000"/>
                </a:solidFill>
                <a:latin typeface="Nunito"/>
                <a:ea typeface="Nunito"/>
                <a:cs typeface="Nunito"/>
                <a:sym typeface="Nunito"/>
              </a:rPr>
              <a:t>Do the programming challenges then upload to github.</a:t>
            </a:r>
            <a:endParaRPr sz="1900" b="1" dirty="0">
              <a:solidFill>
                <a:srgbClr val="000000"/>
              </a:solidFill>
              <a:latin typeface="Nunito"/>
              <a:ea typeface="Nunito"/>
              <a:cs typeface="Nunito"/>
              <a:sym typeface="Nunito"/>
            </a:endParaRPr>
          </a:p>
          <a:p>
            <a:pPr marL="457200" lvl="0" indent="-349250" algn="l" rtl="0">
              <a:lnSpc>
                <a:spcPct val="115000"/>
              </a:lnSpc>
              <a:spcBef>
                <a:spcPts val="0"/>
              </a:spcBef>
              <a:spcAft>
                <a:spcPts val="0"/>
              </a:spcAft>
              <a:buClr>
                <a:srgbClr val="000000"/>
              </a:buClr>
              <a:buSzPts val="1900"/>
              <a:buFont typeface="Nunito"/>
              <a:buChar char="●"/>
            </a:pPr>
            <a:r>
              <a:rPr lang="en" sz="1900" b="1" dirty="0">
                <a:solidFill>
                  <a:srgbClr val="000000"/>
                </a:solidFill>
                <a:latin typeface="Nunito"/>
                <a:ea typeface="Nunito"/>
                <a:cs typeface="Nunito"/>
                <a:sym typeface="Nunito"/>
              </a:rPr>
              <a:t>Page (B-103 &amp; L-76)</a:t>
            </a:r>
            <a:endParaRPr sz="1400" b="1" dirty="0">
              <a:solidFill>
                <a:srgbClr val="000000"/>
              </a:solidFill>
              <a:latin typeface="Nunito"/>
              <a:ea typeface="Nunito"/>
              <a:cs typeface="Nunito"/>
              <a:sym typeface="Nunito"/>
            </a:endParaRPr>
          </a:p>
        </p:txBody>
      </p:sp>
      <p:pic>
        <p:nvPicPr>
          <p:cNvPr id="133" name="Google Shape;133;p21"/>
          <p:cNvPicPr preferRelativeResize="0"/>
          <p:nvPr/>
        </p:nvPicPr>
        <p:blipFill rotWithShape="1">
          <a:blip r:embed="rId3">
            <a:alphaModFix/>
          </a:blip>
          <a:srcRect/>
          <a:stretch/>
        </p:blipFill>
        <p:spPr>
          <a:xfrm>
            <a:off x="3614546" y="1300413"/>
            <a:ext cx="3115200" cy="297977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429</Words>
  <Application>Microsoft Office PowerPoint</Application>
  <PresentationFormat>On-screen Show (16:9)</PresentationFormat>
  <Paragraphs>30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Nunito</vt:lpstr>
      <vt:lpstr>Roboto</vt:lpstr>
      <vt:lpstr>Arial</vt:lpstr>
      <vt:lpstr>Playfair Display</vt:lpstr>
      <vt:lpstr>Geometric</vt:lpstr>
      <vt:lpstr>Intro To Programming JavaScript</vt:lpstr>
      <vt:lpstr>Brief Summary Of Chapter 4 What is an Object Combining Arrays and Objects</vt:lpstr>
      <vt:lpstr>An object is a fundamental data structure in programming that represents a collection of related information. Think of an object as a container that holds data in the form of properties. Each property consists of a key and a value. The key is like a name or identifier for the property, and the value is the actual data associated with that key.   For example, imagine a "person" object. It might contain properties like "name," "age," and "isStudent," where each property holds specific information about that person.</vt:lpstr>
      <vt:lpstr>Working with Objects: Defining, Accessing, and Modifying Properties: Curly brackets {} define an object with its properties and values. While you can use the new Object() syntax, it’s less common and generally considered less clear. Keys can be written without quotes if they are valid identifiers. For keys with spaces, special characters, or starting with numbers, quotes are required. To access object values, use either dot or bracket notation: Dot: const name = person.name; Bracket: const age = person["age"]; To retrieve all keys from an object, use Object.keys(): const keys = Object.keys(person); You can add new key-value pairs using dot or bracket notation: Dot: person.country = "USA"; Bracket: person["occupation"] = "Engineer"; To retrieve all values from an object, use Object.values(): const values = Object.values(person);</vt:lpstr>
      <vt:lpstr> </vt:lpstr>
      <vt:lpstr>Combining arrays and objects in JavaScript allows for efficient data management and organization. Arrays can store multiple objects, and each object can hold various properties. This structure helps in representing complex data, such as lists of items or nested data, making it easier to access, manipulate, and work with related data. It also supports advanced operations like filtering and consolidation, and is commonly used in APIs and real-world applications. </vt:lpstr>
      <vt:lpstr>A structure of Define an array of objects: </vt:lpstr>
      <vt:lpstr>EXAMPLE:  B-p96 - 97   &amp; L-p69 - 70</vt:lpstr>
      <vt:lpstr>Do the programming challenges then upload to github. Page (B-103 &amp; L-76)</vt:lpstr>
      <vt:lpstr>End Of Chapter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farzana syed</cp:lastModifiedBy>
  <cp:revision>1</cp:revision>
  <dcterms:modified xsi:type="dcterms:W3CDTF">2025-05-06T17:14:36Z</dcterms:modified>
</cp:coreProperties>
</file>