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Nunito" pitchFamily="2" charset="0"/>
      <p:regular r:id="rId13"/>
      <p:bold r:id="rId14"/>
      <p:italic r:id="rId15"/>
      <p:boldItalic r:id="rId16"/>
    </p:embeddedFont>
    <p:embeddedFont>
      <p:font typeface="Playfair Display" panose="00000500000000000000" pitchFamily="2" charset="0"/>
      <p:regular r:id="rId17"/>
      <p:bold r:id="rId18"/>
      <p:italic r:id="rId19"/>
      <p:boldItalic r:id="rId20"/>
    </p:embeddedFon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2503FD0-0248-48DC-B0F2-0AC911484631}" v="2" dt="2025-05-19T18:03:39.2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4" d="100"/>
          <a:sy n="94" d="100"/>
        </p:scale>
        <p:origin x="1138" y="2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zana syed" userId="5b145a5b2a649af3" providerId="LiveId" clId="{D2503FD0-0248-48DC-B0F2-0AC911484631}"/>
    <pc:docChg chg="undo custSel modSld">
      <pc:chgData name="farzana syed" userId="5b145a5b2a649af3" providerId="LiveId" clId="{D2503FD0-0248-48DC-B0F2-0AC911484631}" dt="2025-05-19T18:03:39.292" v="6" actId="27636"/>
      <pc:docMkLst>
        <pc:docMk/>
      </pc:docMkLst>
      <pc:sldChg chg="modSp mod">
        <pc:chgData name="farzana syed" userId="5b145a5b2a649af3" providerId="LiveId" clId="{D2503FD0-0248-48DC-B0F2-0AC911484631}" dt="2025-05-19T18:03:39.282" v="5" actId="27636"/>
        <pc:sldMkLst>
          <pc:docMk/>
          <pc:sldMk cId="0" sldId="261"/>
        </pc:sldMkLst>
        <pc:spChg chg="mod">
          <ac:chgData name="farzana syed" userId="5b145a5b2a649af3" providerId="LiveId" clId="{D2503FD0-0248-48DC-B0F2-0AC911484631}" dt="2025-05-19T18:03:39.282" v="5" actId="27636"/>
          <ac:spMkLst>
            <pc:docMk/>
            <pc:sldMk cId="0" sldId="261"/>
            <ac:spMk id="118" creationId="{00000000-0000-0000-0000-000000000000}"/>
          </ac:spMkLst>
        </pc:spChg>
      </pc:sldChg>
      <pc:sldChg chg="modSp mod">
        <pc:chgData name="farzana syed" userId="5b145a5b2a649af3" providerId="LiveId" clId="{D2503FD0-0248-48DC-B0F2-0AC911484631}" dt="2025-05-19T18:03:39.292" v="6" actId="27636"/>
        <pc:sldMkLst>
          <pc:docMk/>
          <pc:sldMk cId="0" sldId="262"/>
        </pc:sldMkLst>
        <pc:spChg chg="mod">
          <ac:chgData name="farzana syed" userId="5b145a5b2a649af3" providerId="LiveId" clId="{D2503FD0-0248-48DC-B0F2-0AC911484631}" dt="2025-05-19T18:03:39.292" v="6" actId="27636"/>
          <ac:spMkLst>
            <pc:docMk/>
            <pc:sldMk cId="0" sldId="262"/>
            <ac:spMk id="125" creationId="{00000000-0000-0000-0000-000000000000}"/>
          </ac:spMkLst>
        </pc:spChg>
      </pc:sldChg>
      <pc:sldChg chg="modSp">
        <pc:chgData name="farzana syed" userId="5b145a5b2a649af3" providerId="LiveId" clId="{D2503FD0-0248-48DC-B0F2-0AC911484631}" dt="2025-05-19T18:03:35.648" v="0" actId="20578"/>
        <pc:sldMkLst>
          <pc:docMk/>
          <pc:sldMk cId="0" sldId="263"/>
        </pc:sldMkLst>
        <pc:spChg chg="mod">
          <ac:chgData name="farzana syed" userId="5b145a5b2a649af3" providerId="LiveId" clId="{D2503FD0-0248-48DC-B0F2-0AC911484631}" dt="2025-05-19T18:03:35.648" v="0" actId="20578"/>
          <ac:spMkLst>
            <pc:docMk/>
            <pc:sldMk cId="0" sldId="263"/>
            <ac:spMk id="13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4b68b482de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4b68b482de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4b68b482d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34b68b482de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4b88409b0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34b88409b06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b88409b06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34b88409b0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7" name="Google Shape;17;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2"/>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grpSp>
        <p:nvGrpSpPr>
          <p:cNvPr id="19" name="Google Shape;19;p3"/>
          <p:cNvGrpSpPr/>
          <p:nvPr/>
        </p:nvGrpSpPr>
        <p:grpSpPr>
          <a:xfrm>
            <a:off x="0" y="3903669"/>
            <a:ext cx="9144000" cy="1239925"/>
            <a:chOff x="0" y="3903669"/>
            <a:chExt cx="9144000" cy="1239925"/>
          </a:xfrm>
        </p:grpSpPr>
        <p:sp>
          <p:nvSpPr>
            <p:cNvPr id="20" name="Google Shape;20;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5" name="Google Shape;25;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7" name="Google Shape;27;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30"/>
        <p:cNvGrpSpPr/>
        <p:nvPr/>
      </p:nvGrpSpPr>
      <p:grpSpPr>
        <a:xfrm>
          <a:off x="0" y="0"/>
          <a:ext cx="0" cy="0"/>
          <a:chOff x="0" y="0"/>
          <a:chExt cx="0" cy="0"/>
        </a:xfrm>
      </p:grpSpPr>
      <p:grpSp>
        <p:nvGrpSpPr>
          <p:cNvPr id="31" name="Google Shape;31;p5"/>
          <p:cNvGrpSpPr/>
          <p:nvPr/>
        </p:nvGrpSpPr>
        <p:grpSpPr>
          <a:xfrm>
            <a:off x="6098378" y="5"/>
            <a:ext cx="3045625" cy="2030570"/>
            <a:chOff x="6098378" y="5"/>
            <a:chExt cx="3045625" cy="2030570"/>
          </a:xfrm>
        </p:grpSpPr>
        <p:sp>
          <p:nvSpPr>
            <p:cNvPr id="32" name="Google Shape;32;p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7" name="Google Shape;37;p5"/>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38" name="Google Shape;38;p5"/>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39" name="Google Shape;39;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0"/>
        <p:cNvGrpSpPr/>
        <p:nvPr/>
      </p:nvGrpSpPr>
      <p:grpSpPr>
        <a:xfrm>
          <a:off x="0" y="0"/>
          <a:ext cx="0" cy="0"/>
          <a:chOff x="0" y="0"/>
          <a:chExt cx="0" cy="0"/>
        </a:xfrm>
      </p:grpSpPr>
      <p:grpSp>
        <p:nvGrpSpPr>
          <p:cNvPr id="41" name="Google Shape;41;p6"/>
          <p:cNvGrpSpPr/>
          <p:nvPr/>
        </p:nvGrpSpPr>
        <p:grpSpPr>
          <a:xfrm>
            <a:off x="6098378" y="5"/>
            <a:ext cx="3045625" cy="2030570"/>
            <a:chOff x="6098378" y="5"/>
            <a:chExt cx="3045625" cy="2030570"/>
          </a:xfrm>
        </p:grpSpPr>
        <p:sp>
          <p:nvSpPr>
            <p:cNvPr id="42" name="Google Shape;42;p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8" name="Google Shape;48;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1" name="Google Shape;51;p7"/>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2" name="Google Shape;52;p7"/>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3" name="Google Shape;53;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56" name="Google Shape;56;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9" name="Google Shape;59;p9"/>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0" name="Google Shape;60;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0"/>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5" name="Google Shape;65;p10"/>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7" name="Google Shape;67;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800"/>
              <a:buNone/>
            </a:pPr>
            <a:r>
              <a:rPr lang="en" sz="6000" b="1">
                <a:solidFill>
                  <a:srgbClr val="000000"/>
                </a:solidFill>
                <a:latin typeface="Playfair Display"/>
                <a:ea typeface="Playfair Display"/>
                <a:cs typeface="Playfair Display"/>
                <a:sym typeface="Playfair Display"/>
              </a:rPr>
              <a:t>Intro To Programming JavaScript</a:t>
            </a:r>
            <a:endParaRPr sz="6000" b="1">
              <a:solidFill>
                <a:srgbClr val="000000"/>
              </a:solidFill>
              <a:latin typeface="Playfair Display"/>
              <a:ea typeface="Playfair Display"/>
              <a:cs typeface="Playfair Display"/>
              <a:sym typeface="Playfair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240600" y="989650"/>
            <a:ext cx="5818500" cy="4090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800"/>
              <a:buNone/>
            </a:pPr>
            <a:r>
              <a:rPr lang="en" sz="6000" b="1">
                <a:solidFill>
                  <a:srgbClr val="000000"/>
                </a:solidFill>
                <a:latin typeface="Playfair Display"/>
                <a:ea typeface="Playfair Display"/>
                <a:cs typeface="Playfair Display"/>
                <a:sym typeface="Playfair Display"/>
              </a:rPr>
              <a:t>End Of Chapter 8</a:t>
            </a:r>
            <a:endParaRPr sz="6000" b="1">
              <a:solidFill>
                <a:srgbClr val="000000"/>
              </a:solidFill>
              <a:latin typeface="Playfair Display"/>
              <a:ea typeface="Playfair Display"/>
              <a:cs typeface="Playfair Display"/>
              <a:sym typeface="Playfair Display"/>
            </a:endParaRPr>
          </a:p>
        </p:txBody>
      </p:sp>
      <p:pic>
        <p:nvPicPr>
          <p:cNvPr id="146" name="Google Shape;146;p22"/>
          <p:cNvPicPr preferRelativeResize="0"/>
          <p:nvPr/>
        </p:nvPicPr>
        <p:blipFill rotWithShape="1">
          <a:blip r:embed="rId3">
            <a:alphaModFix/>
          </a:blip>
          <a:srcRect/>
          <a:stretch/>
        </p:blipFill>
        <p:spPr>
          <a:xfrm>
            <a:off x="6059100" y="0"/>
            <a:ext cx="3084900" cy="21365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0" y="1152175"/>
            <a:ext cx="8993700" cy="27318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3000"/>
              <a:buNone/>
            </a:pPr>
            <a:r>
              <a:rPr lang="en" b="1">
                <a:solidFill>
                  <a:srgbClr val="000000"/>
                </a:solidFill>
                <a:latin typeface="Nunito"/>
                <a:ea typeface="Nunito"/>
                <a:cs typeface="Nunito"/>
                <a:sym typeface="Nunito"/>
              </a:rPr>
              <a:t>Brief Summary Of Chapter 8</a:t>
            </a:r>
            <a:endParaRPr b="1">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a:solidFill>
                  <a:srgbClr val="000000"/>
                </a:solidFill>
                <a:latin typeface="Nunito"/>
                <a:ea typeface="Nunito"/>
                <a:cs typeface="Nunito"/>
                <a:sym typeface="Nunito"/>
              </a:rPr>
              <a:t>What is a Function</a:t>
            </a:r>
            <a:endParaRPr sz="2500">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a:solidFill>
                  <a:srgbClr val="000000"/>
                </a:solidFill>
                <a:latin typeface="Nunito"/>
                <a:ea typeface="Nunito"/>
                <a:cs typeface="Nunito"/>
                <a:sym typeface="Nunito"/>
              </a:rPr>
              <a:t>Parameter and Arguments</a:t>
            </a:r>
            <a:endParaRPr sz="2500">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a:solidFill>
                  <a:srgbClr val="000000"/>
                </a:solidFill>
                <a:latin typeface="Nunito"/>
                <a:ea typeface="Nunito"/>
                <a:cs typeface="Nunito"/>
                <a:sym typeface="Nunito"/>
              </a:rPr>
              <a:t>Creating, Calling and Passing Arguments</a:t>
            </a:r>
            <a:endParaRPr sz="2500">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a:solidFill>
                  <a:srgbClr val="000000"/>
                </a:solidFill>
                <a:latin typeface="Nunito"/>
                <a:ea typeface="Nunito"/>
                <a:cs typeface="Nunito"/>
                <a:sym typeface="Nunito"/>
              </a:rPr>
              <a:t>Using a Return Statement</a:t>
            </a:r>
            <a:endParaRPr sz="2500">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a:solidFill>
                  <a:srgbClr val="000000"/>
                </a:solidFill>
                <a:latin typeface="Nunito"/>
                <a:ea typeface="Nunito"/>
                <a:cs typeface="Nunito"/>
                <a:sym typeface="Nunito"/>
              </a:rPr>
              <a:t>Making the Random Insult Generator into a Function</a:t>
            </a:r>
            <a:endParaRPr sz="2500">
              <a:solidFill>
                <a:srgbClr val="000000"/>
              </a:solidFill>
              <a:latin typeface="Nunito"/>
              <a:ea typeface="Nunito"/>
              <a:cs typeface="Nunito"/>
              <a:sym typeface="Nunito"/>
            </a:endParaRPr>
          </a:p>
        </p:txBody>
      </p:sp>
      <p:sp>
        <p:nvSpPr>
          <p:cNvPr id="91" name="Google Shape;91;p14"/>
          <p:cNvSpPr txBox="1"/>
          <p:nvPr/>
        </p:nvSpPr>
        <p:spPr>
          <a:xfrm>
            <a:off x="0" y="0"/>
            <a:ext cx="9109200" cy="1060200"/>
          </a:xfrm>
          <a:prstGeom prst="rect">
            <a:avLst/>
          </a:prstGeom>
          <a:gradFill>
            <a:gsLst>
              <a:gs pos="0">
                <a:srgbClr val="F69FBC"/>
              </a:gs>
              <a:gs pos="100000">
                <a:srgbClr val="E32E6B"/>
              </a:gs>
            </a:gsLst>
            <a:lin ang="5400012" scaled="0"/>
          </a:gradFill>
          <a:ln>
            <a:noFill/>
          </a:ln>
        </p:spPr>
        <p:txBody>
          <a:bodyPr spcFirstLastPara="1" wrap="square" lIns="91425" tIns="45700" rIns="91425" bIns="45700" anchor="ctr" anchorCtr="0">
            <a:normAutofit lnSpcReduction="10000"/>
          </a:bodyPr>
          <a:lstStyle/>
          <a:p>
            <a:pPr marL="0" marR="0" lvl="0" indent="0" algn="ctr" rtl="0">
              <a:lnSpc>
                <a:spcPct val="115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Chapter </a:t>
            </a:r>
            <a:r>
              <a:rPr lang="en" sz="3000" b="1">
                <a:solidFill>
                  <a:srgbClr val="FFFFFF"/>
                </a:solidFill>
                <a:latin typeface="Nunito"/>
                <a:ea typeface="Nunito"/>
                <a:cs typeface="Nunito"/>
                <a:sym typeface="Nunito"/>
              </a:rPr>
              <a:t>8</a:t>
            </a:r>
            <a:r>
              <a:rPr lang="en" sz="3000" b="1" i="0" u="none" strike="noStrike" cap="none">
                <a:solidFill>
                  <a:srgbClr val="FFFFFF"/>
                </a:solidFill>
                <a:latin typeface="Nunito"/>
                <a:ea typeface="Nunito"/>
                <a:cs typeface="Nunito"/>
                <a:sym typeface="Nunito"/>
              </a:rPr>
              <a:t>:</a:t>
            </a:r>
            <a:br>
              <a:rPr lang="en" sz="3000" b="1" i="0" u="none" strike="noStrike" cap="none">
                <a:solidFill>
                  <a:srgbClr val="FFFFFF"/>
                </a:solidFill>
                <a:latin typeface="Nunito"/>
                <a:ea typeface="Nunito"/>
                <a:cs typeface="Nunito"/>
                <a:sym typeface="Nunito"/>
              </a:rPr>
            </a:br>
            <a:r>
              <a:rPr lang="en" sz="3000" b="1">
                <a:solidFill>
                  <a:srgbClr val="FFFFFF"/>
                </a:solidFill>
                <a:latin typeface="Nunito"/>
                <a:ea typeface="Nunito"/>
                <a:cs typeface="Nunito"/>
                <a:sym typeface="Nunito"/>
              </a:rPr>
              <a:t>Creating a Hangman Game</a:t>
            </a:r>
            <a:endParaRPr sz="3000" b="1" i="0" u="sng" strike="noStrike" cap="none">
              <a:solidFill>
                <a:srgbClr val="FFFFFF"/>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0" y="715350"/>
            <a:ext cx="9144000" cy="3199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3333"/>
              <a:buNone/>
            </a:pPr>
            <a:r>
              <a:rPr lang="en" sz="1522" b="1">
                <a:solidFill>
                  <a:srgbClr val="000000"/>
                </a:solidFill>
                <a:latin typeface="Nunito"/>
                <a:ea typeface="Nunito"/>
                <a:cs typeface="Nunito"/>
                <a:sym typeface="Nunito"/>
              </a:rPr>
              <a:t>A </a:t>
            </a:r>
            <a:r>
              <a:rPr lang="en" sz="1522" b="1">
                <a:solidFill>
                  <a:srgbClr val="A64D79"/>
                </a:solidFill>
                <a:latin typeface="Nunito"/>
                <a:ea typeface="Nunito"/>
                <a:cs typeface="Nunito"/>
                <a:sym typeface="Nunito"/>
              </a:rPr>
              <a:t>function </a:t>
            </a:r>
            <a:r>
              <a:rPr lang="en" sz="1522" b="1">
                <a:solidFill>
                  <a:srgbClr val="000000"/>
                </a:solidFill>
                <a:latin typeface="Nunito"/>
                <a:ea typeface="Nunito"/>
                <a:cs typeface="Nunito"/>
                <a:sym typeface="Nunito"/>
              </a:rPr>
              <a:t>in JavaScript is a reusable block of code that performs a specific task. It helps simplify problems, improve readability, and avoid repetition by allowing you to write code once and use it multiple times. Functions keep your code organized, making it easier to understand and maintain. They are commonly used for tasks like handling user input, processing data, and performing calculations.</a:t>
            </a:r>
            <a:endParaRPr sz="1522" b="1">
              <a:solidFill>
                <a:srgbClr val="000000"/>
              </a:solidFill>
              <a:latin typeface="Nunito"/>
              <a:ea typeface="Nunito"/>
              <a:cs typeface="Nunito"/>
              <a:sym typeface="Nunito"/>
            </a:endParaRPr>
          </a:p>
          <a:p>
            <a:pPr marL="0" lvl="0" indent="0" algn="l" rtl="0">
              <a:lnSpc>
                <a:spcPct val="115000"/>
              </a:lnSpc>
              <a:spcBef>
                <a:spcPts val="0"/>
              </a:spcBef>
              <a:spcAft>
                <a:spcPts val="0"/>
              </a:spcAft>
              <a:buSzPts val="3333"/>
              <a:buNone/>
            </a:pPr>
            <a:endParaRPr sz="1522" b="1">
              <a:solidFill>
                <a:srgbClr val="000000"/>
              </a:solidFill>
              <a:latin typeface="Nunito"/>
              <a:ea typeface="Nunito"/>
              <a:cs typeface="Nunito"/>
              <a:sym typeface="Nunito"/>
            </a:endParaRPr>
          </a:p>
          <a:p>
            <a:pPr marL="0" lvl="0" indent="0" algn="l" rtl="0">
              <a:lnSpc>
                <a:spcPct val="115000"/>
              </a:lnSpc>
              <a:spcBef>
                <a:spcPts val="0"/>
              </a:spcBef>
              <a:spcAft>
                <a:spcPts val="0"/>
              </a:spcAft>
              <a:buClr>
                <a:srgbClr val="000000"/>
              </a:buClr>
              <a:buSzPts val="3333"/>
              <a:buFont typeface="Arial"/>
              <a:buNone/>
            </a:pPr>
            <a:endParaRPr sz="2122" b="1">
              <a:solidFill>
                <a:srgbClr val="A64D79"/>
              </a:solidFill>
              <a:latin typeface="Nunito"/>
              <a:ea typeface="Nunito"/>
              <a:cs typeface="Nunito"/>
              <a:sym typeface="Nunito"/>
            </a:endParaRPr>
          </a:p>
        </p:txBody>
      </p:sp>
      <p:sp>
        <p:nvSpPr>
          <p:cNvPr id="97" name="Google Shape;97;p15"/>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000"/>
              <a:buFont typeface="Arial"/>
              <a:buNone/>
            </a:pPr>
            <a:r>
              <a:rPr lang="en" sz="3000" b="1">
                <a:solidFill>
                  <a:srgbClr val="FFFFFF"/>
                </a:solidFill>
                <a:latin typeface="Nunito"/>
                <a:ea typeface="Nunito"/>
                <a:cs typeface="Nunito"/>
                <a:sym typeface="Nunito"/>
              </a:rPr>
              <a:t>What is a Function</a:t>
            </a:r>
            <a:r>
              <a:rPr lang="en" sz="3000" b="1" i="0" u="none" strike="noStrike" cap="none">
                <a:solidFill>
                  <a:srgbClr val="FFFFFF"/>
                </a:solidFill>
                <a:latin typeface="Nunito"/>
                <a:ea typeface="Nunito"/>
                <a:cs typeface="Nunito"/>
                <a:sym typeface="Nunito"/>
              </a:rPr>
              <a:t>?</a:t>
            </a:r>
            <a:endParaRPr sz="3000" b="1" i="0" u="sng" strike="noStrike" cap="none">
              <a:solidFill>
                <a:srgbClr val="FFFFFF"/>
              </a:solidFill>
              <a:latin typeface="Nunito"/>
              <a:ea typeface="Nunito"/>
              <a:cs typeface="Nunito"/>
              <a:sym typeface="Nunito"/>
            </a:endParaRPr>
          </a:p>
        </p:txBody>
      </p:sp>
      <p:pic>
        <p:nvPicPr>
          <p:cNvPr id="98" name="Google Shape;98;p15" title="Screenshot 2025-04-12 223456.png"/>
          <p:cNvPicPr preferRelativeResize="0"/>
          <p:nvPr/>
        </p:nvPicPr>
        <p:blipFill>
          <a:blip r:embed="rId3">
            <a:alphaModFix/>
          </a:blip>
          <a:stretch>
            <a:fillRect/>
          </a:stretch>
        </p:blipFill>
        <p:spPr>
          <a:xfrm>
            <a:off x="2595250" y="2163075"/>
            <a:ext cx="6195575" cy="161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0" y="715350"/>
            <a:ext cx="9144000" cy="713700"/>
          </a:xfrm>
          <a:prstGeom prst="rect">
            <a:avLst/>
          </a:prstGeom>
          <a:noFill/>
          <a:ln>
            <a:noFill/>
          </a:ln>
        </p:spPr>
        <p:txBody>
          <a:bodyPr spcFirstLastPara="1" wrap="square" lIns="91425" tIns="91425" rIns="91425" bIns="91425" anchor="t" anchorCtr="0">
            <a:normAutofit/>
          </a:bodyPr>
          <a:lstStyle/>
          <a:p>
            <a:pPr marL="457200" lvl="0" indent="-323850" algn="l" rtl="0">
              <a:spcBef>
                <a:spcPts val="0"/>
              </a:spcBef>
              <a:spcAft>
                <a:spcPts val="0"/>
              </a:spcAft>
              <a:buClr>
                <a:srgbClr val="000000"/>
              </a:buClr>
              <a:buSzPts val="1500"/>
              <a:buFont typeface="Nunito"/>
              <a:buChar char="●"/>
            </a:pPr>
            <a:r>
              <a:rPr lang="en" sz="1500" b="1">
                <a:solidFill>
                  <a:srgbClr val="000000"/>
                </a:solidFill>
                <a:latin typeface="Nunito"/>
                <a:ea typeface="Nunito"/>
                <a:cs typeface="Nunito"/>
                <a:sym typeface="Nunito"/>
              </a:rPr>
              <a:t>A </a:t>
            </a:r>
            <a:r>
              <a:rPr lang="en" sz="1500" b="1">
                <a:solidFill>
                  <a:srgbClr val="A64D79"/>
                </a:solidFill>
                <a:latin typeface="Nunito"/>
                <a:ea typeface="Nunito"/>
                <a:cs typeface="Nunito"/>
                <a:sym typeface="Nunito"/>
              </a:rPr>
              <a:t>parameter </a:t>
            </a:r>
            <a:r>
              <a:rPr lang="en" sz="1500" b="1">
                <a:solidFill>
                  <a:srgbClr val="000000"/>
                </a:solidFill>
                <a:latin typeface="Nunito"/>
                <a:ea typeface="Nunito"/>
                <a:cs typeface="Nunito"/>
                <a:sym typeface="Nunito"/>
              </a:rPr>
              <a:t>is a placeholder inside a function that tells it what kind of information it needs. </a:t>
            </a:r>
            <a:endParaRPr sz="1500" b="1">
              <a:solidFill>
                <a:srgbClr val="000000"/>
              </a:solidFill>
              <a:latin typeface="Nunito"/>
              <a:ea typeface="Nunito"/>
              <a:cs typeface="Nunito"/>
              <a:sym typeface="Nunito"/>
            </a:endParaRPr>
          </a:p>
          <a:p>
            <a:pPr marL="457200" lvl="0" indent="-323850" algn="l" rtl="0">
              <a:spcBef>
                <a:spcPts val="0"/>
              </a:spcBef>
              <a:spcAft>
                <a:spcPts val="0"/>
              </a:spcAft>
              <a:buClr>
                <a:srgbClr val="000000"/>
              </a:buClr>
              <a:buSzPts val="1500"/>
              <a:buFont typeface="Nunito"/>
              <a:buChar char="●"/>
            </a:pPr>
            <a:r>
              <a:rPr lang="en" sz="1500" b="1">
                <a:solidFill>
                  <a:srgbClr val="000000"/>
                </a:solidFill>
                <a:latin typeface="Nunito"/>
                <a:ea typeface="Nunito"/>
                <a:cs typeface="Nunito"/>
                <a:sym typeface="Nunito"/>
              </a:rPr>
              <a:t>An </a:t>
            </a:r>
            <a:r>
              <a:rPr lang="en" sz="1500" b="1">
                <a:solidFill>
                  <a:srgbClr val="A64D79"/>
                </a:solidFill>
                <a:latin typeface="Nunito"/>
                <a:ea typeface="Nunito"/>
                <a:cs typeface="Nunito"/>
                <a:sym typeface="Nunito"/>
              </a:rPr>
              <a:t>argument </a:t>
            </a:r>
            <a:r>
              <a:rPr lang="en" sz="1500" b="1">
                <a:solidFill>
                  <a:srgbClr val="000000"/>
                </a:solidFill>
                <a:latin typeface="Nunito"/>
                <a:ea typeface="Nunito"/>
                <a:cs typeface="Nunito"/>
                <a:sym typeface="Nunito"/>
              </a:rPr>
              <a:t>is the actual value you give to the function when you use it.</a:t>
            </a:r>
            <a:endParaRPr sz="1500" b="1">
              <a:latin typeface="Nunito"/>
              <a:ea typeface="Nunito"/>
              <a:cs typeface="Nunito"/>
              <a:sym typeface="Nunito"/>
            </a:endParaRPr>
          </a:p>
        </p:txBody>
      </p:sp>
      <p:sp>
        <p:nvSpPr>
          <p:cNvPr id="104" name="Google Shape;104;p16"/>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FFFFFF"/>
                </a:solidFill>
                <a:latin typeface="Nunito"/>
                <a:ea typeface="Nunito"/>
                <a:cs typeface="Nunito"/>
                <a:sym typeface="Nunito"/>
              </a:rPr>
              <a:t>Parameter and Arguments</a:t>
            </a:r>
            <a:endParaRPr sz="3000" b="1" i="0" u="sng" strike="noStrike" cap="none">
              <a:solidFill>
                <a:srgbClr val="FFFFFF"/>
              </a:solidFill>
              <a:latin typeface="Nunito"/>
              <a:ea typeface="Nunito"/>
              <a:cs typeface="Nunito"/>
              <a:sym typeface="Nunito"/>
            </a:endParaRPr>
          </a:p>
        </p:txBody>
      </p:sp>
      <p:pic>
        <p:nvPicPr>
          <p:cNvPr id="105" name="Google Shape;105;p16"/>
          <p:cNvPicPr preferRelativeResize="0"/>
          <p:nvPr/>
        </p:nvPicPr>
        <p:blipFill>
          <a:blip r:embed="rId3">
            <a:alphaModFix/>
          </a:blip>
          <a:stretch>
            <a:fillRect/>
          </a:stretch>
        </p:blipFill>
        <p:spPr>
          <a:xfrm>
            <a:off x="1167851" y="1579926"/>
            <a:ext cx="4471800" cy="317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FFFFFF"/>
                </a:solidFill>
                <a:latin typeface="Nunito"/>
                <a:ea typeface="Nunito"/>
                <a:cs typeface="Nunito"/>
                <a:sym typeface="Nunito"/>
              </a:rPr>
              <a:t>Creating,Calling and Passing Arguments</a:t>
            </a:r>
            <a:endParaRPr sz="3000" b="1" i="0" u="sng" strike="noStrike" cap="none">
              <a:solidFill>
                <a:srgbClr val="FFFFFF"/>
              </a:solidFill>
              <a:latin typeface="Nunito"/>
              <a:ea typeface="Nunito"/>
              <a:cs typeface="Nunito"/>
              <a:sym typeface="Nunito"/>
            </a:endParaRPr>
          </a:p>
        </p:txBody>
      </p:sp>
      <p:sp>
        <p:nvSpPr>
          <p:cNvPr id="111" name="Google Shape;111;p17"/>
          <p:cNvSpPr txBox="1">
            <a:spLocks noGrp="1"/>
          </p:cNvSpPr>
          <p:nvPr>
            <p:ph type="title" idx="4294967295"/>
          </p:nvPr>
        </p:nvSpPr>
        <p:spPr>
          <a:xfrm>
            <a:off x="0" y="739950"/>
            <a:ext cx="9116700" cy="467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2100" b="1" u="sng" dirty="0">
                <a:solidFill>
                  <a:srgbClr val="000000"/>
                </a:solidFill>
                <a:latin typeface="Nunito"/>
                <a:ea typeface="Nunito"/>
                <a:cs typeface="Nunito"/>
                <a:sym typeface="Nunito"/>
              </a:rPr>
              <a:t>EXAMPLE:</a:t>
            </a:r>
            <a:r>
              <a:rPr lang="en" sz="1800" b="1" dirty="0">
                <a:solidFill>
                  <a:srgbClr val="A64D79"/>
                </a:solidFill>
                <a:latin typeface="Nunito"/>
                <a:ea typeface="Nunito"/>
                <a:cs typeface="Nunito"/>
                <a:sym typeface="Nunito"/>
              </a:rPr>
              <a:t>            </a:t>
            </a:r>
            <a:r>
              <a:rPr lang="en" sz="2100" b="1" dirty="0">
                <a:solidFill>
                  <a:srgbClr val="A64D79"/>
                </a:solidFill>
                <a:latin typeface="Nunito"/>
                <a:ea typeface="Nunito"/>
                <a:cs typeface="Nunito"/>
                <a:sym typeface="Nunito"/>
              </a:rPr>
              <a:t>(B-p151 - 152 &amp; L-p124 - 125)</a:t>
            </a:r>
            <a:endParaRPr sz="2100" b="1" dirty="0">
              <a:solidFill>
                <a:srgbClr val="A64D79"/>
              </a:solidFill>
              <a:latin typeface="Nunito"/>
              <a:ea typeface="Nunito"/>
              <a:cs typeface="Nunito"/>
              <a:sym typeface="Nunito"/>
            </a:endParaRPr>
          </a:p>
        </p:txBody>
      </p:sp>
      <p:pic>
        <p:nvPicPr>
          <p:cNvPr id="112" name="Google Shape;112;p17"/>
          <p:cNvPicPr preferRelativeResize="0"/>
          <p:nvPr/>
        </p:nvPicPr>
        <p:blipFill>
          <a:blip r:embed="rId3">
            <a:alphaModFix/>
          </a:blip>
          <a:stretch>
            <a:fillRect/>
          </a:stretch>
        </p:blipFill>
        <p:spPr>
          <a:xfrm>
            <a:off x="1847045" y="1503123"/>
            <a:ext cx="6906399" cy="35801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lvl="0" indent="0" algn="ctr" rtl="0">
              <a:spcBef>
                <a:spcPts val="0"/>
              </a:spcBef>
              <a:spcAft>
                <a:spcPts val="0"/>
              </a:spcAft>
              <a:buNone/>
            </a:pPr>
            <a:r>
              <a:rPr lang="en" sz="3000" b="1">
                <a:solidFill>
                  <a:srgbClr val="FFFFFF"/>
                </a:solidFill>
                <a:latin typeface="Nunito"/>
                <a:ea typeface="Nunito"/>
                <a:cs typeface="Nunito"/>
                <a:sym typeface="Nunito"/>
              </a:rPr>
              <a:t>Using a Return Statement</a:t>
            </a:r>
            <a:endParaRPr sz="3000" b="1" i="0" u="sng" strike="noStrike" cap="none">
              <a:solidFill>
                <a:srgbClr val="FFFFFF"/>
              </a:solidFill>
              <a:latin typeface="Nunito"/>
              <a:ea typeface="Nunito"/>
              <a:cs typeface="Nunito"/>
              <a:sym typeface="Nunito"/>
            </a:endParaRPr>
          </a:p>
        </p:txBody>
      </p:sp>
      <p:sp>
        <p:nvSpPr>
          <p:cNvPr id="118" name="Google Shape;118;p18"/>
          <p:cNvSpPr txBox="1">
            <a:spLocks noGrp="1"/>
          </p:cNvSpPr>
          <p:nvPr>
            <p:ph type="title"/>
          </p:nvPr>
        </p:nvSpPr>
        <p:spPr>
          <a:xfrm>
            <a:off x="50" y="733800"/>
            <a:ext cx="9144000" cy="17841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None/>
            </a:pPr>
            <a:r>
              <a:rPr lang="en" sz="2100" b="1" u="sng" dirty="0">
                <a:solidFill>
                  <a:srgbClr val="000000"/>
                </a:solidFill>
                <a:latin typeface="Nunito"/>
                <a:ea typeface="Nunito"/>
                <a:cs typeface="Nunito"/>
                <a:sym typeface="Nunito"/>
              </a:rPr>
              <a:t>EXAMPLE:</a:t>
            </a:r>
            <a:r>
              <a:rPr lang="en" sz="2100" b="1" dirty="0">
                <a:solidFill>
                  <a:srgbClr val="000000"/>
                </a:solidFill>
                <a:latin typeface="Nunito"/>
                <a:ea typeface="Nunito"/>
                <a:cs typeface="Nunito"/>
                <a:sym typeface="Nunito"/>
              </a:rPr>
              <a:t>       </a:t>
            </a:r>
            <a:r>
              <a:rPr lang="en" sz="2100" b="1" dirty="0">
                <a:solidFill>
                  <a:srgbClr val="A64D79"/>
                </a:solidFill>
                <a:latin typeface="Nunito"/>
                <a:ea typeface="Nunito"/>
                <a:cs typeface="Nunito"/>
                <a:sym typeface="Nunito"/>
              </a:rPr>
              <a:t>B-p157 &amp; L-p130</a:t>
            </a:r>
            <a:endParaRPr sz="2100" b="1" dirty="0">
              <a:solidFill>
                <a:srgbClr val="A64D79"/>
              </a:solidFill>
              <a:latin typeface="Nunito"/>
              <a:ea typeface="Nunito"/>
              <a:cs typeface="Nunito"/>
              <a:sym typeface="Nunito"/>
            </a:endParaRPr>
          </a:p>
          <a:p>
            <a:pPr marL="457200" lvl="0" indent="-317500" algn="l" rtl="0">
              <a:lnSpc>
                <a:spcPct val="115000"/>
              </a:lnSpc>
              <a:spcBef>
                <a:spcPts val="1200"/>
              </a:spcBef>
              <a:spcAft>
                <a:spcPts val="0"/>
              </a:spcAft>
              <a:buClr>
                <a:srgbClr val="000000"/>
              </a:buClr>
              <a:buSzPts val="1400"/>
              <a:buFont typeface="Nunito"/>
              <a:buChar char="●"/>
            </a:pPr>
            <a:r>
              <a:rPr lang="en" sz="1400" b="1" dirty="0">
                <a:solidFill>
                  <a:srgbClr val="000000"/>
                </a:solidFill>
                <a:latin typeface="Nunito"/>
                <a:ea typeface="Nunito"/>
                <a:cs typeface="Nunito"/>
                <a:sym typeface="Nunito"/>
              </a:rPr>
              <a:t>The </a:t>
            </a:r>
            <a:r>
              <a:rPr lang="en" sz="1400" b="1" dirty="0">
                <a:solidFill>
                  <a:srgbClr val="A64D79"/>
                </a:solidFill>
                <a:latin typeface="Nunito"/>
                <a:ea typeface="Nunito"/>
                <a:cs typeface="Nunito"/>
                <a:sym typeface="Nunito"/>
              </a:rPr>
              <a:t>return </a:t>
            </a:r>
            <a:r>
              <a:rPr lang="en" sz="1400" b="1" dirty="0">
                <a:solidFill>
                  <a:srgbClr val="000000"/>
                </a:solidFill>
                <a:latin typeface="Nunito"/>
                <a:ea typeface="Nunito"/>
                <a:cs typeface="Nunito"/>
                <a:sym typeface="Nunito"/>
              </a:rPr>
              <a:t>statement gives something back from the function. It sends the result out, so you can use it somewhere else.</a:t>
            </a:r>
            <a:endParaRPr sz="1400" b="1" dirty="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Nunito"/>
              <a:buChar char="●"/>
            </a:pPr>
            <a:r>
              <a:rPr lang="en" sz="1400" b="1" dirty="0">
                <a:solidFill>
                  <a:srgbClr val="000000"/>
                </a:solidFill>
                <a:latin typeface="Nunito"/>
                <a:ea typeface="Nunito"/>
                <a:cs typeface="Nunito"/>
                <a:sym typeface="Nunito"/>
              </a:rPr>
              <a:t>Without </a:t>
            </a:r>
            <a:r>
              <a:rPr lang="en" sz="1400" b="1" dirty="0">
                <a:solidFill>
                  <a:srgbClr val="A64D79"/>
                </a:solidFill>
                <a:latin typeface="Nunito"/>
                <a:ea typeface="Nunito"/>
                <a:cs typeface="Nunito"/>
                <a:sym typeface="Nunito"/>
              </a:rPr>
              <a:t>return</a:t>
            </a:r>
            <a:r>
              <a:rPr lang="en" sz="1400" b="1" dirty="0">
                <a:solidFill>
                  <a:srgbClr val="000000"/>
                </a:solidFill>
                <a:latin typeface="Nunito"/>
                <a:ea typeface="Nunito"/>
                <a:cs typeface="Nunito"/>
                <a:sym typeface="Nunito"/>
              </a:rPr>
              <a:t>, the function just does something (like printing a message). With </a:t>
            </a:r>
            <a:r>
              <a:rPr lang="en" sz="1400" b="1" dirty="0">
                <a:solidFill>
                  <a:srgbClr val="A64D79"/>
                </a:solidFill>
                <a:latin typeface="Nunito"/>
                <a:ea typeface="Nunito"/>
                <a:cs typeface="Nunito"/>
                <a:sym typeface="Nunito"/>
              </a:rPr>
              <a:t>return</a:t>
            </a:r>
            <a:r>
              <a:rPr lang="en" sz="1400" b="1" dirty="0">
                <a:solidFill>
                  <a:srgbClr val="000000"/>
                </a:solidFill>
                <a:latin typeface="Nunito"/>
                <a:ea typeface="Nunito"/>
                <a:cs typeface="Nunito"/>
                <a:sym typeface="Nunito"/>
              </a:rPr>
              <a:t>, it gives you a value.</a:t>
            </a:r>
            <a:endParaRPr sz="1700" b="1" dirty="0">
              <a:solidFill>
                <a:srgbClr val="000000"/>
              </a:solidFill>
              <a:latin typeface="Nunito"/>
              <a:ea typeface="Nunito"/>
              <a:cs typeface="Nunito"/>
              <a:sym typeface="Nunito"/>
            </a:endParaRPr>
          </a:p>
        </p:txBody>
      </p:sp>
      <p:pic>
        <p:nvPicPr>
          <p:cNvPr id="119" name="Google Shape;119;p18" title="Screenshot 2025-04-12 230716.png"/>
          <p:cNvPicPr preferRelativeResize="0"/>
          <p:nvPr/>
        </p:nvPicPr>
        <p:blipFill>
          <a:blip r:embed="rId3">
            <a:alphaModFix/>
          </a:blip>
          <a:stretch>
            <a:fillRect/>
          </a:stretch>
        </p:blipFill>
        <p:spPr>
          <a:xfrm>
            <a:off x="177000" y="2890700"/>
            <a:ext cx="7271375" cy="1983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9"/>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2700" b="1">
                <a:solidFill>
                  <a:srgbClr val="FFFFFF"/>
                </a:solidFill>
                <a:latin typeface="Nunito"/>
                <a:ea typeface="Nunito"/>
                <a:cs typeface="Nunito"/>
                <a:sym typeface="Nunito"/>
              </a:rPr>
              <a:t>Making the Random Insult Generator into a Function</a:t>
            </a:r>
            <a:endParaRPr sz="2700" b="1" i="0" u="sng" strike="noStrike" cap="none">
              <a:solidFill>
                <a:srgbClr val="FFFFFF"/>
              </a:solidFill>
              <a:latin typeface="Nunito"/>
              <a:ea typeface="Nunito"/>
              <a:cs typeface="Nunito"/>
              <a:sym typeface="Nunito"/>
            </a:endParaRPr>
          </a:p>
        </p:txBody>
      </p:sp>
      <p:sp>
        <p:nvSpPr>
          <p:cNvPr id="125" name="Google Shape;125;p19"/>
          <p:cNvSpPr txBox="1">
            <a:spLocks noGrp="1"/>
          </p:cNvSpPr>
          <p:nvPr>
            <p:ph type="title"/>
          </p:nvPr>
        </p:nvSpPr>
        <p:spPr>
          <a:xfrm>
            <a:off x="50" y="733800"/>
            <a:ext cx="9144000" cy="5598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2100" b="1" u="sng">
                <a:solidFill>
                  <a:srgbClr val="000000"/>
                </a:solidFill>
                <a:latin typeface="Nunito"/>
                <a:ea typeface="Nunito"/>
                <a:cs typeface="Nunito"/>
                <a:sym typeface="Nunito"/>
              </a:rPr>
              <a:t>EXAMPLE:</a:t>
            </a:r>
            <a:r>
              <a:rPr lang="en" sz="2100" b="1">
                <a:solidFill>
                  <a:srgbClr val="000000"/>
                </a:solidFill>
                <a:latin typeface="Nunito"/>
                <a:ea typeface="Nunito"/>
                <a:cs typeface="Nunito"/>
                <a:sym typeface="Nunito"/>
              </a:rPr>
              <a:t>       </a:t>
            </a:r>
            <a:r>
              <a:rPr lang="en" sz="2100" b="1">
                <a:solidFill>
                  <a:srgbClr val="A64D79"/>
                </a:solidFill>
                <a:latin typeface="Nunito"/>
                <a:ea typeface="Nunito"/>
                <a:cs typeface="Nunito"/>
                <a:sym typeface="Nunito"/>
              </a:rPr>
              <a:t>B-p161 &amp; L-p134</a:t>
            </a:r>
            <a:endParaRPr sz="1700" b="1">
              <a:solidFill>
                <a:srgbClr val="000000"/>
              </a:solidFill>
              <a:latin typeface="Nunito"/>
              <a:ea typeface="Nunito"/>
              <a:cs typeface="Nunito"/>
              <a:sym typeface="Nunito"/>
            </a:endParaRPr>
          </a:p>
        </p:txBody>
      </p:sp>
      <p:pic>
        <p:nvPicPr>
          <p:cNvPr id="126" name="Google Shape;126;p19"/>
          <p:cNvPicPr preferRelativeResize="0"/>
          <p:nvPr/>
        </p:nvPicPr>
        <p:blipFill>
          <a:blip r:embed="rId3">
            <a:alphaModFix/>
          </a:blip>
          <a:stretch>
            <a:fillRect/>
          </a:stretch>
        </p:blipFill>
        <p:spPr>
          <a:xfrm>
            <a:off x="350729" y="1338900"/>
            <a:ext cx="5825297" cy="355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Practice Exercises</a:t>
            </a:r>
            <a:endParaRPr sz="3000" b="1" i="0" u="sng" strike="noStrike" cap="none">
              <a:solidFill>
                <a:srgbClr val="FFFFFF"/>
              </a:solidFill>
              <a:latin typeface="Nunito"/>
              <a:ea typeface="Nunito"/>
              <a:cs typeface="Nunito"/>
              <a:sym typeface="Nunito"/>
            </a:endParaRPr>
          </a:p>
        </p:txBody>
      </p:sp>
      <p:sp>
        <p:nvSpPr>
          <p:cNvPr id="132" name="Google Shape;132;p20"/>
          <p:cNvSpPr txBox="1">
            <a:spLocks noGrp="1"/>
          </p:cNvSpPr>
          <p:nvPr>
            <p:ph type="title"/>
          </p:nvPr>
        </p:nvSpPr>
        <p:spPr>
          <a:xfrm>
            <a:off x="0" y="688500"/>
            <a:ext cx="9144000" cy="4203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400" b="1" dirty="0">
                <a:solidFill>
                  <a:srgbClr val="000000"/>
                </a:solidFill>
                <a:latin typeface="Nunito"/>
                <a:ea typeface="Nunito"/>
                <a:cs typeface="Nunito"/>
                <a:sym typeface="Nunito"/>
              </a:rPr>
              <a:t> Write a function that checks whether a name has at least six characters? </a:t>
            </a:r>
            <a:r>
              <a:rPr lang="en" sz="1400" b="1" dirty="0">
                <a:solidFill>
                  <a:srgbClr val="A64D79"/>
                </a:solidFill>
                <a:latin typeface="Nunito"/>
                <a:ea typeface="Nunito"/>
                <a:cs typeface="Nunito"/>
                <a:sym typeface="Nunito"/>
              </a:rPr>
              <a:t>(Check pages B-p162 &amp; L-p135)</a:t>
            </a:r>
            <a:endParaRPr sz="1400" b="1" dirty="0">
              <a:solidFill>
                <a:srgbClr val="A64D79"/>
              </a:solidFill>
              <a:latin typeface="Nunito"/>
              <a:ea typeface="Nunito"/>
              <a:cs typeface="Nunito"/>
              <a:sym typeface="Nunito"/>
            </a:endParaRPr>
          </a:p>
          <a:p>
            <a:pPr marL="457200" lvl="0" indent="-317500" algn="l" rtl="0">
              <a:lnSpc>
                <a:spcPct val="115000"/>
              </a:lnSpc>
              <a:spcBef>
                <a:spcPts val="1200"/>
              </a:spcBef>
              <a:spcAft>
                <a:spcPts val="0"/>
              </a:spcAft>
              <a:buClr>
                <a:srgbClr val="000000"/>
              </a:buClr>
              <a:buSzPts val="1400"/>
              <a:buFont typeface="Arial"/>
              <a:buChar char="●"/>
            </a:pPr>
            <a:r>
              <a:rPr lang="en" sz="1400" b="1" dirty="0">
                <a:solidFill>
                  <a:srgbClr val="000000"/>
                </a:solidFill>
                <a:latin typeface="Nunito"/>
                <a:ea typeface="Nunito"/>
                <a:cs typeface="Nunito"/>
                <a:sym typeface="Nunito"/>
              </a:rPr>
              <a:t>If the name has fewer than six characters, your function should exit early without doing anything further.</a:t>
            </a:r>
            <a:endParaRPr sz="1400" b="1" dirty="0">
              <a:solidFill>
                <a:srgbClr val="000000"/>
              </a:solidFill>
              <a:latin typeface="Nunito"/>
              <a:ea typeface="Nunito"/>
              <a:cs typeface="Nunito"/>
              <a:sym typeface="Nunito"/>
            </a:endParaRPr>
          </a:p>
          <a:p>
            <a:pPr marL="457200" lvl="0" indent="-317500" algn="l" rtl="0">
              <a:lnSpc>
                <a:spcPct val="115000"/>
              </a:lnSpc>
              <a:spcBef>
                <a:spcPts val="0"/>
              </a:spcBef>
              <a:spcAft>
                <a:spcPts val="0"/>
              </a:spcAft>
              <a:buClr>
                <a:srgbClr val="000000"/>
              </a:buClr>
              <a:buSzPts val="1400"/>
              <a:buFont typeface="Arial"/>
              <a:buChar char="●"/>
            </a:pPr>
            <a:r>
              <a:rPr lang="en" sz="1400" b="1" dirty="0">
                <a:solidFill>
                  <a:srgbClr val="000000"/>
                </a:solidFill>
                <a:latin typeface="Nunito"/>
                <a:ea typeface="Nunito"/>
                <a:cs typeface="Nunito"/>
                <a:sym typeface="Nunito"/>
              </a:rPr>
              <a:t>If the name has six or more characters, your function should return a string that tells you the sixth letter of the name.</a:t>
            </a:r>
            <a:endParaRPr sz="14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900" b="1" dirty="0">
              <a:solidFill>
                <a:srgbClr val="000000"/>
              </a:solidFill>
              <a:latin typeface="Nunito"/>
              <a:ea typeface="Nunito"/>
              <a:cs typeface="Nunito"/>
              <a:sym typeface="Nunito"/>
            </a:endParaRPr>
          </a:p>
          <a:p>
            <a:pPr marL="0" lvl="0" indent="0" algn="l" rtl="0">
              <a:lnSpc>
                <a:spcPct val="115000"/>
              </a:lnSpc>
              <a:spcBef>
                <a:spcPts val="0"/>
              </a:spcBef>
              <a:spcAft>
                <a:spcPts val="0"/>
              </a:spcAft>
              <a:buNone/>
            </a:pPr>
            <a:endParaRPr sz="1900" b="1" dirty="0">
              <a:solidFill>
                <a:srgbClr val="000000"/>
              </a:solidFill>
              <a:latin typeface="Nunito"/>
              <a:ea typeface="Nunito"/>
              <a:cs typeface="Nunito"/>
              <a:sym typeface="Nunito"/>
            </a:endParaRPr>
          </a:p>
        </p:txBody>
      </p:sp>
      <p:pic>
        <p:nvPicPr>
          <p:cNvPr id="133" name="Google Shape;133;p20"/>
          <p:cNvPicPr preferRelativeResize="0"/>
          <p:nvPr/>
        </p:nvPicPr>
        <p:blipFill rotWithShape="1">
          <a:blip r:embed="rId3">
            <a:alphaModFix/>
          </a:blip>
          <a:srcRect/>
          <a:stretch/>
        </p:blipFill>
        <p:spPr>
          <a:xfrm>
            <a:off x="3823774" y="2043073"/>
            <a:ext cx="2655900" cy="2540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p:nvPr/>
        </p:nvSpPr>
        <p:spPr>
          <a:xfrm>
            <a:off x="0" y="0"/>
            <a:ext cx="9144000" cy="688500"/>
          </a:xfrm>
          <a:prstGeom prst="rect">
            <a:avLst/>
          </a:prstGeom>
          <a:gradFill>
            <a:gsLst>
              <a:gs pos="0">
                <a:srgbClr val="A8B8DF"/>
              </a:gs>
              <a:gs pos="100000">
                <a:srgbClr val="516DB4"/>
              </a:gs>
            </a:gsLst>
            <a:lin ang="5400012" scaled="0"/>
          </a:grad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rgbClr val="FFFFFF"/>
                </a:solidFill>
                <a:latin typeface="Nunito"/>
                <a:ea typeface="Nunito"/>
                <a:cs typeface="Nunito"/>
                <a:sym typeface="Nunito"/>
              </a:rPr>
              <a:t>Practice Exercises</a:t>
            </a:r>
            <a:endParaRPr sz="3000" b="1" i="0" u="sng" strike="noStrike" cap="none">
              <a:solidFill>
                <a:srgbClr val="FFFFFF"/>
              </a:solidFill>
              <a:latin typeface="Nunito"/>
              <a:ea typeface="Nunito"/>
              <a:cs typeface="Nunito"/>
              <a:sym typeface="Nunito"/>
            </a:endParaRPr>
          </a:p>
        </p:txBody>
      </p:sp>
      <p:sp>
        <p:nvSpPr>
          <p:cNvPr id="139" name="Google Shape;139;p21"/>
          <p:cNvSpPr txBox="1">
            <a:spLocks noGrp="1"/>
          </p:cNvSpPr>
          <p:nvPr>
            <p:ph type="title"/>
          </p:nvPr>
        </p:nvSpPr>
        <p:spPr>
          <a:xfrm>
            <a:off x="0" y="688500"/>
            <a:ext cx="9144000" cy="4203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3000"/>
              <a:buNone/>
            </a:pPr>
            <a:r>
              <a:rPr lang="en" sz="1900" b="1">
                <a:solidFill>
                  <a:srgbClr val="000000"/>
                </a:solidFill>
                <a:latin typeface="Nunito"/>
                <a:ea typeface="Nunito"/>
                <a:cs typeface="Nunito"/>
                <a:sym typeface="Nunito"/>
              </a:rPr>
              <a:t>Do the Programming Challenges then upload to github.</a:t>
            </a:r>
            <a:endParaRPr sz="1900" b="1">
              <a:solidFill>
                <a:srgbClr val="000000"/>
              </a:solidFill>
              <a:latin typeface="Nunito"/>
              <a:ea typeface="Nunito"/>
              <a:cs typeface="Nunito"/>
              <a:sym typeface="Nunito"/>
            </a:endParaRPr>
          </a:p>
          <a:p>
            <a:pPr marL="457200" lvl="0" indent="-349250" algn="l" rtl="0">
              <a:lnSpc>
                <a:spcPct val="115000"/>
              </a:lnSpc>
              <a:spcBef>
                <a:spcPts val="0"/>
              </a:spcBef>
              <a:spcAft>
                <a:spcPts val="0"/>
              </a:spcAft>
              <a:buClr>
                <a:srgbClr val="000000"/>
              </a:buClr>
              <a:buSzPts val="1900"/>
              <a:buFont typeface="Nunito"/>
              <a:buChar char="●"/>
            </a:pPr>
            <a:r>
              <a:rPr lang="en" sz="1900" b="1">
                <a:solidFill>
                  <a:srgbClr val="000000"/>
                </a:solidFill>
                <a:latin typeface="Nunito"/>
                <a:ea typeface="Nunito"/>
                <a:cs typeface="Nunito"/>
                <a:sym typeface="Nunito"/>
              </a:rPr>
              <a:t>Page (B-165 - 167 &amp; L-138 - 140)</a:t>
            </a:r>
            <a:endParaRPr sz="1400" b="1">
              <a:solidFill>
                <a:srgbClr val="000000"/>
              </a:solidFill>
              <a:latin typeface="Nunito"/>
              <a:ea typeface="Nunito"/>
              <a:cs typeface="Nunito"/>
              <a:sym typeface="Nunito"/>
            </a:endParaRPr>
          </a:p>
          <a:p>
            <a:pPr marL="0" lvl="0" indent="0" algn="l" rtl="0">
              <a:lnSpc>
                <a:spcPct val="115000"/>
              </a:lnSpc>
              <a:spcBef>
                <a:spcPts val="0"/>
              </a:spcBef>
              <a:spcAft>
                <a:spcPts val="0"/>
              </a:spcAft>
              <a:buNone/>
            </a:pPr>
            <a:endParaRPr sz="1900" b="1">
              <a:solidFill>
                <a:srgbClr val="000000"/>
              </a:solidFill>
              <a:latin typeface="Nunito"/>
              <a:ea typeface="Nunito"/>
              <a:cs typeface="Nunito"/>
              <a:sym typeface="Nunito"/>
            </a:endParaRPr>
          </a:p>
        </p:txBody>
      </p:sp>
      <p:pic>
        <p:nvPicPr>
          <p:cNvPr id="140" name="Google Shape;140;p21"/>
          <p:cNvPicPr preferRelativeResize="0"/>
          <p:nvPr/>
        </p:nvPicPr>
        <p:blipFill rotWithShape="1">
          <a:blip r:embed="rId3">
            <a:alphaModFix/>
          </a:blip>
          <a:srcRect/>
          <a:stretch/>
        </p:blipFill>
        <p:spPr>
          <a:xfrm>
            <a:off x="4617424" y="1301536"/>
            <a:ext cx="2655900" cy="2540425"/>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335</Words>
  <Application>Microsoft Office PowerPoint</Application>
  <PresentationFormat>On-screen Show (16:9)</PresentationFormat>
  <Paragraphs>29</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Playfair Display</vt:lpstr>
      <vt:lpstr>Arial</vt:lpstr>
      <vt:lpstr>Roboto</vt:lpstr>
      <vt:lpstr>Nunito</vt:lpstr>
      <vt:lpstr>Geometric</vt:lpstr>
      <vt:lpstr>Intro To Programming JavaScript</vt:lpstr>
      <vt:lpstr>Brief Summary Of Chapter 8 What is a Function Parameter and Arguments Creating, Calling and Passing Arguments Using a Return Statement Making the Random Insult Generator into a Function</vt:lpstr>
      <vt:lpstr>A function in JavaScript is a reusable block of code that performs a specific task. It helps simplify problems, improve readability, and avoid repetition by allowing you to write code once and use it multiple times. Functions keep your code organized, making it easier to understand and maintain. They are commonly used for tasks like handling user input, processing data, and performing calculations.  </vt:lpstr>
      <vt:lpstr>A parameter is a placeholder inside a function that tells it what kind of information it needs.  An argument is the actual value you give to the function when you use it.</vt:lpstr>
      <vt:lpstr>EXAMPLE:            (B-p151 - 152 &amp; L-p124 - 125)</vt:lpstr>
      <vt:lpstr>EXAMPLE:       B-p157 &amp; L-p130 The return statement gives something back from the function. It sends the result out, so you can use it somewhere else. Without return, the function just does something (like printing a message). With return, it gives you a value.</vt:lpstr>
      <vt:lpstr>EXAMPLE:       B-p161 &amp; L-p134</vt:lpstr>
      <vt:lpstr> Write a function that checks whether a name has at least six characters? (Check pages B-p162 &amp; L-p135) If the name has fewer than six characters, your function should exit early without doing anything further. If the name has six or more characters, your function should return a string that tells you the sixth letter of the name.  </vt:lpstr>
      <vt:lpstr>Do the Programming Challenges then upload to github. Page (B-165 - 167 &amp; L-138 - 140) </vt:lpstr>
      <vt:lpstr>End Of Chapter 8</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Programming JavaScript</dc:title>
  <cp:lastModifiedBy>farzana syed</cp:lastModifiedBy>
  <cp:revision>1</cp:revision>
  <dcterms:modified xsi:type="dcterms:W3CDTF">2025-05-19T18:03:44Z</dcterms:modified>
</cp:coreProperties>
</file>