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Nunito" panose="020B0604020202020204" charset="0"/>
      <p:regular r:id="rId13"/>
      <p:bold r:id="rId14"/>
      <p:italic r:id="rId15"/>
      <p:boldItalic r:id="rId16"/>
    </p:embeddedFont>
    <p:embeddedFont>
      <p:font typeface="Playfair Display"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b68b482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4b68b482de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b68b482d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4b68b482de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b68b482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4b68b482de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b68b482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4b68b482de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7" name="Google Shape;17;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grpSp>
        <p:nvGrpSpPr>
          <p:cNvPr id="19" name="Google Shape;19;p3"/>
          <p:cNvGrpSpPr/>
          <p:nvPr/>
        </p:nvGrpSpPr>
        <p:grpSpPr>
          <a:xfrm>
            <a:off x="0" y="3903669"/>
            <a:ext cx="9144000" cy="1239925"/>
            <a:chOff x="0" y="3903669"/>
            <a:chExt cx="9144000" cy="1239925"/>
          </a:xfrm>
        </p:grpSpPr>
        <p:sp>
          <p:nvSpPr>
            <p:cNvPr id="20" name="Google Shape;20;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30"/>
        <p:cNvGrpSpPr/>
        <p:nvPr/>
      </p:nvGrpSpPr>
      <p:grpSpPr>
        <a:xfrm>
          <a:off x="0" y="0"/>
          <a:ext cx="0" cy="0"/>
          <a:chOff x="0" y="0"/>
          <a:chExt cx="0" cy="0"/>
        </a:xfrm>
      </p:grpSpPr>
      <p:grpSp>
        <p:nvGrpSpPr>
          <p:cNvPr id="31" name="Google Shape;31;p5"/>
          <p:cNvGrpSpPr/>
          <p:nvPr/>
        </p:nvGrpSpPr>
        <p:grpSpPr>
          <a:xfrm>
            <a:off x="6098378" y="5"/>
            <a:ext cx="3045625" cy="2030570"/>
            <a:chOff x="6098378" y="5"/>
            <a:chExt cx="3045625" cy="2030570"/>
          </a:xfrm>
        </p:grpSpPr>
        <p:sp>
          <p:nvSpPr>
            <p:cNvPr id="32" name="Google Shape;32;p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8" name="Google Shape;38;p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9" name="Google Shape;39;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6098378" y="5"/>
            <a:ext cx="3045625" cy="2030570"/>
            <a:chOff x="6098378" y="5"/>
            <a:chExt cx="3045625" cy="2030570"/>
          </a:xfrm>
        </p:grpSpPr>
        <p:sp>
          <p:nvSpPr>
            <p:cNvPr id="42" name="Google Shape;42;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2" name="Google Shape;52;p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3" name="Google Shape;53;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6" name="Google Shape;56;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0"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Intro To Programming JavaScript</a:t>
            </a:r>
            <a:endParaRPr sz="6000" b="1">
              <a:solidFill>
                <a:srgbClr val="000000"/>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40600" y="989650"/>
            <a:ext cx="5818500" cy="4090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End Of Chapter 7</a:t>
            </a:r>
            <a:endParaRPr sz="6000" b="1">
              <a:solidFill>
                <a:srgbClr val="000000"/>
              </a:solidFill>
              <a:latin typeface="Playfair Display"/>
              <a:ea typeface="Playfair Display"/>
              <a:cs typeface="Playfair Display"/>
              <a:sym typeface="Playfair Display"/>
            </a:endParaRPr>
          </a:p>
        </p:txBody>
      </p:sp>
      <p:pic>
        <p:nvPicPr>
          <p:cNvPr id="146" name="Google Shape;146;p22"/>
          <p:cNvPicPr preferRelativeResize="0"/>
          <p:nvPr/>
        </p:nvPicPr>
        <p:blipFill rotWithShape="1">
          <a:blip r:embed="rId3">
            <a:alphaModFix/>
          </a:blip>
          <a:srcRect/>
          <a:stretch/>
        </p:blipFill>
        <p:spPr>
          <a:xfrm>
            <a:off x="6059100" y="0"/>
            <a:ext cx="3084900" cy="213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0" y="1152175"/>
            <a:ext cx="8993700" cy="2731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en" b="1" dirty="0">
                <a:solidFill>
                  <a:srgbClr val="000000"/>
                </a:solidFill>
                <a:latin typeface="Nunito"/>
                <a:ea typeface="Nunito"/>
                <a:cs typeface="Nunito"/>
                <a:sym typeface="Nunito"/>
              </a:rPr>
              <a:t>Brief Summary Of Chapter 7</a:t>
            </a:r>
            <a:endParaRPr b="1" dirty="0">
              <a:solidFill>
                <a:srgbClr val="000000"/>
              </a:solidFill>
              <a:latin typeface="Nunito"/>
              <a:ea typeface="Nunito"/>
              <a:cs typeface="Nunito"/>
              <a:sym typeface="Nunito"/>
            </a:endParaRPr>
          </a:p>
          <a:p>
            <a:pPr marL="457200" lvl="0" indent="-371475" algn="l" rtl="0">
              <a:spcBef>
                <a:spcPts val="0"/>
              </a:spcBef>
              <a:spcAft>
                <a:spcPts val="0"/>
              </a:spcAft>
              <a:buClr>
                <a:srgbClr val="000000"/>
              </a:buClr>
              <a:buSzPct val="100000"/>
              <a:buFont typeface="Nunito"/>
              <a:buChar char="●"/>
            </a:pPr>
            <a:r>
              <a:rPr lang="en" sz="2500" dirty="0">
                <a:solidFill>
                  <a:srgbClr val="000000"/>
                </a:solidFill>
                <a:latin typeface="Nunito"/>
                <a:ea typeface="Nunito"/>
                <a:cs typeface="Nunito"/>
                <a:sym typeface="Nunito"/>
              </a:rPr>
              <a:t>What is a Prompt</a:t>
            </a:r>
            <a:endParaRPr sz="2500" dirty="0">
              <a:solidFill>
                <a:srgbClr val="000000"/>
              </a:solidFill>
              <a:latin typeface="Nunito"/>
              <a:ea typeface="Nunito"/>
              <a:cs typeface="Nunito"/>
              <a:sym typeface="Nunito"/>
            </a:endParaRPr>
          </a:p>
          <a:p>
            <a:pPr marL="457200" lvl="0" indent="-371475" algn="l" rtl="0">
              <a:spcBef>
                <a:spcPts val="0"/>
              </a:spcBef>
              <a:spcAft>
                <a:spcPts val="0"/>
              </a:spcAft>
              <a:buClr>
                <a:srgbClr val="000000"/>
              </a:buClr>
              <a:buSzPct val="100000"/>
              <a:buFont typeface="Nunito"/>
              <a:buChar char="●"/>
            </a:pPr>
            <a:r>
              <a:rPr lang="en" sz="2500" dirty="0">
                <a:solidFill>
                  <a:srgbClr val="000000"/>
                </a:solidFill>
                <a:latin typeface="Nunito"/>
                <a:ea typeface="Nunito"/>
                <a:cs typeface="Nunito"/>
                <a:sym typeface="Nunito"/>
              </a:rPr>
              <a:t>Using The Confirm </a:t>
            </a:r>
            <a:r>
              <a:rPr lang="en-ZA" sz="2500" dirty="0">
                <a:solidFill>
                  <a:srgbClr val="000000"/>
                </a:solidFill>
                <a:latin typeface="Nunito"/>
                <a:ea typeface="Nunito"/>
                <a:cs typeface="Nunito"/>
                <a:sym typeface="Nunito"/>
              </a:rPr>
              <a:t>Function</a:t>
            </a:r>
            <a:endParaRPr sz="2500" dirty="0">
              <a:solidFill>
                <a:srgbClr val="000000"/>
              </a:solidFill>
              <a:latin typeface="Nunito"/>
              <a:ea typeface="Nunito"/>
              <a:cs typeface="Nunito"/>
              <a:sym typeface="Nunito"/>
            </a:endParaRPr>
          </a:p>
          <a:p>
            <a:pPr marL="457200" lvl="0" indent="-371475" algn="l" rtl="0">
              <a:spcBef>
                <a:spcPts val="0"/>
              </a:spcBef>
              <a:spcAft>
                <a:spcPts val="0"/>
              </a:spcAft>
              <a:buClr>
                <a:srgbClr val="000000"/>
              </a:buClr>
              <a:buSzPct val="100000"/>
              <a:buFont typeface="Nunito"/>
              <a:buChar char="●"/>
            </a:pPr>
            <a:r>
              <a:rPr lang="en" sz="2500" dirty="0">
                <a:solidFill>
                  <a:srgbClr val="000000"/>
                </a:solidFill>
                <a:latin typeface="Nunito"/>
                <a:ea typeface="Nunito"/>
                <a:cs typeface="Nunito"/>
                <a:sym typeface="Nunito"/>
              </a:rPr>
              <a:t>What is an Alert</a:t>
            </a:r>
            <a:endParaRPr sz="2500" dirty="0">
              <a:solidFill>
                <a:srgbClr val="000000"/>
              </a:solidFill>
              <a:latin typeface="Nunito"/>
              <a:ea typeface="Nunito"/>
              <a:cs typeface="Nunito"/>
              <a:sym typeface="Nunito"/>
            </a:endParaRPr>
          </a:p>
          <a:p>
            <a:pPr marL="457200" lvl="0" indent="-371475" algn="l" rtl="0">
              <a:spcBef>
                <a:spcPts val="0"/>
              </a:spcBef>
              <a:spcAft>
                <a:spcPts val="0"/>
              </a:spcAft>
              <a:buClr>
                <a:srgbClr val="000000"/>
              </a:buClr>
              <a:buSzPct val="100000"/>
              <a:buFont typeface="Nunito"/>
              <a:buChar char="●"/>
            </a:pPr>
            <a:r>
              <a:rPr lang="en" sz="2500" dirty="0">
                <a:solidFill>
                  <a:srgbClr val="000000"/>
                </a:solidFill>
                <a:latin typeface="Nunito"/>
                <a:ea typeface="Nunito"/>
                <a:cs typeface="Nunito"/>
                <a:sym typeface="Nunito"/>
              </a:rPr>
              <a:t>Using Pseudocode</a:t>
            </a:r>
            <a:endParaRPr sz="2500" dirty="0">
              <a:solidFill>
                <a:srgbClr val="000000"/>
              </a:solidFill>
              <a:latin typeface="Nunito"/>
              <a:ea typeface="Nunito"/>
              <a:cs typeface="Nunito"/>
              <a:sym typeface="Nunito"/>
            </a:endParaRPr>
          </a:p>
          <a:p>
            <a:pPr marL="457200" lvl="0" indent="-371475" algn="l" rtl="0">
              <a:spcBef>
                <a:spcPts val="0"/>
              </a:spcBef>
              <a:spcAft>
                <a:spcPts val="0"/>
              </a:spcAft>
              <a:buClr>
                <a:srgbClr val="000000"/>
              </a:buClr>
              <a:buSzPct val="100000"/>
              <a:buFont typeface="Nunito"/>
              <a:buChar char="●"/>
            </a:pPr>
            <a:r>
              <a:rPr lang="en" sz="2500" dirty="0">
                <a:solidFill>
                  <a:srgbClr val="000000"/>
                </a:solidFill>
                <a:latin typeface="Nunito"/>
                <a:ea typeface="Nunito"/>
                <a:cs typeface="Nunito"/>
                <a:sym typeface="Nunito"/>
              </a:rPr>
              <a:t>Tracking the State</a:t>
            </a:r>
            <a:endParaRPr sz="2500" dirty="0">
              <a:solidFill>
                <a:srgbClr val="000000"/>
              </a:solidFill>
              <a:latin typeface="Nunito"/>
              <a:ea typeface="Nunito"/>
              <a:cs typeface="Nunito"/>
              <a:sym typeface="Nunito"/>
            </a:endParaRPr>
          </a:p>
          <a:p>
            <a:pPr marL="457200" lvl="0" indent="-371475" algn="l" rtl="0">
              <a:spcBef>
                <a:spcPts val="0"/>
              </a:spcBef>
              <a:spcAft>
                <a:spcPts val="0"/>
              </a:spcAft>
              <a:buClr>
                <a:srgbClr val="000000"/>
              </a:buClr>
              <a:buSzPct val="100000"/>
              <a:buFont typeface="Nunito"/>
              <a:buChar char="●"/>
            </a:pPr>
            <a:r>
              <a:rPr lang="en" sz="2500" dirty="0">
                <a:solidFill>
                  <a:srgbClr val="000000"/>
                </a:solidFill>
                <a:latin typeface="Nunito"/>
                <a:ea typeface="Nunito"/>
                <a:cs typeface="Nunito"/>
                <a:sym typeface="Nunito"/>
              </a:rPr>
              <a:t>Designing Your Game</a:t>
            </a:r>
            <a:endParaRPr sz="2500" dirty="0">
              <a:solidFill>
                <a:srgbClr val="000000"/>
              </a:solidFill>
              <a:latin typeface="Nunito"/>
              <a:ea typeface="Nunito"/>
              <a:cs typeface="Nunito"/>
              <a:sym typeface="Nunito"/>
            </a:endParaRPr>
          </a:p>
        </p:txBody>
      </p:sp>
      <p:sp>
        <p:nvSpPr>
          <p:cNvPr id="91" name="Google Shape;91;p14"/>
          <p:cNvSpPr txBox="1"/>
          <p:nvPr/>
        </p:nvSpPr>
        <p:spPr>
          <a:xfrm>
            <a:off x="0" y="0"/>
            <a:ext cx="9109200" cy="1060200"/>
          </a:xfrm>
          <a:prstGeom prst="rect">
            <a:avLst/>
          </a:prstGeom>
          <a:gradFill>
            <a:gsLst>
              <a:gs pos="0">
                <a:srgbClr val="F69FBC"/>
              </a:gs>
              <a:gs pos="100000">
                <a:srgbClr val="E32E6B"/>
              </a:gs>
            </a:gsLst>
            <a:lin ang="5400012" scaled="0"/>
          </a:gradFill>
          <a:ln>
            <a:noFill/>
          </a:ln>
        </p:spPr>
        <p:txBody>
          <a:bodyPr spcFirstLastPara="1" wrap="square" lIns="91425" tIns="45700" rIns="91425" bIns="45700" anchor="ctr" anchorCtr="0">
            <a:normAutofit lnSpcReduction="10000"/>
          </a:bodyPr>
          <a:lstStyle/>
          <a:p>
            <a:pPr marL="0" marR="0" lvl="0" indent="0" algn="ctr" rtl="0">
              <a:lnSpc>
                <a:spcPct val="115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Chapter </a:t>
            </a:r>
            <a:r>
              <a:rPr lang="en" sz="3000" b="1">
                <a:solidFill>
                  <a:srgbClr val="FFFFFF"/>
                </a:solidFill>
                <a:latin typeface="Nunito"/>
                <a:ea typeface="Nunito"/>
                <a:cs typeface="Nunito"/>
                <a:sym typeface="Nunito"/>
              </a:rPr>
              <a:t>7</a:t>
            </a:r>
            <a:r>
              <a:rPr lang="en" sz="3000" b="1" i="0" u="none" strike="noStrike" cap="none">
                <a:solidFill>
                  <a:srgbClr val="FFFFFF"/>
                </a:solidFill>
                <a:latin typeface="Nunito"/>
                <a:ea typeface="Nunito"/>
                <a:cs typeface="Nunito"/>
                <a:sym typeface="Nunito"/>
              </a:rPr>
              <a:t>:</a:t>
            </a:r>
            <a:br>
              <a:rPr lang="en" sz="3000" b="1" i="0" u="none" strike="noStrike" cap="none">
                <a:solidFill>
                  <a:srgbClr val="FFFFFF"/>
                </a:solidFill>
                <a:latin typeface="Nunito"/>
                <a:ea typeface="Nunito"/>
                <a:cs typeface="Nunito"/>
                <a:sym typeface="Nunito"/>
              </a:rPr>
            </a:br>
            <a:r>
              <a:rPr lang="en" sz="3000" b="1">
                <a:solidFill>
                  <a:srgbClr val="FFFFFF"/>
                </a:solidFill>
                <a:latin typeface="Nunito"/>
                <a:ea typeface="Nunito"/>
                <a:cs typeface="Nunito"/>
                <a:sym typeface="Nunito"/>
              </a:rPr>
              <a:t>Creating a Hangman Game</a:t>
            </a:r>
            <a:endParaRPr sz="3000" b="1" i="0" u="sng" strike="noStrike" cap="none">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688500"/>
            <a:ext cx="9144000" cy="322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333"/>
              <a:buNone/>
            </a:pPr>
            <a:r>
              <a:rPr lang="en" sz="1522" b="1">
                <a:solidFill>
                  <a:srgbClr val="000000"/>
                </a:solidFill>
                <a:latin typeface="Nunito"/>
                <a:ea typeface="Nunito"/>
                <a:cs typeface="Nunito"/>
                <a:sym typeface="Nunito"/>
              </a:rPr>
              <a:t>A </a:t>
            </a:r>
            <a:r>
              <a:rPr lang="en" sz="1522" b="1">
                <a:solidFill>
                  <a:srgbClr val="A64D79"/>
                </a:solidFill>
                <a:latin typeface="Nunito"/>
                <a:ea typeface="Nunito"/>
                <a:cs typeface="Nunito"/>
                <a:sym typeface="Nunito"/>
              </a:rPr>
              <a:t>prompt </a:t>
            </a:r>
            <a:r>
              <a:rPr lang="en" sz="1522" b="1">
                <a:solidFill>
                  <a:srgbClr val="000000"/>
                </a:solidFill>
                <a:latin typeface="Nunito"/>
                <a:ea typeface="Nunito"/>
                <a:cs typeface="Nunito"/>
                <a:sym typeface="Nunito"/>
              </a:rPr>
              <a:t>is a message or box that asks the user for input or action. It's used to guide users, collect information, confirm choices, and improve the overall experience.</a:t>
            </a:r>
            <a:endParaRPr sz="1522" b="1">
              <a:solidFill>
                <a:srgbClr val="000000"/>
              </a:solidFill>
              <a:latin typeface="Nunito"/>
              <a:ea typeface="Nunito"/>
              <a:cs typeface="Nunito"/>
              <a:sym typeface="Nunito"/>
            </a:endParaRPr>
          </a:p>
          <a:p>
            <a:pPr marL="0" lvl="0" indent="0" algn="l" rtl="0">
              <a:lnSpc>
                <a:spcPct val="115000"/>
              </a:lnSpc>
              <a:spcBef>
                <a:spcPts val="0"/>
              </a:spcBef>
              <a:spcAft>
                <a:spcPts val="0"/>
              </a:spcAft>
              <a:buSzPts val="3333"/>
              <a:buNone/>
            </a:pPr>
            <a:endParaRPr sz="1522" b="1">
              <a:solidFill>
                <a:srgbClr val="000000"/>
              </a:solidFill>
              <a:latin typeface="Nunito"/>
              <a:ea typeface="Nunito"/>
              <a:cs typeface="Nunito"/>
              <a:sym typeface="Nunito"/>
            </a:endParaRPr>
          </a:p>
          <a:p>
            <a:pPr marL="0" lvl="0" indent="0" algn="l" rtl="0">
              <a:lnSpc>
                <a:spcPct val="115000"/>
              </a:lnSpc>
              <a:spcBef>
                <a:spcPts val="0"/>
              </a:spcBef>
              <a:spcAft>
                <a:spcPts val="0"/>
              </a:spcAft>
              <a:buSzPts val="3333"/>
              <a:buNone/>
            </a:pPr>
            <a:endParaRPr sz="1522" b="1">
              <a:solidFill>
                <a:srgbClr val="000000"/>
              </a:solidFill>
              <a:latin typeface="Nunito"/>
              <a:ea typeface="Nunito"/>
              <a:cs typeface="Nunito"/>
              <a:sym typeface="Nunito"/>
            </a:endParaRPr>
          </a:p>
          <a:p>
            <a:pPr marL="0" lvl="0" indent="0" algn="l" rtl="0">
              <a:lnSpc>
                <a:spcPct val="115000"/>
              </a:lnSpc>
              <a:spcBef>
                <a:spcPts val="0"/>
              </a:spcBef>
              <a:spcAft>
                <a:spcPts val="0"/>
              </a:spcAft>
              <a:buSzPts val="3333"/>
              <a:buNone/>
            </a:pPr>
            <a:endParaRPr sz="1522" b="1">
              <a:solidFill>
                <a:srgbClr val="000000"/>
              </a:solidFill>
              <a:latin typeface="Nunito"/>
              <a:ea typeface="Nunito"/>
              <a:cs typeface="Nunito"/>
              <a:sym typeface="Nunito"/>
            </a:endParaRPr>
          </a:p>
          <a:p>
            <a:pPr marL="0" lvl="0" indent="0" algn="l" rtl="0">
              <a:lnSpc>
                <a:spcPct val="115000"/>
              </a:lnSpc>
              <a:spcBef>
                <a:spcPts val="0"/>
              </a:spcBef>
              <a:spcAft>
                <a:spcPts val="0"/>
              </a:spcAft>
              <a:buClr>
                <a:srgbClr val="000000"/>
              </a:buClr>
              <a:buSzPts val="3333"/>
              <a:buFont typeface="Arial"/>
              <a:buNone/>
            </a:pPr>
            <a:r>
              <a:rPr lang="en" sz="2122" b="1" u="sng">
                <a:solidFill>
                  <a:srgbClr val="000000"/>
                </a:solidFill>
                <a:latin typeface="Nunito"/>
                <a:ea typeface="Nunito"/>
                <a:cs typeface="Nunito"/>
                <a:sym typeface="Nunito"/>
              </a:rPr>
              <a:t>EXAMPLE:</a:t>
            </a:r>
            <a:r>
              <a:rPr lang="en" sz="2122" b="1">
                <a:solidFill>
                  <a:srgbClr val="000000"/>
                </a:solidFill>
                <a:latin typeface="Nunito"/>
                <a:ea typeface="Nunito"/>
                <a:cs typeface="Nunito"/>
                <a:sym typeface="Nunito"/>
              </a:rPr>
              <a:t>  </a:t>
            </a:r>
            <a:r>
              <a:rPr lang="en" sz="2122" b="1">
                <a:solidFill>
                  <a:srgbClr val="A64D79"/>
                </a:solidFill>
                <a:latin typeface="Nunito"/>
                <a:ea typeface="Nunito"/>
                <a:cs typeface="Nunito"/>
                <a:sym typeface="Nunito"/>
              </a:rPr>
              <a:t>(B-p134 &amp; L-p107)</a:t>
            </a:r>
            <a:endParaRPr sz="2122" b="1">
              <a:solidFill>
                <a:srgbClr val="A64D79"/>
              </a:solidFill>
              <a:latin typeface="Nunito"/>
              <a:ea typeface="Nunito"/>
              <a:cs typeface="Nunito"/>
              <a:sym typeface="Nunito"/>
            </a:endParaRPr>
          </a:p>
        </p:txBody>
      </p:sp>
      <p:sp>
        <p:nvSpPr>
          <p:cNvPr id="97" name="Google Shape;97;p15"/>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a:solidFill>
                  <a:srgbClr val="FFFFFF"/>
                </a:solidFill>
                <a:latin typeface="Nunito"/>
                <a:ea typeface="Nunito"/>
                <a:cs typeface="Nunito"/>
                <a:sym typeface="Nunito"/>
              </a:rPr>
              <a:t>What is a Prompt</a:t>
            </a:r>
            <a:r>
              <a:rPr lang="en" sz="3000" b="1" i="0" u="none" strike="noStrike" cap="none">
                <a:solidFill>
                  <a:srgbClr val="FFFFFF"/>
                </a:solidFill>
                <a:latin typeface="Nunito"/>
                <a:ea typeface="Nunito"/>
                <a:cs typeface="Nunito"/>
                <a:sym typeface="Nunito"/>
              </a:rPr>
              <a:t>?</a:t>
            </a:r>
            <a:endParaRPr sz="3000" b="1" i="0" u="sng" strike="noStrike" cap="none">
              <a:solidFill>
                <a:srgbClr val="FFFFFF"/>
              </a:solidFill>
              <a:latin typeface="Nunito"/>
              <a:ea typeface="Nunito"/>
              <a:cs typeface="Nunito"/>
              <a:sym typeface="Nunito"/>
            </a:endParaRPr>
          </a:p>
        </p:txBody>
      </p:sp>
      <p:pic>
        <p:nvPicPr>
          <p:cNvPr id="98" name="Google Shape;98;p15"/>
          <p:cNvPicPr preferRelativeResize="0"/>
          <p:nvPr/>
        </p:nvPicPr>
        <p:blipFill>
          <a:blip r:embed="rId3">
            <a:alphaModFix/>
          </a:blip>
          <a:stretch>
            <a:fillRect/>
          </a:stretch>
        </p:blipFill>
        <p:spPr>
          <a:xfrm>
            <a:off x="137050" y="2628775"/>
            <a:ext cx="8614400" cy="83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dirty="0">
                <a:solidFill>
                  <a:srgbClr val="FFFFFF"/>
                </a:solidFill>
                <a:latin typeface="Nunito"/>
                <a:ea typeface="Nunito"/>
                <a:cs typeface="Nunito"/>
                <a:sym typeface="Nunito"/>
              </a:rPr>
              <a:t>Using The Confirm </a:t>
            </a:r>
            <a:r>
              <a:rPr lang="en-ZA" sz="3000" b="1">
                <a:solidFill>
                  <a:srgbClr val="FFFFFF"/>
                </a:solidFill>
                <a:latin typeface="Nunito"/>
                <a:ea typeface="Nunito"/>
                <a:cs typeface="Nunito"/>
                <a:sym typeface="Nunito"/>
              </a:rPr>
              <a:t>Function</a:t>
            </a:r>
            <a:endParaRPr sz="3000" b="1" i="0" u="sng" strike="noStrike" cap="none" dirty="0">
              <a:solidFill>
                <a:srgbClr val="FFFFFF"/>
              </a:solidFill>
              <a:latin typeface="Nunito"/>
              <a:ea typeface="Nunito"/>
              <a:cs typeface="Nunito"/>
              <a:sym typeface="Nunito"/>
            </a:endParaRPr>
          </a:p>
        </p:txBody>
      </p:sp>
      <p:sp>
        <p:nvSpPr>
          <p:cNvPr id="104" name="Google Shape;104;p16"/>
          <p:cNvSpPr txBox="1">
            <a:spLocks noGrp="1"/>
          </p:cNvSpPr>
          <p:nvPr>
            <p:ph type="title"/>
          </p:nvPr>
        </p:nvSpPr>
        <p:spPr>
          <a:xfrm>
            <a:off x="0" y="739950"/>
            <a:ext cx="9116700" cy="3162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solidFill>
                  <a:srgbClr val="A64D79"/>
                </a:solidFill>
                <a:latin typeface="Nunito"/>
                <a:ea typeface="Nunito"/>
                <a:cs typeface="Nunito"/>
                <a:sym typeface="Nunito"/>
              </a:rPr>
              <a:t>confirm()</a:t>
            </a:r>
            <a:r>
              <a:rPr lang="en" sz="1500" b="1">
                <a:solidFill>
                  <a:srgbClr val="000000"/>
                </a:solidFill>
                <a:latin typeface="Nunito"/>
                <a:ea typeface="Nunito"/>
                <a:cs typeface="Nunito"/>
                <a:sym typeface="Nunito"/>
              </a:rPr>
              <a:t> shows a message with "OK" and "Cancel" buttons. It returns </a:t>
            </a:r>
            <a:r>
              <a:rPr lang="en" sz="1500" b="1">
                <a:solidFill>
                  <a:srgbClr val="A64D79"/>
                </a:solidFill>
                <a:latin typeface="Nunito"/>
                <a:ea typeface="Nunito"/>
                <a:cs typeface="Nunito"/>
                <a:sym typeface="Nunito"/>
              </a:rPr>
              <a:t>true </a:t>
            </a:r>
            <a:r>
              <a:rPr lang="en" sz="1500" b="1">
                <a:solidFill>
                  <a:srgbClr val="000000"/>
                </a:solidFill>
                <a:latin typeface="Nunito"/>
                <a:ea typeface="Nunito"/>
                <a:cs typeface="Nunito"/>
                <a:sym typeface="Nunito"/>
              </a:rPr>
              <a:t>if the user clicks "OK" and </a:t>
            </a:r>
            <a:r>
              <a:rPr lang="en" sz="1500" b="1">
                <a:solidFill>
                  <a:srgbClr val="A64D79"/>
                </a:solidFill>
                <a:latin typeface="Nunito"/>
                <a:ea typeface="Nunito"/>
                <a:cs typeface="Nunito"/>
                <a:sym typeface="Nunito"/>
              </a:rPr>
              <a:t>false </a:t>
            </a:r>
            <a:r>
              <a:rPr lang="en" sz="1500" b="1">
                <a:solidFill>
                  <a:srgbClr val="000000"/>
                </a:solidFill>
                <a:latin typeface="Nunito"/>
                <a:ea typeface="Nunito"/>
                <a:cs typeface="Nunito"/>
                <a:sym typeface="Nunito"/>
              </a:rPr>
              <a:t>if they click "Cancel". It's used to confirm actions like deleting or submitting.</a:t>
            </a:r>
            <a:endParaRPr sz="15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500" b="1">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2100" b="1" u="sng">
                <a:solidFill>
                  <a:srgbClr val="000000"/>
                </a:solidFill>
                <a:latin typeface="Nunito"/>
                <a:ea typeface="Nunito"/>
                <a:cs typeface="Nunito"/>
                <a:sym typeface="Nunito"/>
              </a:rPr>
              <a:t>EXAMPLE:</a:t>
            </a:r>
            <a:r>
              <a:rPr lang="en" sz="2100" b="1">
                <a:solidFill>
                  <a:srgbClr val="000000"/>
                </a:solidFill>
                <a:latin typeface="Nunito"/>
                <a:ea typeface="Nunito"/>
                <a:cs typeface="Nunito"/>
                <a:sym typeface="Nunito"/>
              </a:rPr>
              <a:t>   </a:t>
            </a:r>
            <a:r>
              <a:rPr lang="en" sz="2100" b="1">
                <a:solidFill>
                  <a:srgbClr val="A64D79"/>
                </a:solidFill>
                <a:latin typeface="Nunito"/>
                <a:ea typeface="Nunito"/>
                <a:cs typeface="Nunito"/>
                <a:sym typeface="Nunito"/>
              </a:rPr>
              <a:t>(B-p135 &amp; L-p108)</a:t>
            </a:r>
            <a:endParaRPr sz="1500" b="1">
              <a:solidFill>
                <a:srgbClr val="000000"/>
              </a:solidFill>
              <a:latin typeface="Nunito"/>
              <a:ea typeface="Nunito"/>
              <a:cs typeface="Nunito"/>
              <a:sym typeface="Nunito"/>
            </a:endParaRPr>
          </a:p>
        </p:txBody>
      </p:sp>
      <p:pic>
        <p:nvPicPr>
          <p:cNvPr id="105" name="Google Shape;105;p16" title="Screenshot 2025-04-12 213403.png"/>
          <p:cNvPicPr preferRelativeResize="0"/>
          <p:nvPr/>
        </p:nvPicPr>
        <p:blipFill>
          <a:blip r:embed="rId3">
            <a:alphaModFix/>
          </a:blip>
          <a:stretch>
            <a:fillRect/>
          </a:stretch>
        </p:blipFill>
        <p:spPr>
          <a:xfrm>
            <a:off x="124913" y="2407526"/>
            <a:ext cx="6935025" cy="144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What is an Alert?</a:t>
            </a:r>
            <a:endParaRPr sz="3000" b="1" i="0" u="sng" strike="noStrike" cap="none">
              <a:solidFill>
                <a:srgbClr val="FFFFFF"/>
              </a:solidFill>
              <a:latin typeface="Nunito"/>
              <a:ea typeface="Nunito"/>
              <a:cs typeface="Nunito"/>
              <a:sym typeface="Nunito"/>
            </a:endParaRPr>
          </a:p>
        </p:txBody>
      </p:sp>
      <p:sp>
        <p:nvSpPr>
          <p:cNvPr id="111" name="Google Shape;111;p17"/>
          <p:cNvSpPr txBox="1">
            <a:spLocks noGrp="1"/>
          </p:cNvSpPr>
          <p:nvPr>
            <p:ph type="title"/>
          </p:nvPr>
        </p:nvSpPr>
        <p:spPr>
          <a:xfrm>
            <a:off x="50" y="733800"/>
            <a:ext cx="9144000" cy="417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solidFill>
                  <a:srgbClr val="000000"/>
                </a:solidFill>
                <a:latin typeface="Nunito"/>
                <a:ea typeface="Nunito"/>
                <a:cs typeface="Nunito"/>
                <a:sym typeface="Nunito"/>
              </a:rPr>
              <a:t>An </a:t>
            </a:r>
            <a:r>
              <a:rPr lang="en" sz="1500" b="1">
                <a:solidFill>
                  <a:srgbClr val="A64D79"/>
                </a:solidFill>
                <a:latin typeface="Nunito"/>
                <a:ea typeface="Nunito"/>
                <a:cs typeface="Nunito"/>
                <a:sym typeface="Nunito"/>
              </a:rPr>
              <a:t>alert </a:t>
            </a:r>
            <a:r>
              <a:rPr lang="en" sz="1500" b="1">
                <a:solidFill>
                  <a:srgbClr val="000000"/>
                </a:solidFill>
                <a:latin typeface="Nunito"/>
                <a:ea typeface="Nunito"/>
                <a:cs typeface="Nunito"/>
                <a:sym typeface="Nunito"/>
              </a:rPr>
              <a:t>is a message that pops up to tell users something important, like an error or update. It can be used to warn, inform, or get attention. </a:t>
            </a:r>
            <a:endParaRPr sz="2100" b="1" u="sng">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2100" b="1" u="sng">
                <a:solidFill>
                  <a:srgbClr val="000000"/>
                </a:solidFill>
                <a:latin typeface="Nunito"/>
                <a:ea typeface="Nunito"/>
                <a:cs typeface="Nunito"/>
                <a:sym typeface="Nunito"/>
              </a:rPr>
              <a:t>EXAMPLE:</a:t>
            </a:r>
            <a:r>
              <a:rPr lang="en" sz="2100" b="1">
                <a:solidFill>
                  <a:srgbClr val="000000"/>
                </a:solidFill>
                <a:latin typeface="Nunito"/>
                <a:ea typeface="Nunito"/>
                <a:cs typeface="Nunito"/>
                <a:sym typeface="Nunito"/>
              </a:rPr>
              <a:t>   </a:t>
            </a:r>
            <a:r>
              <a:rPr lang="en" sz="2100" b="1">
                <a:solidFill>
                  <a:srgbClr val="A64D79"/>
                </a:solidFill>
                <a:latin typeface="Nunito"/>
                <a:ea typeface="Nunito"/>
                <a:cs typeface="Nunito"/>
                <a:sym typeface="Nunito"/>
              </a:rPr>
              <a:t>(B-p136 &amp; L-p109)</a:t>
            </a:r>
            <a:endParaRPr sz="1500" b="1">
              <a:solidFill>
                <a:srgbClr val="000000"/>
              </a:solidFill>
              <a:latin typeface="Nunito"/>
              <a:ea typeface="Nunito"/>
              <a:cs typeface="Nunito"/>
              <a:sym typeface="Nunito"/>
            </a:endParaRPr>
          </a:p>
        </p:txBody>
      </p:sp>
      <p:pic>
        <p:nvPicPr>
          <p:cNvPr id="112" name="Google Shape;112;p17"/>
          <p:cNvPicPr preferRelativeResize="0"/>
          <p:nvPr/>
        </p:nvPicPr>
        <p:blipFill>
          <a:blip r:embed="rId3">
            <a:alphaModFix/>
          </a:blip>
          <a:stretch>
            <a:fillRect/>
          </a:stretch>
        </p:blipFill>
        <p:spPr>
          <a:xfrm>
            <a:off x="533900" y="2047376"/>
            <a:ext cx="5949200" cy="765725"/>
          </a:xfrm>
          <a:prstGeom prst="rect">
            <a:avLst/>
          </a:prstGeom>
          <a:noFill/>
          <a:ln>
            <a:noFill/>
          </a:ln>
        </p:spPr>
      </p:pic>
      <p:pic>
        <p:nvPicPr>
          <p:cNvPr id="113" name="Google Shape;113;p17"/>
          <p:cNvPicPr preferRelativeResize="0"/>
          <p:nvPr/>
        </p:nvPicPr>
        <p:blipFill>
          <a:blip r:embed="rId4">
            <a:alphaModFix/>
          </a:blip>
          <a:stretch>
            <a:fillRect/>
          </a:stretch>
        </p:blipFill>
        <p:spPr>
          <a:xfrm>
            <a:off x="52900" y="2850275"/>
            <a:ext cx="6726051" cy="140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Using Pseudocode</a:t>
            </a:r>
            <a:endParaRPr sz="3000" b="1" i="0" u="sng" strike="noStrike" cap="none">
              <a:solidFill>
                <a:srgbClr val="FFFFFF"/>
              </a:solidFill>
              <a:latin typeface="Nunito"/>
              <a:ea typeface="Nunito"/>
              <a:cs typeface="Nunito"/>
              <a:sym typeface="Nunito"/>
            </a:endParaRPr>
          </a:p>
        </p:txBody>
      </p:sp>
      <p:sp>
        <p:nvSpPr>
          <p:cNvPr id="119" name="Google Shape;119;p18"/>
          <p:cNvSpPr txBox="1">
            <a:spLocks noGrp="1"/>
          </p:cNvSpPr>
          <p:nvPr>
            <p:ph type="title"/>
          </p:nvPr>
        </p:nvSpPr>
        <p:spPr>
          <a:xfrm>
            <a:off x="17400" y="688500"/>
            <a:ext cx="9109200" cy="422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A64D79"/>
                </a:solidFill>
                <a:latin typeface="Nunito"/>
                <a:ea typeface="Nunito"/>
                <a:cs typeface="Nunito"/>
                <a:sym typeface="Nunito"/>
              </a:rPr>
              <a:t>Pseudocode </a:t>
            </a:r>
            <a:r>
              <a:rPr lang="en" sz="1500" b="1">
                <a:solidFill>
                  <a:srgbClr val="000000"/>
                </a:solidFill>
                <a:latin typeface="Nunito"/>
                <a:ea typeface="Nunito"/>
                <a:cs typeface="Nunito"/>
                <a:sym typeface="Nunito"/>
              </a:rPr>
              <a:t>is used to outline the logic of an algorithm in a way that is not specific to any programming language. It helps developers plan and visualize the steps of a program without focusing on the details of coding syntax. This makes it easier to design and discuss solutions before translating them into actual code. </a:t>
            </a:r>
            <a:endParaRPr sz="1700" b="1">
              <a:solidFill>
                <a:srgbClr val="000000"/>
              </a:solidFill>
              <a:latin typeface="Nunito"/>
              <a:ea typeface="Nunito"/>
              <a:cs typeface="Nunito"/>
              <a:sym typeface="Nunito"/>
            </a:endParaRPr>
          </a:p>
        </p:txBody>
      </p:sp>
      <p:pic>
        <p:nvPicPr>
          <p:cNvPr id="120" name="Google Shape;120;p18"/>
          <p:cNvPicPr preferRelativeResize="0"/>
          <p:nvPr/>
        </p:nvPicPr>
        <p:blipFill>
          <a:blip r:embed="rId3">
            <a:alphaModFix/>
          </a:blip>
          <a:stretch>
            <a:fillRect/>
          </a:stretch>
        </p:blipFill>
        <p:spPr>
          <a:xfrm>
            <a:off x="4840900" y="1610075"/>
            <a:ext cx="4303100" cy="330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Tracking the State</a:t>
            </a:r>
            <a:endParaRPr sz="3000" b="1" i="0" u="sng" strike="noStrike" cap="none">
              <a:solidFill>
                <a:srgbClr val="FFFFFF"/>
              </a:solidFill>
              <a:latin typeface="Nunito"/>
              <a:ea typeface="Nunito"/>
              <a:cs typeface="Nunito"/>
              <a:sym typeface="Nunito"/>
            </a:endParaRPr>
          </a:p>
        </p:txBody>
      </p:sp>
      <p:sp>
        <p:nvSpPr>
          <p:cNvPr id="126" name="Google Shape;126;p19"/>
          <p:cNvSpPr txBox="1">
            <a:spLocks noGrp="1"/>
          </p:cNvSpPr>
          <p:nvPr>
            <p:ph type="title"/>
          </p:nvPr>
        </p:nvSpPr>
        <p:spPr>
          <a:xfrm>
            <a:off x="34800" y="853000"/>
            <a:ext cx="9109200" cy="2975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A64D79"/>
                </a:solidFill>
                <a:latin typeface="Nunito"/>
                <a:ea typeface="Nunito"/>
                <a:cs typeface="Nunito"/>
                <a:sym typeface="Nunito"/>
              </a:rPr>
              <a:t>Tracking </a:t>
            </a:r>
            <a:r>
              <a:rPr lang="en" sz="1800" b="1">
                <a:solidFill>
                  <a:srgbClr val="000000"/>
                </a:solidFill>
                <a:latin typeface="Nunito"/>
                <a:ea typeface="Nunito"/>
                <a:cs typeface="Nunito"/>
                <a:sym typeface="Nunito"/>
              </a:rPr>
              <a:t>the state in Hangman involves keeping an array of blanks that represents the letters in the secret word. As the player guesses letters, the array is updated to show correct guesses, replacing blanks with the guessed letters. This helps display the player’s progress in revealing the word. </a:t>
            </a: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r>
              <a:rPr lang="en" sz="2100" b="1" u="sng">
                <a:solidFill>
                  <a:srgbClr val="000000"/>
                </a:solidFill>
                <a:latin typeface="Nunito"/>
                <a:ea typeface="Nunito"/>
                <a:cs typeface="Nunito"/>
                <a:sym typeface="Nunito"/>
              </a:rPr>
              <a:t>EXAMPLE:</a:t>
            </a:r>
            <a:r>
              <a:rPr lang="en" sz="2100" b="1">
                <a:solidFill>
                  <a:srgbClr val="000000"/>
                </a:solidFill>
                <a:latin typeface="Nunito"/>
                <a:ea typeface="Nunito"/>
                <a:cs typeface="Nunito"/>
                <a:sym typeface="Nunito"/>
              </a:rPr>
              <a:t>   </a:t>
            </a:r>
            <a:r>
              <a:rPr lang="en" sz="2100" b="1">
                <a:solidFill>
                  <a:srgbClr val="A64D79"/>
                </a:solidFill>
                <a:latin typeface="Nunito"/>
                <a:ea typeface="Nunito"/>
                <a:cs typeface="Nunito"/>
                <a:sym typeface="Nunito"/>
              </a:rPr>
              <a:t>(B-p139 &amp; L-p112)</a:t>
            </a:r>
            <a:endParaRPr sz="2100" b="1">
              <a:solidFill>
                <a:srgbClr val="A64D79"/>
              </a:solidFill>
              <a:latin typeface="Nunito"/>
              <a:ea typeface="Nunito"/>
              <a:cs typeface="Nunito"/>
              <a:sym typeface="Nunito"/>
            </a:endParaRPr>
          </a:p>
          <a:p>
            <a:pPr marL="0" lvl="0" indent="0" algn="l" rtl="0">
              <a:spcBef>
                <a:spcPts val="0"/>
              </a:spcBef>
              <a:spcAft>
                <a:spcPts val="0"/>
              </a:spcAft>
              <a:buClr>
                <a:srgbClr val="000000"/>
              </a:buClr>
              <a:buSzPts val="3000"/>
              <a:buFont typeface="Arial"/>
              <a:buNone/>
            </a:pPr>
            <a:r>
              <a:rPr lang="en" sz="1800" b="1">
                <a:solidFill>
                  <a:srgbClr val="000000"/>
                </a:solidFill>
                <a:latin typeface="Nunito"/>
                <a:ea typeface="Nunito"/>
                <a:cs typeface="Nunito"/>
                <a:sym typeface="Nunito"/>
              </a:rPr>
              <a:t>If the secret word is </a:t>
            </a:r>
            <a:r>
              <a:rPr lang="en" sz="1800" b="1">
                <a:solidFill>
                  <a:srgbClr val="A64D79"/>
                </a:solidFill>
                <a:latin typeface="Nunito"/>
                <a:ea typeface="Nunito"/>
                <a:cs typeface="Nunito"/>
                <a:sym typeface="Nunito"/>
              </a:rPr>
              <a:t>"fish"</a:t>
            </a:r>
            <a:r>
              <a:rPr lang="en" sz="1800" b="1">
                <a:solidFill>
                  <a:srgbClr val="000000"/>
                </a:solidFill>
                <a:latin typeface="Nunito"/>
                <a:ea typeface="Nunito"/>
                <a:cs typeface="Nunito"/>
                <a:sym typeface="Nunito"/>
              </a:rPr>
              <a:t> the initial array of blanks is</a:t>
            </a:r>
            <a:r>
              <a:rPr lang="en" sz="1800" b="1">
                <a:solidFill>
                  <a:srgbClr val="38761D"/>
                </a:solidFill>
                <a:latin typeface="Nunito"/>
                <a:ea typeface="Nunito"/>
                <a:cs typeface="Nunito"/>
                <a:sym typeface="Nunito"/>
              </a:rPr>
              <a:t> </a:t>
            </a:r>
            <a:r>
              <a:rPr lang="en" sz="1800" b="1">
                <a:solidFill>
                  <a:srgbClr val="A64D79"/>
                </a:solidFill>
                <a:latin typeface="Nunito"/>
                <a:ea typeface="Nunito"/>
                <a:cs typeface="Nunito"/>
                <a:sym typeface="Nunito"/>
              </a:rPr>
              <a:t>["_", "_", "_", "_"]</a:t>
            </a:r>
            <a:r>
              <a:rPr lang="en" sz="1800" b="1">
                <a:solidFill>
                  <a:srgbClr val="000000"/>
                </a:solidFill>
                <a:latin typeface="Nunito"/>
                <a:ea typeface="Nunito"/>
                <a:cs typeface="Nunito"/>
                <a:sym typeface="Nunito"/>
              </a:rPr>
              <a:t>.</a:t>
            </a:r>
            <a:endParaRPr sz="1900" b="1">
              <a:solidFill>
                <a:srgbClr val="000000"/>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Designing Your Game</a:t>
            </a:r>
            <a:endParaRPr sz="3000" b="1" i="0" u="sng" strike="noStrike" cap="none">
              <a:solidFill>
                <a:srgbClr val="FFFFFF"/>
              </a:solidFill>
              <a:latin typeface="Nunito"/>
              <a:ea typeface="Nunito"/>
              <a:cs typeface="Nunito"/>
              <a:sym typeface="Nunito"/>
            </a:endParaRPr>
          </a:p>
        </p:txBody>
      </p:sp>
      <p:sp>
        <p:nvSpPr>
          <p:cNvPr id="132" name="Google Shape;132;p20"/>
          <p:cNvSpPr txBox="1">
            <a:spLocks noGrp="1"/>
          </p:cNvSpPr>
          <p:nvPr>
            <p:ph type="title"/>
          </p:nvPr>
        </p:nvSpPr>
        <p:spPr>
          <a:xfrm>
            <a:off x="28675" y="727650"/>
            <a:ext cx="9088200" cy="31809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20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Create an array of words </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Create the Answer Array</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Code the game loop</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Show the Player’s Progress</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Handle the Player’s Input</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Update the Game State</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AutoNum type="arabicPeriod"/>
            </a:pPr>
            <a:r>
              <a:rPr lang="en" sz="1900" b="1" dirty="0">
                <a:solidFill>
                  <a:srgbClr val="000000"/>
                </a:solidFill>
                <a:latin typeface="Nunito"/>
                <a:ea typeface="Nunito"/>
                <a:cs typeface="Nunito"/>
                <a:sym typeface="Nunito"/>
              </a:rPr>
              <a:t>End the game by Show the answer and congratulate the player</a:t>
            </a:r>
            <a:br>
              <a:rPr lang="en" sz="1900" b="1" dirty="0">
                <a:solidFill>
                  <a:srgbClr val="000000"/>
                </a:solidFill>
                <a:latin typeface="Nunito"/>
                <a:ea typeface="Nunito"/>
                <a:cs typeface="Nunito"/>
                <a:sym typeface="Nunito"/>
              </a:rPr>
            </a:br>
            <a:r>
              <a:rPr lang="en-ZA" sz="1900" b="1" dirty="0">
                <a:solidFill>
                  <a:srgbClr val="A64D79"/>
                </a:solidFill>
                <a:latin typeface="Nunito"/>
                <a:ea typeface="Nunito"/>
                <a:cs typeface="Nunito"/>
                <a:sym typeface="Nunito"/>
              </a:rPr>
              <a:t>Game code(B-p145 - 147 &amp; L-p118 - 120)</a:t>
            </a:r>
            <a:endParaRPr sz="1900" b="1" dirty="0">
              <a:solidFill>
                <a:srgbClr val="A64D79"/>
              </a:solidFill>
              <a:latin typeface="Nunito"/>
              <a:ea typeface="Nunito"/>
              <a:cs typeface="Nunito"/>
              <a:sym typeface="Nunito"/>
            </a:endParaRPr>
          </a:p>
        </p:txBody>
      </p:sp>
      <p:pic>
        <p:nvPicPr>
          <p:cNvPr id="133" name="Google Shape;133;p20"/>
          <p:cNvPicPr preferRelativeResize="0"/>
          <p:nvPr/>
        </p:nvPicPr>
        <p:blipFill>
          <a:blip r:embed="rId3">
            <a:alphaModFix/>
          </a:blip>
          <a:stretch>
            <a:fillRect/>
          </a:stretch>
        </p:blipFill>
        <p:spPr>
          <a:xfrm>
            <a:off x="4730175" y="771750"/>
            <a:ext cx="4202151" cy="194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Practice Exercises</a:t>
            </a:r>
            <a:endParaRPr sz="3000" b="1" i="0" u="sng" strike="noStrike" cap="none">
              <a:solidFill>
                <a:srgbClr val="FFFFFF"/>
              </a:solidFill>
              <a:latin typeface="Nunito"/>
              <a:ea typeface="Nunito"/>
              <a:cs typeface="Nunito"/>
              <a:sym typeface="Nunito"/>
            </a:endParaRPr>
          </a:p>
        </p:txBody>
      </p:sp>
      <p:sp>
        <p:nvSpPr>
          <p:cNvPr id="139" name="Google Shape;139;p21"/>
          <p:cNvSpPr txBox="1">
            <a:spLocks noGrp="1"/>
          </p:cNvSpPr>
          <p:nvPr>
            <p:ph type="title"/>
          </p:nvPr>
        </p:nvSpPr>
        <p:spPr>
          <a:xfrm>
            <a:off x="0" y="688500"/>
            <a:ext cx="9144000" cy="420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000"/>
              <a:buNone/>
            </a:pPr>
            <a:r>
              <a:rPr lang="en" sz="1900" b="1">
                <a:solidFill>
                  <a:srgbClr val="000000"/>
                </a:solidFill>
                <a:latin typeface="Nunito"/>
                <a:ea typeface="Nunito"/>
                <a:cs typeface="Nunito"/>
                <a:sym typeface="Nunito"/>
              </a:rPr>
              <a:t>Do the Programming Challenges then upload to github.</a:t>
            </a:r>
            <a:endParaRPr sz="1900" b="1">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Char char="●"/>
            </a:pPr>
            <a:r>
              <a:rPr lang="en" sz="1900" b="1">
                <a:solidFill>
                  <a:srgbClr val="000000"/>
                </a:solidFill>
                <a:latin typeface="Nunito"/>
                <a:ea typeface="Nunito"/>
                <a:cs typeface="Nunito"/>
                <a:sym typeface="Nunito"/>
              </a:rPr>
              <a:t>Page (B-148 &amp; L-121)</a:t>
            </a:r>
            <a:endParaRPr sz="1400" b="1">
              <a:solidFill>
                <a:srgbClr val="000000"/>
              </a:solidFill>
              <a:latin typeface="Nunito"/>
              <a:ea typeface="Nunito"/>
              <a:cs typeface="Nunito"/>
              <a:sym typeface="Nunito"/>
            </a:endParaRPr>
          </a:p>
          <a:p>
            <a:pPr marL="0" lvl="0" indent="0" algn="l" rtl="0">
              <a:lnSpc>
                <a:spcPct val="115000"/>
              </a:lnSpc>
              <a:spcBef>
                <a:spcPts val="0"/>
              </a:spcBef>
              <a:spcAft>
                <a:spcPts val="0"/>
              </a:spcAft>
              <a:buNone/>
            </a:pPr>
            <a:endParaRPr sz="1900" b="1">
              <a:solidFill>
                <a:srgbClr val="000000"/>
              </a:solidFill>
              <a:latin typeface="Nunito"/>
              <a:ea typeface="Nunito"/>
              <a:cs typeface="Nunito"/>
              <a:sym typeface="Nunito"/>
            </a:endParaRPr>
          </a:p>
        </p:txBody>
      </p:sp>
      <p:pic>
        <p:nvPicPr>
          <p:cNvPr id="140" name="Google Shape;140;p21"/>
          <p:cNvPicPr preferRelativeResize="0"/>
          <p:nvPr/>
        </p:nvPicPr>
        <p:blipFill rotWithShape="1">
          <a:blip r:embed="rId3">
            <a:alphaModFix/>
          </a:blip>
          <a:srcRect/>
          <a:stretch/>
        </p:blipFill>
        <p:spPr>
          <a:xfrm>
            <a:off x="4617424" y="1301536"/>
            <a:ext cx="2655900" cy="25404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395</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Arial</vt:lpstr>
      <vt:lpstr>Playfair Display</vt:lpstr>
      <vt:lpstr>Nunito</vt:lpstr>
      <vt:lpstr>Geometric</vt:lpstr>
      <vt:lpstr>Intro To Programming JavaScript</vt:lpstr>
      <vt:lpstr>Brief Summary Of Chapter 7 What is a Prompt Using The Confirm Function What is an Alert Using Pseudocode Tracking the State Designing Your Game</vt:lpstr>
      <vt:lpstr>A prompt is a message or box that asks the user for input or action. It's used to guide users, collect information, confirm choices, and improve the overall experience.    EXAMPLE:  (B-p134 &amp; L-p107)</vt:lpstr>
      <vt:lpstr>confirm() shows a message with "OK" and "Cancel" buttons. It returns true if the user clicks "OK" and false if they click "Cancel". It's used to confirm actions like deleting or submitting.  EXAMPLE:   (B-p135 &amp; L-p108)</vt:lpstr>
      <vt:lpstr>An alert is a message that pops up to tell users something important, like an error or update. It can be used to warn, inform, or get attention.  EXAMPLE:   (B-p136 &amp; L-p109)</vt:lpstr>
      <vt:lpstr>Pseudocode is used to outline the logic of an algorithm in a way that is not specific to any programming language. It helps developers plan and visualize the steps of a program without focusing on the details of coding syntax. This makes it easier to design and discuss solutions before translating them into actual code. </vt:lpstr>
      <vt:lpstr>Tracking the state in Hangman involves keeping an array of blanks that represents the letters in the secret word. As the player guesses letters, the array is updated to show correct guesses, replacing blanks with the guessed letters. This helps display the player’s progress in revealing the word.   EXAMPLE:   (B-p139 &amp; L-p112) If the secret word is "fish" the initial array of blanks is ["_", "_", "_", "_"].</vt:lpstr>
      <vt:lpstr>Create an array of words  Create the Answer Array Code the game loop Show the Player’s Progress Handle the Player’s Input Update the Game State End the game by Show the answer and congratulate the player Game code(B-p145 - 147 &amp; L-p118 - 120)</vt:lpstr>
      <vt:lpstr>Do the Programming Challenges then upload to github. Page (B-148 &amp; L-121) </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 JavaScript</dc:title>
  <cp:lastModifiedBy>ST MARY'S P/S</cp:lastModifiedBy>
  <cp:revision>2</cp:revision>
  <dcterms:modified xsi:type="dcterms:W3CDTF">2025-04-12T20:34:33Z</dcterms:modified>
</cp:coreProperties>
</file>