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handoutMasterIdLst>
    <p:handoutMasterId r:id="rId5"/>
  </p:handoutMasterIdLst>
  <p:sldIdLst>
    <p:sldId id="281" r:id="rId2"/>
    <p:sldId id="28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ection>
        <p14:section name="Design, Morph, Annotate, Work Together, Tell Me" id="{B9B51309-D148-4332-87C2-07BE32FBCA3B}">
          <p14:sldIdLst>
            <p14:sldId id="281"/>
            <p14:sldId id="28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113" d="100"/>
          <a:sy n="113" d="100"/>
        </p:scale>
        <p:origin x="51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11/15/2021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11/15/2021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Development Methodology </a:t>
            </a:r>
          </a:p>
        </p:txBody>
      </p:sp>
      <p:sp>
        <p:nvSpPr>
          <p:cNvPr id="5" name="Content Placeholder 4"/>
          <p:cNvSpPr>
            <a:spLocks noGrp="1"/>
          </p:cNvSpPr>
          <p:nvPr>
            <p:ph sz="half" idx="4294967295"/>
          </p:nvPr>
        </p:nvSpPr>
        <p:spPr>
          <a:xfrm>
            <a:off x="541609" y="1431009"/>
            <a:ext cx="5723723" cy="5164523"/>
          </a:xfrm>
        </p:spPr>
        <p:txBody>
          <a:bodyPr vert="horz" lIns="91440" tIns="45720" rIns="91440" bIns="45720" rtlCol="0">
            <a:normAutofit/>
          </a:bodyPr>
          <a:lstStyle/>
          <a:p>
            <a:pPr marL="0" indent="0">
              <a:lnSpc>
                <a:spcPts val="1800"/>
              </a:lnSpc>
              <a:spcBef>
                <a:spcPts val="1000"/>
              </a:spcBef>
              <a:spcAft>
                <a:spcPts val="600"/>
              </a:spcAft>
              <a:buNone/>
            </a:pPr>
            <a:r>
              <a:rPr lang="en-US" sz="1050" dirty="0">
                <a:solidFill>
                  <a:prstClr val="black">
                    <a:lumMod val="75000"/>
                    <a:lumOff val="25000"/>
                  </a:prstClr>
                </a:solidFill>
                <a:latin typeface="Segoe UI" panose="020B0502040204020203" pitchFamily="34" charset="0"/>
                <a:cs typeface="Segoe UI" panose="020B0502040204020203" pitchFamily="34" charset="0"/>
              </a:rPr>
              <a:t>When choosing a development methodology, it was clear that the methodology had to best represent the development team and also how to best achieve the requirements we have set out, while also working within the restrictions that will be most likely faced. To come to our decision, we focused on the main development methodologies and compared their strengths to our requirements </a:t>
            </a:r>
          </a:p>
          <a:p>
            <a:pPr marL="0" indent="0">
              <a:lnSpc>
                <a:spcPts val="1800"/>
              </a:lnSpc>
              <a:spcBef>
                <a:spcPts val="1000"/>
              </a:spcBef>
              <a:spcAft>
                <a:spcPts val="600"/>
              </a:spcAft>
              <a:buNone/>
            </a:pPr>
            <a:r>
              <a:rPr lang="en-US" sz="1050" b="1" dirty="0">
                <a:solidFill>
                  <a:prstClr val="black">
                    <a:lumMod val="75000"/>
                    <a:lumOff val="25000"/>
                  </a:prstClr>
                </a:solidFill>
                <a:latin typeface="Segoe UI" panose="020B0502040204020203" pitchFamily="34" charset="0"/>
                <a:cs typeface="Segoe UI" panose="020B0502040204020203" pitchFamily="34" charset="0"/>
              </a:rPr>
              <a:t>Waterfall</a:t>
            </a:r>
            <a:r>
              <a:rPr lang="en-US" sz="1050" dirty="0">
                <a:solidFill>
                  <a:prstClr val="black">
                    <a:lumMod val="75000"/>
                    <a:lumOff val="25000"/>
                  </a:prstClr>
                </a:solidFill>
                <a:latin typeface="Segoe UI" panose="020B0502040204020203" pitchFamily="34" charset="0"/>
                <a:cs typeface="Segoe UI" panose="020B0502040204020203" pitchFamily="34" charset="0"/>
              </a:rPr>
              <a:t> – Very rigid, gives strong and clear organization to the group with a complete timeline of each step of development. However, limited in its efficiency to develop features quickly, and is not very dynamic to changing requirements and restraints</a:t>
            </a:r>
          </a:p>
          <a:p>
            <a:pPr marL="0" indent="0">
              <a:lnSpc>
                <a:spcPts val="1800"/>
              </a:lnSpc>
              <a:spcBef>
                <a:spcPts val="1000"/>
              </a:spcBef>
              <a:spcAft>
                <a:spcPts val="600"/>
              </a:spcAft>
              <a:buNone/>
            </a:pPr>
            <a:r>
              <a:rPr lang="en-US" sz="1050" b="1" dirty="0">
                <a:solidFill>
                  <a:prstClr val="black">
                    <a:lumMod val="75000"/>
                    <a:lumOff val="25000"/>
                  </a:prstClr>
                </a:solidFill>
                <a:latin typeface="Segoe UI" panose="020B0502040204020203" pitchFamily="34" charset="0"/>
                <a:cs typeface="Segoe UI" panose="020B0502040204020203" pitchFamily="34" charset="0"/>
              </a:rPr>
              <a:t>Agile</a:t>
            </a:r>
            <a:r>
              <a:rPr lang="en-US" sz="1050" dirty="0">
                <a:solidFill>
                  <a:prstClr val="black">
                    <a:lumMod val="75000"/>
                    <a:lumOff val="25000"/>
                  </a:prstClr>
                </a:solidFill>
                <a:latin typeface="Segoe UI" panose="020B0502040204020203" pitchFamily="34" charset="0"/>
                <a:cs typeface="Segoe UI" panose="020B0502040204020203" pitchFamily="34" charset="0"/>
              </a:rPr>
              <a:t> – Teamwork and results focused framework, that allows the development cycle to be constantly checked and dynamically change to fit requirements and constraints. It is also organized into specific time periods of development, to make sure that development is done within a time limit.</a:t>
            </a:r>
          </a:p>
          <a:p>
            <a:pPr marL="0" indent="0">
              <a:lnSpc>
                <a:spcPts val="1800"/>
              </a:lnSpc>
              <a:spcBef>
                <a:spcPts val="1000"/>
              </a:spcBef>
              <a:spcAft>
                <a:spcPts val="600"/>
              </a:spcAft>
              <a:buNone/>
            </a:pPr>
            <a:r>
              <a:rPr lang="en-US" sz="1050" b="1" dirty="0">
                <a:solidFill>
                  <a:prstClr val="black">
                    <a:lumMod val="75000"/>
                    <a:lumOff val="25000"/>
                  </a:prstClr>
                </a:solidFill>
                <a:latin typeface="Segoe UI" panose="020B0502040204020203" pitchFamily="34" charset="0"/>
                <a:cs typeface="Segoe UI" panose="020B0502040204020203" pitchFamily="34" charset="0"/>
              </a:rPr>
              <a:t>Dev-Ops </a:t>
            </a:r>
            <a:r>
              <a:rPr lang="en-US" sz="1050" dirty="0">
                <a:solidFill>
                  <a:prstClr val="black">
                    <a:lumMod val="75000"/>
                    <a:lumOff val="25000"/>
                  </a:prstClr>
                </a:solidFill>
                <a:latin typeface="Segoe UI" panose="020B0502040204020203" pitchFamily="34" charset="0"/>
                <a:cs typeface="Segoe UI" panose="020B0502040204020203" pitchFamily="34" charset="0"/>
              </a:rPr>
              <a:t>– A work quality methodology and organization structure that is focused on returning a high level of development and software within an infinite development cycle, that is able to constantly improve with client and market feedback. Well focused on delivering results, however, may not fit our time schedule and due to the nature of the goal, there is a lack of changing market need after the timeline of the product is complete</a:t>
            </a:r>
          </a:p>
        </p:txBody>
      </p:sp>
      <p:pic>
        <p:nvPicPr>
          <p:cNvPr id="18" name="Content Placeholder 17" descr="Diagram&#10;&#10;Description automatically generated">
            <a:extLst>
              <a:ext uri="{FF2B5EF4-FFF2-40B4-BE49-F238E27FC236}">
                <a16:creationId xmlns:a16="http://schemas.microsoft.com/office/drawing/2014/main" id="{78726F1E-CB8F-4B69-89B2-C742AAF19146}"/>
              </a:ext>
            </a:extLst>
          </p:cNvPr>
          <p:cNvPicPr>
            <a:picLocks noGrp="1" noChangeAspect="1"/>
          </p:cNvPicPr>
          <p:nvPr>
            <p:ph sz="quarter" idx="10"/>
          </p:nvPr>
        </p:nvPicPr>
        <p:blipFill>
          <a:blip r:embed="rId2"/>
          <a:stretch>
            <a:fillRect/>
          </a:stretch>
        </p:blipFill>
        <p:spPr>
          <a:xfrm>
            <a:off x="6515917" y="1431009"/>
            <a:ext cx="5022850" cy="3562305"/>
          </a:xfrm>
        </p:spPr>
      </p:pic>
      <p:pic>
        <p:nvPicPr>
          <p:cNvPr id="20" name="Picture 19" descr="Application, Teams&#10;&#10;Description automatically generated">
            <a:extLst>
              <a:ext uri="{FF2B5EF4-FFF2-40B4-BE49-F238E27FC236}">
                <a16:creationId xmlns:a16="http://schemas.microsoft.com/office/drawing/2014/main" id="{FD8BE372-70E3-4227-B0F7-E857D394750B}"/>
              </a:ext>
            </a:extLst>
          </p:cNvPr>
          <p:cNvPicPr>
            <a:picLocks noChangeAspect="1"/>
          </p:cNvPicPr>
          <p:nvPr/>
        </p:nvPicPr>
        <p:blipFill>
          <a:blip r:embed="rId3"/>
          <a:stretch>
            <a:fillRect/>
          </a:stretch>
        </p:blipFill>
        <p:spPr>
          <a:xfrm>
            <a:off x="7679268" y="3826453"/>
            <a:ext cx="4952503" cy="3512414"/>
          </a:xfrm>
          <a:prstGeom prst="rect">
            <a:avLst/>
          </a:prstGeom>
        </p:spPr>
      </p:pic>
      <p:pic>
        <p:nvPicPr>
          <p:cNvPr id="22" name="Picture 21" descr="A picture containing text, iPod&#10;&#10;Description automatically generated">
            <a:extLst>
              <a:ext uri="{FF2B5EF4-FFF2-40B4-BE49-F238E27FC236}">
                <a16:creationId xmlns:a16="http://schemas.microsoft.com/office/drawing/2014/main" id="{2B09132D-CE49-4675-A50C-2B0D580DCC29}"/>
              </a:ext>
            </a:extLst>
          </p:cNvPr>
          <p:cNvPicPr>
            <a:picLocks noChangeAspect="1"/>
          </p:cNvPicPr>
          <p:nvPr/>
        </p:nvPicPr>
        <p:blipFill>
          <a:blip r:embed="rId4"/>
          <a:stretch>
            <a:fillRect/>
          </a:stretch>
        </p:blipFill>
        <p:spPr>
          <a:xfrm>
            <a:off x="6182062" y="4387508"/>
            <a:ext cx="2931342" cy="2078966"/>
          </a:xfrm>
          <a:prstGeom prst="rect">
            <a:avLst/>
          </a:prstGeom>
        </p:spPr>
      </p:pic>
      <p:cxnSp>
        <p:nvCxnSpPr>
          <p:cNvPr id="23" name="Straight Connector 22">
            <a:extLst>
              <a:ext uri="{FF2B5EF4-FFF2-40B4-BE49-F238E27FC236}">
                <a16:creationId xmlns:a16="http://schemas.microsoft.com/office/drawing/2014/main" id="{A314B020-6CC9-430C-A0A7-6CFEC3683363}"/>
              </a:ex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S</a:t>
            </a:r>
            <a:r>
              <a:rPr lang="en-US" dirty="0">
                <a:latin typeface="Segoe UI Light" panose="020B0502040204020203" pitchFamily="34" charset="0"/>
                <a:cs typeface="Segoe UI Light" panose="020B0502040204020203" pitchFamily="34" charset="0"/>
              </a:rPr>
              <a:t>crum</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GB" dirty="0"/>
              <a:t>Why the Scrum-Agile methodology is best suited to our projects needs:</a:t>
            </a:r>
            <a:endParaRPr lang="en-US" dirty="0"/>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39" y="1958189"/>
            <a:ext cx="4882011"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Scrum like its Agile counterpart Extreme Programming (XP), are focused within sprints of development. Intense periods of development decreases development time.</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6" name="Group 25" descr="Small circle with number 3 inside  indicating step 3"/>
          <p:cNvGrpSpPr/>
          <p:nvPr/>
        </p:nvGrpSpPr>
        <p:grpSpPr bwMode="blackWhite">
          <a:xfrm>
            <a:off x="507859" y="4183560"/>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38800" y="412390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GB" dirty="0">
                <a:solidFill>
                  <a:prstClr val="black">
                    <a:lumMod val="75000"/>
                    <a:lumOff val="25000"/>
                  </a:prstClr>
                </a:solidFill>
                <a:latin typeface="Segoe UI" panose="020B0502040204020203" pitchFamily="34" charset="0"/>
                <a:cs typeface="Segoe UI" panose="020B0502040204020203" pitchFamily="34" charset="0"/>
              </a:rPr>
              <a:t>S</a:t>
            </a:r>
            <a:r>
              <a:rPr lang="en-US" dirty="0">
                <a:solidFill>
                  <a:prstClr val="black">
                    <a:lumMod val="75000"/>
                    <a:lumOff val="25000"/>
                  </a:prstClr>
                </a:solidFill>
                <a:latin typeface="Segoe UI" panose="020B0502040204020203" pitchFamily="34" charset="0"/>
                <a:cs typeface="Segoe UI" panose="020B0502040204020203" pitchFamily="34" charset="0"/>
              </a:rPr>
              <a:t>crum fits our requirements and developer composition well, as it encourages teamwork, daily checks on development, and quick organization.</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Bonus: </a:t>
            </a:r>
            <a:r>
              <a:rPr lang="en-US" dirty="0">
                <a:solidFill>
                  <a:srgbClr val="404040"/>
                </a:solidFill>
                <a:latin typeface="Segoe UI Semibold" panose="020B0702040204020203" pitchFamily="34" charset="0"/>
                <a:cs typeface="Segoe UI Semibold" panose="020B0702040204020203" pitchFamily="34" charset="0"/>
              </a:rPr>
              <a:t>Scrum’s constant check-ups increase transparency in workflow, so that every developer can work at equal pace.</a:t>
            </a:r>
            <a:endParaRPr lang="en-US" dirty="0">
              <a:solidFill>
                <a:prstClr val="black">
                  <a:lumMod val="75000"/>
                  <a:lumOff val="25000"/>
                </a:prstClr>
              </a:solidFill>
            </a:endParaRPr>
          </a:p>
        </p:txBody>
      </p:sp>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Chart, sunburst chart&#10;&#10;Description automatically generated">
            <a:extLst>
              <a:ext uri="{FF2B5EF4-FFF2-40B4-BE49-F238E27FC236}">
                <a16:creationId xmlns:a16="http://schemas.microsoft.com/office/drawing/2014/main" id="{8CF1CC0A-CC75-466F-A339-17A41DB11775}"/>
              </a:ext>
            </a:extLst>
          </p:cNvPr>
          <p:cNvPicPr>
            <a:picLocks noChangeAspect="1"/>
          </p:cNvPicPr>
          <p:nvPr/>
        </p:nvPicPr>
        <p:blipFill>
          <a:blip r:embed="rId2"/>
          <a:stretch>
            <a:fillRect/>
          </a:stretch>
        </p:blipFill>
        <p:spPr>
          <a:xfrm>
            <a:off x="6645679" y="1412151"/>
            <a:ext cx="7605158" cy="5703869"/>
          </a:xfrm>
          <a:prstGeom prst="rect">
            <a:avLst/>
          </a:prstGeom>
        </p:spPr>
      </p:pic>
      <p:sp>
        <p:nvSpPr>
          <p:cNvPr id="12" name="TextBox 11">
            <a:extLst>
              <a:ext uri="{FF2B5EF4-FFF2-40B4-BE49-F238E27FC236}">
                <a16:creationId xmlns:a16="http://schemas.microsoft.com/office/drawing/2014/main" id="{5B2226E6-CE9E-440E-A198-CD2FA3C2482B}"/>
              </a:ext>
            </a:extLst>
          </p:cNvPr>
          <p:cNvSpPr txBox="1"/>
          <p:nvPr/>
        </p:nvSpPr>
        <p:spPr>
          <a:xfrm>
            <a:off x="1038800" y="2910386"/>
            <a:ext cx="4855899" cy="1015663"/>
          </a:xfrm>
          <a:prstGeom prst="rect">
            <a:avLst/>
          </a:prstGeom>
          <a:noFill/>
        </p:spPr>
        <p:txBody>
          <a:bodyPr wrap="square" rtlCol="0">
            <a:spAutoFit/>
          </a:bodyPr>
          <a:lstStyle>
            <a:defPPr>
              <a:defRPr lang="en-US"/>
            </a:defPPr>
          </a:lstStyle>
          <a:p>
            <a:r>
              <a:rPr lang="en-GB" sz="1200" dirty="0">
                <a:solidFill>
                  <a:prstClr val="black">
                    <a:lumMod val="75000"/>
                    <a:lumOff val="25000"/>
                  </a:prstClr>
                </a:solidFill>
                <a:latin typeface="Segoe UI" panose="020B0502040204020203" pitchFamily="34" charset="0"/>
                <a:cs typeface="Segoe UI" panose="020B0502040204020203" pitchFamily="34" charset="0"/>
              </a:rPr>
              <a:t>Scrum, however unlike XP is focused on delivering iterations and features in the most optimal way, without the need for constantly changing client requirements, while also being dynamic to restrictions, that are identified within both requirements documentation and identified during development </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31" name="Picture 30" descr="A group of people on a stage&#10;&#10;Description automatically generated">
            <a:extLst>
              <a:ext uri="{FF2B5EF4-FFF2-40B4-BE49-F238E27FC236}">
                <a16:creationId xmlns:a16="http://schemas.microsoft.com/office/drawing/2014/main" id="{DABFFCD4-58AC-476E-869D-A17537C64505}"/>
              </a:ext>
            </a:extLst>
          </p:cNvPr>
          <p:cNvPicPr>
            <a:picLocks noChangeAspect="1"/>
          </p:cNvPicPr>
          <p:nvPr/>
        </p:nvPicPr>
        <p:blipFill>
          <a:blip r:embed="rId3"/>
          <a:stretch>
            <a:fillRect/>
          </a:stretch>
        </p:blipFill>
        <p:spPr>
          <a:xfrm>
            <a:off x="3755190" y="4017491"/>
            <a:ext cx="2941483" cy="2206112"/>
          </a:xfrm>
          <a:prstGeom prst="rect">
            <a:avLst/>
          </a:prstGeom>
        </p:spPr>
      </p:pic>
    </p:spTree>
    <p:extLst>
      <p:ext uri="{BB962C8B-B14F-4D97-AF65-F5344CB8AC3E}">
        <p14:creationId xmlns:p14="http://schemas.microsoft.com/office/powerpoint/2010/main" val="259683360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{8D4FF25D-477B-4679-BAF4-AA063AD19AC0}tf10001108_win32</Template>
  <TotalTime>1078</TotalTime>
  <Words>369</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Segoe UI</vt:lpstr>
      <vt:lpstr>Segoe UI Light</vt:lpstr>
      <vt:lpstr>Segoe UI Semibold</vt:lpstr>
      <vt:lpstr>WelcomeDoc</vt:lpstr>
      <vt:lpstr>Development Methodology </vt:lpstr>
      <vt:lpstr>Scrum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Methodology </dc:title>
  <dc:creator>Catriona Patterson</dc:creator>
  <cp:keywords/>
  <cp:lastModifiedBy>Catriona Patterson</cp:lastModifiedBy>
  <cp:revision>1</cp:revision>
  <dcterms:created xsi:type="dcterms:W3CDTF">2021-11-15T19:04:41Z</dcterms:created>
  <dcterms:modified xsi:type="dcterms:W3CDTF">2021-11-16T13:02:50Z</dcterms:modified>
  <cp:version/>
</cp:coreProperties>
</file>