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7"/>
  </p:notesMasterIdLst>
  <p:sldIdLst>
    <p:sldId id="261" r:id="rId3"/>
    <p:sldId id="292" r:id="rId4"/>
    <p:sldId id="294" r:id="rId5"/>
    <p:sldId id="293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0000"/>
    <a:srgbClr val="800000"/>
    <a:srgbClr val="2FC9FF"/>
    <a:srgbClr val="FF6600"/>
    <a:srgbClr val="FFC000"/>
    <a:srgbClr val="FFCC00"/>
    <a:srgbClr val="3C3C3C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Nhấn mạnh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Kiểu Có chủ đề 1 - Nhấn mạnh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Kiểu Tối 1 - Nhấn mạnh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Kiểu Tối 1 - Nhấn mạnh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Kiểu Trung bình 2 - Nhấn mạnh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Kiểu Tối 1 - Nhấn mạnh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Kiểu Có chủ đề 1 - Nhấn mạnh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2DE63D5-997A-4646-A377-4702673A728D}" styleName="Kiểu Sáng 2 - Nhấn mạnh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Kiểu Sán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Kiểu Sáng 2 - Nhấn mạnh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Kiểu Sáng 2 - Nhấn mạnh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Kiểu Sáng 2 - Nhấn mạnh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Kiểu Sáng 3 - Nhấn mạnh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Kiểu Trung bình 1 - Nhấn mạnh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Kiểu Trung bình 1 - Nhấn mạnh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Kiểu Trung bình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1" autoAdjust="0"/>
    <p:restoredTop sz="96087" autoAdjust="0"/>
  </p:normalViewPr>
  <p:slideViewPr>
    <p:cSldViewPr>
      <p:cViewPr varScale="1">
        <p:scale>
          <a:sx n="115" d="100"/>
          <a:sy n="115" d="100"/>
        </p:scale>
        <p:origin x="366" y="9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0EC1C-D305-4D94-A551-D43A0AC1DF1E}" type="datetimeFigureOut">
              <a:rPr lang="en-US" smtClean="0"/>
              <a:t>02 Nov 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07E0F-6336-488B-8BDC-65F3472C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0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07E0F-6336-488B-8BDC-65F3472C72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9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07E0F-6336-488B-8BDC-65F3472C72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8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Nền tảng Ethereum - Học Viện Đầu Tư Tài Chính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640" t="399" r="9729" b="-399"/>
          <a:stretch/>
        </p:blipFill>
        <p:spPr bwMode="auto">
          <a:xfrm>
            <a:off x="1270" y="-15638"/>
            <a:ext cx="3913098" cy="518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am giác Cân 3"/>
          <p:cNvSpPr/>
          <p:nvPr/>
        </p:nvSpPr>
        <p:spPr>
          <a:xfrm>
            <a:off x="1776009" y="-6653"/>
            <a:ext cx="4276718" cy="5165964"/>
          </a:xfrm>
          <a:prstGeom prst="triangle">
            <a:avLst>
              <a:gd name="adj" fmla="val 495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878691" y="1216310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i="1" smtClean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itchFamily="34" charset="0"/>
              </a:rPr>
              <a:t>SIMPLE WALLET</a:t>
            </a:r>
            <a:endParaRPr lang="en-US" sz="3600" i="1" dirty="0">
              <a:solidFill>
                <a:schemeClr val="accent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2189375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061609" y="3097648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35246" y="2246542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82254" y="3154815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39372" y="2494333"/>
            <a:ext cx="3968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Khai triển trên phiên bản solidity 0.8.9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77709" y="3421122"/>
            <a:ext cx="414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Import OpenZeppenlin v4.4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6" name="Group 17"/>
          <p:cNvGrpSpPr/>
          <p:nvPr/>
        </p:nvGrpSpPr>
        <p:grpSpPr>
          <a:xfrm>
            <a:off x="2735028" y="4006394"/>
            <a:ext cx="5328592" cy="755937"/>
            <a:chOff x="3414539" y="1203598"/>
            <a:chExt cx="5328592" cy="755937"/>
          </a:xfrm>
        </p:grpSpPr>
        <p:grpSp>
          <p:nvGrpSpPr>
            <p:cNvPr id="37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41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39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6" name="TextBox 42"/>
          <p:cNvSpPr txBox="1"/>
          <p:nvPr/>
        </p:nvSpPr>
        <p:spPr>
          <a:xfrm>
            <a:off x="2955673" y="4063561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50"/>
          <p:cNvSpPr txBox="1"/>
          <p:nvPr/>
        </p:nvSpPr>
        <p:spPr>
          <a:xfrm>
            <a:off x="3851128" y="4329868"/>
            <a:ext cx="414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Triển khai và giải thích code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̉n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656"/>
            <a:ext cx="9155832" cy="515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/>
          <p:cNvSpPr>
            <a:spLocks noGrp="1"/>
          </p:cNvSpPr>
          <p:nvPr>
            <p:ph type="body" sz="quarter" idx="10"/>
          </p:nvPr>
        </p:nvSpPr>
        <p:spPr>
          <a:xfrm>
            <a:off x="1367644" y="153958"/>
            <a:ext cx="6408712" cy="576064"/>
          </a:xfrm>
        </p:spPr>
        <p:txBody>
          <a:bodyPr/>
          <a:lstStyle/>
          <a:p>
            <a:pPr algn="ctr"/>
            <a:r>
              <a:rPr lang="en-US" sz="3200" b="1" smtClean="0"/>
              <a:t>Functions</a:t>
            </a:r>
            <a:endParaRPr lang="en-US" sz="3200" b="1"/>
          </a:p>
        </p:txBody>
      </p:sp>
      <p:graphicFrame>
        <p:nvGraphicFramePr>
          <p:cNvPr id="12" name="Bảng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649805"/>
              </p:ext>
            </p:extLst>
          </p:nvPr>
        </p:nvGraphicFramePr>
        <p:xfrm>
          <a:off x="611560" y="1131591"/>
          <a:ext cx="8208912" cy="318802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94024"/>
                <a:gridCol w="7014888"/>
              </a:tblGrid>
              <a:tr h="274717">
                <a:tc>
                  <a:txBody>
                    <a:bodyPr/>
                    <a:lstStyle/>
                    <a:p>
                      <a:r>
                        <a:rPr lang="en-US" sz="1200" kern="1200" smtClean="0">
                          <a:effectLst/>
                        </a:rPr>
                        <a:t>Keywords 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Description</a:t>
                      </a:r>
                      <a:endParaRPr lang="en-US" sz="1200"/>
                    </a:p>
                  </a:txBody>
                  <a:tcPr/>
                </a:tc>
              </a:tr>
              <a:tr h="700532">
                <a:tc>
                  <a:txBody>
                    <a:bodyPr/>
                    <a:lstStyle/>
                    <a:p>
                      <a:r>
                        <a:rPr lang="en-US" sz="1400" smtClean="0"/>
                        <a:t>fallback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executed if none of the other functions match the function identifier or no data was</a:t>
                      </a:r>
                    </a:p>
                    <a:p>
                      <a:r>
                        <a:rPr lang="en-US" sz="1400" smtClean="0"/>
                        <a:t>provided with the function call. Only one unnamed function can be assigned to a </a:t>
                      </a:r>
                    </a:p>
                    <a:p>
                      <a:r>
                        <a:rPr lang="en-US" sz="1400" smtClean="0"/>
                        <a:t>contract and it is executed whenever the contract receives plain Ether without any data</a:t>
                      </a:r>
                      <a:endParaRPr lang="en-US" sz="1400"/>
                    </a:p>
                  </a:txBody>
                  <a:tcPr anchor="ctr"/>
                </a:tc>
              </a:tr>
              <a:tr h="458160">
                <a:tc>
                  <a:txBody>
                    <a:bodyPr/>
                    <a:lstStyle/>
                    <a:p>
                      <a:r>
                        <a:rPr lang="en-US" sz="1400" smtClean="0"/>
                        <a:t>constructor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effectLst/>
                        </a:rPr>
                        <a:t>inside a smart contract and it is invoked</a:t>
                      </a:r>
                      <a:r>
                        <a:rPr lang="en-US" sz="1400" kern="1200" baseline="0" smtClean="0">
                          <a:effectLst/>
                        </a:rPr>
                        <a:t> - </a:t>
                      </a:r>
                      <a:r>
                        <a:rPr lang="en-US" sz="1400" kern="1200" smtClean="0">
                          <a:effectLst/>
                        </a:rPr>
                        <a:t>only once</a:t>
                      </a:r>
                      <a:r>
                        <a:rPr lang="en-US" sz="1400" kern="1200" baseline="0" smtClean="0">
                          <a:effectLst/>
                        </a:rPr>
                        <a:t> - </a:t>
                      </a:r>
                      <a:r>
                        <a:rPr lang="en-US" sz="1400" kern="1200" smtClean="0">
                          <a:effectLst/>
                        </a:rPr>
                        <a:t>while deploying it. The compiler</a:t>
                      </a:r>
                    </a:p>
                    <a:p>
                      <a:r>
                        <a:rPr lang="en-US" sz="1400" kern="1200" smtClean="0">
                          <a:effectLst/>
                        </a:rPr>
                        <a:t>creates default constructor if there is no constructor defined explicitly.</a:t>
                      </a:r>
                      <a:endParaRPr lang="en-US" sz="1400"/>
                    </a:p>
                  </a:txBody>
                  <a:tcPr anchor="ctr"/>
                </a:tc>
              </a:tr>
              <a:tr h="646814">
                <a:tc>
                  <a:txBody>
                    <a:bodyPr/>
                    <a:lstStyle/>
                    <a:p>
                      <a:r>
                        <a:rPr lang="en-US" sz="1400" smtClean="0"/>
                        <a:t>modifier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Modifiers can be used to change the behaviour of functions in a declarative way. </a:t>
                      </a:r>
                    </a:p>
                    <a:p>
                      <a:r>
                        <a:rPr lang="en-US" sz="1400" smtClean="0"/>
                        <a:t>Modifiers are inheritable properties of contracts and may be overridden by derived contracts, but only if they are marked </a:t>
                      </a:r>
                      <a:r>
                        <a:rPr lang="en-US" sz="1400" i="1" smtClean="0"/>
                        <a:t>virtual</a:t>
                      </a:r>
                      <a:r>
                        <a:rPr lang="en-US" sz="1400" smtClean="0"/>
                        <a:t>.</a:t>
                      </a:r>
                      <a:endParaRPr lang="en-US" sz="1400"/>
                    </a:p>
                  </a:txBody>
                  <a:tcPr anchor="ctr"/>
                </a:tc>
              </a:tr>
              <a:tr h="4139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endParaRPr lang="en-US" sz="1400" b="0" i="0" kern="120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Functions can be declared </a:t>
                      </a:r>
                      <a:r>
                        <a:rPr lang="en-US" sz="1400" i="1" smtClean="0"/>
                        <a:t>view</a:t>
                      </a:r>
                      <a:r>
                        <a:rPr lang="en-US" sz="1400" smtClean="0"/>
                        <a:t> in which case they promise not to modify the state.</a:t>
                      </a:r>
                      <a:endParaRPr lang="en-US" sz="1400"/>
                    </a:p>
                  </a:txBody>
                  <a:tcPr anchor="ctr"/>
                </a:tc>
              </a:tr>
              <a:tr h="45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pure</a:t>
                      </a:r>
                      <a:endParaRPr lang="en-US" sz="1400" b="0" i="0" kern="120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Functions can be declared </a:t>
                      </a:r>
                      <a:r>
                        <a:rPr lang="en-US" sz="1400" b="0" i="1" u="none" smtClean="0"/>
                        <a:t>pure</a:t>
                      </a:r>
                      <a:r>
                        <a:rPr lang="en-US" sz="1400" smtClean="0"/>
                        <a:t> in which case they promise not to read from or modify the state.</a:t>
                      </a:r>
                      <a:endParaRPr lang="en-US" sz="14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0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/>
          <p:cNvSpPr>
            <a:spLocks noGrp="1"/>
          </p:cNvSpPr>
          <p:nvPr>
            <p:ph type="body" sz="quarter" idx="10"/>
          </p:nvPr>
        </p:nvSpPr>
        <p:spPr>
          <a:xfrm>
            <a:off x="1367644" y="153958"/>
            <a:ext cx="6408712" cy="576064"/>
          </a:xfrm>
        </p:spPr>
        <p:txBody>
          <a:bodyPr/>
          <a:lstStyle/>
          <a:p>
            <a:pPr algn="ctr"/>
            <a:r>
              <a:rPr lang="en-US" sz="3200" b="1" smtClean="0"/>
              <a:t>KẾT LUẬN</a:t>
            </a:r>
            <a:endParaRPr lang="en-US" sz="3200" b="1"/>
          </a:p>
        </p:txBody>
      </p:sp>
      <p:graphicFrame>
        <p:nvGraphicFramePr>
          <p:cNvPr id="5" name="Bảng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66564"/>
              </p:ext>
            </p:extLst>
          </p:nvPr>
        </p:nvGraphicFramePr>
        <p:xfrm>
          <a:off x="611560" y="1131591"/>
          <a:ext cx="8208912" cy="31165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4176"/>
                <a:gridCol w="6624736"/>
              </a:tblGrid>
              <a:tr h="274717">
                <a:tc>
                  <a:txBody>
                    <a:bodyPr/>
                    <a:lstStyle/>
                    <a:p>
                      <a:r>
                        <a:rPr lang="en-US" sz="1200" kern="1200" smtClean="0">
                          <a:effectLst/>
                        </a:rPr>
                        <a:t>Từ</a:t>
                      </a:r>
                      <a:r>
                        <a:rPr lang="en-US" sz="1200" kern="1200" baseline="0" smtClean="0">
                          <a:effectLst/>
                        </a:rPr>
                        <a:t> khóa</a:t>
                      </a:r>
                      <a:r>
                        <a:rPr lang="en-US" sz="1200" kern="1200" smtClean="0">
                          <a:effectLst/>
                        </a:rPr>
                        <a:t> 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Mô</a:t>
                      </a:r>
                      <a:r>
                        <a:rPr lang="en-US" sz="1200" baseline="0" smtClean="0"/>
                        <a:t> tả</a:t>
                      </a:r>
                      <a:endParaRPr lang="en-US" sz="1200"/>
                    </a:p>
                  </a:txBody>
                  <a:tcPr/>
                </a:tc>
              </a:tr>
              <a:tr h="700532">
                <a:tc>
                  <a:txBody>
                    <a:bodyPr/>
                    <a:lstStyle/>
                    <a:p>
                      <a:r>
                        <a:rPr lang="en-US" sz="1400" smtClean="0"/>
                        <a:t>Fallback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u="none" kern="1200" smtClean="0">
                          <a:solidFill>
                            <a:srgbClr val="C00000"/>
                          </a:solidFill>
                          <a:effectLst/>
                        </a:rPr>
                        <a:t>receive()</a:t>
                      </a:r>
                      <a:r>
                        <a:rPr lang="en-US" sz="1400" kern="1200" smtClean="0">
                          <a:effectLst/>
                        </a:rPr>
                        <a:t> - cho calldata mà</a:t>
                      </a:r>
                      <a:r>
                        <a:rPr lang="en-US" sz="1400" kern="1200" baseline="0" smtClean="0">
                          <a:effectLst/>
                        </a:rPr>
                        <a:t> không có kèm theo data nào </a:t>
                      </a:r>
                      <a:r>
                        <a:rPr lang="en-US" sz="1400" kern="1200" smtClean="0">
                          <a:effectLst/>
                        </a:rPr>
                        <a:t>(với</a:t>
                      </a:r>
                      <a:r>
                        <a:rPr lang="en-US" sz="1400" kern="1200" baseline="0" smtClean="0">
                          <a:effectLst/>
                        </a:rPr>
                        <a:t> </a:t>
                      </a:r>
                      <a:r>
                        <a:rPr lang="en-US" sz="1400" kern="1200" smtClean="0">
                          <a:effectLst/>
                        </a:rPr>
                        <a:t>value bất</a:t>
                      </a:r>
                      <a:r>
                        <a:rPr lang="en-US" sz="1400" kern="1200" baseline="0" smtClean="0">
                          <a:effectLst/>
                        </a:rPr>
                        <a:t> kỳ</a:t>
                      </a:r>
                      <a:r>
                        <a:rPr lang="en-US" sz="1400" kern="1200" smtClean="0">
                          <a:effectLst/>
                        </a:rPr>
                        <a:t>)</a:t>
                      </a:r>
                    </a:p>
                    <a:p>
                      <a:r>
                        <a:rPr lang="en-US" sz="1400" u="none" strike="noStrike" kern="1200" smtClean="0">
                          <a:solidFill>
                            <a:srgbClr val="C00000"/>
                          </a:solidFill>
                          <a:effectLst/>
                        </a:rPr>
                        <a:t>fallback()</a:t>
                      </a:r>
                      <a:r>
                        <a:rPr lang="en-US" sz="1400" kern="1200" smtClean="0">
                          <a:effectLst/>
                        </a:rPr>
                        <a:t> - cho</a:t>
                      </a:r>
                      <a:r>
                        <a:rPr lang="en-US" sz="1400" kern="1200" baseline="0" smtClean="0">
                          <a:effectLst/>
                        </a:rPr>
                        <a:t> calldata có kèm theo data mà không có function nào phù hợp</a:t>
                      </a:r>
                      <a:endParaRPr lang="en-US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58160">
                <a:tc>
                  <a:txBody>
                    <a:bodyPr/>
                    <a:lstStyle/>
                    <a:p>
                      <a:r>
                        <a:rPr lang="en-US" sz="1400" smtClean="0"/>
                        <a:t>OpenZeppenlin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rgbClr val="C00000"/>
                          </a:solidFill>
                        </a:rPr>
                        <a:t>Ownable.sol</a:t>
                      </a:r>
                      <a:r>
                        <a:rPr lang="en-US" sz="1400" baseline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400" baseline="0" smtClean="0"/>
                        <a:t>– Bỏ function </a:t>
                      </a:r>
                      <a:r>
                        <a:rPr lang="en-US" sz="1400" u="sng" baseline="0" smtClean="0"/>
                        <a:t>isOwner()</a:t>
                      </a:r>
                    </a:p>
                  </a:txBody>
                  <a:tcPr anchor="ctr"/>
                </a:tc>
              </a:tr>
              <a:tr h="458160">
                <a:tc>
                  <a:txBody>
                    <a:bodyPr/>
                    <a:lstStyle/>
                    <a:p>
                      <a:r>
                        <a:rPr lang="en-US" sz="1400" smtClean="0"/>
                        <a:t>addAllowance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aseline="0" smtClean="0">
                          <a:solidFill>
                            <a:srgbClr val="C00000"/>
                          </a:solidFill>
                        </a:rPr>
                        <a:t>ownerAddAllowance</a:t>
                      </a:r>
                      <a:r>
                        <a:rPr lang="en-US" sz="1400" baseline="0" smtClean="0">
                          <a:solidFill>
                            <a:srgbClr val="C00000"/>
                          </a:solidFill>
                        </a:rPr>
                        <a:t>() </a:t>
                      </a:r>
                      <a:r>
                        <a:rPr lang="en-US" sz="1400" baseline="0" smtClean="0"/>
                        <a:t>- Owner t</a:t>
                      </a:r>
                      <a:r>
                        <a:rPr lang="en-US" sz="1400" smtClean="0"/>
                        <a:t>hực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baseline="0" smtClean="0"/>
                        <a:t>hiện tăng/cộng thêm allowance </a:t>
                      </a:r>
                      <a:r>
                        <a:rPr lang="en-US" sz="1400" baseline="0" smtClean="0"/>
                        <a:t>của một </a:t>
                      </a:r>
                    </a:p>
                    <a:p>
                      <a:r>
                        <a:rPr lang="en-US" sz="1400" baseline="0" smtClean="0"/>
                        <a:t>address nào đó trong hợp đồng</a:t>
                      </a:r>
                      <a:endParaRPr lang="en-US" sz="1400"/>
                    </a:p>
                  </a:txBody>
                  <a:tcPr anchor="ctr"/>
                </a:tc>
              </a:tr>
              <a:tr h="646814">
                <a:tc>
                  <a:txBody>
                    <a:bodyPr/>
                    <a:lstStyle/>
                    <a:p>
                      <a:r>
                        <a:rPr lang="en-US" sz="1400" smtClean="0"/>
                        <a:t>reduceAllowance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aseline="0" smtClean="0">
                          <a:solidFill>
                            <a:srgbClr val="C00000"/>
                          </a:solidFill>
                        </a:rPr>
                        <a:t>ownerReduceAllowance() </a:t>
                      </a:r>
                      <a:r>
                        <a:rPr lang="en-US" sz="1400" baseline="0" smtClean="0"/>
                        <a:t>- Owner t</a:t>
                      </a:r>
                      <a:r>
                        <a:rPr lang="en-US" sz="1400" smtClean="0"/>
                        <a:t>hực</a:t>
                      </a:r>
                      <a:r>
                        <a:rPr lang="en-US" sz="1400" baseline="0" smtClean="0"/>
                        <a:t> hiện trừ đi/giảm bớt allowance của một </a:t>
                      </a:r>
                    </a:p>
                    <a:p>
                      <a:r>
                        <a:rPr lang="en-US" sz="1400" baseline="0" smtClean="0"/>
                        <a:t>address nào đó trong hợp đồng</a:t>
                      </a:r>
                      <a:endParaRPr lang="en-US" sz="1400"/>
                    </a:p>
                  </a:txBody>
                  <a:tcPr anchor="ctr"/>
                </a:tc>
              </a:tr>
              <a:tr h="4139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smtClean="0">
                          <a:effectLst/>
                        </a:rPr>
                        <a:t>withdrawMoney</a:t>
                      </a:r>
                      <a:endParaRPr lang="en-US" sz="1400" b="0" i="0" kern="120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rgbClr val="C00000"/>
                          </a:solidFill>
                        </a:rPr>
                        <a:t>withdrawMoney() </a:t>
                      </a:r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</a:rPr>
                        <a:t> Cho allowed thực hiện rút một lượng allowance đã được cấp</a:t>
                      </a:r>
                    </a:p>
                    <a:p>
                      <a:r>
                        <a:rPr lang="en-US" sz="1400" smtClean="0">
                          <a:solidFill>
                            <a:srgbClr val="C00000"/>
                          </a:solidFill>
                        </a:rPr>
                        <a:t>ownerWithdrawMoney() </a:t>
                      </a:r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</a:rPr>
                        <a:t> Cho Owner rút một phần hoặc toàn bộ balance contract</a:t>
                      </a:r>
                      <a:endParaRPr lang="en-US" sz="14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07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4757</TotalTime>
  <Words>257</Words>
  <Application>Microsoft Office PowerPoint</Application>
  <PresentationFormat>Trình chiếu Trên màn hình (16:9)</PresentationFormat>
  <Paragraphs>43</Paragraphs>
  <Slides>4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4</vt:i4>
      </vt:variant>
    </vt:vector>
  </HeadingPairs>
  <TitlesOfParts>
    <vt:vector size="10" baseType="lpstr">
      <vt:lpstr>Arial</vt:lpstr>
      <vt:lpstr>Arial Unicode MS</vt:lpstr>
      <vt:lpstr>Calibri</vt:lpstr>
      <vt:lpstr>Segoe UI Black</vt:lpstr>
      <vt:lpstr>Contents Slide Master</vt:lpstr>
      <vt:lpstr>Section Break Slide Master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LXL</cp:lastModifiedBy>
  <cp:revision>204</cp:revision>
  <dcterms:created xsi:type="dcterms:W3CDTF">2016-12-05T23:26:54Z</dcterms:created>
  <dcterms:modified xsi:type="dcterms:W3CDTF">2021-11-02T16:58:28Z</dcterms:modified>
</cp:coreProperties>
</file>