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sldIdLst>
    <p:sldId id="261" r:id="rId3"/>
    <p:sldId id="292" r:id="rId4"/>
    <p:sldId id="294" r:id="rId5"/>
    <p:sldId id="293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9FF"/>
    <a:srgbClr val="FF6600"/>
    <a:srgbClr val="FFC000"/>
    <a:srgbClr val="FFCC00"/>
    <a:srgbClr val="FF0000"/>
    <a:srgbClr val="3C3C3C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Nhấn mạnh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Kiểu Tối 1 - Nhấn mạnh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Kiểu Tối 1 - Nhấn mạnh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Kiểu Trung bình 2 - Nhấn mạnh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Kiểu Tối 1 - Nhấn mạnh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Kiểu Có chủ đề 1 - Nhấn mạnh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96087" autoAdjust="0"/>
  </p:normalViewPr>
  <p:slideViewPr>
    <p:cSldViewPr>
      <p:cViewPr varScale="1">
        <p:scale>
          <a:sx n="115" d="100"/>
          <a:sy n="115" d="100"/>
        </p:scale>
        <p:origin x="366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EC1C-D305-4D94-A551-D43A0AC1DF1E}" type="datetimeFigureOut">
              <a:rPr lang="en-US" smtClean="0"/>
              <a:t>30 Oct 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E0F-6336-488B-8BDC-65F3472C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878691" y="1216310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SIMPLE WALLET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2189375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3097648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2246542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315481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9372" y="2494333"/>
            <a:ext cx="396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 vài chức năng bổ </a:t>
            </a: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sung, use-case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77709" y="3421122"/>
            <a:ext cx="414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 khai và giải thích code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56"/>
            <a:ext cx="9155832" cy="51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/>
              <a:t>Functions</a:t>
            </a:r>
            <a:endParaRPr lang="en-US" sz="3200" b="1"/>
          </a:p>
        </p:txBody>
      </p:sp>
      <p:graphicFrame>
        <p:nvGraphicFramePr>
          <p:cNvPr id="12" name="Bảng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49805"/>
              </p:ext>
            </p:extLst>
          </p:nvPr>
        </p:nvGraphicFramePr>
        <p:xfrm>
          <a:off x="611560" y="1131591"/>
          <a:ext cx="8208912" cy="318802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94024"/>
                <a:gridCol w="7014888"/>
              </a:tblGrid>
              <a:tr h="274717">
                <a:tc>
                  <a:txBody>
                    <a:bodyPr/>
                    <a:lstStyle/>
                    <a:p>
                      <a:r>
                        <a:rPr lang="en-US" sz="1200" kern="1200" smtClean="0">
                          <a:effectLst/>
                        </a:rPr>
                        <a:t>Keywords 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700532">
                <a:tc>
                  <a:txBody>
                    <a:bodyPr/>
                    <a:lstStyle/>
                    <a:p>
                      <a:r>
                        <a:rPr lang="en-US" sz="1400" smtClean="0"/>
                        <a:t>fallback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executed if none of the other functions match the function identifier or no data was</a:t>
                      </a:r>
                    </a:p>
                    <a:p>
                      <a:r>
                        <a:rPr lang="en-US" sz="1400" smtClean="0"/>
                        <a:t>provided with the function call. Only one unnamed function can be assigned to a </a:t>
                      </a:r>
                    </a:p>
                    <a:p>
                      <a:r>
                        <a:rPr lang="en-US" sz="1400" smtClean="0"/>
                        <a:t>contract and it is executed whenever the contract receives plain Ether without any data</a:t>
                      </a:r>
                      <a:endParaRPr lang="en-US" sz="1400"/>
                    </a:p>
                  </a:txBody>
                  <a:tcPr anchor="ctr"/>
                </a:tc>
              </a:tr>
              <a:tr h="458160">
                <a:tc>
                  <a:txBody>
                    <a:bodyPr/>
                    <a:lstStyle/>
                    <a:p>
                      <a:r>
                        <a:rPr lang="en-US" sz="1400" smtClean="0"/>
                        <a:t>constructor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effectLst/>
                        </a:rPr>
                        <a:t>inside a smart contract and it is invoked</a:t>
                      </a:r>
                      <a:r>
                        <a:rPr lang="en-US" sz="1400" kern="1200" baseline="0" smtClean="0">
                          <a:effectLst/>
                        </a:rPr>
                        <a:t> - </a:t>
                      </a:r>
                      <a:r>
                        <a:rPr lang="en-US" sz="1400" kern="1200" smtClean="0">
                          <a:effectLst/>
                        </a:rPr>
                        <a:t>only once</a:t>
                      </a:r>
                      <a:r>
                        <a:rPr lang="en-US" sz="1400" kern="1200" baseline="0" smtClean="0">
                          <a:effectLst/>
                        </a:rPr>
                        <a:t> - </a:t>
                      </a:r>
                      <a:r>
                        <a:rPr lang="en-US" sz="1400" kern="1200" smtClean="0">
                          <a:effectLst/>
                        </a:rPr>
                        <a:t>while deploying it. The compiler</a:t>
                      </a:r>
                    </a:p>
                    <a:p>
                      <a:r>
                        <a:rPr lang="en-US" sz="1400" kern="1200" smtClean="0">
                          <a:effectLst/>
                        </a:rPr>
                        <a:t>creates default constructor if there is no constructor defined explicitly.</a:t>
                      </a:r>
                      <a:endParaRPr lang="en-US" sz="1400"/>
                    </a:p>
                  </a:txBody>
                  <a:tcPr anchor="ctr"/>
                </a:tc>
              </a:tr>
              <a:tr h="646814">
                <a:tc>
                  <a:txBody>
                    <a:bodyPr/>
                    <a:lstStyle/>
                    <a:p>
                      <a:r>
                        <a:rPr lang="en-US" sz="1400" smtClean="0"/>
                        <a:t>modifier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Modifiers can be used to change the behaviour of functions in a declarative way. </a:t>
                      </a:r>
                    </a:p>
                    <a:p>
                      <a:r>
                        <a:rPr lang="en-US" sz="1400" smtClean="0"/>
                        <a:t>Modifiers are inheritable properties of contracts and may be overridden by derived contracts, but only if they are marked </a:t>
                      </a:r>
                      <a:r>
                        <a:rPr lang="en-US" sz="1400" i="1" smtClean="0"/>
                        <a:t>virtual</a:t>
                      </a:r>
                      <a:r>
                        <a:rPr lang="en-US" sz="1400" smtClean="0"/>
                        <a:t>.</a:t>
                      </a:r>
                      <a:endParaRPr lang="en-US" sz="1400"/>
                    </a:p>
                  </a:txBody>
                  <a:tcPr anchor="ctr"/>
                </a:tc>
              </a:tr>
              <a:tr h="413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en-US" sz="14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Functions can be declared </a:t>
                      </a:r>
                      <a:r>
                        <a:rPr lang="en-US" sz="1400" i="1" smtClean="0"/>
                        <a:t>view</a:t>
                      </a:r>
                      <a:r>
                        <a:rPr lang="en-US" sz="1400" smtClean="0"/>
                        <a:t> in which case they promise not to modify the state.</a:t>
                      </a:r>
                      <a:endParaRPr lang="en-US" sz="1400"/>
                    </a:p>
                  </a:txBody>
                  <a:tcPr anchor="ctr"/>
                </a:tc>
              </a:tr>
              <a:tr h="45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pure</a:t>
                      </a:r>
                      <a:endParaRPr lang="en-US" sz="14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Functions can be declared </a:t>
                      </a:r>
                      <a:r>
                        <a:rPr lang="en-US" sz="1400" b="0" i="1" u="none" smtClean="0"/>
                        <a:t>pure</a:t>
                      </a:r>
                      <a:r>
                        <a:rPr lang="en-US" sz="1400" smtClean="0"/>
                        <a:t> in which case they promise not to read from or modify the state.</a:t>
                      </a:r>
                      <a:endParaRPr lang="en-US" sz="1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0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367644" y="153958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/>
              <a:t>KẾT LUẬN</a:t>
            </a:r>
            <a:endParaRPr lang="en-US" sz="3200" b="1"/>
          </a:p>
        </p:txBody>
      </p:sp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9144"/>
              </p:ext>
            </p:extLst>
          </p:nvPr>
        </p:nvGraphicFramePr>
        <p:xfrm>
          <a:off x="323528" y="1491630"/>
          <a:ext cx="8568952" cy="257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584176"/>
                <a:gridCol w="5976664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100" kern="1200" smtClean="0">
                          <a:effectLst/>
                        </a:rPr>
                        <a:t>Keywords 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Syntax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Description</a:t>
                      </a:r>
                      <a:endParaRPr lang="en-US" sz="1100"/>
                    </a:p>
                  </a:txBody>
                  <a:tcPr/>
                </a:tc>
              </a:tr>
              <a:tr h="432048">
                <a:tc rowSpan="2">
                  <a:txBody>
                    <a:bodyPr/>
                    <a:lstStyle/>
                    <a:p>
                      <a:r>
                        <a:rPr lang="en-US" sz="1100" smtClean="0"/>
                        <a:t>event</a:t>
                      </a:r>
                      <a:r>
                        <a:rPr lang="en-US" sz="1100" baseline="0" smtClean="0"/>
                        <a:t>s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event</a:t>
                      </a:r>
                      <a:r>
                        <a:rPr lang="en-US" sz="1100" baseline="0" smtClean="0"/>
                        <a:t> eventName</a:t>
                      </a:r>
                      <a:r>
                        <a:rPr lang="en-US" sz="1100" smtClean="0"/>
                        <a:t>();</a:t>
                      </a:r>
                      <a:endParaRPr lang="en-US" sz="11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smtClean="0"/>
                        <a:t>Events are inheritable members of contracts.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smtClean="0"/>
                        <a:t>When you call them, they cause the arguments to be stored in the transaction’s log - a special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smtClean="0"/>
                        <a:t>data structure in the blockchain.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100" smtClean="0"/>
                        <a:t>These logs are associated with the address of the contract, are incorporated into the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100" smtClean="0"/>
                        <a:t>blockchain, and stay there as long as a block is accessible.</a:t>
                      </a:r>
                      <a:endParaRPr lang="en-US" sz="1100" baseline="0" smtClean="0"/>
                    </a:p>
                  </a:txBody>
                  <a:tcPr anchor="ctr"/>
                </a:tc>
              </a:tr>
              <a:tr h="244976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emit </a:t>
                      </a:r>
                      <a:r>
                        <a:rPr lang="en-US" sz="1100" baseline="0" smtClean="0"/>
                        <a:t>eventName</a:t>
                      </a:r>
                      <a:r>
                        <a:rPr lang="en-US" sz="1100" smtClean="0"/>
                        <a:t>();</a:t>
                      </a:r>
                      <a:endParaRPr 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</a:tr>
              <a:tr h="211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libraries</a:t>
                      </a:r>
                      <a:endParaRPr lang="en-US" sz="1100" b="0" i="0" kern="120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library</a:t>
                      </a:r>
                      <a:r>
                        <a:rPr lang="en-US" sz="1100" baseline="0" smtClean="0"/>
                        <a:t> libraryName{}</a:t>
                      </a:r>
                      <a:r>
                        <a:rPr lang="en-US" sz="1100" smtClean="0"/>
                        <a:t>;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Libraries are similar to contracts, but their purpose is that they are deployed only once at a</a:t>
                      </a:r>
                    </a:p>
                    <a:p>
                      <a:r>
                        <a:rPr lang="en-US" sz="1100" smtClean="0"/>
                        <a:t>specific address and their code is reused using the </a:t>
                      </a:r>
                      <a:r>
                        <a:rPr lang="en-US" sz="1100" i="0" u="none" smtClean="0"/>
                        <a:t>DELEGATECALL</a:t>
                      </a:r>
                      <a:r>
                        <a:rPr lang="en-US" sz="1100" smtClean="0"/>
                        <a:t> (CALLCODE until</a:t>
                      </a:r>
                    </a:p>
                    <a:p>
                      <a:r>
                        <a:rPr lang="en-US" sz="1100" smtClean="0"/>
                        <a:t>Homestead) feature of the EVM. </a:t>
                      </a:r>
                      <a:endParaRPr lang="en-US" sz="1100"/>
                    </a:p>
                  </a:txBody>
                  <a:tcPr anchor="ctr"/>
                </a:tc>
              </a:tr>
              <a:tr h="2116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ABI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The Contract Application Binary Interface (ABI) is the standard way to interact with contracts</a:t>
                      </a:r>
                    </a:p>
                    <a:p>
                      <a:r>
                        <a:rPr lang="en-US" sz="1100" smtClean="0"/>
                        <a:t>In the Ethereum ecosystem, both from outside the blockchain and for contract-to-contract</a:t>
                      </a:r>
                    </a:p>
                    <a:p>
                      <a:r>
                        <a:rPr lang="en-US" sz="1100" smtClean="0"/>
                        <a:t>interaction. Data is encoded according to its type, as described in this specification. </a:t>
                      </a:r>
                    </a:p>
                    <a:p>
                      <a:r>
                        <a:rPr lang="en-US" sz="1100" smtClean="0"/>
                        <a:t>The encoding is not self describing and thus requires a schema in order to decode.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0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348</Words>
  <Application>Microsoft Office PowerPoint</Application>
  <PresentationFormat>Trình chiếu Trên màn hình (16:9)</PresentationFormat>
  <Paragraphs>45</Paragraphs>
  <Slides>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Calibri</vt:lpstr>
      <vt:lpstr>Segoe UI Black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LXL</cp:lastModifiedBy>
  <cp:revision>194</cp:revision>
  <dcterms:created xsi:type="dcterms:W3CDTF">2016-12-05T23:26:54Z</dcterms:created>
  <dcterms:modified xsi:type="dcterms:W3CDTF">2021-10-30T15:49:58Z</dcterms:modified>
</cp:coreProperties>
</file>