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6"/>
  </p:notesMasterIdLst>
  <p:sldIdLst>
    <p:sldId id="261" r:id="rId3"/>
    <p:sldId id="296" r:id="rId4"/>
    <p:sldId id="292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9FF"/>
    <a:srgbClr val="FF6600"/>
    <a:srgbClr val="FFC000"/>
    <a:srgbClr val="FFCC00"/>
    <a:srgbClr val="FF0000"/>
    <a:srgbClr val="3C3C3C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Kiểu Có chủ đề 1 - Nhấn mạnh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Kiểu Tối 1 - Nhấn mạnh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Kiểu Tối 1 - Nhấn mạnh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Kiểu Trung bình 2 - Nhấn mạnh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Kiểu Tối 1 - Nhấn mạnh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Kiểu Có chủ đề 1 - Nhấn mạnh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6087" autoAdjust="0"/>
  </p:normalViewPr>
  <p:slideViewPr>
    <p:cSldViewPr>
      <p:cViewPr varScale="1">
        <p:scale>
          <a:sx n="162" d="100"/>
          <a:sy n="162" d="100"/>
        </p:scale>
        <p:origin x="480" y="13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0EC1C-D305-4D94-A551-D43A0AC1DF1E}" type="datetimeFigureOut">
              <a:rPr lang="en-US" smtClean="0"/>
              <a:t>06 Dec 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07E0F-6336-488B-8BDC-65F3472C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0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07E0F-6336-488B-8BDC-65F3472C72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9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07E0F-6336-488B-8BDC-65F3472C72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Nền tảng Ethereum - Học Viện Đầu Tư Tài Chính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40" t="399" r="9729" b="-399"/>
          <a:stretch/>
        </p:blipFill>
        <p:spPr bwMode="auto">
          <a:xfrm>
            <a:off x="1270" y="-15638"/>
            <a:ext cx="3913098" cy="518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am giác Cân 3"/>
          <p:cNvSpPr/>
          <p:nvPr/>
        </p:nvSpPr>
        <p:spPr>
          <a:xfrm>
            <a:off x="1807450" y="-15638"/>
            <a:ext cx="4276718" cy="5165964"/>
          </a:xfrm>
          <a:prstGeom prst="triangle">
            <a:avLst>
              <a:gd name="adj" fmla="val 495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914368" y="920756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i="1" smtClean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</a:rPr>
              <a:t>NHÓM #14</a:t>
            </a:r>
            <a:endParaRPr lang="en-US" sz="3600" i="1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2065347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061609" y="2973620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35246" y="212251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82254" y="3030787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42006" y="2324097"/>
            <a:ext cx="3968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Trần </a:t>
            </a:r>
            <a:r>
              <a:rPr lang="en-US" altLang="ko-KR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Đình </a:t>
            </a:r>
            <a:r>
              <a:rPr lang="en-US" altLang="ko-KR" sz="20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Hoàng</a:t>
            </a:r>
            <a:endParaRPr lang="ko-KR" altLang="en-US" sz="2000" b="1" i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10752" y="3252209"/>
            <a:ext cx="4146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Lê Tuấn Lực</a:t>
            </a:r>
            <a:endParaRPr lang="ko-KR" alt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Nền tảng Ethereum - Học Viện Đầu Tư Tài Chính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40" t="399" r="9729" b="-399"/>
          <a:stretch/>
        </p:blipFill>
        <p:spPr bwMode="auto">
          <a:xfrm>
            <a:off x="1270" y="-15638"/>
            <a:ext cx="3913098" cy="518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am giác Cân 3"/>
          <p:cNvSpPr/>
          <p:nvPr/>
        </p:nvSpPr>
        <p:spPr>
          <a:xfrm>
            <a:off x="1807450" y="-15638"/>
            <a:ext cx="4276718" cy="5165964"/>
          </a:xfrm>
          <a:prstGeom prst="triangle">
            <a:avLst>
              <a:gd name="adj" fmla="val 495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916231" y="68792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i="1" smtClean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</a:rPr>
              <a:t>SETUP WEB3</a:t>
            </a:r>
            <a:endParaRPr lang="en-US" sz="3600" i="1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57412" y="1660987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099149" y="2569260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40887" y="3477533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72786" y="171815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19794" y="2626427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66803" y="3534700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96686" y="1847198"/>
            <a:ext cx="4296006" cy="533606"/>
            <a:chOff x="4593681" y="1245639"/>
            <a:chExt cx="3947407" cy="533606"/>
          </a:xfrm>
        </p:grpSpPr>
        <p:sp>
          <p:nvSpPr>
            <p:cNvPr id="46" name="TextBox 45"/>
            <p:cNvSpPr txBox="1"/>
            <p:nvPr/>
          </p:nvSpPr>
          <p:spPr>
            <a:xfrm>
              <a:off x="4593681" y="1533024"/>
              <a:ext cx="39474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</a:t>
              </a:r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dding web3, provider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accounts, balance, call, send transaction   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64273" y="1245639"/>
              <a:ext cx="3646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Manual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63162" y="2761625"/>
            <a:ext cx="4212493" cy="534679"/>
            <a:chOff x="4618459" y="1248519"/>
            <a:chExt cx="3716924" cy="534679"/>
          </a:xfrm>
        </p:grpSpPr>
        <p:sp>
          <p:nvSpPr>
            <p:cNvPr id="50" name="TextBox 49"/>
            <p:cNvSpPr txBox="1"/>
            <p:nvPr/>
          </p:nvSpPr>
          <p:spPr>
            <a:xfrm>
              <a:off x="4618459" y="1536977"/>
              <a:ext cx="3716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methods 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call, </a:t>
              </a:r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send</a:t>
              </a:r>
              <a:endParaRPr lang="en-US" altLang="ko-KR" sz="10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76750" y="1248519"/>
              <a:ext cx="3658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Contract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82474" y="3668393"/>
            <a:ext cx="4294738" cy="536633"/>
            <a:chOff x="4600724" y="1243740"/>
            <a:chExt cx="3787604" cy="536633"/>
          </a:xfrm>
        </p:grpSpPr>
        <p:sp>
          <p:nvSpPr>
            <p:cNvPr id="53" name="TextBox 52"/>
            <p:cNvSpPr txBox="1"/>
            <p:nvPr/>
          </p:nvSpPr>
          <p:spPr>
            <a:xfrm>
              <a:off x="4600724" y="1534152"/>
              <a:ext cx="37876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working in the browser</a:t>
              </a:r>
              <a:endParaRPr lang="en-US" altLang="ko-KR" sz="10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73301" y="1243740"/>
              <a:ext cx="3657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</a:t>
              </a:r>
              <a:r>
                <a:rPr lang="en-US" altLang="ko-KR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s-browser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8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/>
          <p:cNvSpPr>
            <a:spLocks noGrp="1"/>
          </p:cNvSpPr>
          <p:nvPr>
            <p:ph type="body" sz="quarter" idx="10"/>
          </p:nvPr>
        </p:nvSpPr>
        <p:spPr>
          <a:xfrm>
            <a:off x="1367644" y="153958"/>
            <a:ext cx="6408712" cy="576064"/>
          </a:xfrm>
        </p:spPr>
        <p:txBody>
          <a:bodyPr/>
          <a:lstStyle/>
          <a:p>
            <a:pPr algn="ctr"/>
            <a:r>
              <a:rPr lang="en-US" sz="3200" b="1" smtClean="0">
                <a:solidFill>
                  <a:schemeClr val="accent1"/>
                </a:solidFill>
              </a:rPr>
              <a:t>SUMMARY</a:t>
            </a:r>
            <a:endParaRPr lang="en-US" sz="3200" b="1">
              <a:solidFill>
                <a:schemeClr val="accent1"/>
              </a:solidFill>
            </a:endParaRPr>
          </a:p>
        </p:txBody>
      </p:sp>
      <p:graphicFrame>
        <p:nvGraphicFramePr>
          <p:cNvPr id="12" name="Bảng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268873"/>
              </p:ext>
            </p:extLst>
          </p:nvPr>
        </p:nvGraphicFramePr>
        <p:xfrm>
          <a:off x="1007604" y="771550"/>
          <a:ext cx="7128792" cy="405447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80120"/>
                <a:gridCol w="3312368"/>
                <a:gridCol w="2736304"/>
              </a:tblGrid>
              <a:tr h="282575">
                <a:tc>
                  <a:txBody>
                    <a:bodyPr/>
                    <a:lstStyle/>
                    <a:p>
                      <a:pPr algn="l"/>
                      <a:r>
                        <a:rPr lang="en-US" sz="1200" b="1" kern="1200" smtClean="0">
                          <a:solidFill>
                            <a:schemeClr val="accent1"/>
                          </a:solidFill>
                          <a:effectLst/>
                          <a:latin typeface="Mont Demo Heavy" panose="00000A00000000000000" pitchFamily="50" charset="0"/>
                          <a:cs typeface="Calibri" panose="020F0502020204030204" pitchFamily="34" charset="0"/>
                        </a:rPr>
                        <a:t>Keywords</a:t>
                      </a:r>
                      <a:endParaRPr lang="en-US" sz="1200" b="1">
                        <a:solidFill>
                          <a:schemeClr val="accent1"/>
                        </a:solidFill>
                        <a:latin typeface="Mont Demo Heavy" panose="00000A00000000000000" pitchFamily="50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>
                          <a:solidFill>
                            <a:schemeClr val="accent1"/>
                          </a:solidFill>
                          <a:latin typeface="Mont Demo Heavy" panose="00000A00000000000000" pitchFamily="50" charset="0"/>
                          <a:cs typeface="Calibri" panose="020F0502020204030204" pitchFamily="34" charset="0"/>
                        </a:rPr>
                        <a:t>Syntax</a:t>
                      </a:r>
                      <a:endParaRPr lang="en-US" sz="1200" b="1">
                        <a:solidFill>
                          <a:schemeClr val="accent1"/>
                        </a:solidFill>
                        <a:latin typeface="Mont Demo Heavy" panose="00000A00000000000000" pitchFamily="50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>
                          <a:solidFill>
                            <a:schemeClr val="accent1"/>
                          </a:solidFill>
                          <a:latin typeface="Mont Demo Heavy" panose="00000A00000000000000" pitchFamily="50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US" sz="1200" b="1">
                        <a:solidFill>
                          <a:schemeClr val="accent1"/>
                        </a:solidFill>
                        <a:latin typeface="Mont Demo Heavy" panose="00000A00000000000000" pitchFamily="50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489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web3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Web3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require(</a:t>
                      </a:r>
                      <a:r>
                        <a:rPr lang="en-US" sz="1050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'web3'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Import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web3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01">
                <a:tc rowSpan="2"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provider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web3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</a:p>
                    <a:p>
                      <a:r>
                        <a:rPr lang="en-US" sz="105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    new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Web3(</a:t>
                      </a:r>
                      <a:r>
                        <a:rPr lang="en-US" sz="1050" i="0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'http://localhost:8545'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instantiate a new HttpProvider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web3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Web3(</a:t>
                      </a:r>
                      <a:r>
                        <a:rPr lang="en-US" sz="105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Web3.providers.HttpProvider(</a:t>
                      </a:r>
                      <a:r>
                        <a:rPr lang="en-US" sz="1050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'http://localhost:8545‘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));</a:t>
                      </a:r>
                      <a:endParaRPr lang="en-US" sz="1050" smtClean="0">
                        <a:solidFill>
                          <a:schemeClr val="tx1"/>
                        </a:solidFill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57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mtClean="0">
                          <a:solidFill>
                            <a:schemeClr val="tx1"/>
                          </a:solidFill>
                          <a:effectLst/>
                        </a:rPr>
                        <a:t>contract</a:t>
                      </a:r>
                      <a:endParaRPr lang="en-US" sz="1200" b="0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myContract </a:t>
                      </a:r>
                      <a:r>
                        <a:rPr lang="en-US" sz="1050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web3.eth.Contract(</a:t>
                      </a:r>
                    </a:p>
                    <a:p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    abi,</a:t>
                      </a:r>
                    </a:p>
                    <a:p>
                      <a:r>
                        <a:rPr lang="en-US" sz="1050" baseline="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    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contract_</a:t>
                      </a:r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address</a:t>
                      </a:r>
                    </a:p>
                    <a:p>
                      <a:r>
                        <a:rPr lang="en-US" sz="105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</a:rPr>
                        <a:t>);</a:t>
                      </a:r>
                      <a:endParaRPr lang="en-US" sz="1050">
                        <a:solidFill>
                          <a:schemeClr val="tx1"/>
                        </a:solidFill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Creates a new contract instance with </a:t>
                      </a:r>
                    </a:p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all its methods and events defined in </a:t>
                      </a:r>
                    </a:p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its json interface object (derived from </a:t>
                      </a:r>
                    </a:p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the ABI).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7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en-US" sz="12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endParaRPr lang="en-US" sz="1200" b="0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myContract.methods.myMethod().call(</a:t>
                      </a:r>
                    </a:p>
                    <a:p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   { from: account_address }</a:t>
                      </a:r>
                    </a:p>
                    <a:p>
                      <a:r>
                        <a:rPr lang="en-US" sz="105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Will call a “constant” method and execute its smart contract method in the EVM without sending any transaction.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7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en-US" sz="12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endParaRPr lang="en-US" sz="1200" b="0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myContract.methods.myMethod(</a:t>
                      </a:r>
                    </a:p>
                    <a:p>
                      <a:r>
                        <a:rPr lang="en-US" sz="1050" b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   param1</a:t>
                      </a:r>
                      <a:r>
                        <a:rPr lang="en-US" sz="1050" b="0" baseline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, </a:t>
                      </a:r>
                    </a:p>
                    <a:p>
                      <a:r>
                        <a:rPr lang="en-US" sz="1050" b="0" baseline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   param2,</a:t>
                      </a:r>
                    </a:p>
                    <a:p>
                      <a:r>
                        <a:rPr lang="en-US" sz="1050" b="0" baseline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   ...</a:t>
                      </a:r>
                    </a:p>
                    <a:p>
                      <a:r>
                        <a:rPr lang="en-US" sz="1050" b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).send(</a:t>
                      </a:r>
                    </a:p>
                    <a:p>
                      <a:r>
                        <a:rPr lang="en-US" sz="1050" b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  { from: account_address</a:t>
                      </a:r>
                      <a:r>
                        <a:rPr lang="en-US" sz="1050" b="0" baseline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sz="1050" b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}</a:t>
                      </a:r>
                    </a:p>
                    <a:p>
                      <a:r>
                        <a:rPr lang="en-US" sz="1050" b="0" smtClean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).then(console.log);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Will send a transaction to the smart</a:t>
                      </a:r>
                    </a:p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contract and execute its method.</a:t>
                      </a:r>
                    </a:p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Note this can alter the smart contract state.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6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4790</TotalTime>
  <Words>200</Words>
  <Application>Microsoft Office PowerPoint</Application>
  <PresentationFormat>Trình chiếu Trên màn hình (16:9)</PresentationFormat>
  <Paragraphs>55</Paragraphs>
  <Slides>3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3</vt:i4>
      </vt:variant>
    </vt:vector>
  </HeadingPairs>
  <TitlesOfParts>
    <vt:vector size="12" baseType="lpstr">
      <vt:lpstr>Arial</vt:lpstr>
      <vt:lpstr>Arial Unicode MS</vt:lpstr>
      <vt:lpstr>Calibri</vt:lpstr>
      <vt:lpstr>JetBrains Mono</vt:lpstr>
      <vt:lpstr>Mont Demo Heavy</vt:lpstr>
      <vt:lpstr>Roboto</vt:lpstr>
      <vt:lpstr>Segoe UI Black</vt:lpstr>
      <vt:lpstr>Contents Slide Master</vt:lpstr>
      <vt:lpstr>Section Break Slide Master</vt:lpstr>
      <vt:lpstr>Bản trình bày PowerPoint</vt:lpstr>
      <vt:lpstr>Bản trình bày PowerPoint</vt:lpstr>
      <vt:lpstr>Bản trình bày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LXL</cp:lastModifiedBy>
  <cp:revision>212</cp:revision>
  <dcterms:created xsi:type="dcterms:W3CDTF">2016-12-05T23:26:54Z</dcterms:created>
  <dcterms:modified xsi:type="dcterms:W3CDTF">2021-12-06T05:33:03Z</dcterms:modified>
</cp:coreProperties>
</file>