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sldIdLst>
    <p:sldId id="261" r:id="rId3"/>
    <p:sldId id="296" r:id="rId4"/>
    <p:sldId id="297" r:id="rId5"/>
    <p:sldId id="29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754" autoAdjust="0"/>
  </p:normalViewPr>
  <p:slideViewPr>
    <p:cSldViewPr>
      <p:cViewPr>
        <p:scale>
          <a:sx n="160" d="100"/>
          <a:sy n="160" d="100"/>
        </p:scale>
        <p:origin x="540" y="2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13 Dec 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4368" y="920756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NHÓM #14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065347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2973620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12251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03078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2006" y="2324097"/>
            <a:ext cx="39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Roboto" pitchFamily="2" charset="0"/>
                <a:cs typeface="Calibri" panose="020F0502020204030204" pitchFamily="34" charset="0"/>
              </a:rPr>
              <a:t>Trần Đình </a:t>
            </a:r>
            <a:r>
              <a:rPr lang="en-US" altLang="ko-KR" sz="20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Roboto" pitchFamily="2" charset="0"/>
                <a:cs typeface="Calibri" panose="020F0502020204030204" pitchFamily="34" charset="0"/>
              </a:rPr>
              <a:t>Hoàng</a:t>
            </a:r>
            <a:endParaRPr lang="ko-KR" altLang="en-US" sz="2000" b="1" i="1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0752" y="3252209"/>
            <a:ext cx="414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Lê Tuấn Lực</a:t>
            </a:r>
            <a:endParaRPr lang="ko-KR" alt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6231" y="68792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SUPPLY CHAIN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57412" y="1660987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99149" y="2569260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40887" y="3477533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72786" y="171815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9794" y="262642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6803" y="353470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96686" y="1942114"/>
            <a:ext cx="4296006" cy="533606"/>
            <a:chOff x="4593681" y="1245639"/>
            <a:chExt cx="3947407" cy="533606"/>
          </a:xfrm>
        </p:grpSpPr>
        <p:sp>
          <p:nvSpPr>
            <p:cNvPr id="46" name="TextBox 45"/>
            <p:cNvSpPr txBox="1"/>
            <p:nvPr/>
          </p:nvSpPr>
          <p:spPr>
            <a:xfrm>
              <a:off x="4593681" y="1533024"/>
              <a:ext cx="3947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4273" y="1245639"/>
              <a:ext cx="3646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Item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63162" y="2856541"/>
            <a:ext cx="4212493" cy="534679"/>
            <a:chOff x="4618459" y="1248519"/>
            <a:chExt cx="3716924" cy="534679"/>
          </a:xfrm>
        </p:grpSpPr>
        <p:sp>
          <p:nvSpPr>
            <p:cNvPr id="50" name="TextBox 49"/>
            <p:cNvSpPr txBox="1"/>
            <p:nvPr/>
          </p:nvSpPr>
          <p:spPr>
            <a:xfrm>
              <a:off x="4618459" y="1536977"/>
              <a:ext cx="3716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6750" y="1248519"/>
              <a:ext cx="365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Trigger Payment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82474" y="3763309"/>
            <a:ext cx="4294738" cy="536633"/>
            <a:chOff x="4600724" y="1243740"/>
            <a:chExt cx="3787604" cy="536633"/>
          </a:xfrm>
        </p:grpSpPr>
        <p:sp>
          <p:nvSpPr>
            <p:cNvPr id="53" name="TextBox 52"/>
            <p:cNvSpPr txBox="1"/>
            <p:nvPr/>
          </p:nvSpPr>
          <p:spPr>
            <a:xfrm>
              <a:off x="4600724" y="1534152"/>
              <a:ext cx="37876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73301" y="1243740"/>
              <a:ext cx="3657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Trigger Delivery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8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>
                <a:solidFill>
                  <a:schemeClr val="accent1"/>
                </a:solidFill>
              </a:rPr>
              <a:t>KẾT LUẬN</a:t>
            </a:r>
            <a:endParaRPr lang="en-US" sz="3200" b="1">
              <a:solidFill>
                <a:schemeClr val="accent1"/>
              </a:solidFill>
            </a:endParaRPr>
          </a:p>
        </p:txBody>
      </p:sp>
      <p:graphicFrame>
        <p:nvGraphicFramePr>
          <p:cNvPr id="5" name="Bảng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11509"/>
              </p:ext>
            </p:extLst>
          </p:nvPr>
        </p:nvGraphicFramePr>
        <p:xfrm>
          <a:off x="539552" y="1059582"/>
          <a:ext cx="8208912" cy="37414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64096"/>
                <a:gridCol w="1656184"/>
                <a:gridCol w="5688632"/>
              </a:tblGrid>
              <a:tr h="137160">
                <a:tc rowSpan="2">
                  <a:txBody>
                    <a:bodyPr/>
                    <a:lstStyle/>
                    <a:p>
                      <a:r>
                        <a:rPr lang="en-US" sz="110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Item</a:t>
                      </a:r>
                      <a:endParaRPr lang="en-US" sz="1100" b="1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Khởi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tạo hợp đồng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</a:t>
                      </a:r>
                      <a:r>
                        <a:rPr lang="en-US" sz="1200" b="0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mới và sinh ra địa chỉ của hợp đồng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 address</a:t>
                      </a:r>
                      <a:endParaRPr lang="en-US" sz="1200" b="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Receive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Đảm bảo Item hiện tại chưa ai mua (giá đã bán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pricePaid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==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0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Và g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iá mua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msg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.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value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 phải bằng với giá bán </a:t>
                      </a:r>
                      <a:r>
                        <a:rPr lang="en-US" sz="1050" b="0" kern="1200" smtClean="0">
                          <a:solidFill>
                            <a:srgbClr val="C00000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_itemPrice</a:t>
                      </a:r>
                      <a:endParaRPr kumimoji="0" lang="en-US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JetBrains Mono" panose="020B0509020102050004" pitchFamily="49" charset="0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Gọi đến hàm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triggerPayment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ở địa chỉ hợp đồng mẹ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ItemManager</a:t>
                      </a:r>
                      <a:endPara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với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value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==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msg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.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value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và truyền vào tham số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itemIndex</a:t>
                      </a: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Mong đợi hàm đó thực hiện thành công, nếu không thì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revert</a:t>
                      </a: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.</a:t>
                      </a:r>
                      <a:endPara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01">
                <a:tc rowSpan="3">
                  <a:txBody>
                    <a:bodyPr/>
                    <a:lstStyle/>
                    <a:p>
                      <a:r>
                        <a:rPr lang="en-US" sz="110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Item</a:t>
                      </a:r>
                    </a:p>
                    <a:p>
                      <a:r>
                        <a:rPr lang="en-US" sz="110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Manager</a:t>
                      </a:r>
                      <a:endParaRPr lang="en-US" sz="1100" b="1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050" b="1" kern="1200" baseline="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 item</a:t>
                      </a:r>
                      <a:endParaRPr lang="en-US" sz="1050" smtClean="0">
                        <a:solidFill>
                          <a:schemeClr val="tx1"/>
                        </a:solidFill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Khởi tạo hợp đồng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</a:t>
                      </a:r>
                      <a:r>
                        <a:rPr lang="en-US" sz="1200" b="0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mới có địa chỉ ở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 address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Thêm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đó vào kho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items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, lưu trữ ở vị trí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itemIndex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, trong cấu trúc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S_Item</a:t>
                      </a:r>
                      <a:endParaRPr lang="en-US" sz="1200" b="0" baseline="0" smtClean="0">
                        <a:solidFill>
                          <a:srgbClr val="C00000"/>
                        </a:solidFill>
                        <a:latin typeface="JetBrains Mono" panose="020B05090201020500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Đặt trạng thái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items</a:t>
                      </a:r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ở vị trí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itemIndex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thời điểm đó là </a:t>
                      </a:r>
                      <a:r>
                        <a:rPr lang="en-US" sz="1050" b="0" baseline="0" smtClean="0">
                          <a:solidFill>
                            <a:srgbClr val="C00000"/>
                          </a:solidFill>
                          <a:latin typeface="JetBrains Mono" panose="020B0509020102050004" pitchFamily="49" charset="0"/>
                        </a:rPr>
                        <a:t>Created</a:t>
                      </a:r>
                      <a:endParaRPr lang="en-US" sz="1200" b="0" baseline="0" smtClean="0">
                        <a:solidFill>
                          <a:srgbClr val="C00000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Trigger</a:t>
                      </a:r>
                      <a:r>
                        <a:rPr lang="en-US" sz="1050" b="1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payment</a:t>
                      </a:r>
                      <a:endParaRPr lang="en-US" sz="1050" b="1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Đảm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bảo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items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ở vị trí </a:t>
                      </a: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itemIndex</a:t>
                      </a: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đang trong trạng thái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Created</a:t>
                      </a:r>
                      <a:endPara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Và g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iá mua (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msg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.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value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) phải bằng với giá bán (</a:t>
                      </a:r>
                      <a:r>
                        <a:rPr lang="en-US" sz="1050" b="0" kern="1200" smtClean="0">
                          <a:solidFill>
                            <a:srgbClr val="C00000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_itemPrice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Đặt trạng thái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items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ở vị trí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itemIndex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thời điểm đó là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Paid</a:t>
                      </a:r>
                      <a:endPara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JetBrains Mono" panose="020B0509020102050004" pitchFamily="49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Trigger delivery</a:t>
                      </a:r>
                      <a:endParaRPr lang="en-US" sz="1050" b="1" smtClean="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Đảm bảo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items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ở vị trí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itemIndex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đang trong trạng thái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Paid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Đặt trạng thái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items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ở vị trí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itemIndex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thời điểm đó là </a:t>
                      </a:r>
                      <a:r>
                        <a:rPr kumimoji="0" 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JetBrains Mono" panose="020B0509020102050004" pitchFamily="49" charset="0"/>
                          <a:cs typeface="+mn-cs"/>
                        </a:rPr>
                        <a:t>Delivered</a:t>
                      </a:r>
                      <a:endPara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JetBrains Mono" panose="020B0509020102050004" pitchFamily="49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r>
                        <a:rPr lang="en-US" sz="110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Truffle</a:t>
                      </a:r>
                      <a:endParaRPr lang="en-US" sz="11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Truffle</a:t>
                      </a:r>
                      <a:r>
                        <a:rPr lang="en-US" sz="1050" b="1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install</a:t>
                      </a:r>
                      <a:endParaRPr lang="en-US" sz="1050" b="0" smtClean="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npm install -g truffle</a:t>
                      </a:r>
                      <a:endParaRPr lang="en-US" sz="1050" b="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React</a:t>
                      </a:r>
                      <a:r>
                        <a:rPr lang="en-US" sz="1050" b="1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t</a:t>
                      </a:r>
                      <a:r>
                        <a:rPr lang="en-US" sz="1050" b="1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ruffle box</a:t>
                      </a:r>
                      <a:r>
                        <a:rPr lang="en-US" sz="1050" b="1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endParaRPr lang="en-US" sz="1050" b="0" smtClean="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truffle unbox react</a:t>
                      </a:r>
                      <a:endParaRPr lang="en-US" sz="1050" b="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>
                <a:solidFill>
                  <a:schemeClr val="accent1"/>
                </a:solidFill>
              </a:rPr>
              <a:t>SUMMARY</a:t>
            </a:r>
            <a:endParaRPr lang="en-US" sz="3200" b="1">
              <a:solidFill>
                <a:schemeClr val="accent1"/>
              </a:solidFill>
            </a:endParaRPr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04877"/>
              </p:ext>
            </p:extLst>
          </p:nvPr>
        </p:nvGraphicFramePr>
        <p:xfrm>
          <a:off x="1007604" y="771550"/>
          <a:ext cx="7128792" cy="378015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80120"/>
                <a:gridCol w="3312368"/>
                <a:gridCol w="2736304"/>
              </a:tblGrid>
              <a:tr h="282575"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200" smtClean="0">
                          <a:solidFill>
                            <a:schemeClr val="accent1"/>
                          </a:solidFill>
                          <a:effectLst/>
                          <a:latin typeface="Mont Demo Heavy" panose="00000A00000000000000" pitchFamily="50" charset="0"/>
                          <a:cs typeface="Calibri" panose="020F0502020204030204" pitchFamily="34" charset="0"/>
                        </a:rPr>
                        <a:t>Keywords</a:t>
                      </a:r>
                      <a:endParaRPr lang="en-US" sz="1200" b="1">
                        <a:solidFill>
                          <a:schemeClr val="accent1"/>
                        </a:solidFill>
                        <a:latin typeface="Mont Demo Heavy" panose="00000A00000000000000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solidFill>
                            <a:schemeClr val="accent1"/>
                          </a:solidFill>
                          <a:latin typeface="Mont Demo Heavy" panose="00000A00000000000000" pitchFamily="50" charset="0"/>
                          <a:cs typeface="Calibri" panose="020F0502020204030204" pitchFamily="34" charset="0"/>
                        </a:rPr>
                        <a:t>Syntax</a:t>
                      </a:r>
                      <a:endParaRPr lang="en-US" sz="1200" b="1">
                        <a:solidFill>
                          <a:schemeClr val="accent1"/>
                        </a:solidFill>
                        <a:latin typeface="Mont Demo Heavy" panose="00000A00000000000000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solidFill>
                            <a:schemeClr val="accent1"/>
                          </a:solidFill>
                          <a:latin typeface="Mont Demo Heavy" panose="00000A00000000000000" pitchFamily="50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200" b="1">
                        <a:solidFill>
                          <a:schemeClr val="accent1"/>
                        </a:solidFill>
                        <a:latin typeface="Mont Demo Heavy" panose="00000A00000000000000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01">
                <a:tc rowSpan="2"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</a:p>
                    <a:p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    new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Web3(</a:t>
                      </a:r>
                      <a:r>
                        <a:rPr lang="en-US" sz="1050" i="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'http://localhost:8545'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instantiate a new HttpProvider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Web3(</a:t>
                      </a: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Web3.providers.HttpProvider(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'http://localhost:8545‘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));</a:t>
                      </a:r>
                      <a:endParaRPr lang="en-US" sz="1050" smtClean="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solidFill>
                            <a:schemeClr val="tx1"/>
                          </a:solidFill>
                          <a:effectLst/>
                        </a:rPr>
                        <a:t>contract</a:t>
                      </a:r>
                      <a:endParaRPr lang="en-US" sz="1200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myContract 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web3.eth.Contract(</a:t>
                      </a:r>
                    </a:p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    abi,</a:t>
                      </a:r>
                    </a:p>
                    <a:p>
                      <a:r>
                        <a:rPr lang="en-US" sz="1050" baseline="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   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contract_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address</a:t>
                      </a:r>
                    </a:p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);</a:t>
                      </a:r>
                      <a:endParaRPr lang="en-US" sz="105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Creates a new contract instance with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all its methods and events defined in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its json interface object (derived from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the ABI).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2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myContract.methods.myMethod().call(</a:t>
                      </a:r>
                    </a:p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 { from: account_address }</a:t>
                      </a:r>
                    </a:p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Will call a “constant” method and execute its smart contract method in the EVM without sending any transaction.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2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myContract.methods.myMethod(</a:t>
                      </a:r>
                    </a:p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 param1</a:t>
                      </a:r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, </a:t>
                      </a:r>
                    </a:p>
                    <a:p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 param2,</a:t>
                      </a:r>
                    </a:p>
                    <a:p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 ...</a:t>
                      </a:r>
                    </a:p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).send(</a:t>
                      </a:r>
                    </a:p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{ from: account_address</a:t>
                      </a:r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}</a:t>
                      </a:r>
                    </a:p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).then(console.log);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Will send a transaction to the smart</a:t>
                      </a:r>
                    </a:p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contract and execute its method.</a:t>
                      </a:r>
                    </a:p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Note this can alter the smart contract state.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385</Words>
  <Application>Microsoft Office PowerPoint</Application>
  <PresentationFormat>Trình chiếu Trên màn hình (16:9)</PresentationFormat>
  <Paragraphs>77</Paragraphs>
  <Slides>4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4</vt:i4>
      </vt:variant>
    </vt:vector>
  </HeadingPairs>
  <TitlesOfParts>
    <vt:vector size="14" baseType="lpstr">
      <vt:lpstr>Arial</vt:lpstr>
      <vt:lpstr>Arial Unicode MS</vt:lpstr>
      <vt:lpstr>Bahnschrift</vt:lpstr>
      <vt:lpstr>Calibri</vt:lpstr>
      <vt:lpstr>JetBrains Mono</vt:lpstr>
      <vt:lpstr>Mont Demo Heavy</vt:lpstr>
      <vt:lpstr>Roboto</vt:lpstr>
      <vt:lpstr>Segoe UI Black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224</cp:revision>
  <dcterms:created xsi:type="dcterms:W3CDTF">2016-12-05T23:26:54Z</dcterms:created>
  <dcterms:modified xsi:type="dcterms:W3CDTF">2021-12-13T11:21:03Z</dcterms:modified>
</cp:coreProperties>
</file>