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8288000" cy="10287000"/>
  <p:notesSz cx="6858000" cy="9144000"/>
  <p:embeddedFontLst>
    <p:embeddedFont>
      <p:font typeface="Assistant" pitchFamily="2" charset="-79"/>
      <p:regular r:id="rId10"/>
    </p:embeddedFont>
    <p:embeddedFont>
      <p:font typeface="Assistant Bold" pitchFamily="2" charset="-79"/>
      <p:regular r:id="rId11"/>
      <p:bold r:id="rId12"/>
    </p:embeddedFont>
    <p:embeddedFont>
      <p:font typeface="Calibri" panose="020F0502020204030204" pitchFamily="34" charset="0"/>
      <p:regular r:id="rId13"/>
      <p:bold r:id="rId14"/>
      <p:italic r:id="rId15"/>
      <p:boldItalic r:id="rId16"/>
    </p:embeddedFont>
    <p:embeddedFont>
      <p:font typeface="Martel Heavy" pitchFamily="2" charset="77"/>
      <p:regular r:id="rId17"/>
      <p:bold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autoAdjust="0"/>
    <p:restoredTop sz="94656" autoAdjust="0"/>
  </p:normalViewPr>
  <p:slideViewPr>
    <p:cSldViewPr>
      <p:cViewPr varScale="1">
        <p:scale>
          <a:sx n="71" d="100"/>
          <a:sy n="71" d="100"/>
        </p:scale>
        <p:origin x="760" y="1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font" Target="fonts/font6.fntdata"/><Relationship Id="rId10" Type="http://schemas.openxmlformats.org/officeDocument/2006/relationships/font" Target="fonts/font1.fntdata"/><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5.fntdata"/><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12/11/24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12/11/24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12/11/24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12/11/24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12/11/24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12/11/24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12/11/24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12/11/24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7.xml"/><Relationship Id="rId5" Type="http://schemas.openxmlformats.org/officeDocument/2006/relationships/image" Target="../media/image13.jpeg"/><Relationship Id="rId4" Type="http://schemas.openxmlformats.org/officeDocument/2006/relationships/image" Target="../media/image12.jpeg"/></Relationships>
</file>

<file path=ppt/slides/_rels/slide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8E2DE"/>
        </a:solidFill>
        <a:effectLst/>
      </p:bgPr>
    </p:bg>
    <p:spTree>
      <p:nvGrpSpPr>
        <p:cNvPr id="1" name=""/>
        <p:cNvGrpSpPr/>
        <p:nvPr/>
      </p:nvGrpSpPr>
      <p:grpSpPr>
        <a:xfrm>
          <a:off x="0" y="0"/>
          <a:ext cx="0" cy="0"/>
          <a:chOff x="0" y="0"/>
          <a:chExt cx="0" cy="0"/>
        </a:xfrm>
      </p:grpSpPr>
      <p:grpSp>
        <p:nvGrpSpPr>
          <p:cNvPr id="2" name="Group 2"/>
          <p:cNvGrpSpPr>
            <a:grpSpLocks noChangeAspect="1"/>
          </p:cNvGrpSpPr>
          <p:nvPr/>
        </p:nvGrpSpPr>
        <p:grpSpPr>
          <a:xfrm>
            <a:off x="8226533" y="-2287410"/>
            <a:ext cx="11135401" cy="15336793"/>
            <a:chOff x="0" y="0"/>
            <a:chExt cx="11135398" cy="15336799"/>
          </a:xfrm>
        </p:grpSpPr>
        <p:sp>
          <p:nvSpPr>
            <p:cNvPr id="3" name="Freeform 3"/>
            <p:cNvSpPr/>
            <p:nvPr/>
          </p:nvSpPr>
          <p:spPr>
            <a:xfrm>
              <a:off x="256286" y="2287397"/>
              <a:ext cx="9805162" cy="10287000"/>
            </a:xfrm>
            <a:custGeom>
              <a:avLst/>
              <a:gdLst/>
              <a:ahLst/>
              <a:cxnLst/>
              <a:rect l="l" t="t" r="r" b="b"/>
              <a:pathLst>
                <a:path w="9805162" h="10287000">
                  <a:moveTo>
                    <a:pt x="2611374" y="0"/>
                  </a:moveTo>
                  <a:lnTo>
                    <a:pt x="0" y="10287000"/>
                  </a:lnTo>
                  <a:lnTo>
                    <a:pt x="8132064" y="10287000"/>
                  </a:lnTo>
                  <a:lnTo>
                    <a:pt x="9805162" y="3695827"/>
                  </a:lnTo>
                  <a:lnTo>
                    <a:pt x="9805162" y="0"/>
                  </a:lnTo>
                  <a:close/>
                </a:path>
              </a:pathLst>
            </a:custGeom>
            <a:solidFill>
              <a:srgbClr val="FFFFFF"/>
            </a:solidFill>
          </p:spPr>
        </p:sp>
        <p:sp>
          <p:nvSpPr>
            <p:cNvPr id="4" name="Freeform 4"/>
            <p:cNvSpPr/>
            <p:nvPr/>
          </p:nvSpPr>
          <p:spPr>
            <a:xfrm>
              <a:off x="9410574" y="7468871"/>
              <a:ext cx="273048" cy="273048"/>
            </a:xfrm>
            <a:custGeom>
              <a:avLst/>
              <a:gdLst/>
              <a:ahLst/>
              <a:cxnLst/>
              <a:rect l="l" t="t" r="r" b="b"/>
              <a:pathLst>
                <a:path w="273048" h="273048">
                  <a:moveTo>
                    <a:pt x="9143" y="145668"/>
                  </a:moveTo>
                  <a:lnTo>
                    <a:pt x="127380" y="145668"/>
                  </a:lnTo>
                  <a:lnTo>
                    <a:pt x="127380" y="263905"/>
                  </a:lnTo>
                  <a:cubicBezTo>
                    <a:pt x="127380" y="268985"/>
                    <a:pt x="131444" y="273049"/>
                    <a:pt x="136524" y="273049"/>
                  </a:cubicBezTo>
                  <a:cubicBezTo>
                    <a:pt x="141603" y="273049"/>
                    <a:pt x="145668" y="268985"/>
                    <a:pt x="145668" y="263905"/>
                  </a:cubicBezTo>
                  <a:lnTo>
                    <a:pt x="145668" y="145668"/>
                  </a:lnTo>
                  <a:lnTo>
                    <a:pt x="263904" y="145668"/>
                  </a:lnTo>
                  <a:cubicBezTo>
                    <a:pt x="268985" y="145668"/>
                    <a:pt x="273048" y="141604"/>
                    <a:pt x="273048" y="136524"/>
                  </a:cubicBezTo>
                  <a:cubicBezTo>
                    <a:pt x="273048" y="131445"/>
                    <a:pt x="268984" y="127381"/>
                    <a:pt x="263904" y="127381"/>
                  </a:cubicBezTo>
                  <a:lnTo>
                    <a:pt x="145668" y="127381"/>
                  </a:lnTo>
                  <a:lnTo>
                    <a:pt x="145668" y="9144"/>
                  </a:lnTo>
                  <a:cubicBezTo>
                    <a:pt x="145668" y="4064"/>
                    <a:pt x="141603" y="0"/>
                    <a:pt x="136524" y="0"/>
                  </a:cubicBezTo>
                  <a:cubicBezTo>
                    <a:pt x="131444" y="0"/>
                    <a:pt x="127380" y="4064"/>
                    <a:pt x="127380" y="9144"/>
                  </a:cubicBezTo>
                  <a:lnTo>
                    <a:pt x="127380" y="127381"/>
                  </a:lnTo>
                  <a:lnTo>
                    <a:pt x="9143" y="127381"/>
                  </a:lnTo>
                  <a:cubicBezTo>
                    <a:pt x="4063" y="127381"/>
                    <a:pt x="0" y="131445"/>
                    <a:pt x="0" y="136524"/>
                  </a:cubicBezTo>
                  <a:cubicBezTo>
                    <a:pt x="0" y="141604"/>
                    <a:pt x="4064" y="145668"/>
                    <a:pt x="9143" y="145668"/>
                  </a:cubicBezTo>
                  <a:close/>
                </a:path>
              </a:pathLst>
            </a:custGeom>
            <a:solidFill>
              <a:srgbClr val="FFFFFF"/>
            </a:solidFill>
          </p:spPr>
        </p:sp>
      </p:grpSp>
      <p:sp>
        <p:nvSpPr>
          <p:cNvPr id="5" name="Freeform 5"/>
          <p:cNvSpPr/>
          <p:nvPr/>
        </p:nvSpPr>
        <p:spPr>
          <a:xfrm>
            <a:off x="704507" y="670112"/>
            <a:ext cx="8086725" cy="9296400"/>
          </a:xfrm>
          <a:custGeom>
            <a:avLst/>
            <a:gdLst/>
            <a:ahLst/>
            <a:cxnLst/>
            <a:rect l="l" t="t" r="r" b="b"/>
            <a:pathLst>
              <a:path w="8086725" h="9296400">
                <a:moveTo>
                  <a:pt x="0" y="0"/>
                </a:moveTo>
                <a:lnTo>
                  <a:pt x="8086725" y="0"/>
                </a:lnTo>
                <a:lnTo>
                  <a:pt x="8086725" y="9296400"/>
                </a:lnTo>
                <a:lnTo>
                  <a:pt x="0" y="9296400"/>
                </a:lnTo>
                <a:lnTo>
                  <a:pt x="0" y="0"/>
                </a:lnTo>
                <a:close/>
              </a:path>
            </a:pathLst>
          </a:custGeom>
          <a:blipFill>
            <a:blip r:embed="rId2"/>
            <a:stretch>
              <a:fillRect/>
            </a:stretch>
          </a:blipFill>
        </p:spPr>
      </p:sp>
      <p:grpSp>
        <p:nvGrpSpPr>
          <p:cNvPr id="6" name="Group 6"/>
          <p:cNvGrpSpPr>
            <a:grpSpLocks noChangeAspect="1"/>
          </p:cNvGrpSpPr>
          <p:nvPr/>
        </p:nvGrpSpPr>
        <p:grpSpPr>
          <a:xfrm>
            <a:off x="641004" y="-63503"/>
            <a:ext cx="17710490" cy="10413997"/>
            <a:chOff x="0" y="0"/>
            <a:chExt cx="17710493" cy="10414000"/>
          </a:xfrm>
        </p:grpSpPr>
        <p:sp>
          <p:nvSpPr>
            <p:cNvPr id="7" name="Freeform 7"/>
            <p:cNvSpPr/>
            <p:nvPr/>
          </p:nvSpPr>
          <p:spPr>
            <a:xfrm>
              <a:off x="7649083" y="63500"/>
              <a:ext cx="9997949" cy="10287000"/>
            </a:xfrm>
            <a:custGeom>
              <a:avLst/>
              <a:gdLst/>
              <a:ahLst/>
              <a:cxnLst/>
              <a:rect l="l" t="t" r="r" b="b"/>
              <a:pathLst>
                <a:path w="9997949" h="10287000">
                  <a:moveTo>
                    <a:pt x="0" y="0"/>
                  </a:moveTo>
                  <a:lnTo>
                    <a:pt x="0" y="10287000"/>
                  </a:lnTo>
                  <a:lnTo>
                    <a:pt x="9997948" y="10287000"/>
                  </a:lnTo>
                  <a:lnTo>
                    <a:pt x="9997948" y="0"/>
                  </a:lnTo>
                  <a:close/>
                </a:path>
              </a:pathLst>
            </a:custGeom>
            <a:solidFill>
              <a:srgbClr val="000000">
                <a:alpha val="0"/>
              </a:srgbClr>
            </a:solidFill>
          </p:spPr>
        </p:sp>
        <p:sp>
          <p:nvSpPr>
            <p:cNvPr id="8" name="Freeform 8"/>
            <p:cNvSpPr/>
            <p:nvPr/>
          </p:nvSpPr>
          <p:spPr>
            <a:xfrm>
              <a:off x="16996156" y="5245100"/>
              <a:ext cx="272923" cy="272923"/>
            </a:xfrm>
            <a:custGeom>
              <a:avLst/>
              <a:gdLst/>
              <a:ahLst/>
              <a:cxnLst/>
              <a:rect l="l" t="t" r="r" b="b"/>
              <a:pathLst>
                <a:path w="272923" h="272923">
                  <a:moveTo>
                    <a:pt x="0" y="272923"/>
                  </a:moveTo>
                  <a:lnTo>
                    <a:pt x="272923" y="272923"/>
                  </a:lnTo>
                  <a:lnTo>
                    <a:pt x="272923" y="0"/>
                  </a:lnTo>
                  <a:lnTo>
                    <a:pt x="0" y="0"/>
                  </a:lnTo>
                  <a:close/>
                </a:path>
              </a:pathLst>
            </a:custGeom>
            <a:solidFill>
              <a:srgbClr val="000000">
                <a:alpha val="0"/>
              </a:srgbClr>
            </a:solidFill>
          </p:spPr>
        </p:sp>
        <p:sp>
          <p:nvSpPr>
            <p:cNvPr id="9" name="Freeform 9"/>
            <p:cNvSpPr/>
            <p:nvPr/>
          </p:nvSpPr>
          <p:spPr>
            <a:xfrm>
              <a:off x="63500" y="733552"/>
              <a:ext cx="8087487" cy="9296019"/>
            </a:xfrm>
            <a:custGeom>
              <a:avLst/>
              <a:gdLst/>
              <a:ahLst/>
              <a:cxnLst/>
              <a:rect l="l" t="t" r="r" b="b"/>
              <a:pathLst>
                <a:path w="8087487" h="9296019">
                  <a:moveTo>
                    <a:pt x="0" y="9296019"/>
                  </a:moveTo>
                  <a:lnTo>
                    <a:pt x="8087487" y="9296019"/>
                  </a:lnTo>
                  <a:lnTo>
                    <a:pt x="8087487" y="0"/>
                  </a:lnTo>
                  <a:lnTo>
                    <a:pt x="0" y="0"/>
                  </a:lnTo>
                  <a:close/>
                </a:path>
              </a:pathLst>
            </a:custGeom>
            <a:solidFill>
              <a:srgbClr val="000000">
                <a:alpha val="0"/>
              </a:srgbClr>
            </a:solidFill>
          </p:spPr>
        </p:sp>
      </p:grpSp>
      <p:sp>
        <p:nvSpPr>
          <p:cNvPr id="10" name="TextBox 10"/>
          <p:cNvSpPr txBox="1"/>
          <p:nvPr/>
        </p:nvSpPr>
        <p:spPr>
          <a:xfrm>
            <a:off x="10826867" y="2455269"/>
            <a:ext cx="5506260" cy="7178126"/>
          </a:xfrm>
          <a:prstGeom prst="rect">
            <a:avLst/>
          </a:prstGeom>
        </p:spPr>
        <p:txBody>
          <a:bodyPr lIns="0" tIns="0" rIns="0" bIns="0" rtlCol="0" anchor="t">
            <a:spAutoFit/>
          </a:bodyPr>
          <a:lstStyle/>
          <a:p>
            <a:pPr algn="l">
              <a:lnSpc>
                <a:spcPts val="7351"/>
              </a:lnSpc>
            </a:pPr>
            <a:r>
              <a:rPr lang="en-US" sz="5698" b="1">
                <a:solidFill>
                  <a:srgbClr val="000000"/>
                </a:solidFill>
                <a:latin typeface="Martel Heavy"/>
                <a:ea typeface="Martel Heavy"/>
                <a:cs typeface="Martel Heavy"/>
                <a:sym typeface="Martel Heavy"/>
              </a:rPr>
              <a:t>Exhibition Database Management System</a:t>
            </a:r>
          </a:p>
          <a:p>
            <a:pPr algn="l">
              <a:lnSpc>
                <a:spcPts val="2919"/>
              </a:lnSpc>
            </a:pPr>
            <a:r>
              <a:rPr lang="en-US" sz="2100">
                <a:solidFill>
                  <a:srgbClr val="000000"/>
                </a:solidFill>
                <a:latin typeface="Assistant"/>
                <a:ea typeface="Assistant"/>
                <a:cs typeface="Assistant"/>
                <a:sym typeface="Assistant"/>
              </a:rPr>
              <a:t>Rahul Bothra Yu-Chen Huang Rahul Manohar Durshinapally Zijian Feng Om Ashok Dhinoja</a:t>
            </a:r>
          </a:p>
          <a:p>
            <a:pPr algn="l">
              <a:lnSpc>
                <a:spcPts val="5250"/>
              </a:lnSpc>
            </a:pPr>
            <a:r>
              <a:rPr lang="en-US" sz="2100" b="1">
                <a:solidFill>
                  <a:srgbClr val="000000"/>
                </a:solidFill>
                <a:latin typeface="Assistant Bold"/>
                <a:ea typeface="Assistant Bold"/>
                <a:cs typeface="Assistant Bold"/>
                <a:sym typeface="Assistant Bold"/>
              </a:rPr>
              <a:t>Project For DAMG6210 - Data Management and</a:t>
            </a:r>
          </a:p>
          <a:p>
            <a:pPr algn="l">
              <a:lnSpc>
                <a:spcPts val="1050"/>
              </a:lnSpc>
            </a:pPr>
            <a:r>
              <a:rPr lang="en-US" sz="2100" b="1">
                <a:solidFill>
                  <a:srgbClr val="000000"/>
                </a:solidFill>
                <a:latin typeface="Assistant Bold"/>
                <a:ea typeface="Assistant Bold"/>
                <a:cs typeface="Assistant Bold"/>
                <a:sym typeface="Assistant Bold"/>
              </a:rPr>
              <a:t>Database Design</a:t>
            </a:r>
          </a:p>
          <a:p>
            <a:pPr algn="l">
              <a:lnSpc>
                <a:spcPts val="4800"/>
              </a:lnSpc>
            </a:pPr>
            <a:r>
              <a:rPr lang="en-US" sz="2100" b="1">
                <a:solidFill>
                  <a:srgbClr val="000000"/>
                </a:solidFill>
                <a:latin typeface="Assistant Bold"/>
                <a:ea typeface="Assistant Bold"/>
                <a:cs typeface="Assistant Bold"/>
                <a:sym typeface="Assistant Bold"/>
              </a:rPr>
              <a:t>Under the guidance of Manuel D Montrond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noChangeAspect="1"/>
          </p:cNvGrpSpPr>
          <p:nvPr/>
        </p:nvGrpSpPr>
        <p:grpSpPr>
          <a:xfrm>
            <a:off x="-1875987" y="6306683"/>
            <a:ext cx="21558504" cy="10734513"/>
            <a:chOff x="0" y="0"/>
            <a:chExt cx="21558504" cy="10734510"/>
          </a:xfrm>
        </p:grpSpPr>
        <p:sp>
          <p:nvSpPr>
            <p:cNvPr id="3" name="Freeform 3"/>
            <p:cNvSpPr/>
            <p:nvPr/>
          </p:nvSpPr>
          <p:spPr>
            <a:xfrm>
              <a:off x="1876044" y="0"/>
              <a:ext cx="18288000" cy="3980307"/>
            </a:xfrm>
            <a:custGeom>
              <a:avLst/>
              <a:gdLst/>
              <a:ahLst/>
              <a:cxnLst/>
              <a:rect l="l" t="t" r="r" b="b"/>
              <a:pathLst>
                <a:path w="18288000" h="3980307">
                  <a:moveTo>
                    <a:pt x="13083159" y="0"/>
                  </a:moveTo>
                  <a:cubicBezTo>
                    <a:pt x="9880600" y="0"/>
                    <a:pt x="6648323" y="804545"/>
                    <a:pt x="3549269" y="1722501"/>
                  </a:cubicBezTo>
                  <a:cubicBezTo>
                    <a:pt x="2415540" y="2058416"/>
                    <a:pt x="1263777" y="2429764"/>
                    <a:pt x="261493" y="3073019"/>
                  </a:cubicBezTo>
                  <a:cubicBezTo>
                    <a:pt x="170561" y="3131439"/>
                    <a:pt x="83439" y="3190875"/>
                    <a:pt x="0" y="3251581"/>
                  </a:cubicBezTo>
                  <a:lnTo>
                    <a:pt x="0" y="3251581"/>
                  </a:lnTo>
                  <a:lnTo>
                    <a:pt x="0" y="3980307"/>
                  </a:lnTo>
                  <a:lnTo>
                    <a:pt x="18288000" y="3980307"/>
                  </a:lnTo>
                  <a:lnTo>
                    <a:pt x="18288000" y="916813"/>
                  </a:lnTo>
                  <a:lnTo>
                    <a:pt x="18288000" y="916813"/>
                  </a:lnTo>
                  <a:cubicBezTo>
                    <a:pt x="17710531" y="637667"/>
                    <a:pt x="17066387" y="462407"/>
                    <a:pt x="16592295" y="359918"/>
                  </a:cubicBezTo>
                  <a:cubicBezTo>
                    <a:pt x="15432024" y="108585"/>
                    <a:pt x="14259560" y="0"/>
                    <a:pt x="13083159" y="0"/>
                  </a:cubicBezTo>
                  <a:close/>
                </a:path>
              </a:pathLst>
            </a:custGeom>
            <a:solidFill>
              <a:srgbClr val="E8E2DE"/>
            </a:solidFill>
          </p:spPr>
        </p:sp>
      </p:grpSp>
      <p:sp>
        <p:nvSpPr>
          <p:cNvPr id="4" name="Freeform 4"/>
          <p:cNvSpPr/>
          <p:nvPr/>
        </p:nvSpPr>
        <p:spPr>
          <a:xfrm>
            <a:off x="12622378" y="1599257"/>
            <a:ext cx="5105400" cy="8229600"/>
          </a:xfrm>
          <a:custGeom>
            <a:avLst/>
            <a:gdLst/>
            <a:ahLst/>
            <a:cxnLst/>
            <a:rect l="l" t="t" r="r" b="b"/>
            <a:pathLst>
              <a:path w="5105400" h="8229600">
                <a:moveTo>
                  <a:pt x="0" y="0"/>
                </a:moveTo>
                <a:lnTo>
                  <a:pt x="5105400" y="0"/>
                </a:lnTo>
                <a:lnTo>
                  <a:pt x="5105400" y="8229600"/>
                </a:lnTo>
                <a:lnTo>
                  <a:pt x="0" y="8229600"/>
                </a:lnTo>
                <a:lnTo>
                  <a:pt x="0" y="0"/>
                </a:lnTo>
                <a:close/>
              </a:path>
            </a:pathLst>
          </a:custGeom>
          <a:blipFill>
            <a:blip r:embed="rId2"/>
            <a:stretch>
              <a:fillRect/>
            </a:stretch>
          </a:blipFill>
        </p:spPr>
      </p:sp>
      <p:grpSp>
        <p:nvGrpSpPr>
          <p:cNvPr id="5" name="Group 5"/>
          <p:cNvGrpSpPr>
            <a:grpSpLocks noChangeAspect="1"/>
          </p:cNvGrpSpPr>
          <p:nvPr/>
        </p:nvGrpSpPr>
        <p:grpSpPr>
          <a:xfrm>
            <a:off x="-4078405" y="1535754"/>
            <a:ext cx="22429899" cy="16393592"/>
            <a:chOff x="0" y="0"/>
            <a:chExt cx="22429902" cy="16393592"/>
          </a:xfrm>
        </p:grpSpPr>
        <p:sp>
          <p:nvSpPr>
            <p:cNvPr id="6" name="Freeform 6"/>
            <p:cNvSpPr/>
            <p:nvPr/>
          </p:nvSpPr>
          <p:spPr>
            <a:xfrm>
              <a:off x="4078351" y="4424934"/>
              <a:ext cx="14613128" cy="4326255"/>
            </a:xfrm>
            <a:custGeom>
              <a:avLst/>
              <a:gdLst/>
              <a:ahLst/>
              <a:cxnLst/>
              <a:rect l="l" t="t" r="r" b="b"/>
              <a:pathLst>
                <a:path w="14613128" h="4326255">
                  <a:moveTo>
                    <a:pt x="0" y="0"/>
                  </a:moveTo>
                  <a:lnTo>
                    <a:pt x="0" y="4326255"/>
                  </a:lnTo>
                  <a:lnTo>
                    <a:pt x="14613128" y="4326255"/>
                  </a:lnTo>
                  <a:lnTo>
                    <a:pt x="2291334" y="678307"/>
                  </a:lnTo>
                  <a:lnTo>
                    <a:pt x="0" y="0"/>
                  </a:lnTo>
                  <a:close/>
                </a:path>
              </a:pathLst>
            </a:custGeom>
            <a:solidFill>
              <a:srgbClr val="E8E2DE"/>
            </a:solidFill>
          </p:spPr>
        </p:sp>
        <p:sp>
          <p:nvSpPr>
            <p:cNvPr id="7" name="Freeform 7"/>
            <p:cNvSpPr/>
            <p:nvPr/>
          </p:nvSpPr>
          <p:spPr>
            <a:xfrm>
              <a:off x="16700754" y="63500"/>
              <a:ext cx="5102352" cy="8229600"/>
            </a:xfrm>
            <a:custGeom>
              <a:avLst/>
              <a:gdLst/>
              <a:ahLst/>
              <a:cxnLst/>
              <a:rect l="l" t="t" r="r" b="b"/>
              <a:pathLst>
                <a:path w="5102352" h="8229600">
                  <a:moveTo>
                    <a:pt x="0" y="8229600"/>
                  </a:moveTo>
                  <a:lnTo>
                    <a:pt x="5102352" y="8229600"/>
                  </a:lnTo>
                  <a:lnTo>
                    <a:pt x="5102352" y="0"/>
                  </a:lnTo>
                  <a:lnTo>
                    <a:pt x="0" y="0"/>
                  </a:lnTo>
                  <a:close/>
                </a:path>
              </a:pathLst>
            </a:custGeom>
            <a:solidFill>
              <a:srgbClr val="000000">
                <a:alpha val="0"/>
              </a:srgbClr>
            </a:solidFill>
          </p:spPr>
        </p:sp>
        <p:sp>
          <p:nvSpPr>
            <p:cNvPr id="8" name="Freeform 8"/>
            <p:cNvSpPr/>
            <p:nvPr/>
          </p:nvSpPr>
          <p:spPr>
            <a:xfrm>
              <a:off x="4078351" y="3857498"/>
              <a:ext cx="16269715" cy="4893691"/>
            </a:xfrm>
            <a:custGeom>
              <a:avLst/>
              <a:gdLst/>
              <a:ahLst/>
              <a:cxnLst/>
              <a:rect l="l" t="t" r="r" b="b"/>
              <a:pathLst>
                <a:path w="16269715" h="4893691">
                  <a:moveTo>
                    <a:pt x="0" y="0"/>
                  </a:moveTo>
                  <a:lnTo>
                    <a:pt x="0" y="4893691"/>
                  </a:lnTo>
                  <a:lnTo>
                    <a:pt x="16269716" y="4893691"/>
                  </a:lnTo>
                  <a:lnTo>
                    <a:pt x="16269716" y="0"/>
                  </a:lnTo>
                  <a:close/>
                </a:path>
              </a:pathLst>
            </a:custGeom>
            <a:solidFill>
              <a:srgbClr val="000000">
                <a:alpha val="0"/>
              </a:srgbClr>
            </a:solidFill>
          </p:spPr>
        </p:sp>
        <p:sp>
          <p:nvSpPr>
            <p:cNvPr id="9" name="Freeform 9"/>
            <p:cNvSpPr/>
            <p:nvPr/>
          </p:nvSpPr>
          <p:spPr>
            <a:xfrm>
              <a:off x="4078351" y="4178300"/>
              <a:ext cx="18288000" cy="4572889"/>
            </a:xfrm>
            <a:custGeom>
              <a:avLst/>
              <a:gdLst/>
              <a:ahLst/>
              <a:cxnLst/>
              <a:rect l="l" t="t" r="r" b="b"/>
              <a:pathLst>
                <a:path w="18288000" h="4572889">
                  <a:moveTo>
                    <a:pt x="0" y="0"/>
                  </a:moveTo>
                  <a:lnTo>
                    <a:pt x="0" y="4572889"/>
                  </a:lnTo>
                  <a:lnTo>
                    <a:pt x="18288000" y="4572889"/>
                  </a:lnTo>
                  <a:lnTo>
                    <a:pt x="18288000" y="0"/>
                  </a:lnTo>
                  <a:close/>
                </a:path>
              </a:pathLst>
            </a:custGeom>
            <a:solidFill>
              <a:srgbClr val="000000">
                <a:alpha val="0"/>
              </a:srgbClr>
            </a:solidFill>
          </p:spPr>
        </p:sp>
      </p:grpSp>
      <p:sp>
        <p:nvSpPr>
          <p:cNvPr id="10" name="TextBox 10"/>
          <p:cNvSpPr txBox="1"/>
          <p:nvPr/>
        </p:nvSpPr>
        <p:spPr>
          <a:xfrm>
            <a:off x="1550051" y="1634147"/>
            <a:ext cx="7178164" cy="5469750"/>
          </a:xfrm>
          <a:prstGeom prst="rect">
            <a:avLst/>
          </a:prstGeom>
        </p:spPr>
        <p:txBody>
          <a:bodyPr lIns="0" tIns="0" rIns="0" bIns="0" rtlCol="0" anchor="t">
            <a:spAutoFit/>
          </a:bodyPr>
          <a:lstStyle/>
          <a:p>
            <a:pPr algn="l">
              <a:lnSpc>
                <a:spcPts val="10441"/>
              </a:lnSpc>
            </a:pPr>
            <a:r>
              <a:rPr lang="en-US" sz="7458" b="1">
                <a:solidFill>
                  <a:srgbClr val="000000"/>
                </a:solidFill>
                <a:latin typeface="Martel Heavy"/>
                <a:ea typeface="Martel Heavy"/>
                <a:cs typeface="Martel Heavy"/>
                <a:sym typeface="Martel Heavy"/>
              </a:rPr>
              <a:t>Objectives</a:t>
            </a:r>
          </a:p>
          <a:p>
            <a:pPr algn="l">
              <a:lnSpc>
                <a:spcPts val="3525"/>
              </a:lnSpc>
            </a:pPr>
            <a:r>
              <a:rPr lang="en-US" sz="2100">
                <a:solidFill>
                  <a:srgbClr val="000000"/>
                </a:solidFill>
                <a:latin typeface="Assistant"/>
                <a:ea typeface="Assistant"/>
                <a:cs typeface="Assistant"/>
                <a:sym typeface="Assistant"/>
              </a:rPr>
              <a:t>To present the </a:t>
            </a:r>
            <a:r>
              <a:rPr lang="en-US" sz="2100" b="1">
                <a:solidFill>
                  <a:srgbClr val="000000"/>
                </a:solidFill>
                <a:latin typeface="Assistant Bold"/>
                <a:ea typeface="Assistant Bold"/>
                <a:cs typeface="Assistant Bold"/>
                <a:sym typeface="Assistant Bold"/>
              </a:rPr>
              <a:t>design</a:t>
            </a:r>
            <a:r>
              <a:rPr lang="en-US" sz="2100">
                <a:solidFill>
                  <a:srgbClr val="000000"/>
                </a:solidFill>
                <a:latin typeface="Assistant"/>
                <a:ea typeface="Assistant"/>
                <a:cs typeface="Assistant"/>
                <a:sym typeface="Assistant"/>
              </a:rPr>
              <a:t> and </a:t>
            </a:r>
            <a:r>
              <a:rPr lang="en-US" sz="2100" b="1">
                <a:solidFill>
                  <a:srgbClr val="000000"/>
                </a:solidFill>
                <a:latin typeface="Assistant Bold"/>
                <a:ea typeface="Assistant Bold"/>
                <a:cs typeface="Assistant Bold"/>
                <a:sym typeface="Assistant Bold"/>
              </a:rPr>
              <a:t>implementation</a:t>
            </a:r>
            <a:r>
              <a:rPr lang="en-US" sz="2100">
                <a:solidFill>
                  <a:srgbClr val="000000"/>
                </a:solidFill>
                <a:latin typeface="Assistant"/>
                <a:ea typeface="Assistant"/>
                <a:cs typeface="Assistant"/>
                <a:sym typeface="Assistant"/>
              </a:rPr>
              <a:t> of a </a:t>
            </a:r>
            <a:r>
              <a:rPr lang="en-US" sz="2100" b="1">
                <a:solidFill>
                  <a:srgbClr val="000000"/>
                </a:solidFill>
                <a:latin typeface="Assistant Bold"/>
                <a:ea typeface="Assistant Bold"/>
                <a:cs typeface="Assistant Bold"/>
                <a:sym typeface="Assistant Bold"/>
              </a:rPr>
              <a:t>centralized database system</a:t>
            </a:r>
            <a:r>
              <a:rPr lang="en-US" sz="2100">
                <a:solidFill>
                  <a:srgbClr val="000000"/>
                </a:solidFill>
                <a:latin typeface="Assistant"/>
                <a:ea typeface="Assistant"/>
                <a:cs typeface="Assistant"/>
                <a:sym typeface="Assistant"/>
              </a:rPr>
              <a:t> for the </a:t>
            </a:r>
            <a:r>
              <a:rPr lang="en-US" sz="2100" b="1">
                <a:solidFill>
                  <a:srgbClr val="000000"/>
                </a:solidFill>
                <a:latin typeface="Assistant Bold"/>
                <a:ea typeface="Assistant Bold"/>
                <a:cs typeface="Assistant Bold"/>
                <a:sym typeface="Assistant Bold"/>
              </a:rPr>
              <a:t>Electronic Entertainment Expo</a:t>
            </a:r>
            <a:r>
              <a:rPr lang="en-US" sz="2100">
                <a:solidFill>
                  <a:srgbClr val="000000"/>
                </a:solidFill>
                <a:latin typeface="Assistant"/>
                <a:ea typeface="Assistant"/>
                <a:cs typeface="Assistant"/>
                <a:sym typeface="Assistant"/>
              </a:rPr>
              <a:t>, aimed at efficiently managing exhibitor data, audience information, ticket sales, and event scheduling. The </a:t>
            </a:r>
            <a:r>
              <a:rPr lang="en-US" sz="2100" b="1">
                <a:solidFill>
                  <a:srgbClr val="000000"/>
                </a:solidFill>
                <a:latin typeface="Assistant Bold"/>
                <a:ea typeface="Assistant Bold"/>
                <a:cs typeface="Assistant Bold"/>
                <a:sym typeface="Assistant Bold"/>
              </a:rPr>
              <a:t>objective</a:t>
            </a:r>
            <a:r>
              <a:rPr lang="en-US" sz="2100">
                <a:solidFill>
                  <a:srgbClr val="000000"/>
                </a:solidFill>
                <a:latin typeface="Assistant"/>
                <a:ea typeface="Assistant"/>
                <a:cs typeface="Assistant"/>
                <a:sym typeface="Assistant"/>
              </a:rPr>
              <a:t> is to demonstrate how this system </a:t>
            </a:r>
            <a:r>
              <a:rPr lang="en-US" sz="2100" b="1">
                <a:solidFill>
                  <a:srgbClr val="000000"/>
                </a:solidFill>
                <a:latin typeface="Assistant Bold"/>
                <a:ea typeface="Assistant Bold"/>
                <a:cs typeface="Assistant Bold"/>
                <a:sym typeface="Assistant Bold"/>
              </a:rPr>
              <a:t>eliminates data redundancy</a:t>
            </a:r>
            <a:r>
              <a:rPr lang="en-US" sz="2100">
                <a:solidFill>
                  <a:srgbClr val="000000"/>
                </a:solidFill>
                <a:latin typeface="Assistant"/>
                <a:ea typeface="Assistant"/>
                <a:cs typeface="Assistant"/>
                <a:sym typeface="Assistant"/>
              </a:rPr>
              <a:t>, ensures </a:t>
            </a:r>
            <a:r>
              <a:rPr lang="en-US" sz="2100" b="1">
                <a:solidFill>
                  <a:srgbClr val="000000"/>
                </a:solidFill>
                <a:latin typeface="Assistant Bold"/>
                <a:ea typeface="Assistant Bold"/>
                <a:cs typeface="Assistant Bold"/>
                <a:sym typeface="Assistant Bold"/>
              </a:rPr>
              <a:t>consistency</a:t>
            </a:r>
            <a:r>
              <a:rPr lang="en-US" sz="2100">
                <a:solidFill>
                  <a:srgbClr val="000000"/>
                </a:solidFill>
                <a:latin typeface="Assistant"/>
                <a:ea typeface="Assistant"/>
                <a:cs typeface="Assistant"/>
                <a:sym typeface="Assistant"/>
              </a:rPr>
              <a:t>, </a:t>
            </a:r>
            <a:r>
              <a:rPr lang="en-US" sz="2100" b="1">
                <a:solidFill>
                  <a:srgbClr val="000000"/>
                </a:solidFill>
                <a:latin typeface="Assistant Bold"/>
                <a:ea typeface="Assistant Bold"/>
                <a:cs typeface="Assistant Bold"/>
                <a:sym typeface="Assistant Bold"/>
              </a:rPr>
              <a:t>enhances</a:t>
            </a:r>
            <a:r>
              <a:rPr lang="en-US" sz="2100">
                <a:solidFill>
                  <a:srgbClr val="000000"/>
                </a:solidFill>
                <a:latin typeface="Assistant"/>
                <a:ea typeface="Assistant"/>
                <a:cs typeface="Assistant"/>
                <a:sym typeface="Assistant"/>
              </a:rPr>
              <a:t> </a:t>
            </a:r>
            <a:r>
              <a:rPr lang="en-US" sz="2100" b="1">
                <a:solidFill>
                  <a:srgbClr val="000000"/>
                </a:solidFill>
                <a:latin typeface="Assistant Bold"/>
                <a:ea typeface="Assistant Bold"/>
                <a:cs typeface="Assistant Bold"/>
                <a:sym typeface="Assistant Bold"/>
              </a:rPr>
              <a:t>communication</a:t>
            </a:r>
            <a:r>
              <a:rPr lang="en-US" sz="2100">
                <a:solidFill>
                  <a:srgbClr val="000000"/>
                </a:solidFill>
                <a:latin typeface="Assistant"/>
                <a:ea typeface="Assistant"/>
                <a:cs typeface="Assistant"/>
                <a:sym typeface="Assistant"/>
              </a:rPr>
              <a:t> among exhibitors, audience, staff, and performers, and facilitates quick access to critical event information, providing a seamless experience for all stakeholders.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noChangeAspect="1"/>
          </p:cNvGrpSpPr>
          <p:nvPr/>
        </p:nvGrpSpPr>
        <p:grpSpPr>
          <a:xfrm>
            <a:off x="-6560268" y="3420742"/>
            <a:ext cx="20355973" cy="13732545"/>
            <a:chOff x="0" y="0"/>
            <a:chExt cx="20355966" cy="13732535"/>
          </a:xfrm>
        </p:grpSpPr>
        <p:sp>
          <p:nvSpPr>
            <p:cNvPr id="3" name="Freeform 3"/>
            <p:cNvSpPr/>
            <p:nvPr/>
          </p:nvSpPr>
          <p:spPr>
            <a:xfrm>
              <a:off x="6560312" y="1505458"/>
              <a:ext cx="13795628" cy="5360797"/>
            </a:xfrm>
            <a:custGeom>
              <a:avLst/>
              <a:gdLst/>
              <a:ahLst/>
              <a:cxnLst/>
              <a:rect l="l" t="t" r="r" b="b"/>
              <a:pathLst>
                <a:path w="13795628" h="5360797">
                  <a:moveTo>
                    <a:pt x="0" y="0"/>
                  </a:moveTo>
                  <a:lnTo>
                    <a:pt x="0" y="5360797"/>
                  </a:lnTo>
                  <a:lnTo>
                    <a:pt x="13784325" y="5360797"/>
                  </a:lnTo>
                  <a:lnTo>
                    <a:pt x="13795628" y="5331587"/>
                  </a:lnTo>
                  <a:lnTo>
                    <a:pt x="0" y="0"/>
                  </a:lnTo>
                  <a:close/>
                </a:path>
              </a:pathLst>
            </a:custGeom>
            <a:solidFill>
              <a:srgbClr val="E8E2DE"/>
            </a:solidFill>
          </p:spPr>
        </p:sp>
      </p:grpSp>
      <p:sp>
        <p:nvSpPr>
          <p:cNvPr id="4" name="Freeform 4"/>
          <p:cNvSpPr/>
          <p:nvPr/>
        </p:nvSpPr>
        <p:spPr>
          <a:xfrm>
            <a:off x="7303694" y="0"/>
            <a:ext cx="10753725" cy="10287000"/>
          </a:xfrm>
          <a:custGeom>
            <a:avLst/>
            <a:gdLst/>
            <a:ahLst/>
            <a:cxnLst/>
            <a:rect l="l" t="t" r="r" b="b"/>
            <a:pathLst>
              <a:path w="10753725" h="10287000">
                <a:moveTo>
                  <a:pt x="0" y="0"/>
                </a:moveTo>
                <a:lnTo>
                  <a:pt x="10753725" y="0"/>
                </a:lnTo>
                <a:lnTo>
                  <a:pt x="10753725" y="10287000"/>
                </a:lnTo>
                <a:lnTo>
                  <a:pt x="0" y="10287000"/>
                </a:lnTo>
                <a:lnTo>
                  <a:pt x="0" y="0"/>
                </a:lnTo>
                <a:close/>
              </a:path>
            </a:pathLst>
          </a:custGeom>
          <a:blipFill>
            <a:blip r:embed="rId2"/>
            <a:stretch>
              <a:fillRect/>
            </a:stretch>
          </a:blipFill>
        </p:spPr>
      </p:sp>
      <p:grpSp>
        <p:nvGrpSpPr>
          <p:cNvPr id="5" name="Group 5"/>
          <p:cNvGrpSpPr>
            <a:grpSpLocks noChangeAspect="1"/>
          </p:cNvGrpSpPr>
          <p:nvPr/>
        </p:nvGrpSpPr>
        <p:grpSpPr>
          <a:xfrm>
            <a:off x="-63503" y="-63503"/>
            <a:ext cx="18188340" cy="10413997"/>
            <a:chOff x="0" y="0"/>
            <a:chExt cx="18188330" cy="10414000"/>
          </a:xfrm>
        </p:grpSpPr>
        <p:sp>
          <p:nvSpPr>
            <p:cNvPr id="6" name="Freeform 6"/>
            <p:cNvSpPr/>
            <p:nvPr/>
          </p:nvSpPr>
          <p:spPr>
            <a:xfrm>
              <a:off x="7367143" y="63500"/>
              <a:ext cx="10757662" cy="10287000"/>
            </a:xfrm>
            <a:custGeom>
              <a:avLst/>
              <a:gdLst/>
              <a:ahLst/>
              <a:cxnLst/>
              <a:rect l="l" t="t" r="r" b="b"/>
              <a:pathLst>
                <a:path w="10757662" h="10287000">
                  <a:moveTo>
                    <a:pt x="0" y="10287000"/>
                  </a:moveTo>
                  <a:lnTo>
                    <a:pt x="10757662" y="10287000"/>
                  </a:lnTo>
                  <a:lnTo>
                    <a:pt x="10757662" y="0"/>
                  </a:lnTo>
                  <a:lnTo>
                    <a:pt x="0" y="0"/>
                  </a:lnTo>
                  <a:close/>
                </a:path>
              </a:pathLst>
            </a:custGeom>
            <a:solidFill>
              <a:srgbClr val="000000">
                <a:alpha val="0"/>
              </a:srgbClr>
            </a:solidFill>
          </p:spPr>
        </p:sp>
        <p:sp>
          <p:nvSpPr>
            <p:cNvPr id="7" name="Freeform 7"/>
            <p:cNvSpPr/>
            <p:nvPr/>
          </p:nvSpPr>
          <p:spPr>
            <a:xfrm>
              <a:off x="63500" y="3484245"/>
              <a:ext cx="13795756" cy="6866255"/>
            </a:xfrm>
            <a:custGeom>
              <a:avLst/>
              <a:gdLst/>
              <a:ahLst/>
              <a:cxnLst/>
              <a:rect l="l" t="t" r="r" b="b"/>
              <a:pathLst>
                <a:path w="13795756" h="6866255">
                  <a:moveTo>
                    <a:pt x="0" y="0"/>
                  </a:moveTo>
                  <a:lnTo>
                    <a:pt x="0" y="6866255"/>
                  </a:lnTo>
                  <a:lnTo>
                    <a:pt x="13795756" y="6866255"/>
                  </a:lnTo>
                  <a:lnTo>
                    <a:pt x="13795756" y="0"/>
                  </a:lnTo>
                  <a:close/>
                </a:path>
              </a:pathLst>
            </a:custGeom>
            <a:solidFill>
              <a:srgbClr val="000000">
                <a:alpha val="0"/>
              </a:srgbClr>
            </a:solidFill>
          </p:spPr>
        </p:sp>
      </p:grpSp>
      <p:sp>
        <p:nvSpPr>
          <p:cNvPr id="8" name="TextBox 8"/>
          <p:cNvSpPr txBox="1"/>
          <p:nvPr/>
        </p:nvSpPr>
        <p:spPr>
          <a:xfrm>
            <a:off x="234372" y="1276340"/>
            <a:ext cx="5906719" cy="3658581"/>
          </a:xfrm>
          <a:prstGeom prst="rect">
            <a:avLst/>
          </a:prstGeom>
        </p:spPr>
        <p:txBody>
          <a:bodyPr lIns="0" tIns="0" rIns="0" bIns="0" rtlCol="0" anchor="t">
            <a:spAutoFit/>
          </a:bodyPr>
          <a:lstStyle/>
          <a:p>
            <a:pPr algn="l">
              <a:lnSpc>
                <a:spcPts val="9448"/>
              </a:lnSpc>
            </a:pPr>
            <a:r>
              <a:rPr lang="en-US" sz="6758" b="1">
                <a:solidFill>
                  <a:srgbClr val="000000"/>
                </a:solidFill>
                <a:latin typeface="Martel Heavy"/>
                <a:ea typeface="Martel Heavy"/>
                <a:cs typeface="Martel Heavy"/>
                <a:sym typeface="Martel Heavy"/>
              </a:rPr>
              <a:t>Entity Relationship Diagram</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noChangeAspect="1"/>
          </p:cNvGrpSpPr>
          <p:nvPr/>
        </p:nvGrpSpPr>
        <p:grpSpPr>
          <a:xfrm>
            <a:off x="-5701351" y="7017382"/>
            <a:ext cx="20284583" cy="12472540"/>
            <a:chOff x="0" y="0"/>
            <a:chExt cx="20284580" cy="12472543"/>
          </a:xfrm>
        </p:grpSpPr>
        <p:sp>
          <p:nvSpPr>
            <p:cNvPr id="3" name="Freeform 3"/>
            <p:cNvSpPr/>
            <p:nvPr/>
          </p:nvSpPr>
          <p:spPr>
            <a:xfrm>
              <a:off x="5701411" y="1066673"/>
              <a:ext cx="7440931" cy="2202942"/>
            </a:xfrm>
            <a:custGeom>
              <a:avLst/>
              <a:gdLst/>
              <a:ahLst/>
              <a:cxnLst/>
              <a:rect l="l" t="t" r="r" b="b"/>
              <a:pathLst>
                <a:path w="7440931" h="2202942">
                  <a:moveTo>
                    <a:pt x="0" y="0"/>
                  </a:moveTo>
                  <a:lnTo>
                    <a:pt x="0" y="2202942"/>
                  </a:lnTo>
                  <a:lnTo>
                    <a:pt x="7440931" y="2202942"/>
                  </a:lnTo>
                  <a:lnTo>
                    <a:pt x="0" y="0"/>
                  </a:lnTo>
                  <a:close/>
                </a:path>
              </a:pathLst>
            </a:custGeom>
            <a:solidFill>
              <a:srgbClr val="D9D9D9"/>
            </a:solidFill>
          </p:spPr>
        </p:sp>
      </p:grpSp>
      <p:sp>
        <p:nvSpPr>
          <p:cNvPr id="4" name="Freeform 4"/>
          <p:cNvSpPr/>
          <p:nvPr/>
        </p:nvSpPr>
        <p:spPr>
          <a:xfrm>
            <a:off x="0" y="2359276"/>
            <a:ext cx="8677275" cy="6372225"/>
          </a:xfrm>
          <a:custGeom>
            <a:avLst/>
            <a:gdLst/>
            <a:ahLst/>
            <a:cxnLst/>
            <a:rect l="l" t="t" r="r" b="b"/>
            <a:pathLst>
              <a:path w="8677275" h="6372225">
                <a:moveTo>
                  <a:pt x="0" y="0"/>
                </a:moveTo>
                <a:lnTo>
                  <a:pt x="8677275" y="0"/>
                </a:lnTo>
                <a:lnTo>
                  <a:pt x="8677275" y="6372225"/>
                </a:lnTo>
                <a:lnTo>
                  <a:pt x="0" y="6372225"/>
                </a:lnTo>
                <a:lnTo>
                  <a:pt x="0" y="0"/>
                </a:lnTo>
                <a:close/>
              </a:path>
            </a:pathLst>
          </a:custGeom>
          <a:blipFill>
            <a:blip r:embed="rId2"/>
            <a:stretch>
              <a:fillRect/>
            </a:stretch>
          </a:blipFill>
        </p:spPr>
      </p:sp>
      <p:sp>
        <p:nvSpPr>
          <p:cNvPr id="5" name="Freeform 5"/>
          <p:cNvSpPr/>
          <p:nvPr/>
        </p:nvSpPr>
        <p:spPr>
          <a:xfrm>
            <a:off x="8680123" y="2359276"/>
            <a:ext cx="9477375" cy="5314950"/>
          </a:xfrm>
          <a:custGeom>
            <a:avLst/>
            <a:gdLst/>
            <a:ahLst/>
            <a:cxnLst/>
            <a:rect l="l" t="t" r="r" b="b"/>
            <a:pathLst>
              <a:path w="9477375" h="5314950">
                <a:moveTo>
                  <a:pt x="0" y="0"/>
                </a:moveTo>
                <a:lnTo>
                  <a:pt x="9477375" y="0"/>
                </a:lnTo>
                <a:lnTo>
                  <a:pt x="9477375" y="5314950"/>
                </a:lnTo>
                <a:lnTo>
                  <a:pt x="0" y="5314950"/>
                </a:lnTo>
                <a:lnTo>
                  <a:pt x="0" y="0"/>
                </a:lnTo>
                <a:close/>
              </a:path>
            </a:pathLst>
          </a:custGeom>
          <a:blipFill>
            <a:blip r:embed="rId3"/>
            <a:stretch>
              <a:fillRect/>
            </a:stretch>
          </a:blipFill>
        </p:spPr>
      </p:sp>
      <p:sp>
        <p:nvSpPr>
          <p:cNvPr id="6" name="Freeform 6"/>
          <p:cNvSpPr/>
          <p:nvPr/>
        </p:nvSpPr>
        <p:spPr>
          <a:xfrm>
            <a:off x="9144000" y="7676874"/>
            <a:ext cx="4838700" cy="1752600"/>
          </a:xfrm>
          <a:custGeom>
            <a:avLst/>
            <a:gdLst/>
            <a:ahLst/>
            <a:cxnLst/>
            <a:rect l="l" t="t" r="r" b="b"/>
            <a:pathLst>
              <a:path w="4838700" h="1752600">
                <a:moveTo>
                  <a:pt x="0" y="0"/>
                </a:moveTo>
                <a:lnTo>
                  <a:pt x="4838700" y="0"/>
                </a:lnTo>
                <a:lnTo>
                  <a:pt x="4838700" y="1752600"/>
                </a:lnTo>
                <a:lnTo>
                  <a:pt x="0" y="1752600"/>
                </a:lnTo>
                <a:lnTo>
                  <a:pt x="0" y="0"/>
                </a:lnTo>
                <a:close/>
              </a:path>
            </a:pathLst>
          </a:custGeom>
          <a:blipFill>
            <a:blip r:embed="rId4"/>
            <a:stretch>
              <a:fillRect/>
            </a:stretch>
          </a:blipFill>
        </p:spPr>
      </p:sp>
      <p:grpSp>
        <p:nvGrpSpPr>
          <p:cNvPr id="7" name="Group 7"/>
          <p:cNvGrpSpPr>
            <a:grpSpLocks noChangeAspect="1"/>
          </p:cNvGrpSpPr>
          <p:nvPr/>
        </p:nvGrpSpPr>
        <p:grpSpPr>
          <a:xfrm>
            <a:off x="-63503" y="2295782"/>
            <a:ext cx="18281675" cy="8054721"/>
            <a:chOff x="0" y="0"/>
            <a:chExt cx="18281675" cy="8054721"/>
          </a:xfrm>
        </p:grpSpPr>
        <p:sp>
          <p:nvSpPr>
            <p:cNvPr id="8" name="Freeform 8"/>
            <p:cNvSpPr/>
            <p:nvPr/>
          </p:nvSpPr>
          <p:spPr>
            <a:xfrm>
              <a:off x="63500" y="63500"/>
              <a:ext cx="8680069" cy="6369050"/>
            </a:xfrm>
            <a:custGeom>
              <a:avLst/>
              <a:gdLst/>
              <a:ahLst/>
              <a:cxnLst/>
              <a:rect l="l" t="t" r="r" b="b"/>
              <a:pathLst>
                <a:path w="8680069" h="6369050">
                  <a:moveTo>
                    <a:pt x="0" y="0"/>
                  </a:moveTo>
                  <a:lnTo>
                    <a:pt x="0" y="6369050"/>
                  </a:lnTo>
                  <a:lnTo>
                    <a:pt x="8680069" y="6369050"/>
                  </a:lnTo>
                  <a:lnTo>
                    <a:pt x="8680069" y="0"/>
                  </a:lnTo>
                  <a:close/>
                </a:path>
              </a:pathLst>
            </a:custGeom>
            <a:solidFill>
              <a:srgbClr val="000000">
                <a:alpha val="0"/>
              </a:srgbClr>
            </a:solidFill>
          </p:spPr>
        </p:sp>
        <p:sp>
          <p:nvSpPr>
            <p:cNvPr id="9" name="Freeform 9"/>
            <p:cNvSpPr/>
            <p:nvPr/>
          </p:nvSpPr>
          <p:spPr>
            <a:xfrm>
              <a:off x="8743569" y="63500"/>
              <a:ext cx="9474581" cy="5317617"/>
            </a:xfrm>
            <a:custGeom>
              <a:avLst/>
              <a:gdLst/>
              <a:ahLst/>
              <a:cxnLst/>
              <a:rect l="l" t="t" r="r" b="b"/>
              <a:pathLst>
                <a:path w="9474581" h="5317617">
                  <a:moveTo>
                    <a:pt x="0" y="5317617"/>
                  </a:moveTo>
                  <a:lnTo>
                    <a:pt x="9474581" y="5317617"/>
                  </a:lnTo>
                  <a:lnTo>
                    <a:pt x="9474581" y="0"/>
                  </a:lnTo>
                  <a:lnTo>
                    <a:pt x="0" y="0"/>
                  </a:lnTo>
                  <a:close/>
                </a:path>
              </a:pathLst>
            </a:custGeom>
            <a:solidFill>
              <a:srgbClr val="000000">
                <a:alpha val="0"/>
              </a:srgbClr>
            </a:solidFill>
          </p:spPr>
        </p:sp>
        <p:sp>
          <p:nvSpPr>
            <p:cNvPr id="10" name="Freeform 10"/>
            <p:cNvSpPr/>
            <p:nvPr/>
          </p:nvSpPr>
          <p:spPr>
            <a:xfrm>
              <a:off x="63500" y="4721606"/>
              <a:ext cx="14583283" cy="3269615"/>
            </a:xfrm>
            <a:custGeom>
              <a:avLst/>
              <a:gdLst/>
              <a:ahLst/>
              <a:cxnLst/>
              <a:rect l="l" t="t" r="r" b="b"/>
              <a:pathLst>
                <a:path w="14583283" h="3269615">
                  <a:moveTo>
                    <a:pt x="0" y="0"/>
                  </a:moveTo>
                  <a:lnTo>
                    <a:pt x="0" y="3269615"/>
                  </a:lnTo>
                  <a:lnTo>
                    <a:pt x="14583283" y="3269615"/>
                  </a:lnTo>
                  <a:lnTo>
                    <a:pt x="14583283" y="0"/>
                  </a:lnTo>
                  <a:close/>
                </a:path>
              </a:pathLst>
            </a:custGeom>
            <a:solidFill>
              <a:srgbClr val="000000">
                <a:alpha val="0"/>
              </a:srgbClr>
            </a:solidFill>
          </p:spPr>
        </p:sp>
        <p:sp>
          <p:nvSpPr>
            <p:cNvPr id="11" name="Freeform 11"/>
            <p:cNvSpPr/>
            <p:nvPr/>
          </p:nvSpPr>
          <p:spPr>
            <a:xfrm>
              <a:off x="9207500" y="5381117"/>
              <a:ext cx="4839336" cy="1750949"/>
            </a:xfrm>
            <a:custGeom>
              <a:avLst/>
              <a:gdLst/>
              <a:ahLst/>
              <a:cxnLst/>
              <a:rect l="l" t="t" r="r" b="b"/>
              <a:pathLst>
                <a:path w="4839336" h="1750949">
                  <a:moveTo>
                    <a:pt x="0" y="1750949"/>
                  </a:moveTo>
                  <a:lnTo>
                    <a:pt x="4839336" y="1750949"/>
                  </a:lnTo>
                  <a:lnTo>
                    <a:pt x="4839336" y="0"/>
                  </a:lnTo>
                  <a:lnTo>
                    <a:pt x="0" y="0"/>
                  </a:lnTo>
                  <a:close/>
                </a:path>
              </a:pathLst>
            </a:custGeom>
            <a:solidFill>
              <a:srgbClr val="000000">
                <a:alpha val="0"/>
              </a:srgbClr>
            </a:solidFill>
          </p:spPr>
        </p:sp>
      </p:grpSp>
      <p:sp>
        <p:nvSpPr>
          <p:cNvPr id="12" name="TextBox 12"/>
          <p:cNvSpPr txBox="1"/>
          <p:nvPr/>
        </p:nvSpPr>
        <p:spPr>
          <a:xfrm>
            <a:off x="2870949" y="406127"/>
            <a:ext cx="2417988" cy="1114425"/>
          </a:xfrm>
          <a:prstGeom prst="rect">
            <a:avLst/>
          </a:prstGeom>
        </p:spPr>
        <p:txBody>
          <a:bodyPr lIns="0" tIns="0" rIns="0" bIns="0" rtlCol="0" anchor="t">
            <a:spAutoFit/>
          </a:bodyPr>
          <a:lstStyle/>
          <a:p>
            <a:pPr algn="l">
              <a:lnSpc>
                <a:spcPts val="8341"/>
              </a:lnSpc>
            </a:pPr>
            <a:r>
              <a:rPr lang="en-US" sz="5958" b="1">
                <a:solidFill>
                  <a:srgbClr val="000000"/>
                </a:solidFill>
                <a:latin typeface="Martel Heavy"/>
                <a:ea typeface="Martel Heavy"/>
                <a:cs typeface="Martel Heavy"/>
                <a:sym typeface="Martel Heavy"/>
              </a:rPr>
              <a:t>Views</a:t>
            </a:r>
          </a:p>
        </p:txBody>
      </p:sp>
      <p:sp>
        <p:nvSpPr>
          <p:cNvPr id="13" name="TextBox 13"/>
          <p:cNvSpPr txBox="1"/>
          <p:nvPr/>
        </p:nvSpPr>
        <p:spPr>
          <a:xfrm>
            <a:off x="9781156" y="406127"/>
            <a:ext cx="7416775" cy="1114425"/>
          </a:xfrm>
          <a:prstGeom prst="rect">
            <a:avLst/>
          </a:prstGeom>
        </p:spPr>
        <p:txBody>
          <a:bodyPr lIns="0" tIns="0" rIns="0" bIns="0" rtlCol="0" anchor="t">
            <a:spAutoFit/>
          </a:bodyPr>
          <a:lstStyle/>
          <a:p>
            <a:pPr algn="l">
              <a:lnSpc>
                <a:spcPts val="8341"/>
              </a:lnSpc>
            </a:pPr>
            <a:r>
              <a:rPr lang="en-US" sz="5958" b="1">
                <a:solidFill>
                  <a:srgbClr val="000000"/>
                </a:solidFill>
                <a:latin typeface="Martel Heavy"/>
                <a:ea typeface="Martel Heavy"/>
                <a:cs typeface="Martel Heavy"/>
                <a:sym typeface="Martel Heavy"/>
              </a:rPr>
              <a:t>Stored Procedures</a:t>
            </a:r>
          </a:p>
        </p:txBody>
      </p:sp>
      <p:sp>
        <p:nvSpPr>
          <p:cNvPr id="14" name="TextBox 14"/>
          <p:cNvSpPr txBox="1"/>
          <p:nvPr/>
        </p:nvSpPr>
        <p:spPr>
          <a:xfrm>
            <a:off x="122149" y="1280417"/>
            <a:ext cx="8100793" cy="370142"/>
          </a:xfrm>
          <a:prstGeom prst="rect">
            <a:avLst/>
          </a:prstGeom>
        </p:spPr>
        <p:txBody>
          <a:bodyPr lIns="0" tIns="0" rIns="0" bIns="0" rtlCol="0" anchor="t">
            <a:spAutoFit/>
          </a:bodyPr>
          <a:lstStyle/>
          <a:p>
            <a:pPr algn="l">
              <a:lnSpc>
                <a:spcPts val="2925"/>
              </a:lnSpc>
            </a:pPr>
            <a:r>
              <a:rPr lang="en-US" sz="2100">
                <a:solidFill>
                  <a:srgbClr val="000000"/>
                </a:solidFill>
                <a:latin typeface="Assistant"/>
                <a:ea typeface="Assistant"/>
                <a:cs typeface="Assistant"/>
                <a:sym typeface="Assistant"/>
              </a:rPr>
              <a:t>The </a:t>
            </a:r>
            <a:r>
              <a:rPr lang="en-US" sz="2100" b="1">
                <a:solidFill>
                  <a:srgbClr val="000000"/>
                </a:solidFill>
                <a:latin typeface="Assistant Bold"/>
                <a:ea typeface="Assistant Bold"/>
                <a:cs typeface="Assistant Bold"/>
                <a:sym typeface="Assistant Bold"/>
              </a:rPr>
              <a:t>CustomerOrdersSummary</a:t>
            </a:r>
            <a:r>
              <a:rPr lang="en-US" sz="2100">
                <a:solidFill>
                  <a:srgbClr val="000000"/>
                </a:solidFill>
                <a:latin typeface="Assistant"/>
                <a:ea typeface="Assistant"/>
                <a:cs typeface="Assistant"/>
                <a:sym typeface="Assistant"/>
              </a:rPr>
              <a:t> view consolidates customer order data,</a:t>
            </a:r>
          </a:p>
        </p:txBody>
      </p:sp>
      <p:sp>
        <p:nvSpPr>
          <p:cNvPr id="15" name="TextBox 15"/>
          <p:cNvSpPr txBox="1"/>
          <p:nvPr/>
        </p:nvSpPr>
        <p:spPr>
          <a:xfrm>
            <a:off x="122149" y="1651892"/>
            <a:ext cx="8903437" cy="365341"/>
          </a:xfrm>
          <a:prstGeom prst="rect">
            <a:avLst/>
          </a:prstGeom>
        </p:spPr>
        <p:txBody>
          <a:bodyPr lIns="0" tIns="0" rIns="0" bIns="0" rtlCol="0" anchor="t">
            <a:spAutoFit/>
          </a:bodyPr>
          <a:lstStyle/>
          <a:p>
            <a:pPr algn="l">
              <a:lnSpc>
                <a:spcPts val="2925"/>
              </a:lnSpc>
            </a:pPr>
            <a:r>
              <a:rPr lang="en-US" sz="2100">
                <a:solidFill>
                  <a:srgbClr val="000000"/>
                </a:solidFill>
                <a:latin typeface="Assistant"/>
                <a:ea typeface="Assistant"/>
                <a:cs typeface="Assistant"/>
                <a:sym typeface="Assistant"/>
              </a:rPr>
              <a:t>showing total orders, total spending, and the last order date for each customer.</a:t>
            </a:r>
          </a:p>
        </p:txBody>
      </p:sp>
      <p:sp>
        <p:nvSpPr>
          <p:cNvPr id="16" name="TextBox 16"/>
          <p:cNvSpPr txBox="1"/>
          <p:nvPr/>
        </p:nvSpPr>
        <p:spPr>
          <a:xfrm>
            <a:off x="9446057" y="1463230"/>
            <a:ext cx="8264309" cy="736816"/>
          </a:xfrm>
          <a:prstGeom prst="rect">
            <a:avLst/>
          </a:prstGeom>
        </p:spPr>
        <p:txBody>
          <a:bodyPr lIns="0" tIns="0" rIns="0" bIns="0" rtlCol="0" anchor="t">
            <a:spAutoFit/>
          </a:bodyPr>
          <a:lstStyle/>
          <a:p>
            <a:pPr algn="l">
              <a:lnSpc>
                <a:spcPts val="2925"/>
              </a:lnSpc>
            </a:pPr>
            <a:r>
              <a:rPr lang="en-US" sz="2100">
                <a:solidFill>
                  <a:srgbClr val="000000"/>
                </a:solidFill>
                <a:latin typeface="Assistant"/>
                <a:ea typeface="Assistant"/>
                <a:cs typeface="Assistant"/>
                <a:sym typeface="Assistant"/>
              </a:rPr>
              <a:t>The </a:t>
            </a:r>
            <a:r>
              <a:rPr lang="en-US" sz="2100" b="1">
                <a:solidFill>
                  <a:srgbClr val="000000"/>
                </a:solidFill>
                <a:latin typeface="Assistant Bold"/>
                <a:ea typeface="Assistant Bold"/>
                <a:cs typeface="Assistant Bold"/>
                <a:sym typeface="Assistant Bold"/>
              </a:rPr>
              <a:t>GetPerformersByShow</a:t>
            </a:r>
            <a:r>
              <a:rPr lang="en-US" sz="2100">
                <a:solidFill>
                  <a:srgbClr val="000000"/>
                </a:solidFill>
                <a:latin typeface="Assistant"/>
                <a:ea typeface="Assistant"/>
                <a:cs typeface="Assistant"/>
                <a:sym typeface="Assistant"/>
              </a:rPr>
              <a:t> stored procedure retrieves performer details for a specific show and outputs the total number of performers.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noChangeAspect="1"/>
          </p:cNvGrpSpPr>
          <p:nvPr/>
        </p:nvGrpSpPr>
        <p:grpSpPr>
          <a:xfrm>
            <a:off x="-4078405" y="5329809"/>
            <a:ext cx="23824425" cy="12599537"/>
            <a:chOff x="0" y="0"/>
            <a:chExt cx="23824425" cy="12599543"/>
          </a:xfrm>
        </p:grpSpPr>
        <p:sp>
          <p:nvSpPr>
            <p:cNvPr id="3" name="Freeform 3"/>
            <p:cNvSpPr/>
            <p:nvPr/>
          </p:nvSpPr>
          <p:spPr>
            <a:xfrm>
              <a:off x="4078351" y="976884"/>
              <a:ext cx="18288000" cy="3980307"/>
            </a:xfrm>
            <a:custGeom>
              <a:avLst/>
              <a:gdLst/>
              <a:ahLst/>
              <a:cxnLst/>
              <a:rect l="l" t="t" r="r" b="b"/>
              <a:pathLst>
                <a:path w="18288000" h="3980307">
                  <a:moveTo>
                    <a:pt x="13083287" y="0"/>
                  </a:moveTo>
                  <a:cubicBezTo>
                    <a:pt x="9880727" y="0"/>
                    <a:pt x="6648451" y="804545"/>
                    <a:pt x="3549397" y="1722501"/>
                  </a:cubicBezTo>
                  <a:cubicBezTo>
                    <a:pt x="2415667" y="2058416"/>
                    <a:pt x="1263904" y="2429764"/>
                    <a:pt x="261493" y="3073019"/>
                  </a:cubicBezTo>
                  <a:cubicBezTo>
                    <a:pt x="170561" y="3131439"/>
                    <a:pt x="83439" y="3190875"/>
                    <a:pt x="0" y="3251581"/>
                  </a:cubicBezTo>
                  <a:lnTo>
                    <a:pt x="0" y="3251581"/>
                  </a:lnTo>
                  <a:lnTo>
                    <a:pt x="0" y="3980307"/>
                  </a:lnTo>
                  <a:lnTo>
                    <a:pt x="18288000" y="3980307"/>
                  </a:lnTo>
                  <a:lnTo>
                    <a:pt x="18288000" y="916813"/>
                  </a:lnTo>
                  <a:lnTo>
                    <a:pt x="18288000" y="916813"/>
                  </a:lnTo>
                  <a:cubicBezTo>
                    <a:pt x="17710531" y="637667"/>
                    <a:pt x="17066386" y="462407"/>
                    <a:pt x="16592296" y="359918"/>
                  </a:cubicBezTo>
                  <a:cubicBezTo>
                    <a:pt x="15432024" y="108585"/>
                    <a:pt x="14259559" y="0"/>
                    <a:pt x="13083160" y="0"/>
                  </a:cubicBezTo>
                  <a:close/>
                </a:path>
              </a:pathLst>
            </a:custGeom>
            <a:solidFill>
              <a:srgbClr val="E8E2DE"/>
            </a:solidFill>
          </p:spPr>
        </p:sp>
        <p:sp>
          <p:nvSpPr>
            <p:cNvPr id="4" name="Freeform 4"/>
            <p:cNvSpPr/>
            <p:nvPr/>
          </p:nvSpPr>
          <p:spPr>
            <a:xfrm>
              <a:off x="4078351" y="630809"/>
              <a:ext cx="14613128" cy="4326382"/>
            </a:xfrm>
            <a:custGeom>
              <a:avLst/>
              <a:gdLst/>
              <a:ahLst/>
              <a:cxnLst/>
              <a:rect l="l" t="t" r="r" b="b"/>
              <a:pathLst>
                <a:path w="14613128" h="4326382">
                  <a:moveTo>
                    <a:pt x="0" y="0"/>
                  </a:moveTo>
                  <a:lnTo>
                    <a:pt x="0" y="4326382"/>
                  </a:lnTo>
                  <a:lnTo>
                    <a:pt x="14613128" y="4326382"/>
                  </a:lnTo>
                  <a:lnTo>
                    <a:pt x="3860292" y="1142873"/>
                  </a:lnTo>
                  <a:lnTo>
                    <a:pt x="0" y="0"/>
                  </a:lnTo>
                  <a:close/>
                </a:path>
              </a:pathLst>
            </a:custGeom>
            <a:solidFill>
              <a:srgbClr val="E8E2DE"/>
            </a:solidFill>
          </p:spPr>
        </p:sp>
      </p:grpSp>
      <p:sp>
        <p:nvSpPr>
          <p:cNvPr id="5" name="Freeform 5"/>
          <p:cNvSpPr/>
          <p:nvPr/>
        </p:nvSpPr>
        <p:spPr>
          <a:xfrm>
            <a:off x="9144000" y="4110180"/>
            <a:ext cx="9144000" cy="4124325"/>
          </a:xfrm>
          <a:custGeom>
            <a:avLst/>
            <a:gdLst/>
            <a:ahLst/>
            <a:cxnLst/>
            <a:rect l="l" t="t" r="r" b="b"/>
            <a:pathLst>
              <a:path w="9144000" h="4124325">
                <a:moveTo>
                  <a:pt x="0" y="0"/>
                </a:moveTo>
                <a:lnTo>
                  <a:pt x="9144000" y="0"/>
                </a:lnTo>
                <a:lnTo>
                  <a:pt x="9144000" y="4124325"/>
                </a:lnTo>
                <a:lnTo>
                  <a:pt x="0" y="4124325"/>
                </a:lnTo>
                <a:lnTo>
                  <a:pt x="0" y="0"/>
                </a:lnTo>
                <a:close/>
              </a:path>
            </a:pathLst>
          </a:custGeom>
          <a:blipFill>
            <a:blip r:embed="rId2"/>
            <a:stretch>
              <a:fillRect l="-23143" t="-28862" r="-1752" b="-26796"/>
            </a:stretch>
          </a:blipFill>
        </p:spPr>
      </p:sp>
      <p:sp>
        <p:nvSpPr>
          <p:cNvPr id="6" name="Freeform 6"/>
          <p:cNvSpPr/>
          <p:nvPr/>
        </p:nvSpPr>
        <p:spPr>
          <a:xfrm>
            <a:off x="160258" y="4188114"/>
            <a:ext cx="8905875" cy="3962400"/>
          </a:xfrm>
          <a:custGeom>
            <a:avLst/>
            <a:gdLst/>
            <a:ahLst/>
            <a:cxnLst/>
            <a:rect l="l" t="t" r="r" b="b"/>
            <a:pathLst>
              <a:path w="8905875" h="3962400">
                <a:moveTo>
                  <a:pt x="0" y="0"/>
                </a:moveTo>
                <a:lnTo>
                  <a:pt x="8905875" y="0"/>
                </a:lnTo>
                <a:lnTo>
                  <a:pt x="8905875" y="3962400"/>
                </a:lnTo>
                <a:lnTo>
                  <a:pt x="0" y="3962400"/>
                </a:lnTo>
                <a:lnTo>
                  <a:pt x="0" y="0"/>
                </a:lnTo>
                <a:close/>
              </a:path>
            </a:pathLst>
          </a:custGeom>
          <a:blipFill>
            <a:blip r:embed="rId3"/>
            <a:stretch>
              <a:fillRect l="-4675" t="-20465" r="-2489" b="-14871"/>
            </a:stretch>
          </a:blipFill>
        </p:spPr>
      </p:sp>
      <p:grpSp>
        <p:nvGrpSpPr>
          <p:cNvPr id="7" name="Group 7"/>
          <p:cNvGrpSpPr>
            <a:grpSpLocks noChangeAspect="1"/>
          </p:cNvGrpSpPr>
          <p:nvPr/>
        </p:nvGrpSpPr>
        <p:grpSpPr>
          <a:xfrm>
            <a:off x="-63503" y="4046677"/>
            <a:ext cx="18414997" cy="6303826"/>
            <a:chOff x="0" y="0"/>
            <a:chExt cx="18415000" cy="6303823"/>
          </a:xfrm>
        </p:grpSpPr>
        <p:sp>
          <p:nvSpPr>
            <p:cNvPr id="8" name="Freeform 8"/>
            <p:cNvSpPr/>
            <p:nvPr/>
          </p:nvSpPr>
          <p:spPr>
            <a:xfrm>
              <a:off x="9207500" y="63500"/>
              <a:ext cx="9144000" cy="4121785"/>
            </a:xfrm>
            <a:custGeom>
              <a:avLst/>
              <a:gdLst/>
              <a:ahLst/>
              <a:cxnLst/>
              <a:rect l="l" t="t" r="r" b="b"/>
              <a:pathLst>
                <a:path w="9144000" h="4121785">
                  <a:moveTo>
                    <a:pt x="0" y="4121785"/>
                  </a:moveTo>
                  <a:lnTo>
                    <a:pt x="9144000" y="4121785"/>
                  </a:lnTo>
                  <a:lnTo>
                    <a:pt x="9144000" y="0"/>
                  </a:lnTo>
                  <a:lnTo>
                    <a:pt x="0" y="0"/>
                  </a:lnTo>
                  <a:close/>
                </a:path>
              </a:pathLst>
            </a:custGeom>
            <a:solidFill>
              <a:srgbClr val="000000">
                <a:alpha val="0"/>
              </a:srgbClr>
            </a:solidFill>
          </p:spPr>
        </p:sp>
        <p:sp>
          <p:nvSpPr>
            <p:cNvPr id="9" name="Freeform 9"/>
            <p:cNvSpPr/>
            <p:nvPr/>
          </p:nvSpPr>
          <p:spPr>
            <a:xfrm>
              <a:off x="223774" y="141478"/>
              <a:ext cx="8909939" cy="3963416"/>
            </a:xfrm>
            <a:custGeom>
              <a:avLst/>
              <a:gdLst/>
              <a:ahLst/>
              <a:cxnLst/>
              <a:rect l="l" t="t" r="r" b="b"/>
              <a:pathLst>
                <a:path w="8909939" h="3963416">
                  <a:moveTo>
                    <a:pt x="0" y="3963416"/>
                  </a:moveTo>
                  <a:lnTo>
                    <a:pt x="8909939" y="3963416"/>
                  </a:lnTo>
                  <a:lnTo>
                    <a:pt x="8909939" y="0"/>
                  </a:lnTo>
                  <a:lnTo>
                    <a:pt x="0" y="0"/>
                  </a:lnTo>
                  <a:close/>
                </a:path>
              </a:pathLst>
            </a:custGeom>
            <a:solidFill>
              <a:srgbClr val="000000">
                <a:alpha val="0"/>
              </a:srgbClr>
            </a:solidFill>
          </p:spPr>
        </p:sp>
        <p:sp>
          <p:nvSpPr>
            <p:cNvPr id="10" name="Freeform 10"/>
            <p:cNvSpPr/>
            <p:nvPr/>
          </p:nvSpPr>
          <p:spPr>
            <a:xfrm>
              <a:off x="63500" y="1346581"/>
              <a:ext cx="16269715" cy="4893691"/>
            </a:xfrm>
            <a:custGeom>
              <a:avLst/>
              <a:gdLst/>
              <a:ahLst/>
              <a:cxnLst/>
              <a:rect l="l" t="t" r="r" b="b"/>
              <a:pathLst>
                <a:path w="16269715" h="4893691">
                  <a:moveTo>
                    <a:pt x="0" y="0"/>
                  </a:moveTo>
                  <a:lnTo>
                    <a:pt x="0" y="4893691"/>
                  </a:lnTo>
                  <a:lnTo>
                    <a:pt x="16269715" y="4893691"/>
                  </a:lnTo>
                  <a:lnTo>
                    <a:pt x="16269715" y="0"/>
                  </a:lnTo>
                  <a:close/>
                </a:path>
              </a:pathLst>
            </a:custGeom>
            <a:solidFill>
              <a:srgbClr val="000000">
                <a:alpha val="0"/>
              </a:srgbClr>
            </a:solidFill>
          </p:spPr>
        </p:sp>
        <p:sp>
          <p:nvSpPr>
            <p:cNvPr id="11" name="Freeform 11"/>
            <p:cNvSpPr/>
            <p:nvPr/>
          </p:nvSpPr>
          <p:spPr>
            <a:xfrm>
              <a:off x="63500" y="1667383"/>
              <a:ext cx="18288000" cy="4572889"/>
            </a:xfrm>
            <a:custGeom>
              <a:avLst/>
              <a:gdLst/>
              <a:ahLst/>
              <a:cxnLst/>
              <a:rect l="l" t="t" r="r" b="b"/>
              <a:pathLst>
                <a:path w="18288000" h="4572889">
                  <a:moveTo>
                    <a:pt x="0" y="0"/>
                  </a:moveTo>
                  <a:lnTo>
                    <a:pt x="0" y="4572889"/>
                  </a:lnTo>
                  <a:lnTo>
                    <a:pt x="18288000" y="4572889"/>
                  </a:lnTo>
                  <a:lnTo>
                    <a:pt x="18288000" y="0"/>
                  </a:lnTo>
                  <a:close/>
                </a:path>
              </a:pathLst>
            </a:custGeom>
            <a:solidFill>
              <a:srgbClr val="000000">
                <a:alpha val="0"/>
              </a:srgbClr>
            </a:solidFill>
          </p:spPr>
        </p:sp>
      </p:grpSp>
      <p:sp>
        <p:nvSpPr>
          <p:cNvPr id="12" name="TextBox 12"/>
          <p:cNvSpPr txBox="1"/>
          <p:nvPr/>
        </p:nvSpPr>
        <p:spPr>
          <a:xfrm>
            <a:off x="5023695" y="280159"/>
            <a:ext cx="8405270" cy="1258281"/>
          </a:xfrm>
          <a:prstGeom prst="rect">
            <a:avLst/>
          </a:prstGeom>
        </p:spPr>
        <p:txBody>
          <a:bodyPr lIns="0" tIns="0" rIns="0" bIns="0" rtlCol="0" anchor="t">
            <a:spAutoFit/>
          </a:bodyPr>
          <a:lstStyle/>
          <a:p>
            <a:pPr algn="l">
              <a:lnSpc>
                <a:spcPts val="9461"/>
              </a:lnSpc>
            </a:pPr>
            <a:r>
              <a:rPr lang="en-US" sz="6758" b="1">
                <a:solidFill>
                  <a:srgbClr val="000000"/>
                </a:solidFill>
                <a:latin typeface="Martel Heavy"/>
                <a:ea typeface="Martel Heavy"/>
                <a:cs typeface="Martel Heavy"/>
                <a:sym typeface="Martel Heavy"/>
              </a:rPr>
              <a:t>UDFs and Triggers</a:t>
            </a:r>
          </a:p>
        </p:txBody>
      </p:sp>
      <p:sp>
        <p:nvSpPr>
          <p:cNvPr id="13" name="TextBox 13"/>
          <p:cNvSpPr txBox="1"/>
          <p:nvPr/>
        </p:nvSpPr>
        <p:spPr>
          <a:xfrm>
            <a:off x="377552" y="2338883"/>
            <a:ext cx="8508987" cy="1108291"/>
          </a:xfrm>
          <a:prstGeom prst="rect">
            <a:avLst/>
          </a:prstGeom>
        </p:spPr>
        <p:txBody>
          <a:bodyPr lIns="0" tIns="0" rIns="0" bIns="0" rtlCol="0" anchor="t">
            <a:spAutoFit/>
          </a:bodyPr>
          <a:lstStyle/>
          <a:p>
            <a:pPr algn="ctr">
              <a:lnSpc>
                <a:spcPts val="2925"/>
              </a:lnSpc>
            </a:pPr>
            <a:r>
              <a:rPr lang="en-US" sz="2100">
                <a:solidFill>
                  <a:srgbClr val="000000"/>
                </a:solidFill>
                <a:latin typeface="Assistant"/>
                <a:ea typeface="Assistant"/>
                <a:cs typeface="Assistant"/>
                <a:sym typeface="Assistant"/>
              </a:rPr>
              <a:t>Developed a SQL function </a:t>
            </a:r>
            <a:r>
              <a:rPr lang="en-US" sz="2100" b="1">
                <a:solidFill>
                  <a:srgbClr val="000000"/>
                </a:solidFill>
                <a:latin typeface="Assistant Bold"/>
                <a:ea typeface="Assistant Bold"/>
                <a:cs typeface="Assistant Bold"/>
                <a:sym typeface="Assistant Bold"/>
              </a:rPr>
              <a:t>GetSponsorDetailsByExhibition</a:t>
            </a:r>
            <a:r>
              <a:rPr lang="en-US" sz="2100">
                <a:solidFill>
                  <a:srgbClr val="000000"/>
                </a:solidFill>
                <a:latin typeface="Assistant"/>
                <a:ea typeface="Assistant"/>
                <a:cs typeface="Assistant"/>
                <a:sym typeface="Assistant"/>
              </a:rPr>
              <a:t> that efficiently fetches sponsor details such as name, description, and contact information, filtered by exhibition ID to enhance event management and reporting.</a:t>
            </a:r>
          </a:p>
        </p:txBody>
      </p:sp>
      <p:sp>
        <p:nvSpPr>
          <p:cNvPr id="14" name="TextBox 14"/>
          <p:cNvSpPr txBox="1"/>
          <p:nvPr/>
        </p:nvSpPr>
        <p:spPr>
          <a:xfrm>
            <a:off x="9303991" y="2338883"/>
            <a:ext cx="8639023" cy="1108291"/>
          </a:xfrm>
          <a:prstGeom prst="rect">
            <a:avLst/>
          </a:prstGeom>
        </p:spPr>
        <p:txBody>
          <a:bodyPr lIns="0" tIns="0" rIns="0" bIns="0" rtlCol="0" anchor="t">
            <a:spAutoFit/>
          </a:bodyPr>
          <a:lstStyle/>
          <a:p>
            <a:pPr algn="ctr">
              <a:lnSpc>
                <a:spcPts val="2925"/>
              </a:lnSpc>
            </a:pPr>
            <a:r>
              <a:rPr lang="en-US" sz="2100">
                <a:solidFill>
                  <a:srgbClr val="000000"/>
                </a:solidFill>
                <a:latin typeface="Assistant"/>
                <a:ea typeface="Assistant"/>
                <a:cs typeface="Assistant"/>
                <a:sym typeface="Assistant"/>
              </a:rPr>
              <a:t>Created a SQL trigger </a:t>
            </a:r>
            <a:r>
              <a:rPr lang="en-US" sz="2100" b="1">
                <a:solidFill>
                  <a:srgbClr val="000000"/>
                </a:solidFill>
                <a:latin typeface="Assistant Bold"/>
                <a:ea typeface="Assistant Bold"/>
                <a:cs typeface="Assistant Bold"/>
                <a:sym typeface="Assistant Bold"/>
              </a:rPr>
              <a:t>trg_tickets_delete_orders</a:t>
            </a:r>
            <a:r>
              <a:rPr lang="en-US" sz="2100">
                <a:solidFill>
                  <a:srgbClr val="000000"/>
                </a:solidFill>
                <a:latin typeface="Assistant"/>
                <a:ea typeface="Assistant"/>
                <a:cs typeface="Assistant"/>
                <a:sym typeface="Assistant"/>
              </a:rPr>
              <a:t> on the Tickets table to automatically delete orphaned orders that no longer have associated tickets, ensuring database integrity and preventing data redundancy.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noChangeAspect="1"/>
          </p:cNvGrpSpPr>
          <p:nvPr/>
        </p:nvGrpSpPr>
        <p:grpSpPr>
          <a:xfrm>
            <a:off x="-5701351" y="7017382"/>
            <a:ext cx="20284583" cy="12472540"/>
            <a:chOff x="0" y="0"/>
            <a:chExt cx="20284580" cy="12472543"/>
          </a:xfrm>
        </p:grpSpPr>
        <p:sp>
          <p:nvSpPr>
            <p:cNvPr id="3" name="Freeform 3"/>
            <p:cNvSpPr/>
            <p:nvPr/>
          </p:nvSpPr>
          <p:spPr>
            <a:xfrm>
              <a:off x="5701411" y="1066673"/>
              <a:ext cx="7440931" cy="2202942"/>
            </a:xfrm>
            <a:custGeom>
              <a:avLst/>
              <a:gdLst/>
              <a:ahLst/>
              <a:cxnLst/>
              <a:rect l="l" t="t" r="r" b="b"/>
              <a:pathLst>
                <a:path w="7440931" h="2202942">
                  <a:moveTo>
                    <a:pt x="0" y="0"/>
                  </a:moveTo>
                  <a:lnTo>
                    <a:pt x="0" y="2202942"/>
                  </a:lnTo>
                  <a:lnTo>
                    <a:pt x="7440931" y="2202942"/>
                  </a:lnTo>
                  <a:lnTo>
                    <a:pt x="0" y="0"/>
                  </a:lnTo>
                  <a:close/>
                </a:path>
              </a:pathLst>
            </a:custGeom>
            <a:solidFill>
              <a:srgbClr val="D9D9D9"/>
            </a:solidFill>
          </p:spPr>
        </p:sp>
      </p:grpSp>
      <p:sp>
        <p:nvSpPr>
          <p:cNvPr id="4" name="Freeform 4"/>
          <p:cNvSpPr/>
          <p:nvPr/>
        </p:nvSpPr>
        <p:spPr>
          <a:xfrm>
            <a:off x="355273" y="2848051"/>
            <a:ext cx="17720291" cy="5788800"/>
          </a:xfrm>
          <a:custGeom>
            <a:avLst/>
            <a:gdLst/>
            <a:ahLst/>
            <a:cxnLst/>
            <a:rect l="l" t="t" r="r" b="b"/>
            <a:pathLst>
              <a:path w="17720291" h="5788800">
                <a:moveTo>
                  <a:pt x="0" y="0"/>
                </a:moveTo>
                <a:lnTo>
                  <a:pt x="17720291" y="0"/>
                </a:lnTo>
                <a:lnTo>
                  <a:pt x="17720291" y="5788800"/>
                </a:lnTo>
                <a:lnTo>
                  <a:pt x="0" y="5788800"/>
                </a:lnTo>
                <a:lnTo>
                  <a:pt x="0" y="0"/>
                </a:lnTo>
                <a:close/>
              </a:path>
            </a:pathLst>
          </a:custGeom>
          <a:blipFill>
            <a:blip r:embed="rId2"/>
            <a:stretch>
              <a:fillRect/>
            </a:stretch>
          </a:blipFill>
        </p:spPr>
      </p:sp>
      <p:grpSp>
        <p:nvGrpSpPr>
          <p:cNvPr id="5" name="Group 5"/>
          <p:cNvGrpSpPr>
            <a:grpSpLocks noChangeAspect="1"/>
          </p:cNvGrpSpPr>
          <p:nvPr/>
        </p:nvGrpSpPr>
        <p:grpSpPr>
          <a:xfrm>
            <a:off x="-63503" y="2784558"/>
            <a:ext cx="18200484" cy="7565946"/>
            <a:chOff x="0" y="0"/>
            <a:chExt cx="18200484" cy="7565949"/>
          </a:xfrm>
        </p:grpSpPr>
        <p:sp>
          <p:nvSpPr>
            <p:cNvPr id="6" name="Freeform 6"/>
            <p:cNvSpPr/>
            <p:nvPr/>
          </p:nvSpPr>
          <p:spPr>
            <a:xfrm>
              <a:off x="9480804" y="63500"/>
              <a:ext cx="8656194" cy="5776341"/>
            </a:xfrm>
            <a:custGeom>
              <a:avLst/>
              <a:gdLst/>
              <a:ahLst/>
              <a:cxnLst/>
              <a:rect l="l" t="t" r="r" b="b"/>
              <a:pathLst>
                <a:path w="8656194" h="5776341">
                  <a:moveTo>
                    <a:pt x="0" y="5776341"/>
                  </a:moveTo>
                  <a:lnTo>
                    <a:pt x="8656194" y="5776341"/>
                  </a:lnTo>
                  <a:lnTo>
                    <a:pt x="8656194" y="0"/>
                  </a:lnTo>
                  <a:lnTo>
                    <a:pt x="0" y="0"/>
                  </a:lnTo>
                  <a:close/>
                </a:path>
              </a:pathLst>
            </a:custGeom>
            <a:solidFill>
              <a:srgbClr val="000000">
                <a:alpha val="0"/>
              </a:srgbClr>
            </a:solidFill>
          </p:spPr>
        </p:sp>
        <p:sp>
          <p:nvSpPr>
            <p:cNvPr id="7" name="Freeform 7"/>
            <p:cNvSpPr/>
            <p:nvPr/>
          </p:nvSpPr>
          <p:spPr>
            <a:xfrm>
              <a:off x="418719" y="80137"/>
              <a:ext cx="8586978" cy="5776341"/>
            </a:xfrm>
            <a:custGeom>
              <a:avLst/>
              <a:gdLst/>
              <a:ahLst/>
              <a:cxnLst/>
              <a:rect l="l" t="t" r="r" b="b"/>
              <a:pathLst>
                <a:path w="8586978" h="5776341">
                  <a:moveTo>
                    <a:pt x="0" y="5776341"/>
                  </a:moveTo>
                  <a:lnTo>
                    <a:pt x="8586978" y="5776341"/>
                  </a:lnTo>
                  <a:lnTo>
                    <a:pt x="8586978" y="0"/>
                  </a:lnTo>
                  <a:lnTo>
                    <a:pt x="0" y="0"/>
                  </a:lnTo>
                  <a:close/>
                </a:path>
              </a:pathLst>
            </a:custGeom>
            <a:solidFill>
              <a:srgbClr val="000000">
                <a:alpha val="0"/>
              </a:srgbClr>
            </a:solidFill>
          </p:spPr>
        </p:sp>
        <p:sp>
          <p:nvSpPr>
            <p:cNvPr id="8" name="Freeform 8"/>
            <p:cNvSpPr/>
            <p:nvPr/>
          </p:nvSpPr>
          <p:spPr>
            <a:xfrm>
              <a:off x="63500" y="4232783"/>
              <a:ext cx="14583283" cy="3269615"/>
            </a:xfrm>
            <a:custGeom>
              <a:avLst/>
              <a:gdLst/>
              <a:ahLst/>
              <a:cxnLst/>
              <a:rect l="l" t="t" r="r" b="b"/>
              <a:pathLst>
                <a:path w="14583283" h="3269615">
                  <a:moveTo>
                    <a:pt x="0" y="0"/>
                  </a:moveTo>
                  <a:lnTo>
                    <a:pt x="0" y="3269615"/>
                  </a:lnTo>
                  <a:lnTo>
                    <a:pt x="14583283" y="3269615"/>
                  </a:lnTo>
                  <a:lnTo>
                    <a:pt x="14583283" y="0"/>
                  </a:lnTo>
                  <a:close/>
                </a:path>
              </a:pathLst>
            </a:custGeom>
            <a:solidFill>
              <a:srgbClr val="000000">
                <a:alpha val="0"/>
              </a:srgbClr>
            </a:solidFill>
          </p:spPr>
        </p:sp>
      </p:grpSp>
      <p:sp>
        <p:nvSpPr>
          <p:cNvPr id="9" name="TextBox 9"/>
          <p:cNvSpPr txBox="1"/>
          <p:nvPr/>
        </p:nvSpPr>
        <p:spPr>
          <a:xfrm>
            <a:off x="853916" y="406127"/>
            <a:ext cx="6767732" cy="1114425"/>
          </a:xfrm>
          <a:prstGeom prst="rect">
            <a:avLst/>
          </a:prstGeom>
        </p:spPr>
        <p:txBody>
          <a:bodyPr lIns="0" tIns="0" rIns="0" bIns="0" rtlCol="0" anchor="t">
            <a:spAutoFit/>
          </a:bodyPr>
          <a:lstStyle/>
          <a:p>
            <a:pPr algn="l">
              <a:lnSpc>
                <a:spcPts val="8341"/>
              </a:lnSpc>
            </a:pPr>
            <a:r>
              <a:rPr lang="en-US" sz="5958" b="1">
                <a:solidFill>
                  <a:srgbClr val="000000"/>
                </a:solidFill>
                <a:latin typeface="Martel Heavy"/>
                <a:ea typeface="Martel Heavy"/>
                <a:cs typeface="Martel Heavy"/>
                <a:sym typeface="Martel Heavy"/>
              </a:rPr>
              <a:t>Data Encryption </a:t>
            </a:r>
          </a:p>
        </p:txBody>
      </p:sp>
      <p:sp>
        <p:nvSpPr>
          <p:cNvPr id="10" name="TextBox 10"/>
          <p:cNvSpPr txBox="1"/>
          <p:nvPr/>
        </p:nvSpPr>
        <p:spPr>
          <a:xfrm>
            <a:off x="9730892" y="406127"/>
            <a:ext cx="8315192" cy="1949291"/>
          </a:xfrm>
          <a:prstGeom prst="rect">
            <a:avLst/>
          </a:prstGeom>
        </p:spPr>
        <p:txBody>
          <a:bodyPr lIns="0" tIns="0" rIns="0" bIns="0" rtlCol="0" anchor="t">
            <a:spAutoFit/>
          </a:bodyPr>
          <a:lstStyle/>
          <a:p>
            <a:pPr algn="ctr">
              <a:lnSpc>
                <a:spcPts val="8341"/>
              </a:lnSpc>
            </a:pPr>
            <a:r>
              <a:rPr lang="en-US" sz="5958" b="1">
                <a:solidFill>
                  <a:srgbClr val="000000"/>
                </a:solidFill>
                <a:latin typeface="Martel Heavy"/>
                <a:ea typeface="Martel Heavy"/>
                <a:cs typeface="Martel Heavy"/>
                <a:sym typeface="Martel Heavy"/>
              </a:rPr>
              <a:t>Non Clustered Index</a:t>
            </a:r>
          </a:p>
          <a:p>
            <a:pPr algn="ctr">
              <a:lnSpc>
                <a:spcPts val="2774"/>
              </a:lnSpc>
            </a:pPr>
            <a:r>
              <a:rPr lang="en-US" sz="2000">
                <a:solidFill>
                  <a:srgbClr val="000000"/>
                </a:solidFill>
                <a:latin typeface="Assistant"/>
                <a:ea typeface="Assistant"/>
                <a:cs typeface="Assistant"/>
                <a:sym typeface="Assistant"/>
              </a:rPr>
              <a:t>The script creates non-clustered indexes on specific columns in the Tickets, Show_Performer, and Contract tables to improve query performance by speeding up data filtering, grouping, and joining operations.</a:t>
            </a:r>
          </a:p>
        </p:txBody>
      </p:sp>
      <p:sp>
        <p:nvSpPr>
          <p:cNvPr id="11" name="TextBox 11"/>
          <p:cNvSpPr txBox="1"/>
          <p:nvPr/>
        </p:nvSpPr>
        <p:spPr>
          <a:xfrm>
            <a:off x="645147" y="1428664"/>
            <a:ext cx="8338356" cy="702221"/>
          </a:xfrm>
          <a:prstGeom prst="rect">
            <a:avLst/>
          </a:prstGeom>
        </p:spPr>
        <p:txBody>
          <a:bodyPr lIns="0" tIns="0" rIns="0" bIns="0" rtlCol="0" anchor="t">
            <a:spAutoFit/>
          </a:bodyPr>
          <a:lstStyle/>
          <a:p>
            <a:pPr algn="ctr">
              <a:lnSpc>
                <a:spcPts val="2774"/>
              </a:lnSpc>
            </a:pPr>
            <a:r>
              <a:rPr lang="en-US" sz="2000">
                <a:solidFill>
                  <a:srgbClr val="000000"/>
                </a:solidFill>
                <a:latin typeface="Assistant"/>
                <a:ea typeface="Assistant"/>
                <a:cs typeface="Assistant"/>
                <a:sym typeface="Assistant"/>
              </a:rPr>
              <a:t>The script implements AES-256 encryption with a symmetric key in SQL Server to secure customer email data, ensuring confidentiality and protection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511740" y="1212494"/>
            <a:ext cx="7391400" cy="4457700"/>
          </a:xfrm>
          <a:custGeom>
            <a:avLst/>
            <a:gdLst/>
            <a:ahLst/>
            <a:cxnLst/>
            <a:rect l="l" t="t" r="r" b="b"/>
            <a:pathLst>
              <a:path w="7391400" h="4457700">
                <a:moveTo>
                  <a:pt x="0" y="0"/>
                </a:moveTo>
                <a:lnTo>
                  <a:pt x="7391400" y="0"/>
                </a:lnTo>
                <a:lnTo>
                  <a:pt x="7391400" y="4457700"/>
                </a:lnTo>
                <a:lnTo>
                  <a:pt x="0" y="4457700"/>
                </a:lnTo>
                <a:lnTo>
                  <a:pt x="0" y="0"/>
                </a:lnTo>
                <a:close/>
              </a:path>
            </a:pathLst>
          </a:custGeom>
          <a:blipFill>
            <a:blip r:embed="rId2"/>
            <a:stretch>
              <a:fillRect/>
            </a:stretch>
          </a:blipFill>
        </p:spPr>
      </p:sp>
      <p:sp>
        <p:nvSpPr>
          <p:cNvPr id="3" name="Freeform 3"/>
          <p:cNvSpPr/>
          <p:nvPr/>
        </p:nvSpPr>
        <p:spPr>
          <a:xfrm>
            <a:off x="8072218" y="1212494"/>
            <a:ext cx="10039350" cy="4076700"/>
          </a:xfrm>
          <a:custGeom>
            <a:avLst/>
            <a:gdLst/>
            <a:ahLst/>
            <a:cxnLst/>
            <a:rect l="l" t="t" r="r" b="b"/>
            <a:pathLst>
              <a:path w="10039350" h="4076700">
                <a:moveTo>
                  <a:pt x="0" y="0"/>
                </a:moveTo>
                <a:lnTo>
                  <a:pt x="10039350" y="0"/>
                </a:lnTo>
                <a:lnTo>
                  <a:pt x="10039350" y="4076700"/>
                </a:lnTo>
                <a:lnTo>
                  <a:pt x="0" y="4076700"/>
                </a:lnTo>
                <a:lnTo>
                  <a:pt x="0" y="0"/>
                </a:lnTo>
                <a:close/>
              </a:path>
            </a:pathLst>
          </a:custGeom>
          <a:blipFill>
            <a:blip r:embed="rId3"/>
            <a:stretch>
              <a:fillRect/>
            </a:stretch>
          </a:blipFill>
        </p:spPr>
      </p:sp>
      <p:sp>
        <p:nvSpPr>
          <p:cNvPr id="4" name="Freeform 4"/>
          <p:cNvSpPr/>
          <p:nvPr/>
        </p:nvSpPr>
        <p:spPr>
          <a:xfrm>
            <a:off x="511740" y="5759291"/>
            <a:ext cx="7391400" cy="4457700"/>
          </a:xfrm>
          <a:custGeom>
            <a:avLst/>
            <a:gdLst/>
            <a:ahLst/>
            <a:cxnLst/>
            <a:rect l="l" t="t" r="r" b="b"/>
            <a:pathLst>
              <a:path w="7391400" h="4457700">
                <a:moveTo>
                  <a:pt x="0" y="0"/>
                </a:moveTo>
                <a:lnTo>
                  <a:pt x="7391400" y="0"/>
                </a:lnTo>
                <a:lnTo>
                  <a:pt x="7391400" y="4457700"/>
                </a:lnTo>
                <a:lnTo>
                  <a:pt x="0" y="4457700"/>
                </a:lnTo>
                <a:lnTo>
                  <a:pt x="0" y="0"/>
                </a:lnTo>
                <a:close/>
              </a:path>
            </a:pathLst>
          </a:custGeom>
          <a:blipFill>
            <a:blip r:embed="rId4"/>
            <a:stretch>
              <a:fillRect/>
            </a:stretch>
          </a:blipFill>
        </p:spPr>
      </p:sp>
      <p:sp>
        <p:nvSpPr>
          <p:cNvPr id="5" name="Freeform 5"/>
          <p:cNvSpPr/>
          <p:nvPr/>
        </p:nvSpPr>
        <p:spPr>
          <a:xfrm>
            <a:off x="8749655" y="5291033"/>
            <a:ext cx="8334375" cy="4924425"/>
          </a:xfrm>
          <a:custGeom>
            <a:avLst/>
            <a:gdLst/>
            <a:ahLst/>
            <a:cxnLst/>
            <a:rect l="l" t="t" r="r" b="b"/>
            <a:pathLst>
              <a:path w="8334375" h="4924425">
                <a:moveTo>
                  <a:pt x="0" y="0"/>
                </a:moveTo>
                <a:lnTo>
                  <a:pt x="8334375" y="0"/>
                </a:lnTo>
                <a:lnTo>
                  <a:pt x="8334375" y="4924425"/>
                </a:lnTo>
                <a:lnTo>
                  <a:pt x="0" y="4924425"/>
                </a:lnTo>
                <a:lnTo>
                  <a:pt x="0" y="0"/>
                </a:lnTo>
                <a:close/>
              </a:path>
            </a:pathLst>
          </a:custGeom>
          <a:blipFill>
            <a:blip r:embed="rId5"/>
            <a:stretch>
              <a:fillRect/>
            </a:stretch>
          </a:blipFill>
        </p:spPr>
      </p:sp>
      <p:grpSp>
        <p:nvGrpSpPr>
          <p:cNvPr id="6" name="Group 6"/>
          <p:cNvGrpSpPr>
            <a:grpSpLocks noChangeAspect="1"/>
          </p:cNvGrpSpPr>
          <p:nvPr/>
        </p:nvGrpSpPr>
        <p:grpSpPr>
          <a:xfrm>
            <a:off x="448246" y="1149001"/>
            <a:ext cx="7514130" cy="9133770"/>
            <a:chOff x="0" y="0"/>
            <a:chExt cx="7514133" cy="9133776"/>
          </a:xfrm>
        </p:grpSpPr>
        <p:sp>
          <p:nvSpPr>
            <p:cNvPr id="7" name="Freeform 7"/>
            <p:cNvSpPr/>
            <p:nvPr/>
          </p:nvSpPr>
          <p:spPr>
            <a:xfrm>
              <a:off x="63500" y="63500"/>
              <a:ext cx="7387082" cy="4459986"/>
            </a:xfrm>
            <a:custGeom>
              <a:avLst/>
              <a:gdLst/>
              <a:ahLst/>
              <a:cxnLst/>
              <a:rect l="l" t="t" r="r" b="b"/>
              <a:pathLst>
                <a:path w="7387082" h="4459986">
                  <a:moveTo>
                    <a:pt x="0" y="4459986"/>
                  </a:moveTo>
                  <a:lnTo>
                    <a:pt x="7387082" y="4459986"/>
                  </a:lnTo>
                  <a:lnTo>
                    <a:pt x="7387082" y="0"/>
                  </a:lnTo>
                  <a:lnTo>
                    <a:pt x="0" y="0"/>
                  </a:lnTo>
                  <a:close/>
                </a:path>
              </a:pathLst>
            </a:custGeom>
            <a:solidFill>
              <a:srgbClr val="000000">
                <a:alpha val="0"/>
              </a:srgbClr>
            </a:solidFill>
          </p:spPr>
        </p:sp>
        <p:sp>
          <p:nvSpPr>
            <p:cNvPr id="8" name="Freeform 8"/>
            <p:cNvSpPr/>
            <p:nvPr/>
          </p:nvSpPr>
          <p:spPr>
            <a:xfrm>
              <a:off x="63500" y="4610354"/>
              <a:ext cx="7387082" cy="4459859"/>
            </a:xfrm>
            <a:custGeom>
              <a:avLst/>
              <a:gdLst/>
              <a:ahLst/>
              <a:cxnLst/>
              <a:rect l="l" t="t" r="r" b="b"/>
              <a:pathLst>
                <a:path w="7387082" h="4459859">
                  <a:moveTo>
                    <a:pt x="0" y="4459859"/>
                  </a:moveTo>
                  <a:lnTo>
                    <a:pt x="7387082" y="4459859"/>
                  </a:lnTo>
                  <a:lnTo>
                    <a:pt x="7387082" y="0"/>
                  </a:lnTo>
                  <a:lnTo>
                    <a:pt x="0" y="0"/>
                  </a:lnTo>
                  <a:close/>
                </a:path>
              </a:pathLst>
            </a:custGeom>
            <a:solidFill>
              <a:srgbClr val="000000">
                <a:alpha val="0"/>
              </a:srgbClr>
            </a:solidFill>
          </p:spPr>
        </p:sp>
      </p:grpSp>
      <p:grpSp>
        <p:nvGrpSpPr>
          <p:cNvPr id="9" name="Group 9"/>
          <p:cNvGrpSpPr>
            <a:grpSpLocks noChangeAspect="1"/>
          </p:cNvGrpSpPr>
          <p:nvPr/>
        </p:nvGrpSpPr>
        <p:grpSpPr>
          <a:xfrm>
            <a:off x="8008715" y="1149001"/>
            <a:ext cx="10166471" cy="9133770"/>
            <a:chOff x="0" y="0"/>
            <a:chExt cx="10166477" cy="9133776"/>
          </a:xfrm>
        </p:grpSpPr>
        <p:sp>
          <p:nvSpPr>
            <p:cNvPr id="10" name="Freeform 10"/>
            <p:cNvSpPr/>
            <p:nvPr/>
          </p:nvSpPr>
          <p:spPr>
            <a:xfrm>
              <a:off x="63500" y="63500"/>
              <a:ext cx="10039477" cy="4078478"/>
            </a:xfrm>
            <a:custGeom>
              <a:avLst/>
              <a:gdLst/>
              <a:ahLst/>
              <a:cxnLst/>
              <a:rect l="l" t="t" r="r" b="b"/>
              <a:pathLst>
                <a:path w="10039477" h="4078478">
                  <a:moveTo>
                    <a:pt x="0" y="4078478"/>
                  </a:moveTo>
                  <a:lnTo>
                    <a:pt x="10039477" y="4078478"/>
                  </a:lnTo>
                  <a:lnTo>
                    <a:pt x="10039477" y="0"/>
                  </a:lnTo>
                  <a:lnTo>
                    <a:pt x="0" y="0"/>
                  </a:lnTo>
                  <a:close/>
                </a:path>
              </a:pathLst>
            </a:custGeom>
            <a:solidFill>
              <a:srgbClr val="000000">
                <a:alpha val="0"/>
              </a:srgbClr>
            </a:solidFill>
          </p:spPr>
        </p:sp>
        <p:sp>
          <p:nvSpPr>
            <p:cNvPr id="11" name="Freeform 11"/>
            <p:cNvSpPr/>
            <p:nvPr/>
          </p:nvSpPr>
          <p:spPr>
            <a:xfrm>
              <a:off x="740918" y="4141978"/>
              <a:ext cx="8335264" cy="4928235"/>
            </a:xfrm>
            <a:custGeom>
              <a:avLst/>
              <a:gdLst/>
              <a:ahLst/>
              <a:cxnLst/>
              <a:rect l="l" t="t" r="r" b="b"/>
              <a:pathLst>
                <a:path w="8335264" h="4928235">
                  <a:moveTo>
                    <a:pt x="0" y="4928235"/>
                  </a:moveTo>
                  <a:lnTo>
                    <a:pt x="8335264" y="4928235"/>
                  </a:lnTo>
                  <a:lnTo>
                    <a:pt x="8335264" y="0"/>
                  </a:lnTo>
                  <a:lnTo>
                    <a:pt x="0" y="0"/>
                  </a:lnTo>
                  <a:close/>
                </a:path>
              </a:pathLst>
            </a:custGeom>
            <a:solidFill>
              <a:srgbClr val="000000">
                <a:alpha val="0"/>
              </a:srgbClr>
            </a:solidFill>
          </p:spPr>
        </p:sp>
      </p:grpSp>
      <p:sp>
        <p:nvSpPr>
          <p:cNvPr id="12" name="TextBox 12"/>
          <p:cNvSpPr txBox="1"/>
          <p:nvPr/>
        </p:nvSpPr>
        <p:spPr>
          <a:xfrm>
            <a:off x="6891938" y="-26022"/>
            <a:ext cx="4414285" cy="1284551"/>
          </a:xfrm>
          <a:prstGeom prst="rect">
            <a:avLst/>
          </a:prstGeom>
        </p:spPr>
        <p:txBody>
          <a:bodyPr lIns="0" tIns="0" rIns="0" bIns="0" rtlCol="0" anchor="t">
            <a:spAutoFit/>
          </a:bodyPr>
          <a:lstStyle/>
          <a:p>
            <a:pPr algn="l">
              <a:lnSpc>
                <a:spcPts val="9601"/>
              </a:lnSpc>
            </a:pPr>
            <a:r>
              <a:rPr lang="en-US" sz="6858" b="1">
                <a:solidFill>
                  <a:srgbClr val="000000"/>
                </a:solidFill>
                <a:latin typeface="Martel Heavy"/>
                <a:ea typeface="Martel Heavy"/>
                <a:cs typeface="Martel Heavy"/>
                <a:sym typeface="Martel Heavy"/>
              </a:rPr>
              <a:t>Dasboard</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noChangeAspect="1"/>
          </p:cNvGrpSpPr>
          <p:nvPr/>
        </p:nvGrpSpPr>
        <p:grpSpPr>
          <a:xfrm>
            <a:off x="11960657" y="0"/>
            <a:ext cx="6327343" cy="10283590"/>
            <a:chOff x="0" y="0"/>
            <a:chExt cx="6327343" cy="10283584"/>
          </a:xfrm>
        </p:grpSpPr>
        <p:sp>
          <p:nvSpPr>
            <p:cNvPr id="3" name="Freeform 3"/>
            <p:cNvSpPr/>
            <p:nvPr/>
          </p:nvSpPr>
          <p:spPr>
            <a:xfrm>
              <a:off x="0" y="0"/>
              <a:ext cx="6327394" cy="10283571"/>
            </a:xfrm>
            <a:custGeom>
              <a:avLst/>
              <a:gdLst/>
              <a:ahLst/>
              <a:cxnLst/>
              <a:rect l="l" t="t" r="r" b="b"/>
              <a:pathLst>
                <a:path w="6327394" h="10283571">
                  <a:moveTo>
                    <a:pt x="0" y="0"/>
                  </a:moveTo>
                  <a:lnTo>
                    <a:pt x="0" y="10283571"/>
                  </a:lnTo>
                  <a:lnTo>
                    <a:pt x="6327394" y="10283571"/>
                  </a:lnTo>
                  <a:lnTo>
                    <a:pt x="6327394" y="0"/>
                  </a:lnTo>
                  <a:close/>
                </a:path>
              </a:pathLst>
            </a:custGeom>
            <a:solidFill>
              <a:srgbClr val="E8E2DE"/>
            </a:solidFill>
          </p:spPr>
        </p:sp>
      </p:grpSp>
      <p:sp>
        <p:nvSpPr>
          <p:cNvPr id="4" name="Freeform 4"/>
          <p:cNvSpPr/>
          <p:nvPr/>
        </p:nvSpPr>
        <p:spPr>
          <a:xfrm>
            <a:off x="13208003" y="3162300"/>
            <a:ext cx="5079997" cy="7124700"/>
          </a:xfrm>
          <a:custGeom>
            <a:avLst/>
            <a:gdLst/>
            <a:ahLst/>
            <a:cxnLst/>
            <a:rect l="l" t="t" r="r" b="b"/>
            <a:pathLst>
              <a:path w="5079997" h="7124700">
                <a:moveTo>
                  <a:pt x="0" y="0"/>
                </a:moveTo>
                <a:lnTo>
                  <a:pt x="5079997" y="0"/>
                </a:lnTo>
                <a:lnTo>
                  <a:pt x="5079997" y="7124700"/>
                </a:lnTo>
                <a:lnTo>
                  <a:pt x="0" y="7124700"/>
                </a:lnTo>
                <a:lnTo>
                  <a:pt x="0" y="0"/>
                </a:lnTo>
                <a:close/>
              </a:path>
            </a:pathLst>
          </a:custGeom>
          <a:blipFill>
            <a:blip r:embed="rId2"/>
            <a:stretch>
              <a:fillRect/>
            </a:stretch>
          </a:blipFill>
        </p:spPr>
      </p:sp>
      <p:sp>
        <p:nvSpPr>
          <p:cNvPr id="5" name="Freeform 5"/>
          <p:cNvSpPr/>
          <p:nvPr/>
        </p:nvSpPr>
        <p:spPr>
          <a:xfrm>
            <a:off x="567004" y="4438098"/>
            <a:ext cx="11296650" cy="3276600"/>
          </a:xfrm>
          <a:custGeom>
            <a:avLst/>
            <a:gdLst/>
            <a:ahLst/>
            <a:cxnLst/>
            <a:rect l="l" t="t" r="r" b="b"/>
            <a:pathLst>
              <a:path w="11296650" h="3276600">
                <a:moveTo>
                  <a:pt x="0" y="0"/>
                </a:moveTo>
                <a:lnTo>
                  <a:pt x="11296650" y="0"/>
                </a:lnTo>
                <a:lnTo>
                  <a:pt x="11296650" y="3276600"/>
                </a:lnTo>
                <a:lnTo>
                  <a:pt x="0" y="3276600"/>
                </a:lnTo>
                <a:lnTo>
                  <a:pt x="0" y="0"/>
                </a:lnTo>
                <a:close/>
              </a:path>
            </a:pathLst>
          </a:custGeom>
          <a:blipFill>
            <a:blip r:embed="rId3"/>
            <a:stretch>
              <a:fillRect/>
            </a:stretch>
          </a:blipFill>
        </p:spPr>
      </p:sp>
      <p:grpSp>
        <p:nvGrpSpPr>
          <p:cNvPr id="6" name="Group 6"/>
          <p:cNvGrpSpPr>
            <a:grpSpLocks noChangeAspect="1"/>
          </p:cNvGrpSpPr>
          <p:nvPr/>
        </p:nvGrpSpPr>
        <p:grpSpPr>
          <a:xfrm>
            <a:off x="1247775" y="3131268"/>
            <a:ext cx="85725" cy="85725"/>
            <a:chOff x="0" y="0"/>
            <a:chExt cx="85725" cy="85725"/>
          </a:xfrm>
        </p:grpSpPr>
        <p:sp>
          <p:nvSpPr>
            <p:cNvPr id="7" name="Freeform 7"/>
            <p:cNvSpPr/>
            <p:nvPr/>
          </p:nvSpPr>
          <p:spPr>
            <a:xfrm>
              <a:off x="0" y="0"/>
              <a:ext cx="85725" cy="85725"/>
            </a:xfrm>
            <a:custGeom>
              <a:avLst/>
              <a:gdLst/>
              <a:ahLst/>
              <a:cxnLst/>
              <a:rect l="l" t="t" r="r" b="b"/>
              <a:pathLst>
                <a:path w="85725" h="85725">
                  <a:moveTo>
                    <a:pt x="85725" y="42926"/>
                  </a:moveTo>
                  <a:cubicBezTo>
                    <a:pt x="85725" y="48641"/>
                    <a:pt x="84582" y="54102"/>
                    <a:pt x="82423" y="59309"/>
                  </a:cubicBezTo>
                  <a:cubicBezTo>
                    <a:pt x="80264" y="64516"/>
                    <a:pt x="77089" y="69215"/>
                    <a:pt x="73152" y="73152"/>
                  </a:cubicBezTo>
                  <a:cubicBezTo>
                    <a:pt x="69215" y="77089"/>
                    <a:pt x="64516" y="80264"/>
                    <a:pt x="59309" y="82423"/>
                  </a:cubicBezTo>
                  <a:cubicBezTo>
                    <a:pt x="54102" y="84582"/>
                    <a:pt x="48641" y="85725"/>
                    <a:pt x="42926" y="85725"/>
                  </a:cubicBezTo>
                  <a:cubicBezTo>
                    <a:pt x="37211" y="85725"/>
                    <a:pt x="31750" y="84582"/>
                    <a:pt x="26543" y="82423"/>
                  </a:cubicBezTo>
                  <a:cubicBezTo>
                    <a:pt x="21336" y="80264"/>
                    <a:pt x="16510" y="77216"/>
                    <a:pt x="12573" y="73152"/>
                  </a:cubicBezTo>
                  <a:cubicBezTo>
                    <a:pt x="8636" y="69088"/>
                    <a:pt x="5461" y="64516"/>
                    <a:pt x="3302" y="59309"/>
                  </a:cubicBezTo>
                  <a:cubicBezTo>
                    <a:pt x="1143" y="54102"/>
                    <a:pt x="0" y="48514"/>
                    <a:pt x="0" y="42926"/>
                  </a:cubicBezTo>
                  <a:cubicBezTo>
                    <a:pt x="0" y="37338"/>
                    <a:pt x="1143" y="31750"/>
                    <a:pt x="3302" y="26416"/>
                  </a:cubicBezTo>
                  <a:cubicBezTo>
                    <a:pt x="5461" y="21082"/>
                    <a:pt x="8509" y="16510"/>
                    <a:pt x="12573" y="12573"/>
                  </a:cubicBezTo>
                  <a:cubicBezTo>
                    <a:pt x="16637" y="8636"/>
                    <a:pt x="21209" y="5461"/>
                    <a:pt x="26416" y="3302"/>
                  </a:cubicBezTo>
                  <a:cubicBezTo>
                    <a:pt x="31623" y="1143"/>
                    <a:pt x="37211" y="0"/>
                    <a:pt x="42926" y="0"/>
                  </a:cubicBezTo>
                  <a:cubicBezTo>
                    <a:pt x="48641" y="0"/>
                    <a:pt x="54102" y="1143"/>
                    <a:pt x="59309" y="3302"/>
                  </a:cubicBezTo>
                  <a:cubicBezTo>
                    <a:pt x="64516" y="5461"/>
                    <a:pt x="69215" y="8636"/>
                    <a:pt x="73152" y="12573"/>
                  </a:cubicBezTo>
                  <a:cubicBezTo>
                    <a:pt x="77089" y="16510"/>
                    <a:pt x="80264" y="21209"/>
                    <a:pt x="82423" y="26416"/>
                  </a:cubicBezTo>
                  <a:cubicBezTo>
                    <a:pt x="84582" y="31623"/>
                    <a:pt x="85725" y="37084"/>
                    <a:pt x="85725" y="42799"/>
                  </a:cubicBezTo>
                  <a:close/>
                </a:path>
              </a:pathLst>
            </a:custGeom>
            <a:solidFill>
              <a:srgbClr val="000000"/>
            </a:solidFill>
          </p:spPr>
        </p:sp>
      </p:grpSp>
      <p:grpSp>
        <p:nvGrpSpPr>
          <p:cNvPr id="8" name="Group 8"/>
          <p:cNvGrpSpPr>
            <a:grpSpLocks noChangeAspect="1"/>
          </p:cNvGrpSpPr>
          <p:nvPr/>
        </p:nvGrpSpPr>
        <p:grpSpPr>
          <a:xfrm>
            <a:off x="503501" y="-63503"/>
            <a:ext cx="17847993" cy="10413997"/>
            <a:chOff x="0" y="0"/>
            <a:chExt cx="17847996" cy="10414000"/>
          </a:xfrm>
        </p:grpSpPr>
        <p:sp>
          <p:nvSpPr>
            <p:cNvPr id="9" name="Freeform 9"/>
            <p:cNvSpPr/>
            <p:nvPr/>
          </p:nvSpPr>
          <p:spPr>
            <a:xfrm>
              <a:off x="63500" y="4501642"/>
              <a:ext cx="11301222" cy="3277362"/>
            </a:xfrm>
            <a:custGeom>
              <a:avLst/>
              <a:gdLst/>
              <a:ahLst/>
              <a:cxnLst/>
              <a:rect l="l" t="t" r="r" b="b"/>
              <a:pathLst>
                <a:path w="11301222" h="3277362">
                  <a:moveTo>
                    <a:pt x="0" y="3277362"/>
                  </a:moveTo>
                  <a:lnTo>
                    <a:pt x="11301222" y="3277362"/>
                  </a:lnTo>
                  <a:lnTo>
                    <a:pt x="11301222" y="0"/>
                  </a:lnTo>
                  <a:lnTo>
                    <a:pt x="0" y="0"/>
                  </a:lnTo>
                  <a:close/>
                </a:path>
              </a:pathLst>
            </a:custGeom>
            <a:solidFill>
              <a:srgbClr val="000000">
                <a:alpha val="0"/>
              </a:srgbClr>
            </a:solidFill>
          </p:spPr>
        </p:sp>
        <p:sp>
          <p:nvSpPr>
            <p:cNvPr id="10" name="Freeform 10"/>
            <p:cNvSpPr/>
            <p:nvPr/>
          </p:nvSpPr>
          <p:spPr>
            <a:xfrm>
              <a:off x="11457178" y="63500"/>
              <a:ext cx="6327394" cy="10287000"/>
            </a:xfrm>
            <a:custGeom>
              <a:avLst/>
              <a:gdLst/>
              <a:ahLst/>
              <a:cxnLst/>
              <a:rect l="l" t="t" r="r" b="b"/>
              <a:pathLst>
                <a:path w="6327394" h="10287000">
                  <a:moveTo>
                    <a:pt x="0" y="0"/>
                  </a:moveTo>
                  <a:lnTo>
                    <a:pt x="0" y="10287000"/>
                  </a:lnTo>
                  <a:lnTo>
                    <a:pt x="6327394" y="10287000"/>
                  </a:lnTo>
                  <a:lnTo>
                    <a:pt x="6327394" y="0"/>
                  </a:lnTo>
                  <a:close/>
                </a:path>
              </a:pathLst>
            </a:custGeom>
            <a:solidFill>
              <a:srgbClr val="000000">
                <a:alpha val="0"/>
              </a:srgbClr>
            </a:solidFill>
          </p:spPr>
        </p:sp>
        <p:sp>
          <p:nvSpPr>
            <p:cNvPr id="11" name="Freeform 11"/>
            <p:cNvSpPr/>
            <p:nvPr/>
          </p:nvSpPr>
          <p:spPr>
            <a:xfrm>
              <a:off x="12702794" y="3220466"/>
              <a:ext cx="5081778" cy="7130034"/>
            </a:xfrm>
            <a:custGeom>
              <a:avLst/>
              <a:gdLst/>
              <a:ahLst/>
              <a:cxnLst/>
              <a:rect l="l" t="t" r="r" b="b"/>
              <a:pathLst>
                <a:path w="5081778" h="7130034">
                  <a:moveTo>
                    <a:pt x="0" y="0"/>
                  </a:moveTo>
                  <a:lnTo>
                    <a:pt x="0" y="7130034"/>
                  </a:lnTo>
                  <a:lnTo>
                    <a:pt x="5081778" y="7130034"/>
                  </a:lnTo>
                  <a:lnTo>
                    <a:pt x="5081778" y="0"/>
                  </a:lnTo>
                  <a:close/>
                </a:path>
              </a:pathLst>
            </a:custGeom>
            <a:solidFill>
              <a:srgbClr val="000000">
                <a:alpha val="0"/>
              </a:srgbClr>
            </a:solidFill>
          </p:spPr>
        </p:sp>
      </p:grpSp>
      <p:sp>
        <p:nvSpPr>
          <p:cNvPr id="12" name="TextBox 12"/>
          <p:cNvSpPr txBox="1"/>
          <p:nvPr/>
        </p:nvSpPr>
        <p:spPr>
          <a:xfrm>
            <a:off x="1274807" y="1257786"/>
            <a:ext cx="1908105" cy="1404385"/>
          </a:xfrm>
          <a:prstGeom prst="rect">
            <a:avLst/>
          </a:prstGeom>
        </p:spPr>
        <p:txBody>
          <a:bodyPr lIns="0" tIns="0" rIns="0" bIns="0" rtlCol="0" anchor="t">
            <a:spAutoFit/>
          </a:bodyPr>
          <a:lstStyle/>
          <a:p>
            <a:pPr algn="l">
              <a:lnSpc>
                <a:spcPts val="10441"/>
              </a:lnSpc>
            </a:pPr>
            <a:r>
              <a:rPr lang="en-US" sz="7458" b="1">
                <a:solidFill>
                  <a:srgbClr val="000000"/>
                </a:solidFill>
                <a:latin typeface="Martel Heavy"/>
                <a:ea typeface="Martel Heavy"/>
                <a:cs typeface="Martel Heavy"/>
                <a:sym typeface="Martel Heavy"/>
              </a:rPr>
              <a:t>GUI</a:t>
            </a:r>
          </a:p>
        </p:txBody>
      </p:sp>
      <p:sp>
        <p:nvSpPr>
          <p:cNvPr id="13" name="TextBox 13"/>
          <p:cNvSpPr txBox="1"/>
          <p:nvPr/>
        </p:nvSpPr>
        <p:spPr>
          <a:xfrm>
            <a:off x="1482033" y="2948026"/>
            <a:ext cx="8737225" cy="1108291"/>
          </a:xfrm>
          <a:prstGeom prst="rect">
            <a:avLst/>
          </a:prstGeom>
        </p:spPr>
        <p:txBody>
          <a:bodyPr lIns="0" tIns="0" rIns="0" bIns="0" rtlCol="0" anchor="t">
            <a:spAutoFit/>
          </a:bodyPr>
          <a:lstStyle/>
          <a:p>
            <a:pPr algn="l">
              <a:lnSpc>
                <a:spcPts val="2925"/>
              </a:lnSpc>
            </a:pPr>
            <a:r>
              <a:rPr lang="en-US" sz="2100">
                <a:solidFill>
                  <a:srgbClr val="000000"/>
                </a:solidFill>
                <a:latin typeface="Assistant"/>
                <a:ea typeface="Assistant"/>
                <a:cs typeface="Assistant"/>
                <a:sym typeface="Assistant"/>
              </a:rPr>
              <a:t>We have created a GUI for the program, allowing users to perform CRUD operations (Create, Read, Update, Delete). We use Spring Boot as the backend and HTML with JavaScript as the front end to implement these operations.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337</Words>
  <Application>Microsoft Macintosh PowerPoint</Application>
  <PresentationFormat>Custom</PresentationFormat>
  <Paragraphs>23</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Martel Heavy</vt:lpstr>
      <vt:lpstr>Arial</vt:lpstr>
      <vt:lpstr>Assistant Bold</vt:lpstr>
      <vt:lpstr>Calibri</vt:lpstr>
      <vt:lpstr>Assistant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White and Beige Illustrative Business Pitch Deck Presentation.pdf</dc:title>
  <cp:lastModifiedBy>Yu-Chen Huang</cp:lastModifiedBy>
  <cp:revision>1</cp:revision>
  <dcterms:created xsi:type="dcterms:W3CDTF">2006-08-16T00:00:00Z</dcterms:created>
  <dcterms:modified xsi:type="dcterms:W3CDTF">2024-12-11T22:15:10Z</dcterms:modified>
  <dc:identifier>DAGZBuOPhUI</dc:identifier>
</cp:coreProperties>
</file>