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59" r:id="rId27"/>
    <p:sldId id="285" r:id="rId28"/>
    <p:sldId id="261" r:id="rId29"/>
    <p:sldId id="262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FB0D5-D5DD-49EC-90F5-CBC59730A654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0990-9A87-404F-8D83-2CA62F486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9D39-B838-4966-9F85-0316DACF31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6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7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8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9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2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0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7851-93E3-4E64-89B9-B2A95B37C7CF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009F-AB1C-4C4E-91EF-F59F6D7E1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0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83">
            <a:extLst>
              <a:ext uri="{FF2B5EF4-FFF2-40B4-BE49-F238E27FC236}">
                <a16:creationId xmlns:a16="http://schemas.microsoft.com/office/drawing/2014/main" id="{425150F2-18CB-46A2-BBE4-D7378BD95BB9}"/>
              </a:ext>
            </a:extLst>
          </p:cNvPr>
          <p:cNvSpPr/>
          <p:nvPr/>
        </p:nvSpPr>
        <p:spPr>
          <a:xfrm>
            <a:off x="11104" y="0"/>
            <a:ext cx="9143999" cy="1343025"/>
          </a:xfrm>
          <a:custGeom>
            <a:avLst/>
            <a:gdLst>
              <a:gd name="connsiteX0" fmla="*/ 0 w 12191998"/>
              <a:gd name="connsiteY0" fmla="*/ 0 h 1790700"/>
              <a:gd name="connsiteX1" fmla="*/ 12191998 w 12191998"/>
              <a:gd name="connsiteY1" fmla="*/ 0 h 1790700"/>
              <a:gd name="connsiteX2" fmla="*/ 12191998 w 12191998"/>
              <a:gd name="connsiteY2" fmla="*/ 467886 h 1790700"/>
              <a:gd name="connsiteX3" fmla="*/ 11809073 w 12191998"/>
              <a:gd name="connsiteY3" fmla="*/ 644320 h 1790700"/>
              <a:gd name="connsiteX4" fmla="*/ 6095999 w 12191998"/>
              <a:gd name="connsiteY4" fmla="*/ 1790700 h 1790700"/>
              <a:gd name="connsiteX5" fmla="*/ 382925 w 12191998"/>
              <a:gd name="connsiteY5" fmla="*/ 644320 h 1790700"/>
              <a:gd name="connsiteX6" fmla="*/ 0 w 12191998"/>
              <a:gd name="connsiteY6" fmla="*/ 467886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1790700">
                <a:moveTo>
                  <a:pt x="0" y="0"/>
                </a:moveTo>
                <a:lnTo>
                  <a:pt x="12191998" y="0"/>
                </a:lnTo>
                <a:lnTo>
                  <a:pt x="12191998" y="467886"/>
                </a:lnTo>
                <a:lnTo>
                  <a:pt x="11809073" y="644320"/>
                </a:lnTo>
                <a:cubicBezTo>
                  <a:pt x="10143231" y="1371784"/>
                  <a:pt x="8187684" y="1790700"/>
                  <a:pt x="6095999" y="1790700"/>
                </a:cubicBezTo>
                <a:cubicBezTo>
                  <a:pt x="4004313" y="1790700"/>
                  <a:pt x="2048766" y="1371784"/>
                  <a:pt x="382925" y="644320"/>
                </a:cubicBezTo>
                <a:lnTo>
                  <a:pt x="0" y="467886"/>
                </a:lnTo>
                <a:close/>
              </a:path>
            </a:pathLst>
          </a:cu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AED1FD-4C80-43D2-B8A3-D4AECCCB5210}"/>
              </a:ext>
            </a:extLst>
          </p:cNvPr>
          <p:cNvSpPr txBox="1"/>
          <p:nvPr/>
        </p:nvSpPr>
        <p:spPr>
          <a:xfrm>
            <a:off x="62702" y="2931830"/>
            <a:ext cx="904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Threads</a:t>
            </a:r>
            <a:endParaRPr lang="zh-CN" altLang="en-US" sz="3600" b="1" spc="22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4A0F4D-C842-4B1D-8949-DBFD14D35ECF}"/>
              </a:ext>
            </a:extLst>
          </p:cNvPr>
          <p:cNvSpPr/>
          <p:nvPr/>
        </p:nvSpPr>
        <p:spPr>
          <a:xfrm>
            <a:off x="3923434" y="1518612"/>
            <a:ext cx="1297132" cy="1297132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51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2D1AB6-F708-4DAE-AE2C-01B15BE13EC2}"/>
              </a:ext>
            </a:extLst>
          </p:cNvPr>
          <p:cNvGrpSpPr/>
          <p:nvPr/>
        </p:nvGrpSpPr>
        <p:grpSpPr>
          <a:xfrm>
            <a:off x="-47813" y="0"/>
            <a:ext cx="984221" cy="6858000"/>
            <a:chOff x="-53695" y="0"/>
            <a:chExt cx="1302238" cy="6858000"/>
          </a:xfrm>
          <a:solidFill>
            <a:srgbClr val="019EC7"/>
          </a:solidFill>
        </p:grpSpPr>
        <p:sp>
          <p:nvSpPr>
            <p:cNvPr id="5" name="任意多边形 5">
              <a:extLst>
                <a:ext uri="{FF2B5EF4-FFF2-40B4-BE49-F238E27FC236}">
                  <a16:creationId xmlns:a16="http://schemas.microsoft.com/office/drawing/2014/main" id="{E50B5432-0680-4863-88D6-F03DFD0BA5A3}"/>
                </a:ext>
              </a:extLst>
            </p:cNvPr>
            <p:cNvSpPr/>
            <p:nvPr/>
          </p:nvSpPr>
          <p:spPr>
            <a:xfrm>
              <a:off x="0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D80B8B-B64B-43EE-990C-81E572D5EE07}"/>
                </a:ext>
              </a:extLst>
            </p:cNvPr>
            <p:cNvSpPr txBox="1"/>
            <p:nvPr/>
          </p:nvSpPr>
          <p:spPr>
            <a:xfrm>
              <a:off x="-53695" y="1696972"/>
              <a:ext cx="1068962" cy="346405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050" b="1" dirty="0">
                  <a:solidFill>
                    <a:schemeClr val="bg1">
                      <a:alpha val="10000"/>
                    </a:schemeClr>
                  </a:solidFill>
                </a:rPr>
                <a:t>PART 02</a:t>
              </a:r>
              <a:endParaRPr lang="zh-CN" altLang="en-US" sz="405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CC9DAD-C14A-4B94-AE92-03A125941DDC}"/>
              </a:ext>
            </a:extLst>
          </p:cNvPr>
          <p:cNvGrpSpPr/>
          <p:nvPr/>
        </p:nvGrpSpPr>
        <p:grpSpPr>
          <a:xfrm>
            <a:off x="8207593" y="-1"/>
            <a:ext cx="936407" cy="6857999"/>
            <a:chOff x="10943457" y="0"/>
            <a:chExt cx="1248543" cy="6858000"/>
          </a:xfrm>
          <a:solidFill>
            <a:srgbClr val="9D1E2F"/>
          </a:solidFill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143B2845-A645-4567-9337-23F30CC6A076}"/>
                </a:ext>
              </a:extLst>
            </p:cNvPr>
            <p:cNvSpPr/>
            <p:nvPr/>
          </p:nvSpPr>
          <p:spPr>
            <a:xfrm flipH="1">
              <a:off x="10943457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457C19-9EC5-4879-8AB9-23302002D923}"/>
                </a:ext>
              </a:extLst>
            </p:cNvPr>
            <p:cNvSpPr txBox="1"/>
            <p:nvPr/>
          </p:nvSpPr>
          <p:spPr>
            <a:xfrm flipH="1">
              <a:off x="11099046" y="1696972"/>
              <a:ext cx="1077218" cy="3464056"/>
            </a:xfrm>
            <a:prstGeom prst="rect">
              <a:avLst/>
            </a:prstGeom>
            <a:solidFill>
              <a:srgbClr val="019EC7"/>
            </a:solidFill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050" b="1" dirty="0">
                  <a:solidFill>
                    <a:schemeClr val="bg1">
                      <a:alpha val="10000"/>
                    </a:schemeClr>
                  </a:solidFill>
                </a:rPr>
                <a:t>PART 02</a:t>
              </a:r>
              <a:endParaRPr lang="zh-CN" altLang="en-US" sz="405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8FB746C-4A32-4A6C-86F6-5713151E1F3C}"/>
              </a:ext>
            </a:extLst>
          </p:cNvPr>
          <p:cNvSpPr txBox="1"/>
          <p:nvPr/>
        </p:nvSpPr>
        <p:spPr>
          <a:xfrm>
            <a:off x="1966072" y="1011031"/>
            <a:ext cx="5211857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975" b="1" spc="450" dirty="0">
                <a:solidFill>
                  <a:srgbClr val="019EC7">
                    <a:alpha val="5000"/>
                  </a:srgbClr>
                </a:solidFill>
                <a:latin typeface="Impact" panose="020B0806030902050204" pitchFamily="34" charset="0"/>
              </a:rPr>
              <a:t>02</a:t>
            </a:r>
            <a:endParaRPr lang="zh-CN" altLang="en-US" sz="30975" b="1" spc="450" dirty="0">
              <a:solidFill>
                <a:srgbClr val="019EC7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FFD6-57F9-4B57-9D1F-D629FD5DCA1B}"/>
              </a:ext>
            </a:extLst>
          </p:cNvPr>
          <p:cNvSpPr txBox="1"/>
          <p:nvPr/>
        </p:nvSpPr>
        <p:spPr>
          <a:xfrm>
            <a:off x="1700213" y="2134970"/>
            <a:ext cx="5967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225" dirty="0">
                <a:solidFill>
                  <a:srgbClr val="019E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2 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41321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问题概述：</a:t>
            </a: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调度线程的顺序要按照线程优先级从大到小进行先后调度</a:t>
            </a: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线程在获取锁的时候因为当前锁的持有者优先级较低产生“优先级反转”现象。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主要任务：将系统中的队列按照优先级从大到小的顺序将线程有序排列。实现优先级捐赠。通过让高优先级的线程将自己优先级“捐赠”给低优先级别的线程，解决“优先级反转问题”。</a:t>
            </a:r>
          </a:p>
        </p:txBody>
      </p:sp>
    </p:spTree>
    <p:extLst>
      <p:ext uri="{BB962C8B-B14F-4D97-AF65-F5344CB8AC3E}">
        <p14:creationId xmlns:p14="http://schemas.microsoft.com/office/powerpoint/2010/main" val="28883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3078483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优先级队列的实现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当前问题：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ready_list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all_list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队列，未按照优先级排序。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原始入队方式：调用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list_push_back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，直接将线程向队列尾部插入。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更改入队方式：调用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list_insert_ordered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，按照优先级在队列中找到正确位置将线程插入，使得队列按照线程优先级从大到小的方式进行排序。</a:t>
            </a:r>
          </a:p>
        </p:txBody>
      </p:sp>
    </p:spTree>
    <p:extLst>
      <p:ext uri="{BB962C8B-B14F-4D97-AF65-F5344CB8AC3E}">
        <p14:creationId xmlns:p14="http://schemas.microsoft.com/office/powerpoint/2010/main" val="31227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2330771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原始入队方式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A5E0E8-AB48-4833-A6F7-D98BE376234E}"/>
              </a:ext>
            </a:extLst>
          </p:cNvPr>
          <p:cNvSpPr/>
          <p:nvPr/>
        </p:nvSpPr>
        <p:spPr>
          <a:xfrm>
            <a:off x="1125769" y="2103075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A(4)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06CB1B-0E07-4926-860D-E7F5A3B500B1}"/>
              </a:ext>
            </a:extLst>
          </p:cNvPr>
          <p:cNvSpPr/>
          <p:nvPr/>
        </p:nvSpPr>
        <p:spPr>
          <a:xfrm>
            <a:off x="2918379" y="2103075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7FDC9E-3D08-42B8-9F21-548A4F7B9417}"/>
              </a:ext>
            </a:extLst>
          </p:cNvPr>
          <p:cNvSpPr/>
          <p:nvPr/>
        </p:nvSpPr>
        <p:spPr>
          <a:xfrm>
            <a:off x="807717" y="1919202"/>
            <a:ext cx="8053987" cy="112312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DB1E11-B946-47B8-B099-C952B92B6D86}"/>
              </a:ext>
            </a:extLst>
          </p:cNvPr>
          <p:cNvSpPr/>
          <p:nvPr/>
        </p:nvSpPr>
        <p:spPr>
          <a:xfrm>
            <a:off x="4710989" y="2090652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D(1)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4DBBC2E-8661-4750-A27A-BC87394E8A04}"/>
              </a:ext>
            </a:extLst>
          </p:cNvPr>
          <p:cNvSpPr/>
          <p:nvPr/>
        </p:nvSpPr>
        <p:spPr>
          <a:xfrm>
            <a:off x="2610667" y="3874604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B(3)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0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7.40741E-7 L 0.20886 7.40741E-7 C 0.30226 7.40741E-7 0.41788 -0.0713 0.41788 -0.12894 L 0.41788 -0.25787 " pathEditMode="relative" rAng="0" ptsTypes="AAAA">
                                          <p:cBhvr>
                                            <p:cTn id="1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885" y="-128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7.40741E-7 L 0.20886 7.40741E-7 C 0.30226 7.40741E-7 0.41788 -0.0713 0.41788 -0.12894 L 0.41788 -0.25787 " pathEditMode="relative" rAng="0" ptsTypes="AAAA">
                                          <p:cBhvr>
                                            <p:cTn id="1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885" y="-128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3068958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按优先级顺序插入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3EEF25-D59E-427F-AE33-59D253509023}"/>
              </a:ext>
            </a:extLst>
          </p:cNvPr>
          <p:cNvSpPr/>
          <p:nvPr/>
        </p:nvSpPr>
        <p:spPr>
          <a:xfrm>
            <a:off x="1125769" y="2209559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A(4)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0A645F-2469-4613-982F-DB8A1F86CEDB}"/>
              </a:ext>
            </a:extLst>
          </p:cNvPr>
          <p:cNvSpPr/>
          <p:nvPr/>
        </p:nvSpPr>
        <p:spPr>
          <a:xfrm>
            <a:off x="2918379" y="2209559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C(2)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0F6423-E08E-4978-9168-2EBC19FA69FD}"/>
              </a:ext>
            </a:extLst>
          </p:cNvPr>
          <p:cNvSpPr/>
          <p:nvPr/>
        </p:nvSpPr>
        <p:spPr>
          <a:xfrm>
            <a:off x="807717" y="2025685"/>
            <a:ext cx="7122114" cy="116737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6C3BF6-7497-4F27-BB8E-F0040A5970A2}"/>
              </a:ext>
            </a:extLst>
          </p:cNvPr>
          <p:cNvSpPr/>
          <p:nvPr/>
        </p:nvSpPr>
        <p:spPr>
          <a:xfrm>
            <a:off x="4710989" y="2197136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D(1)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34CEEFE-A0AF-4BF8-B58B-E3F684DC6ECA}"/>
              </a:ext>
            </a:extLst>
          </p:cNvPr>
          <p:cNvSpPr/>
          <p:nvPr/>
        </p:nvSpPr>
        <p:spPr>
          <a:xfrm>
            <a:off x="2918379" y="3981088"/>
            <a:ext cx="1346752" cy="780222"/>
          </a:xfrm>
          <a:prstGeom prst="roundRect">
            <a:avLst/>
          </a:prstGeom>
          <a:solidFill>
            <a:srgbClr val="DAE3F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B(3)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4.81481E-6 L 0.19618 -0.00162 " pathEditMode="relative" rAng="0" ptsTypes="AA">
                                          <p:cBhvr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844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4.81481E-6 L 0.1809 -0.00092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45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1.48148E-6 L 1.66667E-6 -0.25833 " pathEditMode="relative" rAng="0" ptsTypes="AA">
                                          <p:cBhvr>
                                            <p:cTn id="2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9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2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4.81481E-6 L 0.19618 -0.00162 " pathEditMode="relative" rAng="0" ptsTypes="AA">
                                          <p:cBhvr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844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4.81481E-6 L 0.1809 -0.00092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45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1.48148E-6 L 1.66667E-6 -0.25833 " pathEditMode="relative" rAng="0" ptsTypes="AA">
                                          <p:cBhvr>
                                            <p:cTn id="23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91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2" grpId="0" animBg="1"/>
          <p:bldP spid="14" grpId="0" animBg="1"/>
          <p:bldP spid="1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5793108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563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不捐赠优先级会导致的执行顺序错误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7E739B-BF61-401A-8155-6BE74E80E3BD}"/>
              </a:ext>
            </a:extLst>
          </p:cNvPr>
          <p:cNvSpPr/>
          <p:nvPr/>
        </p:nvSpPr>
        <p:spPr>
          <a:xfrm>
            <a:off x="2607365" y="1650102"/>
            <a:ext cx="1346752" cy="780222"/>
          </a:xfrm>
          <a:prstGeom prst="roundRect">
            <a:avLst/>
          </a:prstGeom>
          <a:solidFill>
            <a:srgbClr val="DAE3F3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A(1)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17E6C73-E169-4426-9AF1-611D5A958484}"/>
              </a:ext>
            </a:extLst>
          </p:cNvPr>
          <p:cNvSpPr/>
          <p:nvPr/>
        </p:nvSpPr>
        <p:spPr>
          <a:xfrm>
            <a:off x="6572080" y="4362404"/>
            <a:ext cx="1346752" cy="780222"/>
          </a:xfrm>
          <a:prstGeom prst="roundRect">
            <a:avLst/>
          </a:prstGeom>
          <a:solidFill>
            <a:srgbClr val="DAE3F3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</a:t>
            </a:r>
            <a:endParaRPr lang="zh-CN" alt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5B060E-AC25-4691-A25C-5700B91746B9}"/>
              </a:ext>
            </a:extLst>
          </p:cNvPr>
          <p:cNvSpPr/>
          <p:nvPr/>
        </p:nvSpPr>
        <p:spPr>
          <a:xfrm>
            <a:off x="5075583" y="1650102"/>
            <a:ext cx="1346752" cy="780222"/>
          </a:xfrm>
          <a:prstGeom prst="roundRect">
            <a:avLst/>
          </a:prstGeom>
          <a:solidFill>
            <a:srgbClr val="DAE3F3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B(2)</a:t>
            </a:r>
            <a:endParaRPr lang="zh-CN" alt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73B96F80-8AE6-44C0-99A4-02343467A309}"/>
              </a:ext>
            </a:extLst>
          </p:cNvPr>
          <p:cNvSpPr/>
          <p:nvPr/>
        </p:nvSpPr>
        <p:spPr>
          <a:xfrm rot="18360000">
            <a:off x="5149510" y="1746980"/>
            <a:ext cx="184166" cy="3388265"/>
          </a:xfrm>
          <a:prstGeom prst="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372E1D-6154-471A-98B5-156CC18D79C9}"/>
              </a:ext>
            </a:extLst>
          </p:cNvPr>
          <p:cNvSpPr txBox="1"/>
          <p:nvPr/>
        </p:nvSpPr>
        <p:spPr>
          <a:xfrm>
            <a:off x="5063111" y="304701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等待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释放锁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43924-7AEB-42F7-90F6-36D0F6076C29}"/>
              </a:ext>
            </a:extLst>
          </p:cNvPr>
          <p:cNvSpPr/>
          <p:nvPr/>
        </p:nvSpPr>
        <p:spPr>
          <a:xfrm>
            <a:off x="2289313" y="1466229"/>
            <a:ext cx="4492487" cy="1123122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7DDEAC0-7019-4D24-92AE-4D6002844183}"/>
              </a:ext>
            </a:extLst>
          </p:cNvPr>
          <p:cNvSpPr/>
          <p:nvPr/>
        </p:nvSpPr>
        <p:spPr>
          <a:xfrm>
            <a:off x="1023417" y="2583434"/>
            <a:ext cx="1167847" cy="824948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endParaRPr lang="zh-CN" alt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40AC4E4A-D37D-4D78-BB4D-F869E637A4D4}"/>
              </a:ext>
            </a:extLst>
          </p:cNvPr>
          <p:cNvSpPr/>
          <p:nvPr/>
        </p:nvSpPr>
        <p:spPr>
          <a:xfrm rot="17280000" flipH="1">
            <a:off x="4234745" y="1642116"/>
            <a:ext cx="174524" cy="4666972"/>
          </a:xfrm>
          <a:prstGeom prst="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BB7496-A48C-4557-B50A-94D8BD50CE30}"/>
              </a:ext>
            </a:extLst>
          </p:cNvPr>
          <p:cNvSpPr txBox="1"/>
          <p:nvPr/>
        </p:nvSpPr>
        <p:spPr>
          <a:xfrm>
            <a:off x="3889225" y="34163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尝试获取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BDAEBB92-3191-4AA6-9705-EC4EBEC3E0D3}"/>
              </a:ext>
            </a:extLst>
          </p:cNvPr>
          <p:cNvSpPr/>
          <p:nvPr/>
        </p:nvSpPr>
        <p:spPr>
          <a:xfrm rot="13680000" flipH="1">
            <a:off x="2260928" y="2107319"/>
            <a:ext cx="145340" cy="733197"/>
          </a:xfrm>
          <a:prstGeom prst="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BC56A6-BF11-42D0-9924-D5BE50DE99A1}"/>
              </a:ext>
            </a:extLst>
          </p:cNvPr>
          <p:cNvSpPr txBox="1"/>
          <p:nvPr/>
        </p:nvSpPr>
        <p:spPr>
          <a:xfrm>
            <a:off x="1752600" y="2193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持有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0CECC1-3489-4E33-89CD-D5F3A15E9AD1}"/>
              </a:ext>
            </a:extLst>
          </p:cNvPr>
          <p:cNvSpPr txBox="1"/>
          <p:nvPr/>
        </p:nvSpPr>
        <p:spPr>
          <a:xfrm>
            <a:off x="2752970" y="46398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优先级反转</a:t>
            </a:r>
          </a:p>
        </p:txBody>
      </p:sp>
    </p:spTree>
    <p:extLst>
      <p:ext uri="{BB962C8B-B14F-4D97-AF65-F5344CB8AC3E}">
        <p14:creationId xmlns:p14="http://schemas.microsoft.com/office/powerpoint/2010/main" val="16644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2" grpId="0" animBg="1"/>
          <p:bldP spid="14" grpId="0" animBg="1"/>
          <p:bldP spid="15" grpId="0"/>
          <p:bldP spid="17" grpId="0" animBg="1"/>
          <p:bldP spid="18" grpId="0" animBg="1"/>
          <p:bldP spid="19" grpId="0"/>
          <p:bldP spid="20" grpId="0" animBg="1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2" grpId="0" animBg="1"/>
          <p:bldP spid="14" grpId="0" animBg="1"/>
          <p:bldP spid="15" grpId="0"/>
          <p:bldP spid="17" grpId="0" animBg="1"/>
          <p:bldP spid="18" grpId="0" animBg="1"/>
          <p:bldP spid="19" grpId="0"/>
          <p:bldP spid="20" grpId="0" animBg="1"/>
          <p:bldP spid="21" grpId="0"/>
          <p:bldP spid="2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4521521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0" y="142886"/>
            <a:ext cx="45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捐赠情况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：一对一单独捐赠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C7CA32-4849-4321-9EAE-4F52F9608ADD}"/>
              </a:ext>
            </a:extLst>
          </p:cNvPr>
          <p:cNvSpPr/>
          <p:nvPr/>
        </p:nvSpPr>
        <p:spPr>
          <a:xfrm>
            <a:off x="2387462" y="2223879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A(1)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61054B-19DB-4760-BCEC-C0546C875BAF}"/>
              </a:ext>
            </a:extLst>
          </p:cNvPr>
          <p:cNvSpPr/>
          <p:nvPr/>
        </p:nvSpPr>
        <p:spPr>
          <a:xfrm>
            <a:off x="5413928" y="2223879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B(2)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8EFBF4BE-A53F-4C8F-9D84-A95C80444CBE}"/>
              </a:ext>
            </a:extLst>
          </p:cNvPr>
          <p:cNvSpPr/>
          <p:nvPr/>
        </p:nvSpPr>
        <p:spPr>
          <a:xfrm>
            <a:off x="3734215" y="2576719"/>
            <a:ext cx="1679714" cy="114300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CAB062-C6F9-4287-B645-31A75612BDC9}"/>
              </a:ext>
            </a:extLst>
          </p:cNvPr>
          <p:cNvSpPr txBox="1"/>
          <p:nvPr/>
        </p:nvSpPr>
        <p:spPr>
          <a:xfrm>
            <a:off x="4345470" y="2207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89E2171-55D1-4A5E-AC96-874433B261F3}"/>
              </a:ext>
            </a:extLst>
          </p:cNvPr>
          <p:cNvSpPr/>
          <p:nvPr/>
        </p:nvSpPr>
        <p:spPr>
          <a:xfrm>
            <a:off x="2978840" y="3004101"/>
            <a:ext cx="119270" cy="53423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A03088C-7B23-490D-98C7-26C48743A823}"/>
              </a:ext>
            </a:extLst>
          </p:cNvPr>
          <p:cNvSpPr/>
          <p:nvPr/>
        </p:nvSpPr>
        <p:spPr>
          <a:xfrm>
            <a:off x="2454551" y="3538331"/>
            <a:ext cx="1167847" cy="824948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lock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459DD-EAC5-45C2-8421-08A4F5ADA1CE}"/>
              </a:ext>
            </a:extLst>
          </p:cNvPr>
          <p:cNvSpPr txBox="1"/>
          <p:nvPr/>
        </p:nvSpPr>
        <p:spPr>
          <a:xfrm>
            <a:off x="2414507" y="3086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持有</a:t>
            </a: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3444C136-8215-4AF6-AAA9-02160EF9364E}"/>
              </a:ext>
            </a:extLst>
          </p:cNvPr>
          <p:cNvSpPr/>
          <p:nvPr/>
        </p:nvSpPr>
        <p:spPr>
          <a:xfrm rot="-1080000">
            <a:off x="3351539" y="3215575"/>
            <a:ext cx="2138632" cy="172517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EAE54C-FE20-40B0-A547-3D25A40C13FB}"/>
              </a:ext>
            </a:extLst>
          </p:cNvPr>
          <p:cNvSpPr txBox="1"/>
          <p:nvPr/>
        </p:nvSpPr>
        <p:spPr>
          <a:xfrm>
            <a:off x="4288989" y="3309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等待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3F804FC-830F-4549-A839-8CF13395B98E}"/>
              </a:ext>
            </a:extLst>
          </p:cNvPr>
          <p:cNvSpPr/>
          <p:nvPr/>
        </p:nvSpPr>
        <p:spPr>
          <a:xfrm>
            <a:off x="2387462" y="2225478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A(2)</a:t>
            </a:r>
          </a:p>
        </p:txBody>
      </p:sp>
    </p:spTree>
    <p:extLst>
      <p:ext uri="{BB962C8B-B14F-4D97-AF65-F5344CB8AC3E}">
        <p14:creationId xmlns:p14="http://schemas.microsoft.com/office/powerpoint/2010/main" val="2019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20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3564258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捐赠情况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：多重捐赠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A0293-8562-42B8-B57D-BD049DB69657}"/>
              </a:ext>
            </a:extLst>
          </p:cNvPr>
          <p:cNvSpPr/>
          <p:nvPr/>
        </p:nvSpPr>
        <p:spPr>
          <a:xfrm>
            <a:off x="4907164" y="2725222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11134C-8590-4B66-9D8B-78D3EC8602D1}"/>
              </a:ext>
            </a:extLst>
          </p:cNvPr>
          <p:cNvSpPr/>
          <p:nvPr/>
        </p:nvSpPr>
        <p:spPr>
          <a:xfrm>
            <a:off x="4907164" y="2725222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EDDB56-48E3-480E-A242-40A6F89DD0BC}"/>
              </a:ext>
            </a:extLst>
          </p:cNvPr>
          <p:cNvSpPr/>
          <p:nvPr/>
        </p:nvSpPr>
        <p:spPr>
          <a:xfrm>
            <a:off x="1646376" y="2986916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A(1)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F57BDD-55E6-4317-B4F6-4E9917792322}"/>
              </a:ext>
            </a:extLst>
          </p:cNvPr>
          <p:cNvSpPr/>
          <p:nvPr/>
        </p:nvSpPr>
        <p:spPr>
          <a:xfrm>
            <a:off x="5260907" y="1558163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B(2)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EC5DBEF-7B1B-4D09-B376-45D9FF0FD248}"/>
              </a:ext>
            </a:extLst>
          </p:cNvPr>
          <p:cNvSpPr/>
          <p:nvPr/>
        </p:nvSpPr>
        <p:spPr>
          <a:xfrm>
            <a:off x="5249099" y="4415669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D(4)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48B337D-ECC4-4ACD-87BF-14895835B2BD}"/>
              </a:ext>
            </a:extLst>
          </p:cNvPr>
          <p:cNvSpPr/>
          <p:nvPr/>
        </p:nvSpPr>
        <p:spPr>
          <a:xfrm>
            <a:off x="5260907" y="2986916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C(3)</a:t>
            </a:r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7DE7340A-3EF7-4D20-BD5B-BBE82D6D4912}"/>
              </a:ext>
            </a:extLst>
          </p:cNvPr>
          <p:cNvSpPr/>
          <p:nvPr/>
        </p:nvSpPr>
        <p:spPr>
          <a:xfrm rot="-1080000">
            <a:off x="2865721" y="2555639"/>
            <a:ext cx="2455416" cy="170134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ADC88CE0-2118-4A71-AB2B-228A9A763CE4}"/>
              </a:ext>
            </a:extLst>
          </p:cNvPr>
          <p:cNvSpPr/>
          <p:nvPr/>
        </p:nvSpPr>
        <p:spPr>
          <a:xfrm>
            <a:off x="2993127" y="3319876"/>
            <a:ext cx="2267779" cy="161511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39D66CE5-59A2-4C85-AC5B-0E3495720736}"/>
              </a:ext>
            </a:extLst>
          </p:cNvPr>
          <p:cNvSpPr/>
          <p:nvPr/>
        </p:nvSpPr>
        <p:spPr>
          <a:xfrm rot="1200000">
            <a:off x="2914453" y="4095081"/>
            <a:ext cx="2413321" cy="139499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56BF5C-7973-45B2-8716-084A12B44CF4}"/>
              </a:ext>
            </a:extLst>
          </p:cNvPr>
          <p:cNvSpPr txBox="1"/>
          <p:nvPr/>
        </p:nvSpPr>
        <p:spPr>
          <a:xfrm>
            <a:off x="3911858" y="2056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捐赠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0F0995-E7B5-4506-A950-99D268C3F8A1}"/>
              </a:ext>
            </a:extLst>
          </p:cNvPr>
          <p:cNvSpPr txBox="1"/>
          <p:nvPr/>
        </p:nvSpPr>
        <p:spPr>
          <a:xfrm>
            <a:off x="3923107" y="2930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捐赠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C66170-C910-467A-BE8A-E6FC25CF3136}"/>
              </a:ext>
            </a:extLst>
          </p:cNvPr>
          <p:cNvSpPr txBox="1"/>
          <p:nvPr/>
        </p:nvSpPr>
        <p:spPr>
          <a:xfrm>
            <a:off x="3932108" y="36190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捐赠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7C5BE08-44AC-4BDD-90BD-F48C5151B250}"/>
              </a:ext>
            </a:extLst>
          </p:cNvPr>
          <p:cNvSpPr/>
          <p:nvPr/>
        </p:nvSpPr>
        <p:spPr>
          <a:xfrm>
            <a:off x="1646375" y="2996350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A(2)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4460CF9-83ED-4381-A671-7C38FB847A39}"/>
              </a:ext>
            </a:extLst>
          </p:cNvPr>
          <p:cNvSpPr/>
          <p:nvPr/>
        </p:nvSpPr>
        <p:spPr>
          <a:xfrm>
            <a:off x="1631495" y="2986916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A(3)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255BDF1-D12D-4458-820D-46B922484309}"/>
              </a:ext>
            </a:extLst>
          </p:cNvPr>
          <p:cNvSpPr/>
          <p:nvPr/>
        </p:nvSpPr>
        <p:spPr>
          <a:xfrm>
            <a:off x="1637283" y="2982340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A(4)</a:t>
            </a:r>
          </a:p>
        </p:txBody>
      </p:sp>
    </p:spTree>
    <p:extLst>
      <p:ext uri="{BB962C8B-B14F-4D97-AF65-F5344CB8AC3E}">
        <p14:creationId xmlns:p14="http://schemas.microsoft.com/office/powerpoint/2010/main" val="4149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7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8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9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2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3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4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57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2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3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85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8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9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0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1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3" grpId="0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/>
          <p:bldP spid="20" grpId="1"/>
          <p:bldP spid="21" grpId="0"/>
          <p:bldP spid="21" grpId="1"/>
          <p:bldP spid="22" grpId="0"/>
          <p:bldP spid="22" grpId="1"/>
          <p:bldP spid="23" grpId="0" animBg="1"/>
          <p:bldP spid="23" grpId="1" animBg="1"/>
          <p:bldP spid="24" grpId="0" animBg="1"/>
          <p:bldP spid="24" grpId="1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7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8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9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2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3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4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5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57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250" autoRev="1" fill="remov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2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3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85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8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9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0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1" dur="250" autoRev="1" fill="remove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3" grpId="0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/>
          <p:bldP spid="20" grpId="1"/>
          <p:bldP spid="21" grpId="0"/>
          <p:bldP spid="21" grpId="1"/>
          <p:bldP spid="22" grpId="0"/>
          <p:bldP spid="22" grpId="1"/>
          <p:bldP spid="23" grpId="0" animBg="1"/>
          <p:bldP spid="23" grpId="1" animBg="1"/>
          <p:bldP spid="24" grpId="0" animBg="1"/>
          <p:bldP spid="24" grpId="1" animBg="1"/>
          <p:bldP spid="25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3621408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捐赠情况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：嵌套捐赠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EC513E-CBC4-44B9-9B10-93962C989A68}"/>
              </a:ext>
            </a:extLst>
          </p:cNvPr>
          <p:cNvSpPr/>
          <p:nvPr/>
        </p:nvSpPr>
        <p:spPr>
          <a:xfrm>
            <a:off x="5389764" y="297600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0D1A07-E94D-48BB-AE53-684325A08B40}"/>
              </a:ext>
            </a:extLst>
          </p:cNvPr>
          <p:cNvSpPr/>
          <p:nvPr/>
        </p:nvSpPr>
        <p:spPr>
          <a:xfrm>
            <a:off x="5389764" y="297600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85821DE-57BF-4B07-829B-968DE22620B8}"/>
              </a:ext>
            </a:extLst>
          </p:cNvPr>
          <p:cNvSpPr/>
          <p:nvPr/>
        </p:nvSpPr>
        <p:spPr>
          <a:xfrm>
            <a:off x="925698" y="2817465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A(1)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2822812-B246-4A3F-810E-9A956C391286}"/>
              </a:ext>
            </a:extLst>
          </p:cNvPr>
          <p:cNvSpPr/>
          <p:nvPr/>
        </p:nvSpPr>
        <p:spPr>
          <a:xfrm>
            <a:off x="3952164" y="2817465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B(2)</a:t>
            </a: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6B3064E8-AD94-4CE0-98DC-1221FC4AFEA6}"/>
              </a:ext>
            </a:extLst>
          </p:cNvPr>
          <p:cNvSpPr/>
          <p:nvPr/>
        </p:nvSpPr>
        <p:spPr>
          <a:xfrm>
            <a:off x="2272451" y="3170305"/>
            <a:ext cx="1679714" cy="114300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D39EF0-E07B-4E3B-A5DF-923E90B64950}"/>
              </a:ext>
            </a:extLst>
          </p:cNvPr>
          <p:cNvSpPr txBox="1"/>
          <p:nvPr/>
        </p:nvSpPr>
        <p:spPr>
          <a:xfrm>
            <a:off x="2883706" y="2800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609478F-B46C-4E7E-9C7C-63A09BB6E6F6}"/>
              </a:ext>
            </a:extLst>
          </p:cNvPr>
          <p:cNvSpPr/>
          <p:nvPr/>
        </p:nvSpPr>
        <p:spPr>
          <a:xfrm>
            <a:off x="6978629" y="2800973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C(3)</a:t>
            </a: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686ECB42-791E-4A8B-8FC8-2D0F1C5A68D6}"/>
              </a:ext>
            </a:extLst>
          </p:cNvPr>
          <p:cNvSpPr/>
          <p:nvPr/>
        </p:nvSpPr>
        <p:spPr>
          <a:xfrm>
            <a:off x="5298916" y="3153813"/>
            <a:ext cx="1679714" cy="114300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60E875-E29C-4600-A7BB-A797935A26E0}"/>
              </a:ext>
            </a:extLst>
          </p:cNvPr>
          <p:cNvSpPr txBox="1"/>
          <p:nvPr/>
        </p:nvSpPr>
        <p:spPr>
          <a:xfrm>
            <a:off x="5910171" y="2784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CAEF968-2951-422D-8A09-E1EA37175F96}"/>
              </a:ext>
            </a:extLst>
          </p:cNvPr>
          <p:cNvSpPr/>
          <p:nvPr/>
        </p:nvSpPr>
        <p:spPr>
          <a:xfrm>
            <a:off x="925697" y="2817465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A(2)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1D6A977-181E-4D66-A005-181804144E05}"/>
              </a:ext>
            </a:extLst>
          </p:cNvPr>
          <p:cNvSpPr/>
          <p:nvPr/>
        </p:nvSpPr>
        <p:spPr>
          <a:xfrm>
            <a:off x="3952163" y="2837344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B(3)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951066F-25F7-45BA-9D93-6DF39A8FEC53}"/>
              </a:ext>
            </a:extLst>
          </p:cNvPr>
          <p:cNvSpPr/>
          <p:nvPr/>
        </p:nvSpPr>
        <p:spPr>
          <a:xfrm>
            <a:off x="927538" y="2817465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A(3)</a:t>
            </a:r>
          </a:p>
        </p:txBody>
      </p:sp>
    </p:spTree>
    <p:extLst>
      <p:ext uri="{BB962C8B-B14F-4D97-AF65-F5344CB8AC3E}">
        <p14:creationId xmlns:p14="http://schemas.microsoft.com/office/powerpoint/2010/main" val="25671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0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4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5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6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9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40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1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4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55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6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9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70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1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4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75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6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8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9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0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1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3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4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5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6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3" grpId="0" animBg="1"/>
          <p:bldP spid="14" grpId="0" animBg="1"/>
          <p:bldP spid="14" grpId="1" animBg="1"/>
          <p:bldP spid="15" grpId="0" animBg="1"/>
          <p:bldP spid="15" grpId="1" animBg="1"/>
          <p:bldP spid="15" grpId="2" animBg="1"/>
          <p:bldP spid="16" grpId="0"/>
          <p:bldP spid="16" grpId="1"/>
          <p:bldP spid="16" grpId="2"/>
          <p:bldP spid="17" grpId="0" animBg="1"/>
          <p:bldP spid="18" grpId="0" animBg="1"/>
          <p:bldP spid="18" grpId="1" animBg="1"/>
          <p:bldP spid="19" grpId="0"/>
          <p:bldP spid="19" grpId="1"/>
          <p:bldP spid="20" grpId="0" animBg="1"/>
          <p:bldP spid="20" grpId="1" animBg="1"/>
          <p:bldP spid="21" grpId="0" animBg="1"/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0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3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4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5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6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8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9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40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1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4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55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6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8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9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70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1" dur="250" autoRev="1" fill="remove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3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4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75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6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8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9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0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1" dur="250" autoRev="1" fill="remov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3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4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5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6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3" grpId="0" animBg="1"/>
          <p:bldP spid="14" grpId="0" animBg="1"/>
          <p:bldP spid="14" grpId="1" animBg="1"/>
          <p:bldP spid="15" grpId="0" animBg="1"/>
          <p:bldP spid="15" grpId="1" animBg="1"/>
          <p:bldP spid="15" grpId="2" animBg="1"/>
          <p:bldP spid="16" grpId="0"/>
          <p:bldP spid="16" grpId="1"/>
          <p:bldP spid="16" grpId="2"/>
          <p:bldP spid="17" grpId="0" animBg="1"/>
          <p:bldP spid="18" grpId="0" animBg="1"/>
          <p:bldP spid="18" grpId="1" animBg="1"/>
          <p:bldP spid="19" grpId="0"/>
          <p:bldP spid="19" grpId="1"/>
          <p:bldP spid="20" grpId="0" animBg="1"/>
          <p:bldP spid="20" grpId="1" animBg="1"/>
          <p:bldP spid="21" grpId="0" animBg="1"/>
          <p:bldP spid="22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09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lock_acquire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，在当前线程获取锁时如果需要优先级捐赠操作，就捐赠出当前线程的优先级，防止优先级反转情况出现。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lock_release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，在当前线程释放锁时，先完成当前线程优先级的设置，再释放锁。</a:t>
            </a:r>
          </a:p>
        </p:txBody>
      </p:sp>
    </p:spTree>
    <p:extLst>
      <p:ext uri="{BB962C8B-B14F-4D97-AF65-F5344CB8AC3E}">
        <p14:creationId xmlns:p14="http://schemas.microsoft.com/office/powerpoint/2010/main" val="143151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2D1AB6-F708-4DAE-AE2C-01B15BE13EC2}"/>
              </a:ext>
            </a:extLst>
          </p:cNvPr>
          <p:cNvGrpSpPr/>
          <p:nvPr/>
        </p:nvGrpSpPr>
        <p:grpSpPr>
          <a:xfrm>
            <a:off x="-54053" y="0"/>
            <a:ext cx="990461" cy="6858000"/>
            <a:chOff x="-61951" y="0"/>
            <a:chExt cx="1310494" cy="6858000"/>
          </a:xfrm>
          <a:solidFill>
            <a:srgbClr val="019EC7"/>
          </a:solidFill>
        </p:grpSpPr>
        <p:sp>
          <p:nvSpPr>
            <p:cNvPr id="5" name="任意多边形 5">
              <a:extLst>
                <a:ext uri="{FF2B5EF4-FFF2-40B4-BE49-F238E27FC236}">
                  <a16:creationId xmlns:a16="http://schemas.microsoft.com/office/drawing/2014/main" id="{E50B5432-0680-4863-88D6-F03DFD0BA5A3}"/>
                </a:ext>
              </a:extLst>
            </p:cNvPr>
            <p:cNvSpPr/>
            <p:nvPr/>
          </p:nvSpPr>
          <p:spPr>
            <a:xfrm>
              <a:off x="0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D80B8B-B64B-43EE-990C-81E572D5EE07}"/>
                </a:ext>
              </a:extLst>
            </p:cNvPr>
            <p:cNvSpPr txBox="1"/>
            <p:nvPr/>
          </p:nvSpPr>
          <p:spPr>
            <a:xfrm>
              <a:off x="-61951" y="1696972"/>
              <a:ext cx="1077218" cy="346405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050" b="1" dirty="0">
                  <a:solidFill>
                    <a:schemeClr val="bg1">
                      <a:alpha val="10000"/>
                    </a:schemeClr>
                  </a:solidFill>
                </a:rPr>
                <a:t>PART 01</a:t>
              </a:r>
              <a:endParaRPr lang="zh-CN" altLang="en-US" sz="405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CC9DAD-C14A-4B94-AE92-03A125941DDC}"/>
              </a:ext>
            </a:extLst>
          </p:cNvPr>
          <p:cNvGrpSpPr/>
          <p:nvPr/>
        </p:nvGrpSpPr>
        <p:grpSpPr>
          <a:xfrm>
            <a:off x="8207593" y="-1"/>
            <a:ext cx="936407" cy="6857999"/>
            <a:chOff x="10943457" y="0"/>
            <a:chExt cx="1248543" cy="6858000"/>
          </a:xfrm>
          <a:solidFill>
            <a:srgbClr val="9D1E2F"/>
          </a:solidFill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143B2845-A645-4567-9337-23F30CC6A076}"/>
                </a:ext>
              </a:extLst>
            </p:cNvPr>
            <p:cNvSpPr/>
            <p:nvPr/>
          </p:nvSpPr>
          <p:spPr>
            <a:xfrm flipH="1">
              <a:off x="10943457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457C19-9EC5-4879-8AB9-23302002D923}"/>
                </a:ext>
              </a:extLst>
            </p:cNvPr>
            <p:cNvSpPr txBox="1"/>
            <p:nvPr/>
          </p:nvSpPr>
          <p:spPr>
            <a:xfrm flipH="1">
              <a:off x="11099046" y="1696972"/>
              <a:ext cx="1077218" cy="3464056"/>
            </a:xfrm>
            <a:prstGeom prst="rect">
              <a:avLst/>
            </a:prstGeom>
            <a:solidFill>
              <a:srgbClr val="019EC7"/>
            </a:solidFill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050" b="1" dirty="0">
                  <a:solidFill>
                    <a:schemeClr val="bg1">
                      <a:alpha val="10000"/>
                    </a:schemeClr>
                  </a:solidFill>
                </a:rPr>
                <a:t>PART 01</a:t>
              </a:r>
              <a:endParaRPr lang="zh-CN" altLang="en-US" sz="405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8FB746C-4A32-4A6C-86F6-5713151E1F3C}"/>
              </a:ext>
            </a:extLst>
          </p:cNvPr>
          <p:cNvSpPr txBox="1"/>
          <p:nvPr/>
        </p:nvSpPr>
        <p:spPr>
          <a:xfrm>
            <a:off x="1966072" y="1011031"/>
            <a:ext cx="5211857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975" b="1" spc="450" dirty="0">
                <a:solidFill>
                  <a:srgbClr val="019EC7">
                    <a:alpha val="5000"/>
                  </a:srgbClr>
                </a:solidFill>
                <a:latin typeface="Impact" panose="020B0806030902050204" pitchFamily="34" charset="0"/>
              </a:rPr>
              <a:t>01</a:t>
            </a:r>
            <a:endParaRPr lang="zh-CN" altLang="en-US" sz="30975" b="1" spc="450" dirty="0">
              <a:solidFill>
                <a:srgbClr val="019EC7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FFD6-57F9-4B57-9D1F-D629FD5DCA1B}"/>
              </a:ext>
            </a:extLst>
          </p:cNvPr>
          <p:cNvSpPr txBox="1"/>
          <p:nvPr/>
        </p:nvSpPr>
        <p:spPr>
          <a:xfrm>
            <a:off x="2509585" y="2134970"/>
            <a:ext cx="466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225" dirty="0">
                <a:solidFill>
                  <a:srgbClr val="019E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1 Alarm Clock</a:t>
            </a:r>
            <a:endParaRPr lang="zh-CN" altLang="en-US" sz="3000" b="1" spc="225" dirty="0">
              <a:solidFill>
                <a:srgbClr val="019E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10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数据结构补充：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initnial_priority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struct list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hold_locks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struct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list_elem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elem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struct thread *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donate_thread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lock_acquire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，对捐赠链上的线程进行优先级捐赠，并设置当前线程的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donate_thread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为锁的持有者线程。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thread_set_priority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，原本将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new_priority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priority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的操作应该赋值给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initial_priority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lock_release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，循环遍历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hold_locks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队列和队列中元素，找出下一个优先级并更新当前线程优先级。</a:t>
            </a:r>
          </a:p>
        </p:txBody>
      </p:sp>
    </p:spTree>
    <p:extLst>
      <p:ext uri="{BB962C8B-B14F-4D97-AF65-F5344CB8AC3E}">
        <p14:creationId xmlns:p14="http://schemas.microsoft.com/office/powerpoint/2010/main" val="7241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11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2940371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lock_acquire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首先判断是否需要优先级捐赠，如果不需要则直接获取锁。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如果需要优先级捐赠，则通过循环把当前线程的优先级赋值给捐赠链上的所有线程，并且把当前线程中的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donate_thread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属性设置为当前锁的持有者线程。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4F6C2B-D68A-4F4F-9EF1-9F1B536276A4}"/>
              </a:ext>
            </a:extLst>
          </p:cNvPr>
          <p:cNvSpPr/>
          <p:nvPr/>
        </p:nvSpPr>
        <p:spPr>
          <a:xfrm>
            <a:off x="570087" y="3564444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A(3)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27CC2DA-EFD4-4578-8D63-2B2761AA2DD7}"/>
              </a:ext>
            </a:extLst>
          </p:cNvPr>
          <p:cNvSpPr/>
          <p:nvPr/>
        </p:nvSpPr>
        <p:spPr>
          <a:xfrm>
            <a:off x="3596553" y="3564444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B(3)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CE3DCDD4-4F85-4823-A01F-926E5A65949B}"/>
              </a:ext>
            </a:extLst>
          </p:cNvPr>
          <p:cNvSpPr/>
          <p:nvPr/>
        </p:nvSpPr>
        <p:spPr>
          <a:xfrm>
            <a:off x="1916840" y="3917284"/>
            <a:ext cx="1679714" cy="114300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5BD3DE-360B-43D3-A175-15A76E5682A1}"/>
              </a:ext>
            </a:extLst>
          </p:cNvPr>
          <p:cNvSpPr txBox="1"/>
          <p:nvPr/>
        </p:nvSpPr>
        <p:spPr>
          <a:xfrm>
            <a:off x="2528095" y="3547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76E85C4-30EC-4B08-835A-69CEB54A733E}"/>
              </a:ext>
            </a:extLst>
          </p:cNvPr>
          <p:cNvSpPr/>
          <p:nvPr/>
        </p:nvSpPr>
        <p:spPr>
          <a:xfrm>
            <a:off x="6623018" y="3547952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C(3)</a:t>
            </a: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0504C677-7AA6-49AB-8608-43BAA4003A70}"/>
              </a:ext>
            </a:extLst>
          </p:cNvPr>
          <p:cNvSpPr/>
          <p:nvPr/>
        </p:nvSpPr>
        <p:spPr>
          <a:xfrm>
            <a:off x="4943305" y="3900792"/>
            <a:ext cx="1679714" cy="114300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9113F3-665D-4886-B5EA-754CB18C11C1}"/>
              </a:ext>
            </a:extLst>
          </p:cNvPr>
          <p:cNvSpPr txBox="1"/>
          <p:nvPr/>
        </p:nvSpPr>
        <p:spPr>
          <a:xfrm>
            <a:off x="5554560" y="3531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7543D5-82E8-4097-B703-AD4940DD62E1}"/>
              </a:ext>
            </a:extLst>
          </p:cNvPr>
          <p:cNvSpPr/>
          <p:nvPr/>
        </p:nvSpPr>
        <p:spPr>
          <a:xfrm>
            <a:off x="6623018" y="5103582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D(4)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F3E9FEA-8AAC-4788-A1AC-582773B8E5BA}"/>
              </a:ext>
            </a:extLst>
          </p:cNvPr>
          <p:cNvSpPr/>
          <p:nvPr/>
        </p:nvSpPr>
        <p:spPr>
          <a:xfrm>
            <a:off x="7208175" y="4328174"/>
            <a:ext cx="176436" cy="780222"/>
          </a:xfrm>
          <a:prstGeom prst="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ED10CE-E08E-4619-AB74-ED0A3689B684}"/>
              </a:ext>
            </a:extLst>
          </p:cNvPr>
          <p:cNvSpPr txBox="1"/>
          <p:nvPr/>
        </p:nvSpPr>
        <p:spPr>
          <a:xfrm>
            <a:off x="7384611" y="4475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捐赠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BD92E71-937E-48A3-AE31-7B97556E26F2}"/>
              </a:ext>
            </a:extLst>
          </p:cNvPr>
          <p:cNvSpPr/>
          <p:nvPr/>
        </p:nvSpPr>
        <p:spPr>
          <a:xfrm>
            <a:off x="6623018" y="3545545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C(4)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508BA0F-FC56-44D4-8535-960CC0C58321}"/>
              </a:ext>
            </a:extLst>
          </p:cNvPr>
          <p:cNvSpPr/>
          <p:nvPr/>
        </p:nvSpPr>
        <p:spPr>
          <a:xfrm>
            <a:off x="3596553" y="3564444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B(4)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C2B32A-AB46-403F-81E0-C76C18387569}"/>
              </a:ext>
            </a:extLst>
          </p:cNvPr>
          <p:cNvSpPr/>
          <p:nvPr/>
        </p:nvSpPr>
        <p:spPr>
          <a:xfrm>
            <a:off x="570087" y="3564117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A(4)</a:t>
            </a:r>
          </a:p>
        </p:txBody>
      </p:sp>
    </p:spTree>
    <p:extLst>
      <p:ext uri="{BB962C8B-B14F-4D97-AF65-F5344CB8AC3E}">
        <p14:creationId xmlns:p14="http://schemas.microsoft.com/office/powerpoint/2010/main" val="16074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2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3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4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7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8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9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2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6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7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8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8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9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0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1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3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4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5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6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8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2" grpId="0" animBg="1"/>
          <p:bldP spid="13" grpId="0" animBg="1"/>
          <p:bldP spid="13" grpId="1" animBg="1"/>
          <p:bldP spid="14" grpId="0"/>
          <p:bldP spid="14" grpId="1"/>
          <p:bldP spid="15" grpId="0" animBg="1"/>
          <p:bldP spid="16" grpId="0" animBg="1"/>
          <p:bldP spid="16" grpId="1" animBg="1"/>
          <p:bldP spid="17" grpId="0"/>
          <p:bldP spid="17" grpId="1"/>
          <p:bldP spid="18" grpId="0" animBg="1"/>
          <p:bldP spid="19" grpId="0" animBg="1"/>
          <p:bldP spid="19" grpId="1" animBg="1"/>
          <p:bldP spid="20" grpId="0"/>
          <p:bldP spid="20" grpId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1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2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3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4" dur="250" autoRev="1" fill="remove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7" presetClass="emph" presetSubtype="0" repeatCount="2000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6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7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8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9" dur="250" autoRev="1" fill="remove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0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2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250" autoRev="1" fill="remov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5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6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7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8" dur="250" autoRev="1" fill="remove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88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9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0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1" dur="250" autoRev="1" fill="remove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7" presetClass="emph" presetSubtype="0" repeatCount="2000" fill="remove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3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4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95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6" dur="250" autoRev="1" fill="remove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8" presetID="10" presetClass="exit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2" grpId="0" animBg="1"/>
          <p:bldP spid="13" grpId="0" animBg="1"/>
          <p:bldP spid="13" grpId="1" animBg="1"/>
          <p:bldP spid="14" grpId="0"/>
          <p:bldP spid="14" grpId="1"/>
          <p:bldP spid="15" grpId="0" animBg="1"/>
          <p:bldP spid="16" grpId="0" animBg="1"/>
          <p:bldP spid="16" grpId="1" animBg="1"/>
          <p:bldP spid="17" grpId="0"/>
          <p:bldP spid="17" grpId="1"/>
          <p:bldP spid="18" grpId="0" animBg="1"/>
          <p:bldP spid="19" grpId="0" animBg="1"/>
          <p:bldP spid="19" grpId="1" animBg="1"/>
          <p:bldP spid="20" grpId="0"/>
          <p:bldP spid="20" grpId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12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2816546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lock_release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找出当前线程的下一个优先级，并更新当前线程优先级。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释放锁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E62F2A9-1B33-49F0-80FB-700B6F8657C1}"/>
              </a:ext>
            </a:extLst>
          </p:cNvPr>
          <p:cNvSpPr/>
          <p:nvPr/>
        </p:nvSpPr>
        <p:spPr>
          <a:xfrm>
            <a:off x="6218709" y="1937331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B1(1)</a:t>
            </a:r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0994C3AE-9260-4643-8DEA-14B1FC0BAF8D}"/>
              </a:ext>
            </a:extLst>
          </p:cNvPr>
          <p:cNvSpPr/>
          <p:nvPr/>
        </p:nvSpPr>
        <p:spPr>
          <a:xfrm rot="-1080000">
            <a:off x="4999713" y="2363382"/>
            <a:ext cx="1225614" cy="151283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箭头: 左 34">
            <a:extLst>
              <a:ext uri="{FF2B5EF4-FFF2-40B4-BE49-F238E27FC236}">
                <a16:creationId xmlns:a16="http://schemas.microsoft.com/office/drawing/2014/main" id="{8B72EC2B-F4A8-4383-89C1-43DA14220975}"/>
              </a:ext>
            </a:extLst>
          </p:cNvPr>
          <p:cNvSpPr/>
          <p:nvPr/>
        </p:nvSpPr>
        <p:spPr>
          <a:xfrm>
            <a:off x="5083136" y="4465911"/>
            <a:ext cx="1135573" cy="122991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FD37AB6A-8C3A-4D57-A879-627C54CAA0CD}"/>
              </a:ext>
            </a:extLst>
          </p:cNvPr>
          <p:cNvSpPr/>
          <p:nvPr/>
        </p:nvSpPr>
        <p:spPr>
          <a:xfrm rot="1200000" flipV="1">
            <a:off x="5034265" y="5709648"/>
            <a:ext cx="1197435" cy="135174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D44CD2B-A232-4C34-A904-00BC0B12BBDE}"/>
              </a:ext>
            </a:extLst>
          </p:cNvPr>
          <p:cNvSpPr/>
          <p:nvPr/>
        </p:nvSpPr>
        <p:spPr>
          <a:xfrm>
            <a:off x="6218709" y="5512482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D1(5)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9E86B2-BEAC-40B2-BB0A-F3586A360006}"/>
              </a:ext>
            </a:extLst>
          </p:cNvPr>
          <p:cNvSpPr/>
          <p:nvPr/>
        </p:nvSpPr>
        <p:spPr>
          <a:xfrm>
            <a:off x="666749" y="3580057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A(5)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B2501AE-C6D9-4E61-87D1-90809F789692}"/>
              </a:ext>
            </a:extLst>
          </p:cNvPr>
          <p:cNvSpPr/>
          <p:nvPr/>
        </p:nvSpPr>
        <p:spPr>
          <a:xfrm>
            <a:off x="666749" y="3580057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A(3)</a:t>
            </a:r>
          </a:p>
        </p:txBody>
      </p:sp>
      <p:sp>
        <p:nvSpPr>
          <p:cNvPr id="40" name="箭头: 左 39">
            <a:extLst>
              <a:ext uri="{FF2B5EF4-FFF2-40B4-BE49-F238E27FC236}">
                <a16:creationId xmlns:a16="http://schemas.microsoft.com/office/drawing/2014/main" id="{EB4C7A5D-D39E-4FEA-827B-8B2E59A98D48}"/>
              </a:ext>
            </a:extLst>
          </p:cNvPr>
          <p:cNvSpPr/>
          <p:nvPr/>
        </p:nvSpPr>
        <p:spPr>
          <a:xfrm rot="780000">
            <a:off x="5047647" y="3041135"/>
            <a:ext cx="1174107" cy="137275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8BD5E6-D489-43BF-A8DB-274968536EEB}"/>
              </a:ext>
            </a:extLst>
          </p:cNvPr>
          <p:cNvSpPr/>
          <p:nvPr/>
        </p:nvSpPr>
        <p:spPr>
          <a:xfrm>
            <a:off x="3915289" y="2405960"/>
            <a:ext cx="1167847" cy="824948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 B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7C951ED-3D7C-4C75-9EB5-33117C420B91}"/>
              </a:ext>
            </a:extLst>
          </p:cNvPr>
          <p:cNvSpPr/>
          <p:nvPr/>
        </p:nvSpPr>
        <p:spPr>
          <a:xfrm>
            <a:off x="3915289" y="4103406"/>
            <a:ext cx="1167847" cy="824948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 C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D262DA7-B618-4135-9E90-B1C441025496}"/>
              </a:ext>
            </a:extLst>
          </p:cNvPr>
          <p:cNvSpPr/>
          <p:nvPr/>
        </p:nvSpPr>
        <p:spPr>
          <a:xfrm>
            <a:off x="3915289" y="5122371"/>
            <a:ext cx="1167847" cy="824948"/>
          </a:xfrm>
          <a:prstGeom prst="ellipse">
            <a:avLst/>
          </a:prstGeom>
          <a:solidFill>
            <a:srgbClr val="70AD47">
              <a:lumMod val="20000"/>
              <a:lumOff val="80000"/>
            </a:srgbClr>
          </a:solidFill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 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箭头: 左 43">
            <a:extLst>
              <a:ext uri="{FF2B5EF4-FFF2-40B4-BE49-F238E27FC236}">
                <a16:creationId xmlns:a16="http://schemas.microsoft.com/office/drawing/2014/main" id="{52959D79-944B-42B6-99DE-AC7595B47B39}"/>
              </a:ext>
            </a:extLst>
          </p:cNvPr>
          <p:cNvSpPr/>
          <p:nvPr/>
        </p:nvSpPr>
        <p:spPr>
          <a:xfrm rot="-1080000">
            <a:off x="1947841" y="3282595"/>
            <a:ext cx="2070970" cy="147474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箭头: 左 44">
            <a:extLst>
              <a:ext uri="{FF2B5EF4-FFF2-40B4-BE49-F238E27FC236}">
                <a16:creationId xmlns:a16="http://schemas.microsoft.com/office/drawing/2014/main" id="{4F4F90F9-FBD1-4D47-A8D7-F4975A900532}"/>
              </a:ext>
            </a:extLst>
          </p:cNvPr>
          <p:cNvSpPr/>
          <p:nvPr/>
        </p:nvSpPr>
        <p:spPr>
          <a:xfrm rot="780000">
            <a:off x="1993996" y="4127734"/>
            <a:ext cx="1959823" cy="119273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左 45">
            <a:extLst>
              <a:ext uri="{FF2B5EF4-FFF2-40B4-BE49-F238E27FC236}">
                <a16:creationId xmlns:a16="http://schemas.microsoft.com/office/drawing/2014/main" id="{C395A0B7-E548-45E9-8586-E788E3CDCEC8}"/>
              </a:ext>
            </a:extLst>
          </p:cNvPr>
          <p:cNvSpPr/>
          <p:nvPr/>
        </p:nvSpPr>
        <p:spPr>
          <a:xfrm rot="1440000">
            <a:off x="1922642" y="4710141"/>
            <a:ext cx="2256006" cy="121634"/>
          </a:xfrm>
          <a:prstGeom prst="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6FDC14-9DD4-4602-8D91-CF5CC441FBB0}"/>
              </a:ext>
            </a:extLst>
          </p:cNvPr>
          <p:cNvSpPr txBox="1"/>
          <p:nvPr/>
        </p:nvSpPr>
        <p:spPr>
          <a:xfrm flipH="1">
            <a:off x="7866503" y="2074219"/>
            <a:ext cx="885933" cy="37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max=1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531A5B8-21F7-4476-B447-6789678EFAE3}"/>
              </a:ext>
            </a:extLst>
          </p:cNvPr>
          <p:cNvSpPr txBox="1"/>
          <p:nvPr/>
        </p:nvSpPr>
        <p:spPr>
          <a:xfrm flipH="1">
            <a:off x="7866502" y="2998817"/>
            <a:ext cx="885933" cy="37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max=2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FDCE88F-A4DF-4B22-BD8F-6FEA01014DF7}"/>
              </a:ext>
            </a:extLst>
          </p:cNvPr>
          <p:cNvSpPr txBox="1"/>
          <p:nvPr/>
        </p:nvSpPr>
        <p:spPr>
          <a:xfrm flipH="1">
            <a:off x="7866502" y="4228592"/>
            <a:ext cx="885933" cy="37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max=3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04C4878-D3B1-40A3-8D56-D7EE3384F208}"/>
              </a:ext>
            </a:extLst>
          </p:cNvPr>
          <p:cNvSpPr/>
          <p:nvPr/>
        </p:nvSpPr>
        <p:spPr>
          <a:xfrm>
            <a:off x="6222148" y="2925827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B2(2)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2BE929C-D2B7-4818-AED8-5735BC77FFCF}"/>
              </a:ext>
            </a:extLst>
          </p:cNvPr>
          <p:cNvSpPr/>
          <p:nvPr/>
        </p:nvSpPr>
        <p:spPr>
          <a:xfrm>
            <a:off x="6218709" y="4150102"/>
            <a:ext cx="1346752" cy="780222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C1(3)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A23046-BFB1-47FF-B676-9D1BF7AE7C7C}"/>
              </a:ext>
            </a:extLst>
          </p:cNvPr>
          <p:cNvSpPr txBox="1"/>
          <p:nvPr/>
        </p:nvSpPr>
        <p:spPr>
          <a:xfrm>
            <a:off x="681818" y="202156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initial_priority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5944D7-5EBB-4EB6-A56D-A98EB66F7AD4}"/>
              </a:ext>
            </a:extLst>
          </p:cNvPr>
          <p:cNvSpPr txBox="1"/>
          <p:nvPr/>
        </p:nvSpPr>
        <p:spPr>
          <a:xfrm>
            <a:off x="678165" y="253629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initial_priority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05445A9-4F1F-4D57-A5A2-52C9CE22B35C}"/>
              </a:ext>
            </a:extLst>
          </p:cNvPr>
          <p:cNvSpPr/>
          <p:nvPr/>
        </p:nvSpPr>
        <p:spPr>
          <a:xfrm>
            <a:off x="666749" y="3564598"/>
            <a:ext cx="1346752" cy="780222"/>
          </a:xfrm>
          <a:prstGeom prst="roundRect">
            <a:avLst/>
          </a:prstGeom>
          <a:solidFill>
            <a:srgbClr val="DAE3F3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A(4)</a:t>
            </a:r>
          </a:p>
        </p:txBody>
      </p:sp>
    </p:spTree>
    <p:extLst>
      <p:ext uri="{BB962C8B-B14F-4D97-AF65-F5344CB8AC3E}">
        <p14:creationId xmlns:p14="http://schemas.microsoft.com/office/powerpoint/2010/main" val="312877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0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1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2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3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7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48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9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33" grpId="0" animBg="1"/>
          <p:bldP spid="36" grpId="0" animBg="1"/>
          <p:bldP spid="37" grpId="0" animBg="1"/>
          <p:bldP spid="38" grpId="0" animBg="1"/>
          <p:bldP spid="39" grpId="0" animBg="1"/>
          <p:bldP spid="39" grpId="1" animBg="1"/>
          <p:bldP spid="43" grpId="0" animBg="1"/>
          <p:bldP spid="46" grpId="0" animBg="1"/>
          <p:bldP spid="47" grpId="0"/>
          <p:bldP spid="47" grpId="1"/>
          <p:bldP spid="48" grpId="0"/>
          <p:bldP spid="48" grpId="1"/>
          <p:bldP spid="49" grpId="0"/>
          <p:bldP spid="50" grpId="0" animBg="1"/>
          <p:bldP spid="51" grpId="0" animBg="1"/>
          <p:bldP spid="52" grpId="0"/>
          <p:bldP spid="52" grpId="1"/>
          <p:bldP spid="53" grpId="0"/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0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250" autoRev="1" fill="remove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30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1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2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3" dur="250" autoRev="1" fill="remove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7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48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9" dur="250" autoRev="1" fill="remove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10" presetClass="exit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33" grpId="0" animBg="1"/>
          <p:bldP spid="36" grpId="0" animBg="1"/>
          <p:bldP spid="37" grpId="0" animBg="1"/>
          <p:bldP spid="38" grpId="0" animBg="1"/>
          <p:bldP spid="39" grpId="0" animBg="1"/>
          <p:bldP spid="39" grpId="1" animBg="1"/>
          <p:bldP spid="43" grpId="0" animBg="1"/>
          <p:bldP spid="46" grpId="0" animBg="1"/>
          <p:bldP spid="47" grpId="0"/>
          <p:bldP spid="47" grpId="1"/>
          <p:bldP spid="48" grpId="0"/>
          <p:bldP spid="48" grpId="1"/>
          <p:bldP spid="49" grpId="0"/>
          <p:bldP spid="50" grpId="0" animBg="1"/>
          <p:bldP spid="51" grpId="0" animBg="1"/>
          <p:bldP spid="52" grpId="0"/>
          <p:bldP spid="52" grpId="1"/>
          <p:bldP spid="53" grpId="0"/>
          <p:bldP spid="54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13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401722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0" y="142886"/>
            <a:ext cx="401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设置优先级时存在的竞争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8052426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描述：在捐赠优先级的过程中，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thread_set_priority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会改变线程的优先级，优先级捐赠这一过程也会改变线程的优先级。所以这会导致竞争。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避免：开始时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old_level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intr_disable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可以禁止中断，避免同时调用时抢占执行，最后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intr_set_level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old_level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恢复，允许中断。</a:t>
            </a:r>
          </a:p>
        </p:txBody>
      </p:sp>
    </p:spTree>
    <p:extLst>
      <p:ext uri="{BB962C8B-B14F-4D97-AF65-F5344CB8AC3E}">
        <p14:creationId xmlns:p14="http://schemas.microsoft.com/office/powerpoint/2010/main" val="2500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2D1AB6-F708-4DAE-AE2C-01B15BE13EC2}"/>
              </a:ext>
            </a:extLst>
          </p:cNvPr>
          <p:cNvGrpSpPr/>
          <p:nvPr/>
        </p:nvGrpSpPr>
        <p:grpSpPr>
          <a:xfrm>
            <a:off x="-47812" y="0"/>
            <a:ext cx="984221" cy="6858000"/>
            <a:chOff x="-53695" y="0"/>
            <a:chExt cx="1302238" cy="6858000"/>
          </a:xfrm>
          <a:solidFill>
            <a:srgbClr val="019EC7"/>
          </a:solidFill>
        </p:grpSpPr>
        <p:sp>
          <p:nvSpPr>
            <p:cNvPr id="5" name="任意多边形 5">
              <a:extLst>
                <a:ext uri="{FF2B5EF4-FFF2-40B4-BE49-F238E27FC236}">
                  <a16:creationId xmlns:a16="http://schemas.microsoft.com/office/drawing/2014/main" id="{E50B5432-0680-4863-88D6-F03DFD0BA5A3}"/>
                </a:ext>
              </a:extLst>
            </p:cNvPr>
            <p:cNvSpPr/>
            <p:nvPr/>
          </p:nvSpPr>
          <p:spPr>
            <a:xfrm>
              <a:off x="0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D80B8B-B64B-43EE-990C-81E572D5EE07}"/>
                </a:ext>
              </a:extLst>
            </p:cNvPr>
            <p:cNvSpPr txBox="1"/>
            <p:nvPr/>
          </p:nvSpPr>
          <p:spPr>
            <a:xfrm>
              <a:off x="-53695" y="1696972"/>
              <a:ext cx="1068962" cy="3464056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050" b="1" dirty="0">
                  <a:solidFill>
                    <a:schemeClr val="bg1">
                      <a:alpha val="10000"/>
                    </a:schemeClr>
                  </a:solidFill>
                </a:rPr>
                <a:t>PART 03</a:t>
              </a:r>
              <a:endParaRPr lang="zh-CN" altLang="en-US" sz="405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CC9DAD-C14A-4B94-AE92-03A125941DDC}"/>
              </a:ext>
            </a:extLst>
          </p:cNvPr>
          <p:cNvGrpSpPr/>
          <p:nvPr/>
        </p:nvGrpSpPr>
        <p:grpSpPr>
          <a:xfrm>
            <a:off x="8207595" y="-1"/>
            <a:ext cx="936407" cy="6857999"/>
            <a:chOff x="10943457" y="0"/>
            <a:chExt cx="1248543" cy="6858000"/>
          </a:xfrm>
          <a:solidFill>
            <a:srgbClr val="9D1E2F"/>
          </a:solidFill>
        </p:grpSpPr>
        <p:sp>
          <p:nvSpPr>
            <p:cNvPr id="8" name="任意多边形 7">
              <a:extLst>
                <a:ext uri="{FF2B5EF4-FFF2-40B4-BE49-F238E27FC236}">
                  <a16:creationId xmlns:a16="http://schemas.microsoft.com/office/drawing/2014/main" id="{143B2845-A645-4567-9337-23F30CC6A076}"/>
                </a:ext>
              </a:extLst>
            </p:cNvPr>
            <p:cNvSpPr/>
            <p:nvPr/>
          </p:nvSpPr>
          <p:spPr>
            <a:xfrm flipH="1">
              <a:off x="10943457" y="0"/>
              <a:ext cx="1248543" cy="6858000"/>
            </a:xfrm>
            <a:custGeom>
              <a:avLst/>
              <a:gdLst>
                <a:gd name="connsiteX0" fmla="*/ 0 w 1530942"/>
                <a:gd name="connsiteY0" fmla="*/ 0 h 6858000"/>
                <a:gd name="connsiteX1" fmla="*/ 1039003 w 1530942"/>
                <a:gd name="connsiteY1" fmla="*/ 0 h 6858000"/>
                <a:gd name="connsiteX2" fmla="*/ 1113780 w 1530942"/>
                <a:gd name="connsiteY2" fmla="*/ 250873 h 6858000"/>
                <a:gd name="connsiteX3" fmla="*/ 1530942 w 1530942"/>
                <a:gd name="connsiteY3" fmla="*/ 3429000 h 6858000"/>
                <a:gd name="connsiteX4" fmla="*/ 1113780 w 1530942"/>
                <a:gd name="connsiteY4" fmla="*/ 6607127 h 6858000"/>
                <a:gd name="connsiteX5" fmla="*/ 1039003 w 1530942"/>
                <a:gd name="connsiteY5" fmla="*/ 6858000 h 6858000"/>
                <a:gd name="connsiteX6" fmla="*/ 0 w 1530942"/>
                <a:gd name="connsiteY6" fmla="*/ 6858000 h 6858000"/>
                <a:gd name="connsiteX7" fmla="*/ 0 w 1530942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0942" h="6858000">
                  <a:moveTo>
                    <a:pt x="0" y="0"/>
                  </a:moveTo>
                  <a:lnTo>
                    <a:pt x="1039003" y="0"/>
                  </a:lnTo>
                  <a:lnTo>
                    <a:pt x="1113780" y="250873"/>
                  </a:lnTo>
                  <a:cubicBezTo>
                    <a:pt x="1379823" y="1195613"/>
                    <a:pt x="1530942" y="2278263"/>
                    <a:pt x="1530942" y="3429000"/>
                  </a:cubicBezTo>
                  <a:cubicBezTo>
                    <a:pt x="1530942" y="4579737"/>
                    <a:pt x="1379823" y="5662387"/>
                    <a:pt x="1113780" y="6607127"/>
                  </a:cubicBezTo>
                  <a:lnTo>
                    <a:pt x="103900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b="1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457C19-9EC5-4879-8AB9-23302002D923}"/>
                </a:ext>
              </a:extLst>
            </p:cNvPr>
            <p:cNvSpPr txBox="1"/>
            <p:nvPr/>
          </p:nvSpPr>
          <p:spPr>
            <a:xfrm flipH="1">
              <a:off x="11099046" y="1696972"/>
              <a:ext cx="1077218" cy="3464056"/>
            </a:xfrm>
            <a:prstGeom prst="rect">
              <a:avLst/>
            </a:prstGeom>
            <a:solidFill>
              <a:srgbClr val="019EC7"/>
            </a:solidFill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4050" b="1" dirty="0">
                  <a:solidFill>
                    <a:schemeClr val="bg1">
                      <a:alpha val="10000"/>
                    </a:schemeClr>
                  </a:solidFill>
                </a:rPr>
                <a:t>PART 03</a:t>
              </a:r>
              <a:endParaRPr lang="zh-CN" altLang="en-US" sz="4050" b="1" dirty="0">
                <a:solidFill>
                  <a:schemeClr val="bg1">
                    <a:alpha val="10000"/>
                  </a:schemeClr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8FB746C-4A32-4A6C-86F6-5713151E1F3C}"/>
              </a:ext>
            </a:extLst>
          </p:cNvPr>
          <p:cNvSpPr txBox="1"/>
          <p:nvPr/>
        </p:nvSpPr>
        <p:spPr>
          <a:xfrm>
            <a:off x="1966074" y="1011031"/>
            <a:ext cx="5211857" cy="485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975" b="1" spc="450" dirty="0">
                <a:solidFill>
                  <a:srgbClr val="019EC7">
                    <a:alpha val="5000"/>
                  </a:srgbClr>
                </a:solidFill>
                <a:latin typeface="Impact" panose="020B0806030902050204" pitchFamily="34" charset="0"/>
              </a:rPr>
              <a:t>03</a:t>
            </a:r>
            <a:endParaRPr lang="zh-CN" altLang="en-US" sz="30975" b="1" spc="450" dirty="0">
              <a:solidFill>
                <a:srgbClr val="019EC7">
                  <a:alpha val="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FFD6-57F9-4B57-9D1F-D629FD5DCA1B}"/>
              </a:ext>
            </a:extLst>
          </p:cNvPr>
          <p:cNvSpPr txBox="1"/>
          <p:nvPr/>
        </p:nvSpPr>
        <p:spPr>
          <a:xfrm>
            <a:off x="1526434" y="2330642"/>
            <a:ext cx="6166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225" dirty="0">
                <a:solidFill>
                  <a:srgbClr val="019E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3 Advanced Scheduler </a:t>
            </a:r>
            <a:endParaRPr lang="zh-CN" altLang="en-US" sz="3000" b="1" spc="225" dirty="0">
              <a:solidFill>
                <a:srgbClr val="019E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6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9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8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9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问题描述：系统的优先级调度策略，为高优先级线程的运行提供了保障，但是会让某个低优先级进程无穷等待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主要任务：因此需要动态计算线程优先级来解决此问题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6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9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8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9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C30B272-60CB-4E18-BC15-18ED174A8142}"/>
              </a:ext>
            </a:extLst>
          </p:cNvPr>
          <p:cNvSpPr/>
          <p:nvPr/>
        </p:nvSpPr>
        <p:spPr>
          <a:xfrm>
            <a:off x="434474" y="2871418"/>
            <a:ext cx="1010064" cy="585167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A(63)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F7ED03-2319-429E-9EE5-D94F6E7F3938}"/>
              </a:ext>
            </a:extLst>
          </p:cNvPr>
          <p:cNvSpPr/>
          <p:nvPr/>
        </p:nvSpPr>
        <p:spPr>
          <a:xfrm>
            <a:off x="7805160" y="2871418"/>
            <a:ext cx="1010064" cy="585167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B(32)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D7E80EF-21BA-4173-96C7-2251A7D54E50}"/>
              </a:ext>
            </a:extLst>
          </p:cNvPr>
          <p:cNvSpPr/>
          <p:nvPr/>
        </p:nvSpPr>
        <p:spPr>
          <a:xfrm>
            <a:off x="4700103" y="2871418"/>
            <a:ext cx="1010064" cy="585167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C(62)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081D3F5-BF22-477E-9AE5-74CD254EDA4D}"/>
              </a:ext>
            </a:extLst>
          </p:cNvPr>
          <p:cNvSpPr/>
          <p:nvPr/>
        </p:nvSpPr>
        <p:spPr>
          <a:xfrm>
            <a:off x="6284984" y="2871418"/>
            <a:ext cx="1010064" cy="585167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D(61)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3860562-CE01-4495-B81D-FF7B346179DA}"/>
              </a:ext>
            </a:extLst>
          </p:cNvPr>
          <p:cNvSpPr/>
          <p:nvPr/>
        </p:nvSpPr>
        <p:spPr>
          <a:xfrm>
            <a:off x="4700103" y="2871418"/>
            <a:ext cx="1010064" cy="585167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E(60)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87E8BC-3EFC-4B4D-9799-9F6E7623BF97}"/>
              </a:ext>
            </a:extLst>
          </p:cNvPr>
          <p:cNvSpPr txBox="1"/>
          <p:nvPr/>
        </p:nvSpPr>
        <p:spPr>
          <a:xfrm>
            <a:off x="8067818" y="2484668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饥饿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B95776-1DB4-4D93-B345-B8B953EB733C}"/>
              </a:ext>
            </a:extLst>
          </p:cNvPr>
          <p:cNvSpPr txBox="1"/>
          <p:nvPr/>
        </p:nvSpPr>
        <p:spPr>
          <a:xfrm>
            <a:off x="381210" y="2294381"/>
            <a:ext cx="13116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Thread</a:t>
            </a:r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2F441D-765F-4827-9E55-CD45051212CF}"/>
              </a:ext>
            </a:extLst>
          </p:cNvPr>
          <p:cNvSpPr txBox="1"/>
          <p:nvPr/>
        </p:nvSpPr>
        <p:spPr>
          <a:xfrm>
            <a:off x="6343260" y="2291293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C3B6BC-9E12-4727-B3A8-F2E30BDF47F4}"/>
              </a:ext>
            </a:extLst>
          </p:cNvPr>
          <p:cNvSpPr/>
          <p:nvPr/>
        </p:nvSpPr>
        <p:spPr>
          <a:xfrm>
            <a:off x="79308" y="2761667"/>
            <a:ext cx="1769644" cy="84234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38ECFB-390B-4855-AEAE-22D5456EFD28}"/>
              </a:ext>
            </a:extLst>
          </p:cNvPr>
          <p:cNvSpPr/>
          <p:nvPr/>
        </p:nvSpPr>
        <p:spPr>
          <a:xfrm>
            <a:off x="4342195" y="2761667"/>
            <a:ext cx="4643906" cy="84234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968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46706 0.00139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59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7 L -0.63972 -0.00185 " pathEditMode="relative" rAng="0" ptsTypes="AA">
                                          <p:cBhvr>
                                            <p:cTn id="2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992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35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46719 0.0011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59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46706 0.00139 " pathEditMode="relative" rAng="0" ptsTypes="AA">
                                          <p:cBhvr>
                                            <p:cTn id="21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59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75E-6 3.7037E-7 L -0.63972 -0.00185 " pathEditMode="relative" rAng="0" ptsTypes="AA">
                                          <p:cBhvr>
                                            <p:cTn id="28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992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35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7037E-7 L -0.46719 0.0011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59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6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9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8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9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05690" y="1797248"/>
            <a:ext cx="8523913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 = PRI_MAX - (</a:t>
            </a:r>
            <a:r>
              <a:rPr lang="en-US" altLang="zh-CN" sz="2400" dirty="0" err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recent_cpu</a:t>
            </a:r>
            <a:r>
              <a:rPr lang="en-US" altLang="zh-CN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4) - (nice * 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recent_cpu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load_avg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)/(2*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load_avg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*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recent_cpu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nice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load_avg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(59/60)*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load_avg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(1/60)*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ready_threads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6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9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8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9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5086344-E5B0-43CB-8583-12A7C8E917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添加全局变量：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int64_t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load_avg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局部变量：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int64_t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recent_cpu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定点数操作实现及原因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1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6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9" y="72117"/>
            <a:ext cx="202256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8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方案呈现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9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99FED49-29D3-4FB2-881B-DA023F288BB0}"/>
              </a:ext>
            </a:extLst>
          </p:cNvPr>
          <p:cNvSpPr/>
          <p:nvPr/>
        </p:nvSpPr>
        <p:spPr>
          <a:xfrm>
            <a:off x="1585189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A(63)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47A443-6396-49C9-8ED1-FBF994B81F22}"/>
              </a:ext>
            </a:extLst>
          </p:cNvPr>
          <p:cNvSpPr/>
          <p:nvPr/>
        </p:nvSpPr>
        <p:spPr>
          <a:xfrm>
            <a:off x="6481038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B(61)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A984E1-CBB1-417D-B8D0-5AC8B817E097}"/>
              </a:ext>
            </a:extLst>
          </p:cNvPr>
          <p:cNvSpPr txBox="1"/>
          <p:nvPr/>
        </p:nvSpPr>
        <p:spPr>
          <a:xfrm>
            <a:off x="1431891" y="2390836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925B1A-86AE-438D-B19C-070691CD3277}"/>
              </a:ext>
            </a:extLst>
          </p:cNvPr>
          <p:cNvSpPr txBox="1"/>
          <p:nvPr/>
        </p:nvSpPr>
        <p:spPr>
          <a:xfrm>
            <a:off x="6272602" y="239083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7CB7D14-311C-4550-B26A-6D2E0BF0D54A}"/>
              </a:ext>
            </a:extLst>
          </p:cNvPr>
          <p:cNvSpPr/>
          <p:nvPr/>
        </p:nvSpPr>
        <p:spPr>
          <a:xfrm>
            <a:off x="1593158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A(62)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54B0EA9-0CA9-41A5-A0E1-DDE65CA93C16}"/>
              </a:ext>
            </a:extLst>
          </p:cNvPr>
          <p:cNvSpPr/>
          <p:nvPr/>
        </p:nvSpPr>
        <p:spPr>
          <a:xfrm>
            <a:off x="1593158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A(60)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0369197-4154-4963-A573-E7A65CCFD02D}"/>
              </a:ext>
            </a:extLst>
          </p:cNvPr>
          <p:cNvSpPr/>
          <p:nvPr/>
        </p:nvSpPr>
        <p:spPr>
          <a:xfrm>
            <a:off x="6473069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A(60)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5EE78F6-CC68-442A-A281-EE5212DD538D}"/>
              </a:ext>
            </a:extLst>
          </p:cNvPr>
          <p:cNvSpPr/>
          <p:nvPr/>
        </p:nvSpPr>
        <p:spPr>
          <a:xfrm>
            <a:off x="1585189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B(59)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7FF8B6-E5D0-4DE1-9DA5-76A70EC9EA01}"/>
              </a:ext>
            </a:extLst>
          </p:cNvPr>
          <p:cNvSpPr/>
          <p:nvPr/>
        </p:nvSpPr>
        <p:spPr>
          <a:xfrm>
            <a:off x="681819" y="3326897"/>
            <a:ext cx="3263763" cy="11231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1602D7-1ECB-4ED9-942B-42E2A4539D08}"/>
              </a:ext>
            </a:extLst>
          </p:cNvPr>
          <p:cNvSpPr/>
          <p:nvPr/>
        </p:nvSpPr>
        <p:spPr>
          <a:xfrm>
            <a:off x="5522533" y="3255701"/>
            <a:ext cx="3263763" cy="11231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2251F8-5603-4D96-AF5A-E090B58A97DB}"/>
              </a:ext>
            </a:extLst>
          </p:cNvPr>
          <p:cNvSpPr/>
          <p:nvPr/>
        </p:nvSpPr>
        <p:spPr>
          <a:xfrm>
            <a:off x="1585189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B(60)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FBEF4A7-DE84-4C4D-A7DE-B49AE354FD32}"/>
              </a:ext>
            </a:extLst>
          </p:cNvPr>
          <p:cNvSpPr/>
          <p:nvPr/>
        </p:nvSpPr>
        <p:spPr>
          <a:xfrm>
            <a:off x="1590458" y="3498347"/>
            <a:ext cx="1346752" cy="780223"/>
          </a:xfrm>
          <a:prstGeom prst="round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A(61)</a:t>
            </a:r>
          </a:p>
        </p:txBody>
      </p:sp>
    </p:spTree>
    <p:extLst>
      <p:ext uri="{BB962C8B-B14F-4D97-AF65-F5344CB8AC3E}">
        <p14:creationId xmlns:p14="http://schemas.microsoft.com/office/powerpoint/2010/main" val="3051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53455 -2.22222E-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667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1.85185E-6 L -0.53455 -2.22222E-6 " pathEditMode="relative" rAng="0" ptsTypes="AA">
                                          <p:cBhvr>
                                            <p:cTn id="41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719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1.85185E-6 L -0.53368 -4.07407E-6 " pathEditMode="relative" rAng="0" ptsTypes="AA">
                                          <p:cBhvr>
                                            <p:cTn id="60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32" y="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1.85185E-6 L 0.53541 3.7037E-6 " pathEditMode="relative" rAng="0" ptsTypes="AA">
                                          <p:cBhvr>
                                            <p:cTn id="6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719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2" grpId="0" animBg="1"/>
          <p:bldP spid="12" grpId="1" animBg="1"/>
          <p:bldP spid="15" grpId="0" animBg="1"/>
          <p:bldP spid="15" grpId="1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8" grpId="0" animBg="1"/>
          <p:bldP spid="18" grpId="1" animBg="1"/>
          <p:bldP spid="21" grpId="0" animBg="1"/>
          <p:bldP spid="21" grpId="1" animBg="1"/>
          <p:bldP spid="22" grpId="0" animBg="1"/>
          <p:bldP spid="2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53455 -2.22222E-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667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1.85185E-6 L -0.53455 -2.22222E-6 " pathEditMode="relative" rAng="0" ptsTypes="AA">
                                          <p:cBhvr>
                                            <p:cTn id="41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719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1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6 1.85185E-6 L -0.53368 -4.07407E-6 " pathEditMode="relative" rAng="0" ptsTypes="AA">
                                          <p:cBhvr>
                                            <p:cTn id="60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32" y="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1.85185E-6 L 0.53541 3.7037E-6 " pathEditMode="relative" rAng="0" ptsTypes="AA">
                                          <p:cBhvr>
                                            <p:cTn id="6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719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2" grpId="0" animBg="1"/>
          <p:bldP spid="12" grpId="1" animBg="1"/>
          <p:bldP spid="15" grpId="0" animBg="1"/>
          <p:bldP spid="15" grpId="1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8" grpId="0" animBg="1"/>
          <p:bldP spid="18" grpId="1" animBg="1"/>
          <p:bldP spid="21" grpId="0" animBg="1"/>
          <p:bldP spid="21" grpId="1" animBg="1"/>
          <p:bldP spid="22" grpId="0" animBg="1"/>
          <p:bldP spid="22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问题概述：改良线程“睡眠”一定时间的实现方式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主要任务：重新实现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timer_sleep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6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9" y="72117"/>
            <a:ext cx="4771326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1018213" y="84751"/>
            <a:ext cx="4560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zh-CN" altLang="en-US" sz="2400" b="1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调度程序设计的评价分析</a:t>
            </a:r>
          </a:p>
          <a:p>
            <a:endParaRPr lang="zh-CN" altLang="en-US" sz="2400" b="1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9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问题描述：系统的优先级调度策略，为高优先级线程的运行提供了保障，但是会让某个低优先级进程无穷等待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主要任务：因此需要动态计算线程优先级来解决此问题</a:t>
            </a: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71159" y="2519033"/>
            <a:ext cx="5201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Tanks for you listening</a:t>
            </a:r>
            <a:endParaRPr lang="zh-CN" altLang="en-US" sz="3000" b="1" spc="225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522428" y="4043984"/>
            <a:ext cx="1831734" cy="789769"/>
            <a:chOff x="4474782" y="5065103"/>
            <a:chExt cx="1567268" cy="322044"/>
          </a:xfrm>
        </p:grpSpPr>
        <p:sp>
          <p:nvSpPr>
            <p:cNvPr id="15" name="圆角矩形 14"/>
            <p:cNvSpPr/>
            <p:nvPr/>
          </p:nvSpPr>
          <p:spPr>
            <a:xfrm>
              <a:off x="4474782" y="5065103"/>
              <a:ext cx="1567268" cy="316214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22225">
              <a:solidFill>
                <a:schemeClr val="bg1"/>
              </a:solidFill>
            </a:ln>
            <a:effectLst>
              <a:outerShdw blurRad="1143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64213" y="5067117"/>
              <a:ext cx="1388408" cy="32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bg1"/>
                  </a:solidFill>
                </a:rPr>
                <a:t>组员：冯子健</a:t>
              </a:r>
              <a:endParaRPr lang="en-US" altLang="zh-CN" sz="15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</a:rPr>
                <a:t>             杨正午</a:t>
              </a:r>
              <a:endParaRPr lang="en-US" altLang="zh-CN" sz="1500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500" b="1" dirty="0">
                  <a:solidFill>
                    <a:schemeClr val="bg1"/>
                  </a:solidFill>
                </a:rPr>
                <a:t>             曹炜辰</a:t>
              </a:r>
              <a:endParaRPr lang="en-US" altLang="zh-CN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任意多边形 82"/>
          <p:cNvSpPr/>
          <p:nvPr/>
        </p:nvSpPr>
        <p:spPr>
          <a:xfrm>
            <a:off x="1" y="0"/>
            <a:ext cx="9143999" cy="1343025"/>
          </a:xfrm>
          <a:custGeom>
            <a:avLst/>
            <a:gdLst>
              <a:gd name="connsiteX0" fmla="*/ 0 w 12191998"/>
              <a:gd name="connsiteY0" fmla="*/ 0 h 1790700"/>
              <a:gd name="connsiteX1" fmla="*/ 12191998 w 12191998"/>
              <a:gd name="connsiteY1" fmla="*/ 0 h 1790700"/>
              <a:gd name="connsiteX2" fmla="*/ 12191998 w 12191998"/>
              <a:gd name="connsiteY2" fmla="*/ 467886 h 1790700"/>
              <a:gd name="connsiteX3" fmla="*/ 11809073 w 12191998"/>
              <a:gd name="connsiteY3" fmla="*/ 644320 h 1790700"/>
              <a:gd name="connsiteX4" fmla="*/ 6095999 w 12191998"/>
              <a:gd name="connsiteY4" fmla="*/ 1790700 h 1790700"/>
              <a:gd name="connsiteX5" fmla="*/ 382925 w 12191998"/>
              <a:gd name="connsiteY5" fmla="*/ 644320 h 1790700"/>
              <a:gd name="connsiteX6" fmla="*/ 0 w 12191998"/>
              <a:gd name="connsiteY6" fmla="*/ 467886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1790700">
                <a:moveTo>
                  <a:pt x="0" y="0"/>
                </a:moveTo>
                <a:lnTo>
                  <a:pt x="12191998" y="0"/>
                </a:lnTo>
                <a:lnTo>
                  <a:pt x="12191998" y="467886"/>
                </a:lnTo>
                <a:lnTo>
                  <a:pt x="11809073" y="644320"/>
                </a:lnTo>
                <a:cubicBezTo>
                  <a:pt x="10143231" y="1371784"/>
                  <a:pt x="8187684" y="1790700"/>
                  <a:pt x="6095999" y="1790700"/>
                </a:cubicBezTo>
                <a:cubicBezTo>
                  <a:pt x="4004313" y="1790700"/>
                  <a:pt x="2048766" y="1371784"/>
                  <a:pt x="382925" y="644320"/>
                </a:cubicBezTo>
                <a:lnTo>
                  <a:pt x="0" y="467886"/>
                </a:lnTo>
                <a:close/>
              </a:path>
            </a:pathLst>
          </a:cu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3912694" y="694458"/>
            <a:ext cx="1297132" cy="1297133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  <a:effectLst>
            <a:outerShdw blurRad="165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87" name="组合 86"/>
          <p:cNvGrpSpPr/>
          <p:nvPr/>
        </p:nvGrpSpPr>
        <p:grpSpPr>
          <a:xfrm>
            <a:off x="2228253" y="3548411"/>
            <a:ext cx="4687491" cy="276999"/>
            <a:chOff x="2971006" y="4113199"/>
            <a:chExt cx="6249988" cy="369331"/>
          </a:xfrm>
        </p:grpSpPr>
        <p:sp>
          <p:nvSpPr>
            <p:cNvPr id="85" name="圆角矩形 84"/>
            <p:cNvSpPr/>
            <p:nvPr/>
          </p:nvSpPr>
          <p:spPr>
            <a:xfrm>
              <a:off x="2971006" y="4113199"/>
              <a:ext cx="6249988" cy="338554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2989263" y="4113199"/>
              <a:ext cx="62134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北京工业大学樊恭烋荣誉学院</a:t>
              </a: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EF8212FD-D28D-405D-9E45-4CA5B21452CD}"/>
              </a:ext>
            </a:extLst>
          </p:cNvPr>
          <p:cNvSpPr/>
          <p:nvPr/>
        </p:nvSpPr>
        <p:spPr>
          <a:xfrm>
            <a:off x="3912694" y="694459"/>
            <a:ext cx="1297132" cy="129713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3755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4359596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0" y="142886"/>
            <a:ext cx="42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原始</a:t>
            </a:r>
            <a:r>
              <a:rPr lang="en-US" altLang="zh-CN" sz="2400" b="1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timer_sleep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95650BA-F332-43E6-8192-936A069BAAF1}"/>
              </a:ext>
            </a:extLst>
          </p:cNvPr>
          <p:cNvSpPr/>
          <p:nvPr/>
        </p:nvSpPr>
        <p:spPr>
          <a:xfrm>
            <a:off x="2103377" y="1539173"/>
            <a:ext cx="1346752" cy="780222"/>
          </a:xfrm>
          <a:prstGeom prst="round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2DBB2-8EC4-4012-8E4A-F267A5B64865}"/>
              </a:ext>
            </a:extLst>
          </p:cNvPr>
          <p:cNvSpPr/>
          <p:nvPr/>
        </p:nvSpPr>
        <p:spPr>
          <a:xfrm>
            <a:off x="1785325" y="1355300"/>
            <a:ext cx="4492487" cy="112312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72FB69-7EB1-4CD2-9A6F-74C82A368C0A}"/>
              </a:ext>
            </a:extLst>
          </p:cNvPr>
          <p:cNvSpPr txBox="1"/>
          <p:nvPr/>
        </p:nvSpPr>
        <p:spPr>
          <a:xfrm>
            <a:off x="6347385" y="1732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E1A6B-C368-480B-A6D1-22D2696BCF62}"/>
              </a:ext>
            </a:extLst>
          </p:cNvPr>
          <p:cNvSpPr txBox="1"/>
          <p:nvPr/>
        </p:nvSpPr>
        <p:spPr>
          <a:xfrm flipH="1">
            <a:off x="50641" y="3467090"/>
            <a:ext cx="8964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功能是不断的把当前线程放到就绪队列里，然后重新进行调度，本该变为阻塞状态的线程仍然一直使用着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的资源。</a:t>
            </a:r>
            <a:endParaRPr lang="en-US" altLang="zh-CN" sz="2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defTabSz="914400"/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问题情况：被阻塞的线程仍然占用着</a:t>
            </a:r>
            <a:r>
              <a:rPr lang="en-US" altLang="zh-CN" sz="2400" dirty="0">
                <a:solidFill>
                  <a:prstClr val="black"/>
                </a:solidFill>
                <a:latin typeface="微软雅黑"/>
                <a:ea typeface="微软雅黑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  <a:ea typeface="微软雅黑"/>
              </a:rPr>
              <a:t>资源，导致资源浪费</a:t>
            </a:r>
          </a:p>
        </p:txBody>
      </p:sp>
    </p:spTree>
    <p:extLst>
      <p:ext uri="{BB962C8B-B14F-4D97-AF65-F5344CB8AC3E}">
        <p14:creationId xmlns:p14="http://schemas.microsoft.com/office/powerpoint/2010/main" val="117263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path" presetSubtype="0" repeatCount="300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04779 -0.07291 L -0.11589 -0.07291 L -0.16354 -2.59259E-6 L -0.16354 0.10394 L -0.11589 0.17709 L -0.04779 0.17709 L 0 0.10394 L 0 -2.59259E-6 Z " pathEditMode="relative" rAng="0" ptsTypes="AAAAAAAAA">
                                          <p:cBhvr>
                                            <p:cTn id="26" dur="3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77" y="5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path" presetSubtype="0" repeatCount="300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04779 -0.07291 L -0.11589 -0.07291 L -0.16354 -2.59259E-6 L -0.16354 0.10394 L -0.11589 0.17709 L -0.04779 0.17709 L 0 0.10394 L 0 -2.59259E-6 Z " pathEditMode="relative" rAng="0" ptsTypes="AAAAAAAAA">
                                          <p:cBhvr>
                                            <p:cTn id="26" dur="3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77" y="5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更换线程阻塞状态下的等待方式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）添加变量记录当前线程要被唤醒的时间，即睡眠结束时间。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）将线程按结束睡眠时间先后排列。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thread_block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阻塞当前线程。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）每次时钟中断时以（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）中排列遍历所有线程，用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thread_unblock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唤醒所有睡眠结束时间已经到达的线程，检查到未到睡眠结束时间的线程就直接结束遍历。</a:t>
            </a:r>
          </a:p>
        </p:txBody>
      </p:sp>
    </p:spTree>
    <p:extLst>
      <p:ext uri="{BB962C8B-B14F-4D97-AF65-F5344CB8AC3E}">
        <p14:creationId xmlns:p14="http://schemas.microsoft.com/office/powerpoint/2010/main" val="33139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方案实现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数据结构补充：</a:t>
            </a: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tickstowait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 list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sleep_list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push_into_sleep_list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，将线程按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tickstowait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从小到大顺序插入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sleep_list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修改处理函数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timer_interrupt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。遍历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sleep_list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，判断检查其中线程的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tickstowait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，如果不大于系统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thread_unblock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，将线程放到就绪队列。若此判断为假，则退出遍历。</a:t>
            </a:r>
          </a:p>
          <a:p>
            <a:pPr algn="just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1697357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349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改良效果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这样只在线程“睡眠”时间结束后执行将线程放入就绪队列中的操作，不会使线程在就绪队列和运行队列间多次切换，解决了阻塞线程占用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导致资源浪费的问题。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AB3333B-6161-467B-9A45-C668CCE075FF}"/>
              </a:ext>
            </a:extLst>
          </p:cNvPr>
          <p:cNvSpPr/>
          <p:nvPr/>
        </p:nvSpPr>
        <p:spPr>
          <a:xfrm>
            <a:off x="1615726" y="4677346"/>
            <a:ext cx="1346752" cy="780222"/>
          </a:xfrm>
          <a:prstGeom prst="roundRect">
            <a:avLst/>
          </a:prstGeom>
          <a:solidFill>
            <a:srgbClr val="CCECFF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79A5B8-F953-48E6-A50C-71B31121DFB1}"/>
              </a:ext>
            </a:extLst>
          </p:cNvPr>
          <p:cNvSpPr/>
          <p:nvPr/>
        </p:nvSpPr>
        <p:spPr>
          <a:xfrm>
            <a:off x="1403644" y="2867439"/>
            <a:ext cx="4492487" cy="1123122"/>
          </a:xfrm>
          <a:prstGeom prst="rect">
            <a:avLst/>
          </a:prstGeom>
          <a:noFill/>
          <a:ln w="12700" cap="flat" cmpd="sng" algn="ctr">
            <a:solidFill>
              <a:srgbClr val="74344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D0511-D845-4372-B02F-B852220AC142}"/>
              </a:ext>
            </a:extLst>
          </p:cNvPr>
          <p:cNvSpPr txBox="1"/>
          <p:nvPr/>
        </p:nvSpPr>
        <p:spPr>
          <a:xfrm>
            <a:off x="3407254" y="460771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timer_ticks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()=5</a:t>
            </a:r>
            <a:endParaRPr lang="zh-CN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34EC3B-6D80-4685-B594-52C7F98C402B}"/>
              </a:ext>
            </a:extLst>
          </p:cNvPr>
          <p:cNvSpPr txBox="1"/>
          <p:nvPr/>
        </p:nvSpPr>
        <p:spPr>
          <a:xfrm>
            <a:off x="3559654" y="476011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timer_ticks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()=6</a:t>
            </a:r>
            <a:endParaRPr lang="zh-CN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BFE79E-DA15-4852-86DC-EA238C4D04CB}"/>
              </a:ext>
            </a:extLst>
          </p:cNvPr>
          <p:cNvSpPr txBox="1"/>
          <p:nvPr/>
        </p:nvSpPr>
        <p:spPr>
          <a:xfrm>
            <a:off x="3712054" y="493583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timer_ticks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()=7</a:t>
            </a:r>
            <a:endParaRPr lang="zh-CN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5C6D88-E28F-4C4E-8D3C-AEDB06B98463}"/>
              </a:ext>
            </a:extLst>
          </p:cNvPr>
          <p:cNvSpPr txBox="1"/>
          <p:nvPr/>
        </p:nvSpPr>
        <p:spPr>
          <a:xfrm>
            <a:off x="3864454" y="508823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timer_ticks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()=8</a:t>
            </a:r>
            <a:endParaRPr lang="zh-CN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D41517-5089-4B42-B714-E9FDA379549D}"/>
              </a:ext>
            </a:extLst>
          </p:cNvPr>
          <p:cNvSpPr txBox="1"/>
          <p:nvPr/>
        </p:nvSpPr>
        <p:spPr>
          <a:xfrm>
            <a:off x="5896131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微软雅黑"/>
                <a:ea typeface="微软雅黑"/>
              </a:rPr>
              <a:t>就绪队列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FF9E82-49EF-4EEA-A525-7D4A78101983}"/>
              </a:ext>
            </a:extLst>
          </p:cNvPr>
          <p:cNvSpPr txBox="1"/>
          <p:nvPr/>
        </p:nvSpPr>
        <p:spPr>
          <a:xfrm>
            <a:off x="5966608" y="5088551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 err="1">
                <a:solidFill>
                  <a:prstClr val="black"/>
                </a:solidFill>
                <a:latin typeface="微软雅黑"/>
                <a:ea typeface="微软雅黑"/>
              </a:rPr>
              <a:t>tickstowait</a:t>
            </a:r>
            <a:r>
              <a:rPr lang="en-US" altLang="zh-CN" dirty="0">
                <a:solidFill>
                  <a:prstClr val="black"/>
                </a:solidFill>
                <a:latin typeface="微软雅黑"/>
                <a:ea typeface="微软雅黑"/>
              </a:rPr>
              <a:t>=5+ticks(3)=8</a:t>
            </a:r>
            <a:endParaRPr lang="zh-CN" altLang="en-US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94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0" presetClass="exit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xit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64" presetClass="path" presetSubtype="0" accel="50000" decel="5000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75E-6 -3.7037E-7 L -3.75E-6 -0.25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3" grpId="0"/>
          <p:bldP spid="14" grpId="0"/>
          <p:bldP spid="14" grpId="1"/>
          <p:bldP spid="15" grpId="0"/>
          <p:bldP spid="15" grpId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10" presetClass="exit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0" presetClass="exit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1" presetID="64" presetClass="path" presetSubtype="0" accel="50000" decel="5000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75E-6 -3.7037E-7 L -3.75E-6 -0.25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11" grpId="0" animBg="1"/>
          <p:bldP spid="13" grpId="0"/>
          <p:bldP spid="14" grpId="0"/>
          <p:bldP spid="14" grpId="1"/>
          <p:bldP spid="15" grpId="0"/>
          <p:bldP spid="15" grpId="1"/>
          <p:bldP spid="1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4359596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429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面向中断处理程序时间优化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sleep_list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按线程的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tickstowait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从小到大排列，每次中断时从队头开始遍历，将睡眠结束时间到达的线程放到就绪队列。遇到睡眠结束时间尚未到达的线程就结束遍历，这样不必检查后面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tickstowait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更大的线程。从而减少调用中断处理程序的时间代价。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A6E645-607E-4516-8677-C3DE1630019C}"/>
              </a:ext>
            </a:extLst>
          </p:cNvPr>
          <p:cNvSpPr/>
          <p:nvPr/>
        </p:nvSpPr>
        <p:spPr>
          <a:xfrm>
            <a:off x="582256" y="5390846"/>
            <a:ext cx="1346752" cy="780222"/>
          </a:xfrm>
          <a:prstGeom prst="round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A(1)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02D38A-3223-4482-8241-7D14990CEE2A}"/>
              </a:ext>
            </a:extLst>
          </p:cNvPr>
          <p:cNvSpPr/>
          <p:nvPr/>
        </p:nvSpPr>
        <p:spPr>
          <a:xfrm>
            <a:off x="275102" y="3599055"/>
            <a:ext cx="7139354" cy="112312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60C961-F3AB-4B49-A9CD-725E4D1BBD58}"/>
              </a:ext>
            </a:extLst>
          </p:cNvPr>
          <p:cNvSpPr txBox="1"/>
          <p:nvPr/>
        </p:nvSpPr>
        <p:spPr>
          <a:xfrm>
            <a:off x="7641144" y="4025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就绪队列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056C2C0-CB77-421C-B708-A57607022489}"/>
              </a:ext>
            </a:extLst>
          </p:cNvPr>
          <p:cNvSpPr/>
          <p:nvPr/>
        </p:nvSpPr>
        <p:spPr>
          <a:xfrm>
            <a:off x="2339902" y="5390846"/>
            <a:ext cx="1346752" cy="780222"/>
          </a:xfrm>
          <a:prstGeom prst="round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B(2)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A5DAA95-0ABA-43E1-BB15-3075E774A8D7}"/>
              </a:ext>
            </a:extLst>
          </p:cNvPr>
          <p:cNvSpPr/>
          <p:nvPr/>
        </p:nvSpPr>
        <p:spPr>
          <a:xfrm>
            <a:off x="3947554" y="5390846"/>
            <a:ext cx="1346752" cy="780222"/>
          </a:xfrm>
          <a:prstGeom prst="round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C(3)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5758AAF-335F-4F7F-BBE0-A22CF9C3CE5A}"/>
              </a:ext>
            </a:extLst>
          </p:cNvPr>
          <p:cNvSpPr/>
          <p:nvPr/>
        </p:nvSpPr>
        <p:spPr>
          <a:xfrm>
            <a:off x="5575513" y="5390846"/>
            <a:ext cx="1346752" cy="780222"/>
          </a:xfrm>
          <a:prstGeom prst="round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D(4)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659856-0CAE-47CF-AA72-AEFD56111851}"/>
              </a:ext>
            </a:extLst>
          </p:cNvPr>
          <p:cNvSpPr txBox="1"/>
          <p:nvPr/>
        </p:nvSpPr>
        <p:spPr>
          <a:xfrm>
            <a:off x="7641144" y="559629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sleep_list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35A8C39-A642-4878-8CED-71F1C90C3250}"/>
              </a:ext>
            </a:extLst>
          </p:cNvPr>
          <p:cNvSpPr/>
          <p:nvPr/>
        </p:nvSpPr>
        <p:spPr>
          <a:xfrm>
            <a:off x="275102" y="5138196"/>
            <a:ext cx="7139354" cy="112312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B7E6D20-983F-4042-84C3-3C23E7D5378B}"/>
              </a:ext>
            </a:extLst>
          </p:cNvPr>
          <p:cNvSpPr txBox="1"/>
          <p:nvPr/>
        </p:nvSpPr>
        <p:spPr>
          <a:xfrm>
            <a:off x="104341" y="28473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timer_ticks</a:t>
            </a:r>
            <a:r>
              <a:rPr lang="en-US" altLang="zh-CN" dirty="0"/>
              <a:t>()=1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224576-F9AE-4931-ADD6-9FDFA0DB3D58}"/>
              </a:ext>
            </a:extLst>
          </p:cNvPr>
          <p:cNvSpPr txBox="1"/>
          <p:nvPr/>
        </p:nvSpPr>
        <p:spPr>
          <a:xfrm>
            <a:off x="104341" y="2847354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timer_ticks</a:t>
            </a:r>
            <a:r>
              <a:rPr lang="en-US" altLang="zh-CN" dirty="0"/>
              <a:t>()=2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0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64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4.07407E-6 L 3.61111E-6 -0.2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7" presetClass="emph" presetSubtype="0" repeatCount="2000" fill="remove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0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1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2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5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4.07407E-6 L -0.19219 3.33333E-6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61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-4.07407E-6 L -0.17587 -4.07407E-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0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07407E-6 L -0.17795 3.33333E-6 " pathEditMode="relative" rAng="0" ptsTypes="AA">
                                          <p:cBhvr>
                                            <p:cTn id="4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06" y="-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4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55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6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64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19 7.069E-17 L -3.88889E-6 -0.25 " pathEditMode="relative" rAng="0" ptsTypes="AA">
                                          <p:cBhvr>
                                            <p:cTn id="60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70" y="-125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5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6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7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35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7587 -1.11111E-6 L -0.36805 -4.07407E-6 " pathEditMode="relative" rAng="0" ptsTypes="AA">
                                          <p:cBhvr>
                                            <p:cTn id="7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14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7795 4.44444E-6 L -0.35382 -4.07407E-6 " pathEditMode="relative" rAng="0" ptsTypes="AA">
                                          <p:cBhvr>
                                            <p:cTn id="73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19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31" grpId="0" animBg="1"/>
          <p:bldP spid="31" grpId="1" animBg="1"/>
          <p:bldP spid="34" grpId="0" animBg="1"/>
          <p:bldP spid="34" grpId="1" animBg="1"/>
          <p:bldP spid="34" grpId="2" animBg="1"/>
          <p:bldP spid="34" grpId="3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9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8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20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250" autoRev="1" fill="remove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64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4.07407E-6 L 3.61111E-6 -0.2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25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7" presetClass="emph" presetSubtype="0" repeatCount="2000" fill="remove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9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0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31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32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35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4.07407E-6 L -0.19219 3.33333E-6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61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-4.07407E-6 L -0.17587 -4.07407E-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0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07407E-6 L -0.17795 3.33333E-6 " pathEditMode="relative" rAng="0" ptsTypes="AA">
                                          <p:cBhvr>
                                            <p:cTn id="4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06" y="-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0" presetClass="exit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7" presetClass="emph" presetSubtype="0" repeatCount="2000" fill="remove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3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4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55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6" dur="250" autoRev="1" fill="remove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64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19 7.069E-17 L -3.88889E-6 -0.25 " pathEditMode="relative" rAng="0" ptsTypes="AA">
                                          <p:cBhvr>
                                            <p:cTn id="60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70" y="-125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7" presetClass="emph" presetSubtype="0" repeatCount="2000" fill="remove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4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5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bg1"/>
                                          </p:to>
                                        </p:animClr>
                                        <p:set>
                                          <p:cBhvr>
                                            <p:cTn id="66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7" dur="250" autoRev="1" fill="remove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35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7587 -1.11111E-6 L -0.36805 -4.07407E-6 " pathEditMode="relative" rAng="0" ptsTypes="AA">
                                          <p:cBhvr>
                                            <p:cTn id="7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14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2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7795 4.44444E-6 L -0.35382 -4.07407E-6 " pathEditMode="relative" rAng="0" ptsTypes="AA">
                                          <p:cBhvr>
                                            <p:cTn id="73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819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31" grpId="0" animBg="1"/>
          <p:bldP spid="31" grpId="1" animBg="1"/>
          <p:bldP spid="34" grpId="0" animBg="1"/>
          <p:bldP spid="34" grpId="1" animBg="1"/>
          <p:bldP spid="34" grpId="2" animBg="1"/>
          <p:bldP spid="34" grpId="3" animBg="1"/>
          <p:bldP spid="35" grpId="0" animBg="1"/>
          <p:bldP spid="35" grpId="1" animBg="1"/>
          <p:bldP spid="35" grpId="2" animBg="1"/>
          <p:bldP spid="36" grpId="0" animBg="1"/>
          <p:bldP spid="36" grpId="1" animBg="1"/>
          <p:bldP spid="39" grpId="0"/>
          <p:bldP spid="4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FCAC2B-6643-43AF-93D1-1D06D430AA7F}"/>
              </a:ext>
            </a:extLst>
          </p:cNvPr>
          <p:cNvGrpSpPr/>
          <p:nvPr/>
        </p:nvGrpSpPr>
        <p:grpSpPr>
          <a:xfrm>
            <a:off x="-767407" y="75142"/>
            <a:ext cx="1449225" cy="553998"/>
            <a:chOff x="3326229" y="1954572"/>
            <a:chExt cx="1932300" cy="738664"/>
          </a:xfrm>
        </p:grpSpPr>
        <p:sp>
          <p:nvSpPr>
            <p:cNvPr id="5" name="圆角矩形 7">
              <a:extLst>
                <a:ext uri="{FF2B5EF4-FFF2-40B4-BE49-F238E27FC236}">
                  <a16:creationId xmlns:a16="http://schemas.microsoft.com/office/drawing/2014/main" id="{5E34CE0D-3B1A-4B1F-BEA8-37D4A8EC8118}"/>
                </a:ext>
              </a:extLst>
            </p:cNvPr>
            <p:cNvSpPr/>
            <p:nvPr/>
          </p:nvSpPr>
          <p:spPr>
            <a:xfrm rot="5400000">
              <a:off x="3936409" y="1344392"/>
              <a:ext cx="711939" cy="1932300"/>
            </a:xfrm>
            <a:prstGeom prst="roundRect">
              <a:avLst>
                <a:gd name="adj" fmla="val 50000"/>
              </a:avLst>
            </a:prstGeom>
            <a:solidFill>
              <a:srgbClr val="019EC7"/>
            </a:solidFill>
            <a:ln w="19050">
              <a:solidFill>
                <a:schemeClr val="bg1"/>
              </a:solidFill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9ABD4A-B8C6-41A7-BEA4-E6B8D0919D13}"/>
                </a:ext>
              </a:extLst>
            </p:cNvPr>
            <p:cNvSpPr txBox="1"/>
            <p:nvPr/>
          </p:nvSpPr>
          <p:spPr>
            <a:xfrm>
              <a:off x="4376088" y="1954572"/>
              <a:ext cx="882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spc="225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3000" spc="22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" name="圆角矩形 12">
            <a:extLst>
              <a:ext uri="{FF2B5EF4-FFF2-40B4-BE49-F238E27FC236}">
                <a16:creationId xmlns:a16="http://schemas.microsoft.com/office/drawing/2014/main" id="{CE426CF8-D4FF-495C-9724-5CBA83B4476F}"/>
              </a:ext>
            </a:extLst>
          </p:cNvPr>
          <p:cNvSpPr/>
          <p:nvPr/>
        </p:nvSpPr>
        <p:spPr>
          <a:xfrm>
            <a:off x="807717" y="72117"/>
            <a:ext cx="4445321" cy="54000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F0C115-58F9-49D4-B551-4FA34178D2B3}"/>
              </a:ext>
            </a:extLst>
          </p:cNvPr>
          <p:cNvSpPr txBox="1"/>
          <p:nvPr/>
        </p:nvSpPr>
        <p:spPr>
          <a:xfrm>
            <a:off x="969111" y="142886"/>
            <a:ext cx="436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22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timer_sleep</a:t>
            </a:r>
            <a:r>
              <a:rPr lang="en-US" altLang="zh-CN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的竞争问题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E6FF-B9BB-46EC-9020-40AF7AE0EF46}"/>
              </a:ext>
            </a:extLst>
          </p:cNvPr>
          <p:cNvSpPr/>
          <p:nvPr/>
        </p:nvSpPr>
        <p:spPr>
          <a:xfrm>
            <a:off x="0" y="6643687"/>
            <a:ext cx="9144000" cy="214313"/>
          </a:xfrm>
          <a:prstGeom prst="rect">
            <a:avLst/>
          </a:prstGeom>
          <a:solidFill>
            <a:srgbClr val="019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D3617F9-36BE-445D-970E-4A73E2FF880D}"/>
              </a:ext>
            </a:extLst>
          </p:cNvPr>
          <p:cNvSpPr txBox="1">
            <a:spLocks/>
          </p:cNvSpPr>
          <p:nvPr/>
        </p:nvSpPr>
        <p:spPr>
          <a:xfrm>
            <a:off x="239087" y="977303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intr_disable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执行其中的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汇编指令，使标志寄存器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，屏蔽中断，函数返回之前的中断状态并用变量保存。在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timer_sleep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执行完后恢复中断。这样保证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timer_sleep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中的所有操作是原子性操作。</a:t>
            </a:r>
          </a:p>
        </p:txBody>
      </p:sp>
    </p:spTree>
    <p:extLst>
      <p:ext uri="{BB962C8B-B14F-4D97-AF65-F5344CB8AC3E}">
        <p14:creationId xmlns:p14="http://schemas.microsoft.com/office/powerpoint/2010/main" val="2165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1629</Words>
  <Application>Microsoft Macintosh PowerPoint</Application>
  <PresentationFormat>全屏显示(4:3)</PresentationFormat>
  <Paragraphs>233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Calibri Light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炜辰 曹</dc:creator>
  <cp:lastModifiedBy>冯 子健</cp:lastModifiedBy>
  <cp:revision>60</cp:revision>
  <dcterms:created xsi:type="dcterms:W3CDTF">2020-12-07T14:33:05Z</dcterms:created>
  <dcterms:modified xsi:type="dcterms:W3CDTF">2020-12-07T15:37:47Z</dcterms:modified>
</cp:coreProperties>
</file>