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55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45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8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0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1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0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0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C427-0CA3-46E2-A526-BB3132EF61F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E75B38-7EE1-4261-A22A-1835D8A8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video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compatibilit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28E0-18C4-4C91-B9B0-1BD916C4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02" y="1545552"/>
            <a:ext cx="9177866" cy="1646302"/>
          </a:xfrm>
        </p:spPr>
        <p:txBody>
          <a:bodyPr/>
          <a:lstStyle/>
          <a:p>
            <a:r>
              <a:rPr lang="zh-CN" altLang="en-US"/>
              <a:t>微信中的视频播放和拍摄视频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E57D2-436B-4143-BD48-C2A7FCFE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参照微信官方文档</a:t>
            </a:r>
            <a:r>
              <a:rPr lang="en-US" altLang="zh-CN"/>
              <a:t>——</a:t>
            </a:r>
            <a:r>
              <a:rPr lang="en-US" altLang="zh-CN">
                <a:hlinkClick r:id="rId2"/>
              </a:rPr>
              <a:t>https://developers.weixin.qq.com/miniprogram/dev/component/video.html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66D8-52E9-4A21-9023-29BADED5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video</a:t>
            </a:r>
            <a:r>
              <a:rPr lang="zh-CN" altLang="en-US"/>
              <a:t>组件介绍：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16D452BE-D911-45D6-89F5-4431DC846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885158"/>
              </p:ext>
            </p:extLst>
          </p:nvPr>
        </p:nvGraphicFramePr>
        <p:xfrm>
          <a:off x="870519" y="1930400"/>
          <a:ext cx="3892788" cy="4503066"/>
        </p:xfrm>
        <a:graphic>
          <a:graphicData uri="http://schemas.openxmlformats.org/drawingml/2006/table">
            <a:tbl>
              <a:tblPr/>
              <a:tblGrid>
                <a:gridCol w="648798">
                  <a:extLst>
                    <a:ext uri="{9D8B030D-6E8A-4147-A177-3AD203B41FA5}">
                      <a16:colId xmlns:a16="http://schemas.microsoft.com/office/drawing/2014/main" val="425071544"/>
                    </a:ext>
                  </a:extLst>
                </a:gridCol>
                <a:gridCol w="648798">
                  <a:extLst>
                    <a:ext uri="{9D8B030D-6E8A-4147-A177-3AD203B41FA5}">
                      <a16:colId xmlns:a16="http://schemas.microsoft.com/office/drawing/2014/main" val="2574232202"/>
                    </a:ext>
                  </a:extLst>
                </a:gridCol>
                <a:gridCol w="648798">
                  <a:extLst>
                    <a:ext uri="{9D8B030D-6E8A-4147-A177-3AD203B41FA5}">
                      <a16:colId xmlns:a16="http://schemas.microsoft.com/office/drawing/2014/main" val="2739661827"/>
                    </a:ext>
                  </a:extLst>
                </a:gridCol>
                <a:gridCol w="648798">
                  <a:extLst>
                    <a:ext uri="{9D8B030D-6E8A-4147-A177-3AD203B41FA5}">
                      <a16:colId xmlns:a16="http://schemas.microsoft.com/office/drawing/2014/main" val="3320439018"/>
                    </a:ext>
                  </a:extLst>
                </a:gridCol>
                <a:gridCol w="648798">
                  <a:extLst>
                    <a:ext uri="{9D8B030D-6E8A-4147-A177-3AD203B41FA5}">
                      <a16:colId xmlns:a16="http://schemas.microsoft.com/office/drawing/2014/main" val="2083219841"/>
                    </a:ext>
                  </a:extLst>
                </a:gridCol>
                <a:gridCol w="648798">
                  <a:extLst>
                    <a:ext uri="{9D8B030D-6E8A-4147-A177-3AD203B41FA5}">
                      <a16:colId xmlns:a16="http://schemas.microsoft.com/office/drawing/2014/main" val="2970176010"/>
                    </a:ext>
                  </a:extLst>
                </a:gridCol>
              </a:tblGrid>
              <a:tr h="49741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888888"/>
                          </a:solidFill>
                          <a:effectLst/>
                        </a:rPr>
                        <a:t>属性</a:t>
                      </a:r>
                    </a:p>
                  </a:txBody>
                  <a:tcPr marL="64880" marR="108133" marT="54067" marB="54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888888"/>
                          </a:solidFill>
                          <a:effectLst/>
                        </a:rPr>
                        <a:t>类型</a:t>
                      </a:r>
                    </a:p>
                  </a:txBody>
                  <a:tcPr marL="108133" marR="108133" marT="54067" marB="54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888888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108133" marR="108133" marT="54067" marB="54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888888"/>
                          </a:solidFill>
                          <a:effectLst/>
                        </a:rPr>
                        <a:t>必填</a:t>
                      </a:r>
                    </a:p>
                  </a:txBody>
                  <a:tcPr marL="108133" marR="108133" marT="54067" marB="54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888888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08133" marR="108133" marT="54067" marB="54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888888"/>
                          </a:solidFill>
                          <a:effectLst/>
                        </a:rPr>
                        <a:t>最低版本</a:t>
                      </a:r>
                    </a:p>
                  </a:txBody>
                  <a:tcPr marL="108133" marR="64880" marT="54067" marB="54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357247"/>
                  </a:ext>
                </a:extLst>
              </a:tr>
              <a:tr h="3135859">
                <a:tc>
                  <a:txBody>
                    <a:bodyPr/>
                    <a:lstStyle/>
                    <a:p>
                      <a:pPr algn="l" latinLnBrk="0"/>
                      <a:r>
                        <a:rPr lang="en-US" sz="1300">
                          <a:solidFill>
                            <a:srgbClr val="353535"/>
                          </a:solidFill>
                          <a:effectLst/>
                        </a:rPr>
                        <a:t>src</a:t>
                      </a:r>
                    </a:p>
                  </a:txBody>
                  <a:tcPr marL="64880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300">
                          <a:solidFill>
                            <a:srgbClr val="353535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zh-CN" altLang="en-US" sz="13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1300">
                          <a:solidFill>
                            <a:srgbClr val="353535"/>
                          </a:solidFill>
                          <a:effectLst/>
                        </a:rPr>
                        <a:t>是</a:t>
                      </a: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1300">
                          <a:solidFill>
                            <a:srgbClr val="353535"/>
                          </a:solidFill>
                          <a:effectLst/>
                        </a:rPr>
                        <a:t>要播放视频的资源地址，支持网络路径、本地临时路径、云文件</a:t>
                      </a:r>
                      <a:r>
                        <a:rPr lang="en-US" altLang="zh-CN" sz="1300">
                          <a:solidFill>
                            <a:srgbClr val="353535"/>
                          </a:solidFill>
                          <a:effectLst/>
                        </a:rPr>
                        <a:t>ID</a:t>
                      </a:r>
                      <a:r>
                        <a:rPr lang="zh-CN" altLang="en-US" sz="1300">
                          <a:solidFill>
                            <a:srgbClr val="353535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300" u="none" strike="noStrike">
                          <a:solidFill>
                            <a:srgbClr val="576B95"/>
                          </a:solidFill>
                          <a:effectLst/>
                          <a:hlinkClick r:id="rId2"/>
                        </a:rPr>
                        <a:t>2.3.0</a:t>
                      </a:r>
                      <a:r>
                        <a:rPr lang="zh-CN" altLang="en-US" sz="1300">
                          <a:solidFill>
                            <a:srgbClr val="353535"/>
                          </a:solidFill>
                          <a:effectLst/>
                        </a:rPr>
                        <a:t>）</a:t>
                      </a: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1300" u="none" strike="noStrike">
                          <a:solidFill>
                            <a:srgbClr val="576B95"/>
                          </a:solidFill>
                          <a:effectLst/>
                          <a:hlinkClick r:id="rId2"/>
                        </a:rPr>
                        <a:t>1.0.0</a:t>
                      </a:r>
                      <a:endParaRPr lang="zh-CN" altLang="en-US" sz="13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108133" marR="64880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147090"/>
                  </a:ext>
                </a:extLst>
              </a:tr>
              <a:tr h="800185">
                <a:tc>
                  <a:txBody>
                    <a:bodyPr/>
                    <a:lstStyle/>
                    <a:p>
                      <a:pPr algn="l" latinLnBrk="0"/>
                      <a:r>
                        <a:rPr lang="en-US" sz="1300">
                          <a:solidFill>
                            <a:srgbClr val="353535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64880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300">
                          <a:solidFill>
                            <a:srgbClr val="353535"/>
                          </a:solidFill>
                          <a:effectLst/>
                        </a:rPr>
                        <a:t>number</a:t>
                      </a: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zh-CN" altLang="en-US" sz="13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1300">
                          <a:solidFill>
                            <a:srgbClr val="353535"/>
                          </a:solidFill>
                          <a:effectLst/>
                        </a:rPr>
                        <a:t>否</a:t>
                      </a: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1300">
                          <a:solidFill>
                            <a:srgbClr val="353535"/>
                          </a:solidFill>
                          <a:effectLst/>
                        </a:rPr>
                        <a:t>指定视频时长</a:t>
                      </a:r>
                    </a:p>
                  </a:txBody>
                  <a:tcPr marL="108133" marR="108133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1300" u="none" strike="noStrike">
                          <a:solidFill>
                            <a:srgbClr val="576B95"/>
                          </a:solidFill>
                          <a:effectLst/>
                          <a:hlinkClick r:id="rId2"/>
                        </a:rPr>
                        <a:t>1.1.0</a:t>
                      </a:r>
                      <a:endParaRPr lang="zh-CN" altLang="en-US" sz="13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108133" marR="64880" marT="108133" marB="10813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2331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651C24C-9EAB-46B7-9EE8-C1E983EDE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63157"/>
              </p:ext>
            </p:extLst>
          </p:nvPr>
        </p:nvGraphicFramePr>
        <p:xfrm>
          <a:off x="5482301" y="1270000"/>
          <a:ext cx="4243590" cy="5894465"/>
        </p:xfrm>
        <a:graphic>
          <a:graphicData uri="http://schemas.openxmlformats.org/drawingml/2006/table">
            <a:tbl>
              <a:tblPr/>
              <a:tblGrid>
                <a:gridCol w="707265">
                  <a:extLst>
                    <a:ext uri="{9D8B030D-6E8A-4147-A177-3AD203B41FA5}">
                      <a16:colId xmlns:a16="http://schemas.microsoft.com/office/drawing/2014/main" val="3653619684"/>
                    </a:ext>
                  </a:extLst>
                </a:gridCol>
                <a:gridCol w="707265">
                  <a:extLst>
                    <a:ext uri="{9D8B030D-6E8A-4147-A177-3AD203B41FA5}">
                      <a16:colId xmlns:a16="http://schemas.microsoft.com/office/drawing/2014/main" val="2025118986"/>
                    </a:ext>
                  </a:extLst>
                </a:gridCol>
                <a:gridCol w="707265">
                  <a:extLst>
                    <a:ext uri="{9D8B030D-6E8A-4147-A177-3AD203B41FA5}">
                      <a16:colId xmlns:a16="http://schemas.microsoft.com/office/drawing/2014/main" val="466426035"/>
                    </a:ext>
                  </a:extLst>
                </a:gridCol>
                <a:gridCol w="707265">
                  <a:extLst>
                    <a:ext uri="{9D8B030D-6E8A-4147-A177-3AD203B41FA5}">
                      <a16:colId xmlns:a16="http://schemas.microsoft.com/office/drawing/2014/main" val="3426737399"/>
                    </a:ext>
                  </a:extLst>
                </a:gridCol>
                <a:gridCol w="707265">
                  <a:extLst>
                    <a:ext uri="{9D8B030D-6E8A-4147-A177-3AD203B41FA5}">
                      <a16:colId xmlns:a16="http://schemas.microsoft.com/office/drawing/2014/main" val="3123474707"/>
                    </a:ext>
                  </a:extLst>
                </a:gridCol>
                <a:gridCol w="707265">
                  <a:extLst>
                    <a:ext uri="{9D8B030D-6E8A-4147-A177-3AD203B41FA5}">
                      <a16:colId xmlns:a16="http://schemas.microsoft.com/office/drawing/2014/main" val="2818186149"/>
                    </a:ext>
                  </a:extLst>
                </a:gridCol>
              </a:tblGrid>
              <a:tr h="2637343"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controls</a:t>
                      </a:r>
                    </a:p>
                  </a:txBody>
                  <a:tcPr marL="44107" marR="73512" marT="73512" marB="73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true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900">
                          <a:solidFill>
                            <a:srgbClr val="353535"/>
                          </a:solidFill>
                          <a:effectLst/>
                        </a:rPr>
                        <a:t>否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900">
                          <a:solidFill>
                            <a:srgbClr val="353535"/>
                          </a:solidFill>
                          <a:effectLst/>
                        </a:rPr>
                        <a:t>是否显示默认播放控件（播放</a:t>
                      </a:r>
                      <a:r>
                        <a:rPr lang="en-US" altLang="zh-CN" sz="900">
                          <a:solidFill>
                            <a:srgbClr val="353535"/>
                          </a:solidFill>
                          <a:effectLst/>
                        </a:rPr>
                        <a:t>/</a:t>
                      </a:r>
                      <a:r>
                        <a:rPr lang="zh-CN" altLang="en-US" sz="900">
                          <a:solidFill>
                            <a:srgbClr val="353535"/>
                          </a:solidFill>
                          <a:effectLst/>
                        </a:rPr>
                        <a:t>暂停按钮、播放进度、时间）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900" u="none" strike="noStrike">
                          <a:solidFill>
                            <a:srgbClr val="576B95"/>
                          </a:solidFill>
                          <a:effectLst/>
                          <a:hlinkClick r:id="rId2"/>
                        </a:rPr>
                        <a:t>1.0.0</a:t>
                      </a:r>
                      <a:endParaRPr lang="zh-CN" altLang="en-US" sz="9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73512" marR="44107" marT="73512" marB="73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47883"/>
                  </a:ext>
                </a:extLst>
              </a:tr>
              <a:tr h="821535"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danmu-list</a:t>
                      </a:r>
                    </a:p>
                  </a:txBody>
                  <a:tcPr marL="44107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Array.&lt;object&gt;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zh-CN" altLang="en-US" sz="9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900">
                          <a:solidFill>
                            <a:srgbClr val="353535"/>
                          </a:solidFill>
                          <a:effectLst/>
                        </a:rPr>
                        <a:t>否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900">
                          <a:solidFill>
                            <a:srgbClr val="353535"/>
                          </a:solidFill>
                          <a:effectLst/>
                        </a:rPr>
                        <a:t>弹幕列表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900" u="none" strike="noStrike">
                          <a:solidFill>
                            <a:srgbClr val="576B95"/>
                          </a:solidFill>
                          <a:effectLst/>
                          <a:hlinkClick r:id="rId2"/>
                        </a:rPr>
                        <a:t>1.0.0</a:t>
                      </a:r>
                      <a:endParaRPr lang="zh-CN" altLang="en-US" sz="9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73512" marR="44107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44363"/>
                  </a:ext>
                </a:extLst>
              </a:tr>
              <a:tr h="2435587"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danmu-btn</a:t>
                      </a:r>
                    </a:p>
                  </a:txBody>
                  <a:tcPr marL="44107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900">
                          <a:solidFill>
                            <a:srgbClr val="353535"/>
                          </a:solidFill>
                          <a:effectLst/>
                        </a:rPr>
                        <a:t>false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900">
                          <a:solidFill>
                            <a:srgbClr val="353535"/>
                          </a:solidFill>
                          <a:effectLst/>
                        </a:rPr>
                        <a:t>否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900">
                          <a:solidFill>
                            <a:srgbClr val="353535"/>
                          </a:solidFill>
                          <a:effectLst/>
                        </a:rPr>
                        <a:t>是否显示弹幕按钮，只在初始化时有效，不能动态变更</a:t>
                      </a:r>
                    </a:p>
                  </a:txBody>
                  <a:tcPr marL="73512" marR="73512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900" u="none" strike="noStrike">
                          <a:solidFill>
                            <a:srgbClr val="576B95"/>
                          </a:solidFill>
                          <a:effectLst/>
                          <a:hlinkClick r:id="rId2"/>
                        </a:rPr>
                        <a:t>1.0.0</a:t>
                      </a:r>
                      <a:endParaRPr lang="zh-CN" altLang="en-US" sz="900">
                        <a:solidFill>
                          <a:srgbClr val="353535"/>
                        </a:solidFill>
                        <a:effectLst/>
                      </a:endParaRPr>
                    </a:p>
                  </a:txBody>
                  <a:tcPr marL="73512" marR="44107" marT="73512" marB="7351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74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60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43F5D-061F-400A-BC34-C2E62492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C18672-0F7F-4C99-8BA5-33AA356F6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96" y="1818843"/>
            <a:ext cx="2268427" cy="3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8833AC-EA90-41F1-A8FC-C8403428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68" y="498043"/>
            <a:ext cx="2726469" cy="63592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2DCC70-E24A-4D81-AE31-28AA1503FC49}"/>
              </a:ext>
            </a:extLst>
          </p:cNvPr>
          <p:cNvSpPr txBox="1"/>
          <p:nvPr/>
        </p:nvSpPr>
        <p:spPr>
          <a:xfrm>
            <a:off x="1644073" y="1468582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微信开发者工具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EB2F1-052B-4A15-A167-55A0DED38941}"/>
              </a:ext>
            </a:extLst>
          </p:cNvPr>
          <p:cNvSpPr txBox="1"/>
          <p:nvPr/>
        </p:nvSpPr>
        <p:spPr>
          <a:xfrm>
            <a:off x="5821410" y="152522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真机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0C4EBF-E137-44CA-84D3-6754C92DA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763" y="36945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F6AFD-809E-43C8-94A3-624626F3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播放源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6F43-4936-42E8-98F2-204F7DC2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支持网络路径、本地临时路径、云文件</a:t>
            </a:r>
            <a:r>
              <a:rPr lang="en-US" altLang="zh-CN"/>
              <a:t>ID</a:t>
            </a:r>
          </a:p>
          <a:p>
            <a:r>
              <a:rPr lang="zh-CN" altLang="en-US"/>
              <a:t>云文件：</a:t>
            </a:r>
            <a:endParaRPr lang="en-US" altLang="zh-CN"/>
          </a:p>
          <a:p>
            <a:r>
              <a:rPr lang="en-US" altLang="zh-CN"/>
              <a:t> videoSrc:"http://wxsnsdy.tc.qq.com/106/20210/snsdyvideodownload?filekey=30280201010421301f0201690402534804102ca905ce620b1241b726bc41dcff44e00204012882540400&amp;bizid=1023&amp;hy=SH&amp;fileparam=302c020101042530230204136ffd93020457e3c4ff02024ef202031e8d7f02030f42400204045b320b0201000408"</a:t>
            </a:r>
          </a:p>
          <a:p>
            <a:r>
              <a:rPr lang="zh-CN" altLang="en-US"/>
              <a:t>本地文件</a:t>
            </a:r>
            <a:endParaRPr lang="en-US" altLang="zh-CN"/>
          </a:p>
          <a:p>
            <a:r>
              <a:rPr lang="en-US" altLang="zh-CN" b="1"/>
              <a:t>wx.chooseVideo(Object object)</a:t>
            </a:r>
            <a:r>
              <a:rPr lang="zh-CN" altLang="en-US" b="1"/>
              <a:t>：</a:t>
            </a:r>
            <a:r>
              <a:rPr lang="zh-CN" altLang="en-US"/>
              <a:t>拍摄视频或从手机相册中选视频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F6AFD-809E-43C8-94A3-624626F3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实现拍摄视频和播放视频的具体代码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6F43-4936-42E8-98F2-204F7DC2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/>
              <a:t>//</a:t>
            </a:r>
            <a:r>
              <a:rPr lang="zh-CN" altLang="en-US"/>
              <a:t>拍摄视频或从手机相册中选视频</a:t>
            </a:r>
          </a:p>
          <a:p>
            <a:r>
              <a:rPr lang="zh-CN" altLang="en-US"/>
              <a:t>  </a:t>
            </a:r>
            <a:r>
              <a:rPr lang="en-US" altLang="zh-CN"/>
              <a:t>wx.chooseVideo({</a:t>
            </a:r>
          </a:p>
          <a:p>
            <a:r>
              <a:rPr lang="en-US" altLang="zh-CN"/>
              <a:t>   //album </a:t>
            </a:r>
            <a:r>
              <a:rPr lang="zh-CN" altLang="en-US"/>
              <a:t>从相册选视频，</a:t>
            </a:r>
            <a:r>
              <a:rPr lang="en-US" altLang="zh-CN"/>
              <a:t>camera </a:t>
            </a:r>
            <a:r>
              <a:rPr lang="zh-CN" altLang="en-US"/>
              <a:t>使用相机拍摄，默认为：</a:t>
            </a:r>
            <a:r>
              <a:rPr lang="en-US" altLang="zh-CN"/>
              <a:t>['album', 'camera']</a:t>
            </a:r>
          </a:p>
          <a:p>
            <a:r>
              <a:rPr lang="en-US" altLang="zh-CN"/>
              <a:t>   sourceType: ['album', 'camera'],</a:t>
            </a:r>
          </a:p>
          <a:p>
            <a:r>
              <a:rPr lang="en-US" altLang="zh-CN"/>
              <a:t>   //</a:t>
            </a:r>
            <a:r>
              <a:rPr lang="zh-CN" altLang="en-US"/>
              <a:t>拍摄视频最长拍摄时间，单位秒。最长支持</a:t>
            </a:r>
            <a:r>
              <a:rPr lang="en-US" altLang="zh-CN"/>
              <a:t>60</a:t>
            </a:r>
            <a:r>
              <a:rPr lang="zh-CN" altLang="en-US"/>
              <a:t>秒</a:t>
            </a:r>
          </a:p>
          <a:p>
            <a:r>
              <a:rPr lang="zh-CN" altLang="en-US"/>
              <a:t>   </a:t>
            </a:r>
            <a:r>
              <a:rPr lang="en-US" altLang="zh-CN"/>
              <a:t>maxDuration: 60,</a:t>
            </a:r>
          </a:p>
          <a:p>
            <a:r>
              <a:rPr lang="en-US" altLang="zh-CN"/>
              <a:t>   //</a:t>
            </a:r>
            <a:r>
              <a:rPr lang="zh-CN" altLang="en-US"/>
              <a:t>前置或者后置摄像头，默认为前后都有，即：</a:t>
            </a:r>
            <a:r>
              <a:rPr lang="en-US" altLang="zh-CN"/>
              <a:t>['front', 'back']</a:t>
            </a:r>
          </a:p>
          <a:p>
            <a:r>
              <a:rPr lang="en-US" altLang="zh-CN"/>
              <a:t>   camera: ['front','back'],</a:t>
            </a:r>
          </a:p>
          <a:p>
            <a:r>
              <a:rPr lang="en-US" altLang="zh-CN"/>
              <a:t>   //</a:t>
            </a:r>
            <a:r>
              <a:rPr lang="zh-CN" altLang="en-US"/>
              <a:t>接口调用成功，返回视频文件的临时文件路径，详见返回参数说明</a:t>
            </a:r>
          </a:p>
          <a:p>
            <a:r>
              <a:rPr lang="zh-CN" altLang="en-US"/>
              <a:t>   </a:t>
            </a:r>
            <a:r>
              <a:rPr lang="en-US" altLang="zh-CN"/>
              <a:t>success: function(res) {</a:t>
            </a:r>
          </a:p>
          <a:p>
            <a:r>
              <a:rPr lang="en-US" altLang="zh-CN"/>
              <a:t>    console.log(res.tempFilePath)</a:t>
            </a:r>
          </a:p>
          <a:p>
            <a:r>
              <a:rPr lang="en-US" altLang="zh-CN"/>
              <a:t>    that.setData({</a:t>
            </a:r>
          </a:p>
          <a:p>
            <a:r>
              <a:rPr lang="en-US" altLang="zh-CN"/>
              <a:t>     src2: res.chooseVideotempFilePath</a:t>
            </a:r>
          </a:p>
          <a:p>
            <a:r>
              <a:rPr lang="en-US" altLang="zh-CN"/>
              <a:t>    })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9692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389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平面</vt:lpstr>
      <vt:lpstr>微信中的视频播放和拍摄视频</vt:lpstr>
      <vt:lpstr>video组件介绍：</vt:lpstr>
      <vt:lpstr>效果</vt:lpstr>
      <vt:lpstr>播放源</vt:lpstr>
      <vt:lpstr>实现拍摄视频和播放视频的具体代码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微信中的视频播放和拍摄视频</dc:title>
  <dc:creator>元 宝</dc:creator>
  <cp:lastModifiedBy>元 宝</cp:lastModifiedBy>
  <cp:revision>4</cp:revision>
  <dcterms:created xsi:type="dcterms:W3CDTF">2020-05-22T06:34:08Z</dcterms:created>
  <dcterms:modified xsi:type="dcterms:W3CDTF">2020-05-22T08:16:16Z</dcterms:modified>
</cp:coreProperties>
</file>