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Felix Vargas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Security Policy Presentation for Green Pace</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When it comes to security, we should always anticipate attacks or hacks depending on the type of data that the company holds. For example, if we are a financial institution, we should anticipate attacks that will look to steal or illegally transfer money to outside accounts. Waiting for attacks to happen before preparing will be costly and not worth the risk.</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These policies cover mostly the coding portion of security but does not give guidance on handling physical devices, like USB sticks or hard drives.</a:t>
            </a:r>
          </a:p>
          <a:p>
            <a:pPr marL="1143000" lvl="2" indent="-228600" algn="l" rtl="0">
              <a:lnSpc>
                <a:spcPct val="90000"/>
              </a:lnSpc>
              <a:spcBef>
                <a:spcPts val="0"/>
              </a:spcBef>
              <a:spcAft>
                <a:spcPts val="0"/>
              </a:spcAft>
              <a:buClr>
                <a:schemeClr val="lt1"/>
              </a:buClr>
              <a:buSzPts val="1800"/>
              <a:buChar char="•"/>
            </a:pPr>
            <a:r>
              <a:rPr lang="en-US" dirty="0"/>
              <a:t>Devices containing data belonging to the business should not be taken out of the property without permission of an authorized admin and if it is taken out, the admin is to keep track of who has the device and if or when they are to return it. They must also agree to not open or transfer business owned files or applications to any other noncompany owned devices, whether it is another hard drive or another computer.</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End user education is very important to provide.</a:t>
            </a:r>
          </a:p>
          <a:p>
            <a:pPr marL="228600" lvl="0" indent="-228600" algn="l" rtl="0">
              <a:lnSpc>
                <a:spcPct val="90000"/>
              </a:lnSpc>
              <a:spcBef>
                <a:spcPts val="0"/>
              </a:spcBef>
              <a:spcAft>
                <a:spcPts val="0"/>
              </a:spcAft>
              <a:buClr>
                <a:schemeClr val="lt1"/>
              </a:buClr>
              <a:buSzPts val="2200"/>
              <a:buChar char="•"/>
            </a:pPr>
            <a:r>
              <a:rPr lang="en-US" dirty="0"/>
              <a:t>Each department of users should have a universal training for handling business information and identifying phishing or scam attempts. They should also be familiar with the company’s security policy.</a:t>
            </a:r>
            <a:endParaRPr dirty="0"/>
          </a:p>
          <a:p>
            <a:pPr marL="228600" lvl="0" indent="-88900" algn="l" rtl="0">
              <a:lnSpc>
                <a:spcPct val="90000"/>
              </a:lnSpc>
              <a:spcBef>
                <a:spcPts val="1000"/>
              </a:spcBef>
              <a:spcAft>
                <a:spcPts val="0"/>
              </a:spcAft>
              <a:buClr>
                <a:schemeClr val="lt1"/>
              </a:buClr>
              <a:buSzPts val="2200"/>
              <a:buNone/>
            </a:pPr>
            <a:r>
              <a:rPr lang="en-US" dirty="0"/>
              <a:t>The company’s security is only as strong as the weakest link.</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Charnota</a:t>
            </a:r>
            <a:r>
              <a:rPr lang="en-US" dirty="0"/>
              <a:t>, K. (2021, July 20). Gone phishing: The importance of security awareness training. Fusion Alliance. https://fusionalliance.com/security-awareness-training-for-employees/. </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covers basic coding standards that the company must follow at all times to ensure policy requirements and consistency.</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642285484"/>
              </p:ext>
            </p:extLst>
          </p:nvPr>
        </p:nvGraphicFramePr>
        <p:xfrm>
          <a:off x="3171900" y="2561050"/>
          <a:ext cx="7835225" cy="420618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End user targeting, like phishing attempts.</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Ensure users receive security training annually.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Coding syntax.</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Internal data breaches.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solidFill>
                  <a:schemeClr val="bg1"/>
                </a:solidFill>
                <a:effectLst/>
                <a:latin typeface="Calibri" panose="020F0502020204030204" pitchFamily="34" charset="0"/>
                <a:ea typeface="Calibri" panose="020F0502020204030204" pitchFamily="34" charset="0"/>
              </a:rPr>
              <a:t>Validate</a:t>
            </a:r>
            <a:r>
              <a:rPr lang="en-US" sz="2800" b="1" dirty="0">
                <a:solidFill>
                  <a:schemeClr val="bg1"/>
                </a:solidFill>
                <a:effectLst/>
                <a:latin typeface="Calibri" panose="020F0502020204030204" pitchFamily="34" charset="0"/>
                <a:ea typeface="Calibri" panose="020F0502020204030204" pitchFamily="34" charset="0"/>
              </a:rPr>
              <a:t> </a:t>
            </a:r>
            <a:r>
              <a:rPr lang="en-US" sz="2800" dirty="0">
                <a:solidFill>
                  <a:schemeClr val="bg1"/>
                </a:solidFill>
                <a:effectLst/>
                <a:latin typeface="Calibri" panose="020F0502020204030204" pitchFamily="34" charset="0"/>
                <a:ea typeface="Calibri" panose="020F0502020204030204" pitchFamily="34" charset="0"/>
              </a:rPr>
              <a:t>Input Data</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Heed Compiler Warnings</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Architect and Design for Security Policies</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Keep It Simple</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Default Deny</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Adhere to the Principle of Least Privilege</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Sanitize Data Sent to Other Systems</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Practice Defense in Depth </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Use Effective Quality Assura</a:t>
            </a:r>
            <a:r>
              <a:rPr lang="en-US" sz="2800" dirty="0">
                <a:solidFill>
                  <a:srgbClr val="000000"/>
                </a:solidFill>
                <a:effectLst/>
                <a:latin typeface="Calibri" panose="020F0502020204030204" pitchFamily="34" charset="0"/>
                <a:ea typeface="Calibri" panose="020F0502020204030204" pitchFamily="34" charset="0"/>
              </a:rPr>
              <a:t>nce Techniques</a:t>
            </a:r>
          </a:p>
          <a:p>
            <a:pPr marL="228600" lvl="0" indent="-228600" algn="l" rtl="0">
              <a:lnSpc>
                <a:spcPct val="90000"/>
              </a:lnSpc>
              <a:spcBef>
                <a:spcPts val="0"/>
              </a:spcBef>
              <a:spcAft>
                <a:spcPts val="0"/>
              </a:spcAft>
              <a:buClr>
                <a:schemeClr val="lt1"/>
              </a:buClr>
              <a:buSzPts val="2200"/>
              <a:buChar char="•"/>
            </a:pPr>
            <a:r>
              <a:rPr lang="en-US" sz="2800" dirty="0">
                <a:solidFill>
                  <a:schemeClr val="bg1"/>
                </a:solidFill>
                <a:latin typeface="Calibri" panose="020F0502020204030204" pitchFamily="34" charset="0"/>
              </a:rPr>
              <a:t>Adopt a Secure Coding Standard</a:t>
            </a:r>
            <a:endParaRPr sz="2800" dirty="0">
              <a:solidFill>
                <a:schemeClr val="bg1"/>
              </a:solidFill>
              <a:latin typeface="Calibri" panose="020F050202020403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Data Type Coding Standard - Every code developed must follow company standard.</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Data Value Coding Standard</a:t>
            </a:r>
            <a:r>
              <a:rPr lang="en-US" sz="1800" dirty="0">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Ensure range checks are always valid and run efficiently.</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String Correctness Coding Standard - Keep It Simple, Adopt a Secure Coding Standard.</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SQL Injection Coding Standard</a:t>
            </a:r>
            <a:r>
              <a:rPr lang="en-US" sz="1800" dirty="0">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Practice Defense in Depth and Validate Input Data.</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Memory Protection Coding Standard - Validate Input Data and Architect and Design for Security Policies.</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Assertions Coding Standard</a:t>
            </a:r>
            <a:r>
              <a:rPr lang="en-US" sz="1800" dirty="0">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Adopt a Secure Coding Standard and Keep It Simple.</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Exceptions Coding Standard - Validate Input Data.</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Functions Naming Convention Standard</a:t>
            </a:r>
            <a:r>
              <a:rPr lang="en-US" sz="1800" dirty="0">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Adopt a Secure Coding Standard and Keep It Simple.</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Headers and Comments Standards</a:t>
            </a:r>
            <a:r>
              <a:rPr lang="en-US" sz="1800" dirty="0">
                <a:latin typeface="Calibri" panose="020F0502020204030204" pitchFamily="34" charset="0"/>
                <a:ea typeface="Calibri" panose="020F0502020204030204" pitchFamily="34" charset="0"/>
              </a:rPr>
              <a:t> - </a:t>
            </a:r>
            <a:r>
              <a:rPr lang="en-US" sz="1800" dirty="0">
                <a:effectLst/>
                <a:latin typeface="Calibri" panose="020F0502020204030204" pitchFamily="34" charset="0"/>
                <a:ea typeface="Calibri" panose="020F0502020204030204" pitchFamily="34" charset="0"/>
              </a:rPr>
              <a:t>All code should contain a summary of the code at the top and name of the author, date of last edit, and version number if applicable.</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Password Authentication Standard</a:t>
            </a:r>
            <a:r>
              <a:rPr lang="en-US" sz="1800" dirty="0">
                <a:latin typeface="Calibri" panose="020F0502020204030204" pitchFamily="34" charset="0"/>
                <a:ea typeface="Calibri" panose="020F0502020204030204" pitchFamily="34" charset="0"/>
              </a:rPr>
              <a:t> - </a:t>
            </a:r>
            <a:r>
              <a:rPr lang="en-US" sz="1800" dirty="0">
                <a:latin typeface="Calibri" panose="020F0502020204030204" pitchFamily="34" charset="0"/>
              </a:rPr>
              <a:t>Validate Input Data and Default Deny.</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800" dirty="0">
                <a:effectLst/>
                <a:latin typeface="Calibri" panose="020F0502020204030204" pitchFamily="34" charset="0"/>
                <a:ea typeface="Calibri" panose="020F0502020204030204" pitchFamily="34" charset="0"/>
              </a:rPr>
              <a:t>Encryption at flight - Data being sent over the internet should be encrypted before it leaves the internal network. This helps prevent man in the middle attacks.</a:t>
            </a:r>
          </a:p>
          <a:p>
            <a:pPr marL="228600" lvl="0" indent="-228600" algn="l" rtl="0">
              <a:lnSpc>
                <a:spcPct val="90000"/>
              </a:lnSpc>
              <a:spcBef>
                <a:spcPts val="0"/>
              </a:spcBef>
              <a:spcAft>
                <a:spcPts val="0"/>
              </a:spcAft>
              <a:buClr>
                <a:schemeClr val="lt1"/>
              </a:buClr>
              <a:buSzPts val="2000"/>
              <a:buChar char="•"/>
            </a:pPr>
            <a:r>
              <a:rPr lang="en-US" sz="2800" dirty="0">
                <a:effectLst/>
                <a:latin typeface="Calibri" panose="020F0502020204030204" pitchFamily="34" charset="0"/>
                <a:ea typeface="Calibri" panose="020F0502020204030204" pitchFamily="34" charset="0"/>
              </a:rPr>
              <a:t>Encryption in rest</a:t>
            </a:r>
            <a:r>
              <a:rPr lang="en-US" sz="2800" dirty="0">
                <a:latin typeface="Calibri" panose="020F0502020204030204" pitchFamily="34" charset="0"/>
                <a:ea typeface="Calibri" panose="020F0502020204030204" pitchFamily="34" charset="0"/>
              </a:rPr>
              <a:t> - </a:t>
            </a:r>
            <a:r>
              <a:rPr lang="en-US" sz="2800" dirty="0">
                <a:effectLst/>
                <a:latin typeface="Calibri" panose="020F0502020204030204" pitchFamily="34" charset="0"/>
                <a:ea typeface="Calibri" panose="020F0502020204030204" pitchFamily="34" charset="0"/>
              </a:rPr>
              <a:t>Data stored in a data center should be encrypted and only accessible via appropriate methods to ensure it is decrypted. This prevents unauthorized visibility to the data should there be a hack</a:t>
            </a:r>
            <a:r>
              <a:rPr lang="en-US" sz="2800" dirty="0">
                <a:latin typeface="Calibri" panose="020F0502020204030204" pitchFamily="34" charset="0"/>
                <a:ea typeface="Calibri" panose="020F0502020204030204" pitchFamily="34" charset="0"/>
              </a:rPr>
              <a:t>.</a:t>
            </a:r>
          </a:p>
          <a:p>
            <a:pPr marL="228600" lvl="0" indent="-228600" algn="l" rtl="0">
              <a:lnSpc>
                <a:spcPct val="90000"/>
              </a:lnSpc>
              <a:spcBef>
                <a:spcPts val="0"/>
              </a:spcBef>
              <a:spcAft>
                <a:spcPts val="0"/>
              </a:spcAft>
              <a:buClr>
                <a:schemeClr val="lt1"/>
              </a:buClr>
              <a:buSzPts val="2000"/>
              <a:buChar char="•"/>
            </a:pPr>
            <a:r>
              <a:rPr lang="en-US" sz="2800" dirty="0">
                <a:effectLst/>
                <a:latin typeface="Calibri" panose="020F0502020204030204" pitchFamily="34" charset="0"/>
                <a:ea typeface="Calibri" panose="020F0502020204030204" pitchFamily="34" charset="0"/>
              </a:rPr>
              <a:t>Encryption in use - Confidential data is to be accessed only by those who are authorized. Drives containing that data should be encrypted when their use is done.</a:t>
            </a:r>
            <a:endParaRPr sz="2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4000" dirty="0">
                <a:effectLst/>
                <a:latin typeface="Calibri" panose="020F0502020204030204" pitchFamily="34" charset="0"/>
                <a:ea typeface="Calibri" panose="020F0502020204030204" pitchFamily="34" charset="0"/>
              </a:rPr>
              <a:t>Authentication - Make sure that the user’s credentials match what is on file.</a:t>
            </a:r>
          </a:p>
          <a:p>
            <a:pPr marL="228600" lvl="0" indent="-228600" algn="l" rtl="0">
              <a:lnSpc>
                <a:spcPct val="90000"/>
              </a:lnSpc>
              <a:spcBef>
                <a:spcPts val="0"/>
              </a:spcBef>
              <a:spcAft>
                <a:spcPts val="0"/>
              </a:spcAft>
              <a:buClr>
                <a:schemeClr val="lt1"/>
              </a:buClr>
              <a:buSzPts val="2400"/>
              <a:buChar char="•"/>
            </a:pPr>
            <a:r>
              <a:rPr lang="en-US" sz="4000" dirty="0">
                <a:effectLst/>
                <a:latin typeface="Calibri" panose="020F0502020204030204" pitchFamily="34" charset="0"/>
                <a:ea typeface="Calibri" panose="020F0502020204030204" pitchFamily="34" charset="0"/>
              </a:rPr>
              <a:t>Authorization</a:t>
            </a:r>
            <a:r>
              <a:rPr lang="en-US" sz="4000" dirty="0">
                <a:latin typeface="Calibri" panose="020F0502020204030204" pitchFamily="34" charset="0"/>
                <a:ea typeface="Calibri" panose="020F0502020204030204" pitchFamily="34" charset="0"/>
              </a:rPr>
              <a:t> - </a:t>
            </a:r>
            <a:r>
              <a:rPr lang="en-US" sz="4000" dirty="0">
                <a:effectLst/>
                <a:latin typeface="Calibri" panose="020F0502020204030204" pitchFamily="34" charset="0"/>
                <a:ea typeface="Calibri" panose="020F0502020204030204" pitchFamily="34" charset="0"/>
              </a:rPr>
              <a:t>Provide access based on the level of access the user has.</a:t>
            </a:r>
            <a:endParaRPr lang="en-US" sz="4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4000" dirty="0">
                <a:effectLst/>
                <a:latin typeface="Calibri" panose="020F0502020204030204" pitchFamily="34" charset="0"/>
                <a:ea typeface="Calibri" panose="020F0502020204030204" pitchFamily="34" charset="0"/>
              </a:rPr>
              <a:t>Accounting - Log every log in and user activity.</a:t>
            </a:r>
            <a:endParaRPr sz="4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diagram shows the process in which security protocols follow. In the pre-production phase, breach or attach simulations help prepare an appropriate response based on the attack and severity. During production, we should do our best to follow proper damage mitigation protocols when an attack takes place.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TotalTime>
  <Words>730</Words>
  <Application>Microsoft Office PowerPoint</Application>
  <PresentationFormat>Widescreen</PresentationFormat>
  <Paragraphs>60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Vargas, Felix</cp:lastModifiedBy>
  <cp:revision>3</cp:revision>
  <dcterms:created xsi:type="dcterms:W3CDTF">2020-08-19T17:59:24Z</dcterms:created>
  <dcterms:modified xsi:type="dcterms:W3CDTF">2021-08-23T02:13:52Z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