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63" r:id="rId3"/>
    <p:sldId id="264" r:id="rId4"/>
    <p:sldId id="317" r:id="rId5"/>
    <p:sldId id="314" r:id="rId6"/>
    <p:sldId id="260" r:id="rId7"/>
    <p:sldId id="265" r:id="rId8"/>
    <p:sldId id="262" r:id="rId9"/>
    <p:sldId id="311" r:id="rId10"/>
    <p:sldId id="312" r:id="rId11"/>
    <p:sldId id="315" r:id="rId12"/>
    <p:sldId id="313" r:id="rId13"/>
    <p:sldId id="31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tamaran" panose="020B0604020202020204" charset="0"/>
      <p:regular r:id="rId17"/>
      <p:bold r:id="rId18"/>
    </p:embeddedFont>
    <p:embeddedFont>
      <p:font typeface="Hind Madurai" panose="02000000000000000000" pitchFamily="2" charset="0"/>
      <p:regular r:id="rId19"/>
      <p:bold r:id="rId20"/>
    </p:embeddedFont>
    <p:embeddedFont>
      <p:font typeface="Kumbh Sans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DE100-919E-400E-8F91-BB5DF1A44C75}">
  <a:tblStyle styleId="{42FDE100-919E-400E-8F91-BB5DF1A44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A6A384-F377-4EF4-9ECD-B0B139DCE5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67f74c94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67f74c94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39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3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61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00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a67f74c9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a67f74c9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21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a7f1eb541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a7f1eb541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6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22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1982625"/>
            <a:ext cx="3702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4994675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2"/>
          </p:nvPr>
        </p:nvSpPr>
        <p:spPr>
          <a:xfrm>
            <a:off x="1482000" y="2929598"/>
            <a:ext cx="26475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3"/>
          </p:nvPr>
        </p:nvSpPr>
        <p:spPr>
          <a:xfrm>
            <a:off x="1482000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4"/>
          </p:nvPr>
        </p:nvSpPr>
        <p:spPr>
          <a:xfrm>
            <a:off x="4994678" y="2441975"/>
            <a:ext cx="26475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-1133663" y="-144050"/>
            <a:ext cx="10408589" cy="5742026"/>
            <a:chOff x="-1133663" y="-144050"/>
            <a:chExt cx="10408589" cy="5742026"/>
          </a:xfrm>
        </p:grpSpPr>
        <p:pic>
          <p:nvPicPr>
            <p:cNvPr id="177" name="Google Shape;17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178" name="Google Shape;1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-989633" y="40384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319067" y="404624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9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709026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2"/>
          </p:nvPr>
        </p:nvSpPr>
        <p:spPr>
          <a:xfrm>
            <a:off x="3255747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3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4"/>
          </p:nvPr>
        </p:nvSpPr>
        <p:spPr>
          <a:xfrm>
            <a:off x="70902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6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-820575" y="225927"/>
            <a:ext cx="10846828" cy="4859898"/>
            <a:chOff x="-820575" y="225927"/>
            <a:chExt cx="10846828" cy="4859898"/>
          </a:xfrm>
        </p:grpSpPr>
        <p:pic>
          <p:nvPicPr>
            <p:cNvPr id="208" name="Google Shape;20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09" name="Google Shape;20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68957" y="4611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63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7"/>
          <p:cNvGrpSpPr/>
          <p:nvPr/>
        </p:nvGrpSpPr>
        <p:grpSpPr>
          <a:xfrm>
            <a:off x="-820575" y="-175823"/>
            <a:ext cx="10655303" cy="5261648"/>
            <a:chOff x="-820575" y="-175823"/>
            <a:chExt cx="10655303" cy="5261648"/>
          </a:xfrm>
        </p:grpSpPr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58" name="Google Shape;5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777432" y="5938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7704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20000" y="1881250"/>
            <a:ext cx="4033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1"/>
          </p:nvPr>
        </p:nvSpPr>
        <p:spPr>
          <a:xfrm>
            <a:off x="1996487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2"/>
          </p:nvPr>
        </p:nvSpPr>
        <p:spPr>
          <a:xfrm>
            <a:off x="5183579" y="20935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3"/>
          </p:nvPr>
        </p:nvSpPr>
        <p:spPr>
          <a:xfrm>
            <a:off x="1996487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4"/>
          </p:nvPr>
        </p:nvSpPr>
        <p:spPr>
          <a:xfrm>
            <a:off x="5183579" y="35269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5"/>
          </p:nvPr>
        </p:nvSpPr>
        <p:spPr>
          <a:xfrm>
            <a:off x="1996509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6"/>
          </p:nvPr>
        </p:nvSpPr>
        <p:spPr>
          <a:xfrm>
            <a:off x="1996509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subTitle" idx="7"/>
          </p:nvPr>
        </p:nvSpPr>
        <p:spPr>
          <a:xfrm>
            <a:off x="5183584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subTitle" idx="8"/>
          </p:nvPr>
        </p:nvSpPr>
        <p:spPr>
          <a:xfrm>
            <a:off x="5183584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-1215588" y="-144050"/>
            <a:ext cx="10490514" cy="5152126"/>
            <a:chOff x="-1215588" y="-144050"/>
            <a:chExt cx="10490514" cy="5152126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7710975" y="-144050"/>
              <a:ext cx="1563951" cy="131472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946869" flipH="1">
              <a:off x="-1071558" y="3448536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25" name="Google Shape;2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91238">
            <a:off x="8038817" y="4135292"/>
            <a:ext cx="1591475" cy="1445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1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-820575" y="-777023"/>
            <a:ext cx="10852503" cy="5862848"/>
            <a:chOff x="-820575" y="-777023"/>
            <a:chExt cx="10852503" cy="5862848"/>
          </a:xfrm>
        </p:grpSpPr>
        <p:pic>
          <p:nvPicPr>
            <p:cNvPr id="294" name="Google Shape;29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95" name="Google Shape;29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46869">
              <a:off x="7974632" y="-54181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2"/>
          <p:cNvGrpSpPr/>
          <p:nvPr/>
        </p:nvGrpSpPr>
        <p:grpSpPr>
          <a:xfrm>
            <a:off x="-360399" y="181548"/>
            <a:ext cx="10148974" cy="1983652"/>
            <a:chOff x="-360399" y="181548"/>
            <a:chExt cx="10148974" cy="1983652"/>
          </a:xfrm>
        </p:grpSpPr>
        <p:pic>
          <p:nvPicPr>
            <p:cNvPr id="300" name="Google Shape;300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75">
              <a:off x="7920394" y="704163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01" name="Google Shape;30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60399" y="181548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0651">
            <a:off x="-704350" y="38723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80651">
            <a:off x="-1063950" y="4131473"/>
            <a:ext cx="1920798" cy="1747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grpSp>
        <p:nvGrpSpPr>
          <p:cNvPr id="194" name="Google Shape;194;p22"/>
          <p:cNvGrpSpPr/>
          <p:nvPr/>
        </p:nvGrpSpPr>
        <p:grpSpPr>
          <a:xfrm>
            <a:off x="-760324" y="-347702"/>
            <a:ext cx="10668524" cy="1757040"/>
            <a:chOff x="-760324" y="-347702"/>
            <a:chExt cx="10668524" cy="1757040"/>
          </a:xfrm>
        </p:grpSpPr>
        <p:pic>
          <p:nvPicPr>
            <p:cNvPr id="195" name="Google Shape;19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330475">
              <a:off x="8040019" y="-51700"/>
              <a:ext cx="1708214" cy="118239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96" name="Google Shape;196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-760324" y="-347702"/>
              <a:ext cx="1570974" cy="102584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97" name="Google Shape;197;p22"/>
          <p:cNvSpPr txBox="1">
            <a:spLocks noGrp="1"/>
          </p:cNvSpPr>
          <p:nvPr>
            <p:ph type="body" idx="2"/>
          </p:nvPr>
        </p:nvSpPr>
        <p:spPr>
          <a:xfrm>
            <a:off x="4578775" y="1552900"/>
            <a:ext cx="3852000" cy="30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18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78976" flipH="1">
            <a:off x="8145563" y="4414578"/>
            <a:ext cx="1706284" cy="100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pic>
      <p:grpSp>
        <p:nvGrpSpPr>
          <p:cNvPr id="269" name="Google Shape;269;p28"/>
          <p:cNvGrpSpPr/>
          <p:nvPr/>
        </p:nvGrpSpPr>
        <p:grpSpPr>
          <a:xfrm>
            <a:off x="-820575" y="-709573"/>
            <a:ext cx="10936778" cy="5795398"/>
            <a:chOff x="-820575" y="-709573"/>
            <a:chExt cx="10936778" cy="5795398"/>
          </a:xfrm>
        </p:grpSpPr>
        <p:pic>
          <p:nvPicPr>
            <p:cNvPr id="270" name="Google Shape;27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820575" y="3905175"/>
              <a:ext cx="1705675" cy="11806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</p:pic>
        <p:pic>
          <p:nvPicPr>
            <p:cNvPr id="271" name="Google Shape;27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46869">
              <a:off x="8058907" y="-474364"/>
              <a:ext cx="1913265" cy="132432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7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656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473" b="21844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32746" y="-355135"/>
            <a:ext cx="10588747" cy="6403332"/>
            <a:chOff x="-532746" y="-355135"/>
            <a:chExt cx="10588747" cy="6403332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30482">
              <a:off x="-316500" y="4073125"/>
              <a:ext cx="2309200" cy="15984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5075" y="-355135"/>
              <a:ext cx="1950926" cy="12739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779651" y="-855445"/>
            <a:ext cx="1990421" cy="2420594"/>
            <a:chOff x="-779651" y="-855445"/>
            <a:chExt cx="1990421" cy="2420594"/>
          </a:xfrm>
        </p:grpSpPr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3837203" flipH="1">
              <a:off x="-522521" y="-163958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969662" flipH="1">
              <a:off x="-430310" y="-776360"/>
              <a:ext cx="1538632" cy="1563661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83775"/>
            <a:ext cx="40266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071600" y="971025"/>
            <a:ext cx="3201600" cy="3201600"/>
          </a:xfrm>
          <a:prstGeom prst="ellipse">
            <a:avLst/>
          </a:prstGeom>
          <a:noFill/>
          <a:ln>
            <a:noFill/>
          </a:ln>
          <a:effectLst>
            <a:outerShdw blurRad="28575" dist="57150" dir="660000" algn="bl" rotWithShape="0">
              <a:srgbClr val="000000">
                <a:alpha val="3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133614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umbh Sans"/>
              <a:buNone/>
              <a:defRPr sz="33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mbh Sans"/>
              <a:buNone/>
              <a:defRPr sz="35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0" r:id="rId4"/>
    <p:sldLayoutId id="2147483677" r:id="rId5"/>
    <p:sldLayoutId id="2147483678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6"/>
          <p:cNvGrpSpPr/>
          <p:nvPr/>
        </p:nvGrpSpPr>
        <p:grpSpPr>
          <a:xfrm>
            <a:off x="5389770" y="655832"/>
            <a:ext cx="2615384" cy="4147110"/>
            <a:chOff x="6805399" y="813290"/>
            <a:chExt cx="2615384" cy="4147110"/>
          </a:xfrm>
        </p:grpSpPr>
        <p:grpSp>
          <p:nvGrpSpPr>
            <p:cNvPr id="314" name="Google Shape;314;p36"/>
            <p:cNvGrpSpPr/>
            <p:nvPr/>
          </p:nvGrpSpPr>
          <p:grpSpPr>
            <a:xfrm>
              <a:off x="6805399" y="2483126"/>
              <a:ext cx="2189451" cy="2477274"/>
              <a:chOff x="6805399" y="2483126"/>
              <a:chExt cx="2189451" cy="2477274"/>
            </a:xfrm>
          </p:grpSpPr>
          <p:pic>
            <p:nvPicPr>
              <p:cNvPr id="315" name="Google Shape;315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3837203" flipH="1">
                <a:off x="7062529" y="3231292"/>
                <a:ext cx="1466142" cy="148771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</p:pic>
          <p:pic>
            <p:nvPicPr>
              <p:cNvPr id="316" name="Google Shape;316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4115103" flipH="1">
                <a:off x="7216789" y="2702963"/>
                <a:ext cx="1538633" cy="156366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25000"/>
                  </a:srgbClr>
                </a:outerShdw>
              </a:effectLst>
            </p:spPr>
          </p:pic>
        </p:grpSp>
        <p:pic>
          <p:nvPicPr>
            <p:cNvPr id="317" name="Google Shape;317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978976">
              <a:off x="7577626" y="1196503"/>
              <a:ext cx="1706284" cy="1008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18" name="Google Shape;318;p36"/>
          <p:cNvSpPr txBox="1">
            <a:spLocks noGrp="1"/>
          </p:cNvSpPr>
          <p:nvPr>
            <p:ph type="ctrTitle"/>
          </p:nvPr>
        </p:nvSpPr>
        <p:spPr>
          <a:xfrm>
            <a:off x="713225" y="1588926"/>
            <a:ext cx="4026600" cy="15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Luftqualitätsvergleich</a:t>
            </a:r>
            <a:endParaRPr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1"/>
          </p:nvPr>
        </p:nvSpPr>
        <p:spPr>
          <a:xfrm>
            <a:off x="713225" y="3183774"/>
            <a:ext cx="4026600" cy="555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Vergleich zwischen städtische und ländliche Regionen in Deutschland</a:t>
            </a:r>
            <a:endParaRPr dirty="0"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168533">
            <a:off x="1300680" y="64061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6F460F51-3A4C-E7C5-2118-A4787C7F9C8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7"/>
          <a:srcRect/>
          <a:stretch/>
        </p:blipFill>
        <p:spPr>
          <a:xfrm>
            <a:off x="5071600" y="971025"/>
            <a:ext cx="3656088" cy="365608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B468C7-9CE8-B482-DF6D-F95B4AC260DA}"/>
              </a:ext>
            </a:extLst>
          </p:cNvPr>
          <p:cNvSpPr txBox="1"/>
          <p:nvPr/>
        </p:nvSpPr>
        <p:spPr>
          <a:xfrm>
            <a:off x="7167990" y="4887665"/>
            <a:ext cx="276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duac1011, deis1012, scfe1055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2506925" y="471800"/>
            <a:ext cx="37704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1437221" y="1395152"/>
            <a:ext cx="4033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In der Vorhersage sind die Werte nicht so schwankend wie die eigentlichen Werte</a:t>
            </a:r>
          </a:p>
          <a:p>
            <a:pPr marL="285750" indent="-285750">
              <a:buSzPts val="1100"/>
            </a:pPr>
            <a:r>
              <a:rPr lang="de-DE" dirty="0"/>
              <a:t>Für die Landwerte ist das Model nicht geeignet</a:t>
            </a:r>
          </a:p>
          <a:p>
            <a:pPr marL="285750" indent="-285750">
              <a:buSzPts val="1100"/>
            </a:pPr>
            <a:r>
              <a:rPr lang="de-DE" dirty="0"/>
              <a:t>Für die Stadt Werte PM2.5 gibt es besser geeignete</a:t>
            </a:r>
          </a:p>
          <a:p>
            <a:pPr marL="285750" indent="-285750">
              <a:buSzPts val="1100"/>
            </a:pPr>
            <a:r>
              <a:rPr lang="de-DE" dirty="0"/>
              <a:t>Für die Stadt Werte PM10 ist es das beste Model, da es am besten mit Schwankungen zurechtkommt</a:t>
            </a: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276559" y="1170124"/>
            <a:ext cx="3201600" cy="3201600"/>
          </a:xfrm>
        </p:spPr>
        <p:txBody>
          <a:bodyPr/>
          <a:lstStyle/>
          <a:p>
            <a:endParaRPr lang="de-DE" sz="1600" dirty="0">
              <a:solidFill>
                <a:schemeClr val="dk1"/>
              </a:solidFill>
              <a:latin typeface="Hind Madurai"/>
              <a:cs typeface="Hind Madurai"/>
              <a:sym typeface="Hind Madurai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7666066" y="3045699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602166" y="471800"/>
            <a:ext cx="753079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Vergleich der Herangehensweisen</a:t>
            </a: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8410159" y="4432971"/>
            <a:ext cx="243187" cy="379587"/>
          </a:xfrm>
        </p:spPr>
        <p:txBody>
          <a:bodyPr/>
          <a:lstStyle/>
          <a:p>
            <a:endParaRPr lang="de-DE" sz="1600" dirty="0">
              <a:solidFill>
                <a:schemeClr val="dk1"/>
              </a:solidFill>
              <a:latin typeface="Hind Madurai"/>
              <a:cs typeface="Hind Madurai"/>
              <a:sym typeface="Hind Madurai"/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9782E03-5752-12D1-D2CA-23C7020D6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666068" y="4876151"/>
            <a:ext cx="933776" cy="84247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A1B62C7-474B-1752-DF27-5544F7F4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86283"/>
              </p:ext>
            </p:extLst>
          </p:nvPr>
        </p:nvGraphicFramePr>
        <p:xfrm>
          <a:off x="500348" y="1416923"/>
          <a:ext cx="6600654" cy="3157540"/>
        </p:xfrm>
        <a:graphic>
          <a:graphicData uri="http://schemas.openxmlformats.org/drawingml/2006/table">
            <a:tbl>
              <a:tblPr firstRow="1" bandRow="1">
                <a:tableStyleId>{42FDE100-919E-400E-8F91-BB5DF1A44C75}</a:tableStyleId>
              </a:tblPr>
              <a:tblGrid>
                <a:gridCol w="1100109">
                  <a:extLst>
                    <a:ext uri="{9D8B030D-6E8A-4147-A177-3AD203B41FA5}">
                      <a16:colId xmlns:a16="http://schemas.microsoft.com/office/drawing/2014/main" val="280286005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518587239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4288472206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889635718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911141566"/>
                    </a:ext>
                  </a:extLst>
                </a:gridCol>
                <a:gridCol w="1100109">
                  <a:extLst>
                    <a:ext uri="{9D8B030D-6E8A-4147-A177-3AD203B41FA5}">
                      <a16:colId xmlns:a16="http://schemas.microsoft.com/office/drawing/2014/main" val="2620144772"/>
                    </a:ext>
                  </a:extLst>
                </a:gridCol>
              </a:tblGrid>
              <a:tr h="63150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Arith</a:t>
                      </a:r>
                      <a:r>
                        <a:rPr lang="de-DE" dirty="0"/>
                        <a:t>. Mittel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Methode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Naive Saisonale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Expon</a:t>
                      </a:r>
                      <a:r>
                        <a:rPr lang="de-DE" dirty="0"/>
                        <a:t>. Glättung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4547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SzPts val="1100"/>
                      </a:pPr>
                      <a:r>
                        <a:rPr lang="de-DE" dirty="0"/>
                        <a:t>1.84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9602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Land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68639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98868"/>
                  </a:ext>
                </a:extLst>
              </a:tr>
              <a:tr h="631508">
                <a:tc>
                  <a:txBody>
                    <a:bodyPr/>
                    <a:lstStyle/>
                    <a:p>
                      <a:r>
                        <a:rPr lang="de-DE" dirty="0"/>
                        <a:t>Stadt PM10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497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9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1382750" y="471800"/>
            <a:ext cx="5828371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 Lineare Regression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1437221" y="1395152"/>
            <a:ext cx="4033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Die Regressionsgeraden besitzen fast keine Steigung</a:t>
            </a:r>
          </a:p>
          <a:p>
            <a:pPr marL="285750" indent="-285750">
              <a:buSzPts val="1100"/>
            </a:pPr>
            <a:r>
              <a:rPr lang="de-DE" dirty="0"/>
              <a:t>Bei den Landboxen sehr leicht sinkend</a:t>
            </a:r>
          </a:p>
          <a:p>
            <a:pPr marL="285750" indent="-285750">
              <a:buSzPts val="1100"/>
            </a:pPr>
            <a:r>
              <a:rPr lang="de-DE" dirty="0"/>
              <a:t>In der Stadt sind die Regressionsgeraden leicht steigend</a:t>
            </a:r>
          </a:p>
          <a:p>
            <a:pPr marL="285750" indent="-285750">
              <a:buSzPts val="1100"/>
            </a:pPr>
            <a:endParaRPr lang="de-DE" dirty="0"/>
          </a:p>
          <a:p>
            <a:pPr marL="285750" indent="-285750">
              <a:buSzPts val="1100"/>
            </a:pPr>
            <a:endParaRPr lang="de-DE" dirty="0"/>
          </a:p>
          <a:p>
            <a:pPr marL="285750" indent="-285750">
              <a:buSzPts val="1100"/>
            </a:pP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276559" y="1170124"/>
            <a:ext cx="3201600" cy="3201600"/>
          </a:xfrm>
        </p:spPr>
        <p:txBody>
          <a:bodyPr/>
          <a:lstStyle/>
          <a:p>
            <a:endParaRPr lang="de-DE" sz="1600" dirty="0">
              <a:solidFill>
                <a:schemeClr val="dk1"/>
              </a:solidFill>
              <a:latin typeface="Hind Madurai"/>
              <a:cs typeface="Hind Madurai"/>
              <a:sym typeface="Hind Madurai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4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905448" y="501651"/>
            <a:ext cx="6417004" cy="1883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eure Aufmerksamkeit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8273199" y="2999546"/>
            <a:ext cx="75551" cy="199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255DDE-EF84-007A-A70A-768EB216AE4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7764904" y="3650105"/>
            <a:ext cx="508295" cy="522520"/>
          </a:xfrm>
        </p:spPr>
        <p:txBody>
          <a:bodyPr/>
          <a:lstStyle/>
          <a:p>
            <a:endParaRPr lang="de-DE"/>
          </a:p>
        </p:txBody>
      </p:sp>
      <p:pic>
        <p:nvPicPr>
          <p:cNvPr id="1026" name="Picture 2" descr="Boxes Boxes everywhere - Buzz Lightyear - quickmeme">
            <a:extLst>
              <a:ext uri="{FF2B5EF4-FFF2-40B4-BE49-F238E27FC236}">
                <a16:creationId xmlns:a16="http://schemas.microsoft.com/office/drawing/2014/main" id="{BABB374A-F66B-F1C7-3D77-4C2FFCC2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33" y="3057850"/>
            <a:ext cx="1799834" cy="13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45;p45">
            <a:extLst>
              <a:ext uri="{FF2B5EF4-FFF2-40B4-BE49-F238E27FC236}">
                <a16:creationId xmlns:a16="http://schemas.microsoft.com/office/drawing/2014/main" id="{37603735-DA38-8363-32D8-8181FBBA8A0A}"/>
              </a:ext>
            </a:extLst>
          </p:cNvPr>
          <p:cNvSpPr/>
          <p:nvPr/>
        </p:nvSpPr>
        <p:spPr>
          <a:xfrm>
            <a:off x="1837277" y="2127927"/>
            <a:ext cx="929803" cy="903329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Feinstaub - Wiederholung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subTitle" idx="1"/>
          </p:nvPr>
        </p:nvSpPr>
        <p:spPr>
          <a:xfrm>
            <a:off x="1125179" y="1620223"/>
            <a:ext cx="4654848" cy="382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umfasst Staub, Schmutz, Ruß und Rauch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2"/>
          </p:nvPr>
        </p:nvSpPr>
        <p:spPr>
          <a:xfrm>
            <a:off x="2961948" y="2309365"/>
            <a:ext cx="3788257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Grobe Partikel (2,5 bis 10 </a:t>
            </a:r>
            <a:r>
              <a:rPr lang="el-GR" dirty="0"/>
              <a:t>μ</a:t>
            </a:r>
            <a:r>
              <a:rPr lang="de-DE" dirty="0"/>
              <a:t>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Nähe von Straßen und staubigen Industrien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subTitle" idx="3"/>
          </p:nvPr>
        </p:nvSpPr>
        <p:spPr>
          <a:xfrm>
            <a:off x="1920633" y="2285551"/>
            <a:ext cx="85973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PM</a:t>
            </a:r>
            <a:r>
              <a:rPr lang="en" baseline="-25000" dirty="0"/>
              <a:t>10</a:t>
            </a:r>
            <a:endParaRPr baseline="-25000"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4"/>
          </p:nvPr>
        </p:nvSpPr>
        <p:spPr>
          <a:xfrm>
            <a:off x="719998" y="1089576"/>
            <a:ext cx="546521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Feinstaub (PM – Partikelmaterie)</a:t>
            </a:r>
            <a:endParaRPr dirty="0"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794415" y="13140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sp>
        <p:nvSpPr>
          <p:cNvPr id="4" name="Google Shape;445;p45">
            <a:extLst>
              <a:ext uri="{FF2B5EF4-FFF2-40B4-BE49-F238E27FC236}">
                <a16:creationId xmlns:a16="http://schemas.microsoft.com/office/drawing/2014/main" id="{8C6F9F22-53D1-FF88-09E8-767FFB9A7F6A}"/>
              </a:ext>
            </a:extLst>
          </p:cNvPr>
          <p:cNvSpPr/>
          <p:nvPr/>
        </p:nvSpPr>
        <p:spPr>
          <a:xfrm>
            <a:off x="1837276" y="3212790"/>
            <a:ext cx="929803" cy="903329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406;p43">
            <a:extLst>
              <a:ext uri="{FF2B5EF4-FFF2-40B4-BE49-F238E27FC236}">
                <a16:creationId xmlns:a16="http://schemas.microsoft.com/office/drawing/2014/main" id="{9CE7CA69-9A8F-4B05-20EF-EBE12B4144AF}"/>
              </a:ext>
            </a:extLst>
          </p:cNvPr>
          <p:cNvSpPr txBox="1">
            <a:spLocks/>
          </p:cNvSpPr>
          <p:nvPr/>
        </p:nvSpPr>
        <p:spPr>
          <a:xfrm>
            <a:off x="1885600" y="3385005"/>
            <a:ext cx="929803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DE" dirty="0"/>
              <a:t>PM</a:t>
            </a:r>
            <a:r>
              <a:rPr lang="de-DE" baseline="-25000" dirty="0"/>
              <a:t>2,5</a:t>
            </a:r>
          </a:p>
        </p:txBody>
      </p:sp>
      <p:sp>
        <p:nvSpPr>
          <p:cNvPr id="11" name="Google Shape;405;p43">
            <a:extLst>
              <a:ext uri="{FF2B5EF4-FFF2-40B4-BE49-F238E27FC236}">
                <a16:creationId xmlns:a16="http://schemas.microsoft.com/office/drawing/2014/main" id="{39CA3CAE-300F-2012-E6BD-988624E66DEF}"/>
              </a:ext>
            </a:extLst>
          </p:cNvPr>
          <p:cNvSpPr txBox="1">
            <a:spLocks/>
          </p:cNvSpPr>
          <p:nvPr/>
        </p:nvSpPr>
        <p:spPr>
          <a:xfrm>
            <a:off x="2961948" y="3337402"/>
            <a:ext cx="5373308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None/>
              <a:defRPr sz="1400" b="0" i="0" u="none" strike="noStrike" cap="none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Feine Partikel (&lt; 2,5 μm)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Direkte Emission von Quellen (z.B. Waldbrände)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Reaktion von Gasen bestimmter Quellen mit Luft (z.B. Autos)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99205B-0F7C-6D88-D00A-D2C0F44B02A8}"/>
              </a:ext>
            </a:extLst>
          </p:cNvPr>
          <p:cNvSpPr txBox="1"/>
          <p:nvPr/>
        </p:nvSpPr>
        <p:spPr>
          <a:xfrm>
            <a:off x="6002656" y="4897279"/>
            <a:ext cx="3308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UM3 Anwendung Luft (Folie 11)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/>
          <p:nvPr/>
        </p:nvSpPr>
        <p:spPr>
          <a:xfrm>
            <a:off x="789079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3334229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5912604" y="19442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1034470" y="601386"/>
            <a:ext cx="7880199" cy="70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800" dirty="0"/>
              <a:t>Analysedaten</a:t>
            </a:r>
            <a:endParaRPr sz="4800" dirty="0"/>
          </a:p>
        </p:txBody>
      </p:sp>
      <p:sp>
        <p:nvSpPr>
          <p:cNvPr id="425" name="Google Shape;425;p44"/>
          <p:cNvSpPr txBox="1">
            <a:spLocks noGrp="1"/>
          </p:cNvSpPr>
          <p:nvPr>
            <p:ph type="subTitle" idx="1"/>
          </p:nvPr>
        </p:nvSpPr>
        <p:spPr>
          <a:xfrm>
            <a:off x="709026" y="3133128"/>
            <a:ext cx="2338974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Messung von Feinstaub (PM10 und PM2,5)</a:t>
            </a:r>
            <a:endParaRPr dirty="0"/>
          </a:p>
        </p:txBody>
      </p:sp>
      <p:sp>
        <p:nvSpPr>
          <p:cNvPr id="426" name="Google Shape;426;p44"/>
          <p:cNvSpPr txBox="1">
            <a:spLocks noGrp="1"/>
          </p:cNvSpPr>
          <p:nvPr>
            <p:ph type="subTitle" idx="2"/>
          </p:nvPr>
        </p:nvSpPr>
        <p:spPr>
          <a:xfrm>
            <a:off x="3255747" y="3133128"/>
            <a:ext cx="2175300" cy="1004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 fünf </a:t>
            </a:r>
            <a:r>
              <a:rPr lang="de-DE" dirty="0" err="1"/>
              <a:t>Senseboxen</a:t>
            </a:r>
            <a:r>
              <a:rPr lang="de-DE" dirty="0"/>
              <a:t> aus städtischen und ländlichen Regionen in Deutschland</a:t>
            </a:r>
            <a:endParaRPr dirty="0"/>
          </a:p>
        </p:txBody>
      </p:sp>
      <p:sp>
        <p:nvSpPr>
          <p:cNvPr id="427" name="Google Shape;427;p44"/>
          <p:cNvSpPr txBox="1">
            <a:spLocks noGrp="1"/>
          </p:cNvSpPr>
          <p:nvPr>
            <p:ph type="subTitle" idx="3"/>
          </p:nvPr>
        </p:nvSpPr>
        <p:spPr>
          <a:xfrm>
            <a:off x="5802474" y="3133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Jeden zweiten Tag von April 2022 bis Mai 2024 um 12:00 Uhr</a:t>
            </a:r>
            <a:endParaRPr dirty="0"/>
          </a:p>
        </p:txBody>
      </p:sp>
      <p:sp>
        <p:nvSpPr>
          <p:cNvPr id="428" name="Google Shape;428;p44"/>
          <p:cNvSpPr txBox="1">
            <a:spLocks noGrp="1"/>
          </p:cNvSpPr>
          <p:nvPr>
            <p:ph type="subTitle" idx="4"/>
          </p:nvPr>
        </p:nvSpPr>
        <p:spPr>
          <a:xfrm>
            <a:off x="709025" y="2739125"/>
            <a:ext cx="2175295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Fachliche Dimension</a:t>
            </a:r>
            <a:endParaRPr sz="1400" dirty="0"/>
          </a:p>
        </p:txBody>
      </p:sp>
      <p:sp>
        <p:nvSpPr>
          <p:cNvPr id="429" name="Google Shape;429;p44"/>
          <p:cNvSpPr txBox="1">
            <a:spLocks noGrp="1"/>
          </p:cNvSpPr>
          <p:nvPr>
            <p:ph type="subTitle" idx="5"/>
          </p:nvPr>
        </p:nvSpPr>
        <p:spPr>
          <a:xfrm>
            <a:off x="3255750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Räumliche Dimension</a:t>
            </a:r>
          </a:p>
        </p:txBody>
      </p:sp>
      <p:sp>
        <p:nvSpPr>
          <p:cNvPr id="430" name="Google Shape;430;p44"/>
          <p:cNvSpPr txBox="1">
            <a:spLocks noGrp="1"/>
          </p:cNvSpPr>
          <p:nvPr>
            <p:ph type="subTitle" idx="6"/>
          </p:nvPr>
        </p:nvSpPr>
        <p:spPr>
          <a:xfrm>
            <a:off x="5802475" y="2739125"/>
            <a:ext cx="21753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de-DE" sz="1400" dirty="0"/>
              <a:t>Zeitliche Dimension</a:t>
            </a:r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168533">
            <a:off x="324280" y="1097566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434" name="Google Shape;434;p44"/>
          <p:cNvSpPr/>
          <p:nvPr/>
        </p:nvSpPr>
        <p:spPr>
          <a:xfrm>
            <a:off x="6356060" y="2104079"/>
            <a:ext cx="38670" cy="27181"/>
          </a:xfrm>
          <a:custGeom>
            <a:avLst/>
            <a:gdLst/>
            <a:ahLst/>
            <a:cxnLst/>
            <a:rect l="l" t="t" r="r" b="b"/>
            <a:pathLst>
              <a:path w="1215" h="854" extrusionOk="0">
                <a:moveTo>
                  <a:pt x="1023" y="1"/>
                </a:moveTo>
                <a:cubicBezTo>
                  <a:pt x="995" y="1"/>
                  <a:pt x="966" y="8"/>
                  <a:pt x="941" y="20"/>
                </a:cubicBezTo>
                <a:lnTo>
                  <a:pt x="95" y="580"/>
                </a:lnTo>
                <a:cubicBezTo>
                  <a:pt x="12" y="616"/>
                  <a:pt x="0" y="711"/>
                  <a:pt x="48" y="782"/>
                </a:cubicBezTo>
                <a:cubicBezTo>
                  <a:pt x="83" y="830"/>
                  <a:pt x="119" y="854"/>
                  <a:pt x="179" y="854"/>
                </a:cubicBezTo>
                <a:cubicBezTo>
                  <a:pt x="214" y="854"/>
                  <a:pt x="238" y="842"/>
                  <a:pt x="274" y="830"/>
                </a:cubicBezTo>
                <a:lnTo>
                  <a:pt x="1119" y="282"/>
                </a:lnTo>
                <a:cubicBezTo>
                  <a:pt x="1179" y="235"/>
                  <a:pt x="1214" y="140"/>
                  <a:pt x="1155" y="68"/>
                </a:cubicBezTo>
                <a:cubicBezTo>
                  <a:pt x="1124" y="22"/>
                  <a:pt x="1074" y="1"/>
                  <a:pt x="10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9110;p83">
            <a:extLst>
              <a:ext uri="{FF2B5EF4-FFF2-40B4-BE49-F238E27FC236}">
                <a16:creationId xmlns:a16="http://schemas.microsoft.com/office/drawing/2014/main" id="{E2F4B7B9-109E-34D4-E33D-93C996391F0F}"/>
              </a:ext>
            </a:extLst>
          </p:cNvPr>
          <p:cNvGrpSpPr/>
          <p:nvPr/>
        </p:nvGrpSpPr>
        <p:grpSpPr>
          <a:xfrm>
            <a:off x="3479028" y="2084772"/>
            <a:ext cx="334634" cy="333904"/>
            <a:chOff x="7429366" y="3223183"/>
            <a:chExt cx="334634" cy="333904"/>
          </a:xfrm>
        </p:grpSpPr>
        <p:sp>
          <p:nvSpPr>
            <p:cNvPr id="4" name="Google Shape;9111;p83">
              <a:extLst>
                <a:ext uri="{FF2B5EF4-FFF2-40B4-BE49-F238E27FC236}">
                  <a16:creationId xmlns:a16="http://schemas.microsoft.com/office/drawing/2014/main" id="{B6D4A91C-EE0F-B152-A8C9-9901706AFE30}"/>
                </a:ext>
              </a:extLst>
            </p:cNvPr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112;p83">
              <a:extLst>
                <a:ext uri="{FF2B5EF4-FFF2-40B4-BE49-F238E27FC236}">
                  <a16:creationId xmlns:a16="http://schemas.microsoft.com/office/drawing/2014/main" id="{08448B0F-5109-8082-6C51-489B79C2F022}"/>
                </a:ext>
              </a:extLst>
            </p:cNvPr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8933;p83">
            <a:extLst>
              <a:ext uri="{FF2B5EF4-FFF2-40B4-BE49-F238E27FC236}">
                <a16:creationId xmlns:a16="http://schemas.microsoft.com/office/drawing/2014/main" id="{5FEECCB7-7390-E577-CA1F-8D1FFCC7E9A9}"/>
              </a:ext>
            </a:extLst>
          </p:cNvPr>
          <p:cNvGrpSpPr/>
          <p:nvPr/>
        </p:nvGrpSpPr>
        <p:grpSpPr>
          <a:xfrm>
            <a:off x="6070690" y="2094235"/>
            <a:ext cx="315327" cy="314978"/>
            <a:chOff x="5823294" y="2309751"/>
            <a:chExt cx="315327" cy="314978"/>
          </a:xfrm>
          <a:solidFill>
            <a:schemeClr val="tx1">
              <a:lumMod val="50000"/>
            </a:schemeClr>
          </a:solidFill>
        </p:grpSpPr>
        <p:sp>
          <p:nvSpPr>
            <p:cNvPr id="7" name="Google Shape;8934;p83">
              <a:extLst>
                <a:ext uri="{FF2B5EF4-FFF2-40B4-BE49-F238E27FC236}">
                  <a16:creationId xmlns:a16="http://schemas.microsoft.com/office/drawing/2014/main" id="{A3C864EA-42E4-7144-B4AF-CD0AD845585E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35;p83">
              <a:extLst>
                <a:ext uri="{FF2B5EF4-FFF2-40B4-BE49-F238E27FC236}">
                  <a16:creationId xmlns:a16="http://schemas.microsoft.com/office/drawing/2014/main" id="{3C79EECA-B7BD-DA89-BCA0-F647DC785C45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8936;p83">
              <a:extLst>
                <a:ext uri="{FF2B5EF4-FFF2-40B4-BE49-F238E27FC236}">
                  <a16:creationId xmlns:a16="http://schemas.microsoft.com/office/drawing/2014/main" id="{59276ECE-1588-A927-4148-81B0BB9E26B9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37;p83">
              <a:extLst>
                <a:ext uri="{FF2B5EF4-FFF2-40B4-BE49-F238E27FC236}">
                  <a16:creationId xmlns:a16="http://schemas.microsoft.com/office/drawing/2014/main" id="{E0C8954C-49F4-0401-8F0D-52A5250652D2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938;p83">
              <a:extLst>
                <a:ext uri="{FF2B5EF4-FFF2-40B4-BE49-F238E27FC236}">
                  <a16:creationId xmlns:a16="http://schemas.microsoft.com/office/drawing/2014/main" id="{36748EEC-8BAD-B86E-1617-A313295A3EF2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39;p83">
              <a:extLst>
                <a:ext uri="{FF2B5EF4-FFF2-40B4-BE49-F238E27FC236}">
                  <a16:creationId xmlns:a16="http://schemas.microsoft.com/office/drawing/2014/main" id="{5CF4040E-5520-BB27-3438-82DD2EB89B3B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40;p83">
              <a:extLst>
                <a:ext uri="{FF2B5EF4-FFF2-40B4-BE49-F238E27FC236}">
                  <a16:creationId xmlns:a16="http://schemas.microsoft.com/office/drawing/2014/main" id="{1AB5DB10-C1A1-6B2B-A280-D3B72450C02E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941;p83">
              <a:extLst>
                <a:ext uri="{FF2B5EF4-FFF2-40B4-BE49-F238E27FC236}">
                  <a16:creationId xmlns:a16="http://schemas.microsoft.com/office/drawing/2014/main" id="{42C9ED3E-8221-4492-0E06-80D8241655B9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942;p83">
              <a:extLst>
                <a:ext uri="{FF2B5EF4-FFF2-40B4-BE49-F238E27FC236}">
                  <a16:creationId xmlns:a16="http://schemas.microsoft.com/office/drawing/2014/main" id="{2AD2C66B-36AE-8FE7-77E9-AF694C7ABADA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43;p83">
              <a:extLst>
                <a:ext uri="{FF2B5EF4-FFF2-40B4-BE49-F238E27FC236}">
                  <a16:creationId xmlns:a16="http://schemas.microsoft.com/office/drawing/2014/main" id="{D4127B6E-FA9A-D9A3-9144-8225C1FC08B9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944;p83">
              <a:extLst>
                <a:ext uri="{FF2B5EF4-FFF2-40B4-BE49-F238E27FC236}">
                  <a16:creationId xmlns:a16="http://schemas.microsoft.com/office/drawing/2014/main" id="{E1B96189-358A-8A24-90FC-0001609BEC82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45;p83">
              <a:extLst>
                <a:ext uri="{FF2B5EF4-FFF2-40B4-BE49-F238E27FC236}">
                  <a16:creationId xmlns:a16="http://schemas.microsoft.com/office/drawing/2014/main" id="{93DA1608-7CEA-E391-44BE-D057B764C23E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946;p83">
              <a:extLst>
                <a:ext uri="{FF2B5EF4-FFF2-40B4-BE49-F238E27FC236}">
                  <a16:creationId xmlns:a16="http://schemas.microsoft.com/office/drawing/2014/main" id="{0ED36C53-EF31-7F4D-356A-F7DF8B519E4D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47;p83">
              <a:extLst>
                <a:ext uri="{FF2B5EF4-FFF2-40B4-BE49-F238E27FC236}">
                  <a16:creationId xmlns:a16="http://schemas.microsoft.com/office/drawing/2014/main" id="{F85D0F66-B5D0-1BA2-A31B-2DBF4C7FD0DE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48;p83">
              <a:extLst>
                <a:ext uri="{FF2B5EF4-FFF2-40B4-BE49-F238E27FC236}">
                  <a16:creationId xmlns:a16="http://schemas.microsoft.com/office/drawing/2014/main" id="{BD37D1AF-F32D-C202-C0FA-69880B54D6A5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949;p83">
              <a:extLst>
                <a:ext uri="{FF2B5EF4-FFF2-40B4-BE49-F238E27FC236}">
                  <a16:creationId xmlns:a16="http://schemas.microsoft.com/office/drawing/2014/main" id="{791D32A7-D747-686C-85A8-77D9D71478AB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950;p83">
              <a:extLst>
                <a:ext uri="{FF2B5EF4-FFF2-40B4-BE49-F238E27FC236}">
                  <a16:creationId xmlns:a16="http://schemas.microsoft.com/office/drawing/2014/main" id="{4E9B3570-6938-8C61-88B9-6113C5273B3C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162;p83">
            <a:extLst>
              <a:ext uri="{FF2B5EF4-FFF2-40B4-BE49-F238E27FC236}">
                <a16:creationId xmlns:a16="http://schemas.microsoft.com/office/drawing/2014/main" id="{636B3AFF-7D30-8EB7-B7B9-3FED314027D5}"/>
              </a:ext>
            </a:extLst>
          </p:cNvPr>
          <p:cNvGrpSpPr/>
          <p:nvPr/>
        </p:nvGrpSpPr>
        <p:grpSpPr>
          <a:xfrm>
            <a:off x="928630" y="2093540"/>
            <a:ext cx="355434" cy="355815"/>
            <a:chOff x="4673540" y="3680297"/>
            <a:chExt cx="355434" cy="355815"/>
          </a:xfrm>
          <a:solidFill>
            <a:schemeClr val="tx1">
              <a:lumMod val="50000"/>
            </a:schemeClr>
          </a:solidFill>
        </p:grpSpPr>
        <p:sp>
          <p:nvSpPr>
            <p:cNvPr id="33" name="Google Shape;9163;p83">
              <a:extLst>
                <a:ext uri="{FF2B5EF4-FFF2-40B4-BE49-F238E27FC236}">
                  <a16:creationId xmlns:a16="http://schemas.microsoft.com/office/drawing/2014/main" id="{8DEA9E80-E67F-E0B9-0EBB-848F364BF222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64;p83">
              <a:extLst>
                <a:ext uri="{FF2B5EF4-FFF2-40B4-BE49-F238E27FC236}">
                  <a16:creationId xmlns:a16="http://schemas.microsoft.com/office/drawing/2014/main" id="{4CBDD7DF-D55C-EAB6-4B1F-D61F4D629DB3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65;p83">
              <a:extLst>
                <a:ext uri="{FF2B5EF4-FFF2-40B4-BE49-F238E27FC236}">
                  <a16:creationId xmlns:a16="http://schemas.microsoft.com/office/drawing/2014/main" id="{08739634-2A31-EDD9-2796-03CB3E456EA0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34;p55">
            <a:extLst>
              <a:ext uri="{FF2B5EF4-FFF2-40B4-BE49-F238E27FC236}">
                <a16:creationId xmlns:a16="http://schemas.microsoft.com/office/drawing/2014/main" id="{C3ACA2CC-5BA6-9F08-2E76-AABCB8FFCBDF}"/>
              </a:ext>
            </a:extLst>
          </p:cNvPr>
          <p:cNvGrpSpPr/>
          <p:nvPr/>
        </p:nvGrpSpPr>
        <p:grpSpPr>
          <a:xfrm rot="4924397" flipH="1">
            <a:off x="-808118" y="-844401"/>
            <a:ext cx="2035958" cy="2161315"/>
            <a:chOff x="6805399" y="2483126"/>
            <a:chExt cx="2189451" cy="2477274"/>
          </a:xfrm>
        </p:grpSpPr>
        <p:pic>
          <p:nvPicPr>
            <p:cNvPr id="37" name="Google Shape;635;p55">
              <a:extLst>
                <a:ext uri="{FF2B5EF4-FFF2-40B4-BE49-F238E27FC236}">
                  <a16:creationId xmlns:a16="http://schemas.microsoft.com/office/drawing/2014/main" id="{50436BB8-FD78-C896-1BC3-CAB93E5C55C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8" name="Google Shape;636;p55">
              <a:extLst>
                <a:ext uri="{FF2B5EF4-FFF2-40B4-BE49-F238E27FC236}">
                  <a16:creationId xmlns:a16="http://schemas.microsoft.com/office/drawing/2014/main" id="{2B029C8B-438E-AB3E-9939-846A9A71234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Bibliotheken</a:t>
            </a:r>
            <a:endParaRPr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2CCD1-B84B-E7F5-2E52-FF9DCC0DC49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65301" y="3494534"/>
            <a:ext cx="3852000" cy="1506021"/>
          </a:xfrm>
        </p:spPr>
        <p:txBody>
          <a:bodyPr/>
          <a:lstStyle/>
          <a:p>
            <a:pPr marL="139700" indent="0">
              <a:buNone/>
            </a:pPr>
            <a:r>
              <a:rPr lang="de-DE" dirty="0"/>
              <a:t>Weitere Libraries</a:t>
            </a:r>
          </a:p>
          <a:p>
            <a:r>
              <a:rPr lang="de-DE" dirty="0" err="1"/>
              <a:t>Geojson</a:t>
            </a:r>
            <a:endParaRPr lang="de-DE" dirty="0"/>
          </a:p>
          <a:p>
            <a:r>
              <a:rPr lang="de-DE" dirty="0" err="1"/>
              <a:t>Json</a:t>
            </a:r>
            <a:endParaRPr lang="de-DE" dirty="0"/>
          </a:p>
          <a:p>
            <a:r>
              <a:rPr lang="de-DE" dirty="0" err="1"/>
              <a:t>Csv</a:t>
            </a:r>
            <a:endParaRPr lang="de-DE" dirty="0"/>
          </a:p>
          <a:p>
            <a:r>
              <a:rPr lang="de-DE" dirty="0" err="1"/>
              <a:t>Datetime</a:t>
            </a:r>
            <a:endParaRPr lang="de-DE" dirty="0"/>
          </a:p>
          <a:p>
            <a:r>
              <a:rPr lang="de-DE" dirty="0" err="1"/>
              <a:t>requests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D21BFA-33D9-0A6D-FAF7-36DEBA0A9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575" y="1610460"/>
            <a:ext cx="2724150" cy="609600"/>
          </a:xfrm>
          <a:prstGeom prst="rect">
            <a:avLst/>
          </a:prstGeom>
        </p:spPr>
      </p:pic>
      <p:pic>
        <p:nvPicPr>
          <p:cNvPr id="11" name="Grafik 10" descr="Ein Bild, das Logo, Schrift, Grafiken, Symbol enthält.">
            <a:extLst>
              <a:ext uri="{FF2B5EF4-FFF2-40B4-BE49-F238E27FC236}">
                <a16:creationId xmlns:a16="http://schemas.microsoft.com/office/drawing/2014/main" id="{A28E4E86-8458-4C43-053E-6883D7795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11" y="1318659"/>
            <a:ext cx="2634575" cy="901401"/>
          </a:xfrm>
          <a:prstGeom prst="rect">
            <a:avLst/>
          </a:prstGeom>
        </p:spPr>
      </p:pic>
      <p:pic>
        <p:nvPicPr>
          <p:cNvPr id="15" name="Grafik 14" descr="Ein Bild, das Grafiken, Schrift, Logo, Kreis enthält.&#10;&#10;Automatisch generierte Beschreibung">
            <a:extLst>
              <a:ext uri="{FF2B5EF4-FFF2-40B4-BE49-F238E27FC236}">
                <a16:creationId xmlns:a16="http://schemas.microsoft.com/office/drawing/2014/main" id="{500B9415-6447-4D06-4542-F128BAE7F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575" y="2342222"/>
            <a:ext cx="1905000" cy="1023938"/>
          </a:xfrm>
          <a:prstGeom prst="rect">
            <a:avLst/>
          </a:prstGeom>
        </p:spPr>
      </p:pic>
      <p:pic>
        <p:nvPicPr>
          <p:cNvPr id="19" name="Grafik 18" descr="Ein Bild, das Screensho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50F0C1F9-C58C-035D-04E5-2B7987A14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106" y="3544557"/>
            <a:ext cx="2547938" cy="103012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0D6A4FF-2B12-EF55-9B6F-901739677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9429" y="2109262"/>
            <a:ext cx="1697462" cy="1697462"/>
          </a:xfrm>
          <a:prstGeom prst="rect">
            <a:avLst/>
          </a:prstGeom>
        </p:spPr>
      </p:pic>
      <p:pic>
        <p:nvPicPr>
          <p:cNvPr id="29" name="Grafik 28" descr="Ein Bild, das Grafiken, Schrift, Screenshot, Grafikdesign enthält.&#10;&#10;Automatisch generierte Beschreibung">
            <a:extLst>
              <a:ext uri="{FF2B5EF4-FFF2-40B4-BE49-F238E27FC236}">
                <a16:creationId xmlns:a16="http://schemas.microsoft.com/office/drawing/2014/main" id="{25679260-5278-2E52-BD69-DD558D2050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9546" y="412500"/>
            <a:ext cx="3810008" cy="1271019"/>
          </a:xfrm>
          <a:prstGeom prst="rect">
            <a:avLst/>
          </a:prstGeom>
        </p:spPr>
      </p:pic>
      <p:pic>
        <p:nvPicPr>
          <p:cNvPr id="31" name="Grafik 30" descr="Ein Bild, das Text,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5F09F1D1-BAB5-0269-EDBD-364DE0A4F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1676" y="1840732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/>
          <p:nvPr/>
        </p:nvSpPr>
        <p:spPr>
          <a:xfrm>
            <a:off x="1210435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3246841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5281754" y="1587000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7319654" y="15901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7" name="Google Shape;737;p58"/>
          <p:cNvSpPr txBox="1"/>
          <p:nvPr/>
        </p:nvSpPr>
        <p:spPr>
          <a:xfrm>
            <a:off x="723672" y="2632221"/>
            <a:ext cx="160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PostGIS</a:t>
            </a:r>
            <a:endParaRPr lang="de-DE"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38" name="Google Shape;738;p58"/>
          <p:cNvSpPr txBox="1"/>
          <p:nvPr/>
        </p:nvSpPr>
        <p:spPr>
          <a:xfrm>
            <a:off x="2766075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Data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39" name="Google Shape;739;p58"/>
          <p:cNvSpPr txBox="1"/>
          <p:nvPr/>
        </p:nvSpPr>
        <p:spPr>
          <a:xfrm>
            <a:off x="6829946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Dashboard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0" name="Google Shape;740;p58"/>
          <p:cNvSpPr txBox="1"/>
          <p:nvPr/>
        </p:nvSpPr>
        <p:spPr>
          <a:xfrm>
            <a:off x="4799496" y="2632221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Notebooks</a:t>
            </a:r>
            <a:endParaRPr sz="20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1" name="Google Shape;741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zum Aufbau des Dashboards</a:t>
            </a:r>
            <a:endParaRPr dirty="0"/>
          </a:p>
        </p:txBody>
      </p:sp>
      <p:sp>
        <p:nvSpPr>
          <p:cNvPr id="742" name="Google Shape;742;p58"/>
          <p:cNvSpPr txBox="1"/>
          <p:nvPr/>
        </p:nvSpPr>
        <p:spPr>
          <a:xfrm>
            <a:off x="720000" y="3137848"/>
            <a:ext cx="1605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Extract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3" name="Google Shape;743;p58"/>
          <p:cNvSpPr txBox="1"/>
          <p:nvPr/>
        </p:nvSpPr>
        <p:spPr>
          <a:xfrm>
            <a:off x="712727" y="3447175"/>
            <a:ext cx="1605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Sensebox in PostGIS laden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4" name="Google Shape;744;p58"/>
          <p:cNvSpPr txBox="1"/>
          <p:nvPr/>
        </p:nvSpPr>
        <p:spPr>
          <a:xfrm>
            <a:off x="2762403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Load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5" name="Google Shape;745;p58"/>
          <p:cNvSpPr txBox="1"/>
          <p:nvPr/>
        </p:nvSpPr>
        <p:spPr>
          <a:xfrm>
            <a:off x="2755130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Sensebox/externe Daten laden 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6" name="Google Shape;746;p58"/>
          <p:cNvSpPr txBox="1"/>
          <p:nvPr/>
        </p:nvSpPr>
        <p:spPr>
          <a:xfrm>
            <a:off x="6826274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View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7" name="Google Shape;747;p58"/>
          <p:cNvSpPr txBox="1"/>
          <p:nvPr/>
        </p:nvSpPr>
        <p:spPr>
          <a:xfrm>
            <a:off x="6819001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Abbildungen einfügen in Dash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748" name="Google Shape;748;p58"/>
          <p:cNvSpPr txBox="1"/>
          <p:nvPr/>
        </p:nvSpPr>
        <p:spPr>
          <a:xfrm>
            <a:off x="4795824" y="3137848"/>
            <a:ext cx="159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Analyse</a:t>
            </a:r>
            <a:endParaRPr sz="2200" b="1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749" name="Google Shape;749;p58"/>
          <p:cNvSpPr txBox="1"/>
          <p:nvPr/>
        </p:nvSpPr>
        <p:spPr>
          <a:xfrm>
            <a:off x="4788551" y="3447175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Analyse und testen</a:t>
            </a:r>
            <a:endParaRPr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cxnSp>
        <p:nvCxnSpPr>
          <p:cNvPr id="750" name="Google Shape;750;p58"/>
          <p:cNvCxnSpPr>
            <a:stCxn id="737" idx="3"/>
            <a:endCxn id="738" idx="1"/>
          </p:cNvCxnSpPr>
          <p:nvPr/>
        </p:nvCxnSpPr>
        <p:spPr>
          <a:xfrm>
            <a:off x="2328672" y="2851671"/>
            <a:ext cx="43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1" name="Google Shape;751;p58"/>
          <p:cNvCxnSpPr>
            <a:stCxn id="738" idx="3"/>
            <a:endCxn id="740" idx="1"/>
          </p:cNvCxnSpPr>
          <p:nvPr/>
        </p:nvCxnSpPr>
        <p:spPr>
          <a:xfrm>
            <a:off x="4365075" y="2851671"/>
            <a:ext cx="43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2" name="Google Shape;752;p58"/>
          <p:cNvCxnSpPr>
            <a:stCxn id="740" idx="3"/>
            <a:endCxn id="739" idx="1"/>
          </p:cNvCxnSpPr>
          <p:nvPr/>
        </p:nvCxnSpPr>
        <p:spPr>
          <a:xfrm>
            <a:off x="6398496" y="2851671"/>
            <a:ext cx="43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802" name="Google Shape;8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782022">
            <a:off x="402415" y="1126134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3784B8FD-C576-3AE3-6363-C5E9C104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680" y="1679975"/>
            <a:ext cx="487458" cy="487458"/>
          </a:xfrm>
          <a:prstGeom prst="rect">
            <a:avLst/>
          </a:prstGeom>
        </p:spPr>
      </p:pic>
      <p:pic>
        <p:nvPicPr>
          <p:cNvPr id="9" name="Grafik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A7BF5D0-4240-4234-E790-0F43CC00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238" y="1667514"/>
            <a:ext cx="477505" cy="477505"/>
          </a:xfrm>
          <a:prstGeom prst="rect">
            <a:avLst/>
          </a:prstGeom>
        </p:spPr>
      </p:pic>
      <p:grpSp>
        <p:nvGrpSpPr>
          <p:cNvPr id="10" name="Google Shape;12453;p89">
            <a:extLst>
              <a:ext uri="{FF2B5EF4-FFF2-40B4-BE49-F238E27FC236}">
                <a16:creationId xmlns:a16="http://schemas.microsoft.com/office/drawing/2014/main" id="{BD826D49-20B2-5C12-C249-48C6B8E6BF26}"/>
              </a:ext>
            </a:extLst>
          </p:cNvPr>
          <p:cNvGrpSpPr/>
          <p:nvPr/>
        </p:nvGrpSpPr>
        <p:grpSpPr>
          <a:xfrm>
            <a:off x="7452395" y="1703712"/>
            <a:ext cx="431399" cy="398075"/>
            <a:chOff x="7500054" y="2934735"/>
            <a:chExt cx="350576" cy="280454"/>
          </a:xfrm>
          <a:solidFill>
            <a:schemeClr val="tx1">
              <a:lumMod val="50000"/>
            </a:schemeClr>
          </a:solidFill>
        </p:grpSpPr>
        <p:sp>
          <p:nvSpPr>
            <p:cNvPr id="11" name="Google Shape;12454;p89">
              <a:extLst>
                <a:ext uri="{FF2B5EF4-FFF2-40B4-BE49-F238E27FC236}">
                  <a16:creationId xmlns:a16="http://schemas.microsoft.com/office/drawing/2014/main" id="{0EB47011-B57A-2E6B-0EBE-98F27869DFD0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55;p89">
              <a:extLst>
                <a:ext uri="{FF2B5EF4-FFF2-40B4-BE49-F238E27FC236}">
                  <a16:creationId xmlns:a16="http://schemas.microsoft.com/office/drawing/2014/main" id="{E9B57BA9-3D63-0240-AA4A-06396045DA7C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56;p89">
              <a:extLst>
                <a:ext uri="{FF2B5EF4-FFF2-40B4-BE49-F238E27FC236}">
                  <a16:creationId xmlns:a16="http://schemas.microsoft.com/office/drawing/2014/main" id="{2406EA0A-F206-09A4-F886-77BF04DA19B8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57;p89">
              <a:extLst>
                <a:ext uri="{FF2B5EF4-FFF2-40B4-BE49-F238E27FC236}">
                  <a16:creationId xmlns:a16="http://schemas.microsoft.com/office/drawing/2014/main" id="{99210609-1ACA-820E-544D-3C4F72CFDF7D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58;p89">
              <a:extLst>
                <a:ext uri="{FF2B5EF4-FFF2-40B4-BE49-F238E27FC236}">
                  <a16:creationId xmlns:a16="http://schemas.microsoft.com/office/drawing/2014/main" id="{7CCBDDF6-6873-FE66-9ACD-D4EE1AECDEB1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59;p89">
              <a:extLst>
                <a:ext uri="{FF2B5EF4-FFF2-40B4-BE49-F238E27FC236}">
                  <a16:creationId xmlns:a16="http://schemas.microsoft.com/office/drawing/2014/main" id="{2006E348-9984-42F6-B1DA-DEC7F1954C9B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60;p89">
              <a:extLst>
                <a:ext uri="{FF2B5EF4-FFF2-40B4-BE49-F238E27FC236}">
                  <a16:creationId xmlns:a16="http://schemas.microsoft.com/office/drawing/2014/main" id="{77EFD66C-7221-4A13-8C89-9AE363128A04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61;p89">
              <a:extLst>
                <a:ext uri="{FF2B5EF4-FFF2-40B4-BE49-F238E27FC236}">
                  <a16:creationId xmlns:a16="http://schemas.microsoft.com/office/drawing/2014/main" id="{D843FD70-42CD-B469-1BEC-B044A1F03F8E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841;p89">
            <a:extLst>
              <a:ext uri="{FF2B5EF4-FFF2-40B4-BE49-F238E27FC236}">
                <a16:creationId xmlns:a16="http://schemas.microsoft.com/office/drawing/2014/main" id="{FF7BB154-6BFA-4CB4-DC3F-42428D95ED3B}"/>
              </a:ext>
            </a:extLst>
          </p:cNvPr>
          <p:cNvGrpSpPr/>
          <p:nvPr/>
        </p:nvGrpSpPr>
        <p:grpSpPr>
          <a:xfrm>
            <a:off x="5349231" y="1739590"/>
            <a:ext cx="499533" cy="305136"/>
            <a:chOff x="7009649" y="1541981"/>
            <a:chExt cx="524940" cy="320655"/>
          </a:xfrm>
          <a:solidFill>
            <a:schemeClr val="tx1">
              <a:lumMod val="50000"/>
            </a:schemeClr>
          </a:solidFill>
        </p:grpSpPr>
        <p:sp>
          <p:nvSpPr>
            <p:cNvPr id="20" name="Google Shape;12842;p89">
              <a:extLst>
                <a:ext uri="{FF2B5EF4-FFF2-40B4-BE49-F238E27FC236}">
                  <a16:creationId xmlns:a16="http://schemas.microsoft.com/office/drawing/2014/main" id="{7E2B1B73-BBE1-B09F-1032-1096DA63A16D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43;p89">
              <a:extLst>
                <a:ext uri="{FF2B5EF4-FFF2-40B4-BE49-F238E27FC236}">
                  <a16:creationId xmlns:a16="http://schemas.microsoft.com/office/drawing/2014/main" id="{71C4C030-7AF2-49F9-C747-60ACC8A61E38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44;p89">
              <a:extLst>
                <a:ext uri="{FF2B5EF4-FFF2-40B4-BE49-F238E27FC236}">
                  <a16:creationId xmlns:a16="http://schemas.microsoft.com/office/drawing/2014/main" id="{A6AC090D-4C49-2501-78E8-D97337644296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45;p89">
              <a:extLst>
                <a:ext uri="{FF2B5EF4-FFF2-40B4-BE49-F238E27FC236}">
                  <a16:creationId xmlns:a16="http://schemas.microsoft.com/office/drawing/2014/main" id="{9796143B-32B5-AE38-BD0C-3B80EEDFB505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46;p89">
              <a:extLst>
                <a:ext uri="{FF2B5EF4-FFF2-40B4-BE49-F238E27FC236}">
                  <a16:creationId xmlns:a16="http://schemas.microsoft.com/office/drawing/2014/main" id="{9D98D14D-E137-CF8F-4A06-FF28ED24D291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47;p89">
              <a:extLst>
                <a:ext uri="{FF2B5EF4-FFF2-40B4-BE49-F238E27FC236}">
                  <a16:creationId xmlns:a16="http://schemas.microsoft.com/office/drawing/2014/main" id="{563EDDCD-95E3-3EB0-C8CC-BB41DDBB5B89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48;p89">
              <a:extLst>
                <a:ext uri="{FF2B5EF4-FFF2-40B4-BE49-F238E27FC236}">
                  <a16:creationId xmlns:a16="http://schemas.microsoft.com/office/drawing/2014/main" id="{3821C838-3288-8022-76E5-017C422F2DD0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49;p89">
              <a:extLst>
                <a:ext uri="{FF2B5EF4-FFF2-40B4-BE49-F238E27FC236}">
                  <a16:creationId xmlns:a16="http://schemas.microsoft.com/office/drawing/2014/main" id="{ADAA1123-F553-C8BC-9499-41DB8B997BEA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43;p58">
            <a:extLst>
              <a:ext uri="{FF2B5EF4-FFF2-40B4-BE49-F238E27FC236}">
                <a16:creationId xmlns:a16="http://schemas.microsoft.com/office/drawing/2014/main" id="{583D5AD4-008C-4E67-C0A9-C27AD3892500}"/>
              </a:ext>
            </a:extLst>
          </p:cNvPr>
          <p:cNvSpPr txBox="1"/>
          <p:nvPr/>
        </p:nvSpPr>
        <p:spPr>
          <a:xfrm>
            <a:off x="712727" y="4049810"/>
            <a:ext cx="1605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PostGIS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Requests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4" name="Google Shape;745;p58">
            <a:extLst>
              <a:ext uri="{FF2B5EF4-FFF2-40B4-BE49-F238E27FC236}">
                <a16:creationId xmlns:a16="http://schemas.microsoft.com/office/drawing/2014/main" id="{999DA517-205D-C732-68C5-E06FFF50AD70}"/>
              </a:ext>
            </a:extLst>
          </p:cNvPr>
          <p:cNvSpPr txBox="1"/>
          <p:nvPr/>
        </p:nvSpPr>
        <p:spPr>
          <a:xfrm>
            <a:off x="2755130" y="4049810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Csv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Geojson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" name="Google Shape;747;p58">
            <a:extLst>
              <a:ext uri="{FF2B5EF4-FFF2-40B4-BE49-F238E27FC236}">
                <a16:creationId xmlns:a16="http://schemas.microsoft.com/office/drawing/2014/main" id="{5E734E84-9A11-447F-62A6-0BE7E407E663}"/>
              </a:ext>
            </a:extLst>
          </p:cNvPr>
          <p:cNvSpPr txBox="1"/>
          <p:nvPr/>
        </p:nvSpPr>
        <p:spPr>
          <a:xfrm>
            <a:off x="6819001" y="4049810"/>
            <a:ext cx="15990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Plotly|Dash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Folium</a:t>
            </a:r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Datetime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6" name="Google Shape;749;p58">
            <a:extLst>
              <a:ext uri="{FF2B5EF4-FFF2-40B4-BE49-F238E27FC236}">
                <a16:creationId xmlns:a16="http://schemas.microsoft.com/office/drawing/2014/main" id="{030017EA-1DC5-060E-4008-D43CDD3ADBAD}"/>
              </a:ext>
            </a:extLst>
          </p:cNvPr>
          <p:cNvSpPr txBox="1"/>
          <p:nvPr/>
        </p:nvSpPr>
        <p:spPr>
          <a:xfrm>
            <a:off x="4572000" y="4049810"/>
            <a:ext cx="1917148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Plotly|GraphingLibraries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Sklearn|Tensorflow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Pandas</a:t>
            </a: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Numpy</a:t>
            </a:r>
            <a:endParaRPr lang="de-DE"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Folium</a:t>
            </a:r>
            <a:endParaRPr sz="1100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  <p:extLst>
      <p:ext uri="{BB962C8B-B14F-4D97-AF65-F5344CB8AC3E}">
        <p14:creationId xmlns:p14="http://schemas.microsoft.com/office/powerpoint/2010/main" val="391036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720000" y="1982624"/>
            <a:ext cx="4351600" cy="14816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2" name="Google Shape;372;p40"/>
          <p:cNvSpPr txBox="1">
            <a:spLocks noGrp="1"/>
          </p:cNvSpPr>
          <p:nvPr>
            <p:ph type="title" idx="2"/>
          </p:nvPr>
        </p:nvSpPr>
        <p:spPr>
          <a:xfrm>
            <a:off x="720000" y="1013275"/>
            <a:ext cx="1109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3" name="Google Shape;373;p40"/>
          <p:cNvSpPr txBox="1">
            <a:spLocks noGrp="1"/>
          </p:cNvSpPr>
          <p:nvPr>
            <p:ph type="subTitle" idx="1"/>
          </p:nvPr>
        </p:nvSpPr>
        <p:spPr>
          <a:xfrm>
            <a:off x="720000" y="2735350"/>
            <a:ext cx="24363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74" name="Google Shape;3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774" y="374600"/>
            <a:ext cx="2069325" cy="18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68533">
            <a:off x="3914455" y="3203941"/>
            <a:ext cx="398990" cy="6222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377" name="Google Shape;37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30475">
            <a:off x="7296969" y="3237513"/>
            <a:ext cx="1708214" cy="118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75EDDF97-EEDE-6667-9C7A-3721B142B5B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6"/>
          <a:srcRect/>
          <a:stretch/>
        </p:blipFill>
        <p:spPr>
          <a:xfrm>
            <a:off x="5197799" y="1701797"/>
            <a:ext cx="1813004" cy="181300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/>
          <p:nvPr/>
        </p:nvSpPr>
        <p:spPr>
          <a:xfrm>
            <a:off x="1167154" y="175647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4350291" y="169867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4350279" y="31555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1175366" y="3213325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Einfache Vorhersagemethoden</a:t>
            </a:r>
            <a:endParaRPr dirty="0"/>
          </a:p>
        </p:txBody>
      </p:sp>
      <p:sp>
        <p:nvSpPr>
          <p:cNvPr id="454" name="Google Shape;454;p45"/>
          <p:cNvSpPr txBox="1">
            <a:spLocks noGrp="1"/>
          </p:cNvSpPr>
          <p:nvPr>
            <p:ph type="subTitle" idx="5"/>
          </p:nvPr>
        </p:nvSpPr>
        <p:spPr>
          <a:xfrm>
            <a:off x="1937419" y="1981460"/>
            <a:ext cx="2151989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Arithmetisches Mittel</a:t>
            </a:r>
            <a:endParaRPr sz="2000" dirty="0"/>
          </a:p>
        </p:txBody>
      </p:sp>
      <p:sp>
        <p:nvSpPr>
          <p:cNvPr id="455" name="Google Shape;455;p45"/>
          <p:cNvSpPr txBox="1">
            <a:spLocks noGrp="1"/>
          </p:cNvSpPr>
          <p:nvPr>
            <p:ph type="subTitle" idx="6"/>
          </p:nvPr>
        </p:nvSpPr>
        <p:spPr>
          <a:xfrm>
            <a:off x="1967524" y="3436737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Saisonale Naive</a:t>
            </a:r>
            <a:endParaRPr sz="2000" dirty="0"/>
          </a:p>
        </p:txBody>
      </p:sp>
      <p:sp>
        <p:nvSpPr>
          <p:cNvPr id="456" name="Google Shape;456;p45"/>
          <p:cNvSpPr txBox="1">
            <a:spLocks noGrp="1"/>
          </p:cNvSpPr>
          <p:nvPr>
            <p:ph type="subTitle" idx="7"/>
          </p:nvPr>
        </p:nvSpPr>
        <p:spPr>
          <a:xfrm>
            <a:off x="5115040" y="1958200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Naive Methode</a:t>
            </a:r>
            <a:endParaRPr sz="2000" dirty="0"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8"/>
          </p:nvPr>
        </p:nvSpPr>
        <p:spPr>
          <a:xfrm>
            <a:off x="5115040" y="3387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Exponentielle Glättung</a:t>
            </a:r>
            <a:endParaRPr sz="2000" dirty="0"/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442790" y="16188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8F9B74D-923E-33B4-12F7-0BB6D44C9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536" y="1888396"/>
            <a:ext cx="360000" cy="3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BC1BFD-84EB-C3B0-CB52-D3EB61726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39" y="3344918"/>
            <a:ext cx="360000" cy="3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0D98F2-7711-8BB7-8BFA-340FFEB77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178" y="1801460"/>
            <a:ext cx="360000" cy="3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8AD547-21C1-5BB5-9E5E-9169BF297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49776">
            <a:off x="4486029" y="3283345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42"/>
          <p:cNvGrpSpPr/>
          <p:nvPr/>
        </p:nvGrpSpPr>
        <p:grpSpPr>
          <a:xfrm>
            <a:off x="6805399" y="2483126"/>
            <a:ext cx="2189451" cy="2477274"/>
            <a:chOff x="6805399" y="2483126"/>
            <a:chExt cx="2189451" cy="2477274"/>
          </a:xfrm>
        </p:grpSpPr>
        <p:pic>
          <p:nvPicPr>
            <p:cNvPr id="391" name="Google Shape;391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37203" flipH="1">
              <a:off x="7062529" y="3231292"/>
              <a:ext cx="1466142" cy="14877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  <p:pic>
          <p:nvPicPr>
            <p:cNvPr id="392" name="Google Shape;39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115103" flipH="1">
              <a:off x="7216789" y="2702963"/>
              <a:ext cx="1538633" cy="1563662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</p:pic>
      </p:grpSp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2506925" y="471800"/>
            <a:ext cx="37704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Ergebnis</a:t>
            </a:r>
            <a:endParaRPr dirty="0"/>
          </a:p>
        </p:txBody>
      </p:sp>
      <p:sp>
        <p:nvSpPr>
          <p:cNvPr id="394" name="Google Shape;394;p42"/>
          <p:cNvSpPr txBox="1">
            <a:spLocks noGrp="1"/>
          </p:cNvSpPr>
          <p:nvPr>
            <p:ph type="subTitle" idx="1"/>
          </p:nvPr>
        </p:nvSpPr>
        <p:spPr>
          <a:xfrm>
            <a:off x="1437221" y="1395152"/>
            <a:ext cx="4033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de-DE" dirty="0"/>
              <a:t>Saisonale Forecast hat den größten Fehler</a:t>
            </a:r>
          </a:p>
          <a:p>
            <a:pPr marL="285750" indent="-285750">
              <a:buSzPts val="1100"/>
            </a:pPr>
            <a:r>
              <a:rPr lang="de-DE" dirty="0"/>
              <a:t>Die Land-Werte haben den geringeren Fehler</a:t>
            </a:r>
          </a:p>
          <a:p>
            <a:pPr marL="285750" indent="-285750">
              <a:buSzPts val="1100"/>
            </a:pPr>
            <a:r>
              <a:rPr lang="de-DE" dirty="0"/>
              <a:t>Die PM2.5-Werte haben den geringeren Fehler</a:t>
            </a:r>
          </a:p>
          <a:p>
            <a:pPr marL="285750" indent="-285750">
              <a:buSzPts val="1100"/>
            </a:pPr>
            <a:r>
              <a:rPr lang="de-DE" dirty="0"/>
              <a:t>Die Exponentielle Glättung ist bei dem Land die effektivste Methode und in der Stadt die zweitschlechteste</a:t>
            </a:r>
          </a:p>
          <a:p>
            <a:pPr marL="285750" indent="-285750">
              <a:buSzPts val="1100"/>
            </a:pPr>
            <a:r>
              <a:rPr lang="de-DE" dirty="0"/>
              <a:t>Die Werte in der Stadt sind viel schwankender</a:t>
            </a:r>
          </a:p>
          <a:p>
            <a:pPr marL="0" indent="0">
              <a:buSzPts val="1100"/>
              <a:buNone/>
            </a:pPr>
            <a:endParaRPr dirty="0"/>
          </a:p>
        </p:txBody>
      </p:sp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82022" flipH="1">
            <a:off x="4554690" y="39881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5000"/>
              </a:srgbClr>
            </a:outerShdw>
          </a:effectLst>
        </p:spPr>
      </p:pic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4F3267-2050-0410-0B12-5F0275B33E34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977DE6-2C5E-1BF8-4ED7-72B7E227A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359" y="1671750"/>
            <a:ext cx="18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/>
          <p:nvPr/>
        </p:nvSpPr>
        <p:spPr>
          <a:xfrm>
            <a:off x="2328191" y="2256000"/>
            <a:ext cx="631500" cy="6315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482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Vorhersagemethoden mit neuronalem Netz</a:t>
            </a:r>
            <a:endParaRPr dirty="0"/>
          </a:p>
        </p:txBody>
      </p:sp>
      <p:sp>
        <p:nvSpPr>
          <p:cNvPr id="457" name="Google Shape;457;p45"/>
          <p:cNvSpPr txBox="1">
            <a:spLocks noGrp="1"/>
          </p:cNvSpPr>
          <p:nvPr>
            <p:ph type="subTitle" idx="8"/>
          </p:nvPr>
        </p:nvSpPr>
        <p:spPr>
          <a:xfrm>
            <a:off x="3226768" y="2327550"/>
            <a:ext cx="4170208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LSTM, Long Short Term Memory</a:t>
            </a:r>
            <a:endParaRPr sz="2000" dirty="0"/>
          </a:p>
        </p:txBody>
      </p:sp>
      <p:pic>
        <p:nvPicPr>
          <p:cNvPr id="458" name="Google Shape;4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89">
            <a:off x="7442790" y="1618809"/>
            <a:ext cx="491922" cy="7672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4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80714CF-AAD2-2ECE-5719-3F39F8EC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941" y="239175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95348"/>
      </p:ext>
    </p:extLst>
  </p:cSld>
  <p:clrMapOvr>
    <a:masterClrMapping/>
  </p:clrMapOvr>
</p:sld>
</file>

<file path=ppt/theme/theme1.xml><?xml version="1.0" encoding="utf-8"?>
<a:theme xmlns:a="http://schemas.openxmlformats.org/drawingml/2006/main" name="Air Quality Index (AQI) by Slidesgo">
  <a:themeElements>
    <a:clrScheme name="Simple Light">
      <a:dk1>
        <a:srgbClr val="333333"/>
      </a:dk1>
      <a:lt1>
        <a:srgbClr val="FFFFFF"/>
      </a:lt1>
      <a:dk2>
        <a:srgbClr val="D1E4F6"/>
      </a:dk2>
      <a:lt2>
        <a:srgbClr val="8CC4FF"/>
      </a:lt2>
      <a:accent1>
        <a:srgbClr val="4F88FA"/>
      </a:accent1>
      <a:accent2>
        <a:srgbClr val="8DBE3B"/>
      </a:accent2>
      <a:accent3>
        <a:srgbClr val="668F3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Kumbh Sans</vt:lpstr>
      <vt:lpstr>Nunito Light</vt:lpstr>
      <vt:lpstr>Catamaran</vt:lpstr>
      <vt:lpstr>Bebas Neue</vt:lpstr>
      <vt:lpstr>Anaheim</vt:lpstr>
      <vt:lpstr>Arial</vt:lpstr>
      <vt:lpstr>Hind Madurai</vt:lpstr>
      <vt:lpstr>Air Quality Index (AQI) by Slidesgo</vt:lpstr>
      <vt:lpstr>Luftqualitätsvergleich</vt:lpstr>
      <vt:lpstr>Feinstaub - Wiederholung</vt:lpstr>
      <vt:lpstr>Analysedaten</vt:lpstr>
      <vt:lpstr>Bibliotheken</vt:lpstr>
      <vt:lpstr>Plan zum Aufbau des Dashboards</vt:lpstr>
      <vt:lpstr>Machine Learning</vt:lpstr>
      <vt:lpstr>Einfache Vorhersagemethoden</vt:lpstr>
      <vt:lpstr>Ergebnis</vt:lpstr>
      <vt:lpstr>Vorhersagemethoden mit neuronalem Netz</vt:lpstr>
      <vt:lpstr>Ergebnis</vt:lpstr>
      <vt:lpstr>Vergleich der Herangehensweisen</vt:lpstr>
      <vt:lpstr>Ergebnis Lineare Regression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Isabel Decker</cp:lastModifiedBy>
  <cp:revision>9</cp:revision>
  <dcterms:modified xsi:type="dcterms:W3CDTF">2024-06-27T17:20:00Z</dcterms:modified>
</cp:coreProperties>
</file>