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media/image8.jpg" ContentType="image/jpg"/>
  <Override PartName="/ppt/media/image9.jpg" ContentType="image/jpg"/>
  <Override PartName="/ppt/media/image10.jpg" ContentType="image/jpg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6"/>
  </p:notesMasterIdLst>
  <p:sldIdLst>
    <p:sldId id="375" r:id="rId2"/>
    <p:sldId id="257" r:id="rId3"/>
    <p:sldId id="435" r:id="rId4"/>
    <p:sldId id="43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437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384" r:id="rId35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246"/>
    <a:srgbClr val="55B432"/>
    <a:srgbClr val="874BA0"/>
    <a:srgbClr val="4B6EB9"/>
    <a:srgbClr val="305DBE"/>
    <a:srgbClr val="4B93E3"/>
    <a:srgbClr val="6BA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4" autoAdjust="0"/>
    <p:restoredTop sz="92430" autoAdjust="0"/>
  </p:normalViewPr>
  <p:slideViewPr>
    <p:cSldViewPr>
      <p:cViewPr varScale="1">
        <p:scale>
          <a:sx n="114" d="100"/>
          <a:sy n="114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73E7F-7578-4DD4-82FD-40C24D6EA17C}" type="datetimeFigureOut">
              <a:rPr lang="ru-RU" smtClean="0"/>
              <a:t>29.06.2020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C04A8-8E84-4CDF-9B92-36B2179632B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956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897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0D80-164F-4ECE-A815-4FDD83F9BCA5}" type="datetime1">
              <a:rPr lang="ru-RU" smtClean="0"/>
              <a:t>29.06.2020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21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0CD5-AEFD-4FB0-8E05-A24BD20C7889}" type="datetime1">
              <a:rPr lang="ru-RU" smtClean="0"/>
              <a:t>29.06.2020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82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A9A4-3005-430B-8AC7-63EFCE895077}" type="datetime1">
              <a:rPr lang="ru-RU" smtClean="0"/>
              <a:t>29.06.2020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385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8366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161" y="1202613"/>
            <a:ext cx="394081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ACACE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97725" y="1040080"/>
            <a:ext cx="4062095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2407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8366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191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8CD6-BB20-4C52-B81D-B7785C33963A}" type="datetime1">
              <a:rPr lang="ru-RU" smtClean="0"/>
              <a:t>29.06.2020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664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B67C-FD54-4096-A385-8F8657C73047}" type="datetime1">
              <a:rPr lang="ru-RU" smtClean="0"/>
              <a:t>29.06.2020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71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76E6-C242-4724-A575-17A3D2DBE5B9}" type="datetime1">
              <a:rPr lang="ru-RU" smtClean="0"/>
              <a:t>29.06.2020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05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84D-7615-4765-BEBB-FC2ADD0D2DA6}" type="datetime1">
              <a:rPr lang="ru-RU" smtClean="0"/>
              <a:t>29.06.2020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42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03A1-BF28-48BC-9995-A08902293C2F}" type="datetime1">
              <a:rPr lang="ru-RU" smtClean="0"/>
              <a:t>29.06.2020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42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2774-8C0E-4227-8A4F-13D7074C7957}" type="datetime1">
              <a:rPr lang="ru-RU" smtClean="0"/>
              <a:t>29.06.2020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07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09E-B0BA-40F4-9409-BAD477F7AA27}" type="datetime1">
              <a:rPr lang="ru-RU" smtClean="0"/>
              <a:t>29.06.2020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62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Чтобы добавить рисунок, перетащите его на заполнитель или щелкните значок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8B98-2144-49DA-A188-3A9AAE81BE8F}" type="datetime1">
              <a:rPr lang="ru-RU" smtClean="0"/>
              <a:t>29.06.2020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93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E7E8C-EA9C-421C-A5E1-3533048FB457}" type="datetime1">
              <a:rPr lang="ru-RU" smtClean="0"/>
              <a:t>29.06.2020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Образование и наука - будущее России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3568" y="764704"/>
            <a:ext cx="6492090" cy="496799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/>
          <a:p>
            <a:r>
              <a:rPr lang="ru-RU" sz="2800" b="1" spc="78" dirty="0">
                <a:solidFill>
                  <a:srgbClr val="FFFEFA"/>
                </a:solidFill>
                <a:latin typeface="+mj-lt"/>
                <a:cs typeface="Arial"/>
              </a:rPr>
              <a:t>Оценка </a:t>
            </a:r>
            <a:r>
              <a:rPr lang="ru-RU" sz="2800" b="1" spc="57" dirty="0">
                <a:solidFill>
                  <a:srgbClr val="FFFEFA"/>
                </a:solidFill>
                <a:latin typeface="+mj-lt"/>
                <a:cs typeface="Arial"/>
              </a:rPr>
              <a:t>уязвимостей</a:t>
            </a:r>
            <a:r>
              <a:rPr lang="ru-RU" sz="2800" b="1" spc="-195" dirty="0">
                <a:solidFill>
                  <a:srgbClr val="FFFEFA"/>
                </a:solidFill>
                <a:latin typeface="+mj-lt"/>
                <a:cs typeface="Arial"/>
              </a:rPr>
              <a:t> </a:t>
            </a:r>
            <a:r>
              <a:rPr lang="ru-RU" sz="2800" b="1" spc="60" dirty="0">
                <a:solidFill>
                  <a:srgbClr val="FFFEFA"/>
                </a:solidFill>
                <a:latin typeface="+mj-lt"/>
                <a:cs typeface="Arial"/>
              </a:rPr>
              <a:t>смарт-контрактов</a:t>
            </a:r>
            <a:endParaRPr lang="ru-RU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0930" y="2204864"/>
            <a:ext cx="1995218" cy="712242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1400" dirty="0"/>
              <a:t>Выполнил: П.И. </a:t>
            </a:r>
            <a:r>
              <a:rPr lang="ru-RU" sz="1400" dirty="0" err="1"/>
              <a:t>Куцубин</a:t>
            </a:r>
            <a:endParaRPr lang="ru-RU" sz="1400" dirty="0"/>
          </a:p>
          <a:p>
            <a:r>
              <a:rPr lang="ru-RU" sz="1400" dirty="0"/>
              <a:t>Студент группы 171-361</a:t>
            </a:r>
          </a:p>
          <a:p>
            <a:r>
              <a:rPr lang="ru-RU" sz="1400" dirty="0"/>
              <a:t>Куратор: М.М. Репин</a:t>
            </a:r>
          </a:p>
        </p:txBody>
      </p:sp>
    </p:spTree>
    <p:extLst>
      <p:ext uri="{BB962C8B-B14F-4D97-AF65-F5344CB8AC3E}">
        <p14:creationId xmlns:p14="http://schemas.microsoft.com/office/powerpoint/2010/main" val="243643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49" y="476672"/>
            <a:ext cx="1977370" cy="745076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sz="4800" dirty="0">
                <a:solidFill>
                  <a:schemeClr val="tx1"/>
                </a:solidFill>
                <a:latin typeface="+mn-lt"/>
                <a:cs typeface="Arial"/>
              </a:rPr>
              <a:t>NEO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1520" y="1571353"/>
            <a:ext cx="3907473" cy="20656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">
              <a:spcBef>
                <a:spcPts val="55"/>
              </a:spcBef>
            </a:pPr>
            <a:r>
              <a:rPr lang="ru-RU" sz="1600" b="1" dirty="0">
                <a:cs typeface="Arial"/>
              </a:rPr>
              <a:t>ПЛЮСЫ</a:t>
            </a:r>
            <a:r>
              <a:rPr sz="1600" b="1" dirty="0">
                <a:cs typeface="Arial"/>
              </a:rPr>
              <a:t>:</a:t>
            </a:r>
          </a:p>
          <a:p>
            <a:pPr marL="6350" indent="-209233">
              <a:spcBef>
                <a:spcPts val="55"/>
              </a:spcBef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Высокая скорость транзакций(4000/сек)</a:t>
            </a:r>
          </a:p>
          <a:p>
            <a:pPr marL="6350" marR="570548">
              <a:lnSpc>
                <a:spcPct val="125800"/>
              </a:lnSpc>
              <a:spcBef>
                <a:spcPts val="55"/>
              </a:spcBef>
              <a:buAutoNum type="arabicPeriod"/>
              <a:tabLst>
                <a:tab pos="215583" algn="l"/>
              </a:tabLst>
            </a:pPr>
            <a:r>
              <a:rPr lang="ru-RU" sz="1600" dirty="0">
                <a:cs typeface="Arial"/>
              </a:rPr>
              <a:t> </a:t>
            </a:r>
            <a:r>
              <a:rPr sz="1600" dirty="0" err="1">
                <a:cs typeface="Arial"/>
              </a:rPr>
              <a:t>Разработчики</a:t>
            </a:r>
            <a:r>
              <a:rPr sz="1600" dirty="0">
                <a:cs typeface="Arial"/>
              </a:rPr>
              <a:t> взаимодействуют с  китайским правительством.</a:t>
            </a:r>
          </a:p>
          <a:p>
            <a:pPr marL="6350" marR="671830">
              <a:lnSpc>
                <a:spcPct val="125800"/>
              </a:lnSpc>
              <a:spcBef>
                <a:spcPts val="55"/>
              </a:spcBef>
              <a:buAutoNum type="arabicPeriod"/>
              <a:tabLst>
                <a:tab pos="215583" algn="l"/>
              </a:tabLst>
            </a:pPr>
            <a:r>
              <a:rPr lang="ru-RU" sz="1600" dirty="0">
                <a:cs typeface="Arial"/>
              </a:rPr>
              <a:t> </a:t>
            </a:r>
            <a:r>
              <a:rPr sz="1600" dirty="0" err="1">
                <a:cs typeface="Arial"/>
              </a:rPr>
              <a:t>Разработка</a:t>
            </a:r>
            <a:r>
              <a:rPr sz="1600" dirty="0">
                <a:cs typeface="Arial"/>
              </a:rPr>
              <a:t> смарт-контрактов на  популярных языках  программирования.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27984" y="1540575"/>
            <a:ext cx="4154805" cy="21271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">
              <a:spcBef>
                <a:spcPts val="55"/>
              </a:spcBef>
            </a:pPr>
            <a:r>
              <a:rPr lang="ru-RU" sz="1600" b="1" dirty="0">
                <a:cs typeface="Arial"/>
              </a:rPr>
              <a:t>МИНУСЫ</a:t>
            </a:r>
            <a:r>
              <a:rPr sz="1600" b="1" dirty="0">
                <a:cs typeface="Arial"/>
              </a:rPr>
              <a:t>:</a:t>
            </a:r>
          </a:p>
          <a:p>
            <a:pPr marL="6350" indent="-342900">
              <a:spcBef>
                <a:spcPts val="55"/>
              </a:spcBef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Проблемы Централизации.</a:t>
            </a:r>
          </a:p>
          <a:p>
            <a:pPr marL="6350" marR="2540" indent="-342900">
              <a:lnSpc>
                <a:spcPct val="125800"/>
              </a:lnSpc>
              <a:spcBef>
                <a:spcPts val="55"/>
              </a:spcBef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OnChain имеет техническую возможность  следить за транзакциями владельцев монет,  передавать информацию властям.</a:t>
            </a:r>
          </a:p>
          <a:p>
            <a:pPr marL="6350" marR="372745" indent="-342900">
              <a:lnSpc>
                <a:spcPct val="125800"/>
              </a:lnSpc>
              <a:spcBef>
                <a:spcPts val="55"/>
              </a:spcBef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Все ноды сети принадлежат компании  OnChain.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6699" y="620688"/>
            <a:ext cx="2950601" cy="745076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en-US" sz="4800" dirty="0">
                <a:solidFill>
                  <a:schemeClr val="tx1"/>
                </a:solidFill>
                <a:latin typeface="+mn-lt"/>
                <a:cs typeface="Arial"/>
              </a:rPr>
              <a:t>ETHEREUM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120" y="1827394"/>
            <a:ext cx="3190240" cy="157158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">
              <a:spcBef>
                <a:spcPts val="55"/>
              </a:spcBef>
            </a:pPr>
            <a:r>
              <a:rPr lang="ru-RU" sz="1600" b="1" dirty="0">
                <a:cs typeface="Arial"/>
              </a:rPr>
              <a:t>ПЛЮСЫ</a:t>
            </a:r>
            <a:r>
              <a:rPr sz="1600" b="1" dirty="0">
                <a:cs typeface="Arial"/>
              </a:rPr>
              <a:t>:</a:t>
            </a:r>
          </a:p>
          <a:p>
            <a:pPr marL="215265" indent="-209233">
              <a:spcBef>
                <a:spcPts val="1243"/>
              </a:spcBef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Известные разработчики.</a:t>
            </a:r>
          </a:p>
          <a:p>
            <a:pPr marL="215265" indent="-209233">
              <a:spcBef>
                <a:spcPts val="450"/>
              </a:spcBef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Простая интеграция с биржами.</a:t>
            </a:r>
          </a:p>
          <a:p>
            <a:pPr marL="265113" indent="-259080">
              <a:spcBef>
                <a:spcPts val="447"/>
              </a:spcBef>
              <a:buAutoNum type="arabicPeriod"/>
              <a:tabLst>
                <a:tab pos="265113" algn="l"/>
                <a:tab pos="265430" algn="l"/>
              </a:tabLst>
            </a:pPr>
            <a:r>
              <a:rPr sz="1600" dirty="0">
                <a:cs typeface="Arial"/>
              </a:rPr>
              <a:t>Проверенный криптопроект.</a:t>
            </a:r>
          </a:p>
          <a:p>
            <a:pPr marL="215265" indent="-209233">
              <a:spcBef>
                <a:spcPts val="450"/>
              </a:spcBef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Открытый код.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03325" y="1740163"/>
            <a:ext cx="4313555" cy="21791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">
              <a:spcBef>
                <a:spcPts val="55"/>
              </a:spcBef>
            </a:pPr>
            <a:r>
              <a:rPr lang="ru-RU" sz="1600" b="1" dirty="0">
                <a:cs typeface="Arial"/>
              </a:rPr>
              <a:t>МИНУСЫ</a:t>
            </a:r>
            <a:r>
              <a:rPr sz="1600" b="1" dirty="0">
                <a:cs typeface="Arial"/>
              </a:rPr>
              <a:t>:</a:t>
            </a:r>
          </a:p>
          <a:p>
            <a:pPr marL="348932" indent="-342900">
              <a:spcBef>
                <a:spcPts val="1243"/>
              </a:spcBef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Низкая скорость транзакций(30/сек)</a:t>
            </a:r>
          </a:p>
          <a:p>
            <a:pPr marL="348933" indent="-342900">
              <a:spcBef>
                <a:spcPts val="450"/>
              </a:spcBef>
              <a:buAutoNum type="arabicPeriod"/>
              <a:tabLst>
                <a:tab pos="265113" algn="l"/>
                <a:tab pos="265430" algn="l"/>
              </a:tabLst>
            </a:pPr>
            <a:r>
              <a:rPr sz="1600" dirty="0">
                <a:cs typeface="Arial"/>
              </a:rPr>
              <a:t>Проблемы Централизации.</a:t>
            </a:r>
          </a:p>
          <a:p>
            <a:pPr marL="349250" marR="2540" indent="-342900">
              <a:lnSpc>
                <a:spcPct val="125800"/>
              </a:lnSpc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Малое количество поддерживаемых языков  для разработки смарт-контрактов.</a:t>
            </a:r>
          </a:p>
          <a:p>
            <a:pPr marL="348932" indent="-342900">
              <a:spcBef>
                <a:spcPts val="447"/>
              </a:spcBef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Высокая стоимость транзакций.</a:t>
            </a:r>
          </a:p>
          <a:p>
            <a:pPr marL="348932" indent="-342900">
              <a:spcBef>
                <a:spcPts val="447"/>
              </a:spcBef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Подверженность сети перегрузкам.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3E423D2-2AA8-4E46-9CF7-CDA90248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СРАВНЕНИЕ ХАРАКТЕРИСТИК ПЛАФТОРМ. 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3BCBDFC4-7AEF-49CB-9F14-E841D5BAF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563652"/>
              </p:ext>
            </p:extLst>
          </p:nvPr>
        </p:nvGraphicFramePr>
        <p:xfrm>
          <a:off x="323528" y="1772813"/>
          <a:ext cx="8136903" cy="41764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6504">
                  <a:extLst>
                    <a:ext uri="{9D8B030D-6E8A-4147-A177-3AD203B41FA5}">
                      <a16:colId xmlns:a16="http://schemas.microsoft.com/office/drawing/2014/main" val="1172013806"/>
                    </a:ext>
                  </a:extLst>
                </a:gridCol>
                <a:gridCol w="1250012">
                  <a:extLst>
                    <a:ext uri="{9D8B030D-6E8A-4147-A177-3AD203B41FA5}">
                      <a16:colId xmlns:a16="http://schemas.microsoft.com/office/drawing/2014/main" val="2859693573"/>
                    </a:ext>
                  </a:extLst>
                </a:gridCol>
                <a:gridCol w="2035492">
                  <a:extLst>
                    <a:ext uri="{9D8B030D-6E8A-4147-A177-3AD203B41FA5}">
                      <a16:colId xmlns:a16="http://schemas.microsoft.com/office/drawing/2014/main" val="1254719932"/>
                    </a:ext>
                  </a:extLst>
                </a:gridCol>
                <a:gridCol w="1077713">
                  <a:extLst>
                    <a:ext uri="{9D8B030D-6E8A-4147-A177-3AD203B41FA5}">
                      <a16:colId xmlns:a16="http://schemas.microsoft.com/office/drawing/2014/main" val="1759824987"/>
                    </a:ext>
                  </a:extLst>
                </a:gridCol>
                <a:gridCol w="2037182">
                  <a:extLst>
                    <a:ext uri="{9D8B030D-6E8A-4147-A177-3AD203B41FA5}">
                      <a16:colId xmlns:a16="http://schemas.microsoft.com/office/drawing/2014/main" val="3406393636"/>
                    </a:ext>
                  </a:extLst>
                </a:gridCol>
              </a:tblGrid>
              <a:tr h="2741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Название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Etherium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Stellar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Cardano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NEO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5221158"/>
                  </a:ext>
                </a:extLst>
              </a:tr>
              <a:tr h="2741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Дата запуска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07</a:t>
                      </a:r>
                      <a:r>
                        <a:rPr lang="en-US" sz="1100">
                          <a:effectLst/>
                        </a:rPr>
                        <a:t>/2015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09/2015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09/2017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10/2016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118607"/>
                  </a:ext>
                </a:extLst>
              </a:tr>
              <a:tr h="8479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Языки программирования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Solidity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JavaScript, GO, Python, PHP, C#, Ruby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Solidity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JavaScript, GO, Python, Java, Kotlin, </a:t>
                      </a:r>
                      <a:r>
                        <a:rPr lang="ru-RU" sz="1100">
                          <a:effectLst/>
                        </a:rPr>
                        <a:t>С</a:t>
                      </a:r>
                      <a:r>
                        <a:rPr lang="en-US" sz="1100">
                          <a:effectLst/>
                        </a:rPr>
                        <a:t>#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6004289"/>
                  </a:ext>
                </a:extLst>
              </a:tr>
              <a:tr h="5610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Создание блока(время)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15 с.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 с.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20 с.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15 с.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3262672"/>
                  </a:ext>
                </a:extLst>
              </a:tr>
              <a:tr h="2741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Транзакций в сек.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1000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5739511"/>
                  </a:ext>
                </a:extLst>
              </a:tr>
              <a:tr h="5610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Проблемы централизации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4459889"/>
                  </a:ext>
                </a:extLst>
              </a:tr>
              <a:tr h="2741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Open-source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4202426"/>
                  </a:ext>
                </a:extLst>
              </a:tr>
              <a:tr h="5610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Цена транзакций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3-4 цента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 цент за 100000 транзакций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Минимум 0,0056</a:t>
                      </a:r>
                      <a:r>
                        <a:rPr lang="en-US" sz="1100">
                          <a:effectLst/>
                        </a:rPr>
                        <a:t>$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 для своей валюты и </a:t>
                      </a:r>
                      <a:r>
                        <a:rPr lang="ru-RU" sz="1050">
                          <a:effectLst/>
                        </a:rPr>
                        <a:t>0.001$ для других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2268627"/>
                  </a:ext>
                </a:extLst>
              </a:tr>
              <a:tr h="2741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Анонимность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-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2926899"/>
                  </a:ext>
                </a:extLst>
              </a:tr>
              <a:tr h="2741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SDK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5140081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22917E6-EEEB-4B64-AD31-D815ECE8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12</a:t>
            </a:fld>
            <a:endParaRPr lang="ru-RU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3D2C5BD-BEF2-4A1B-B653-B714D08E7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78214" y="-137373"/>
            <a:ext cx="12162277" cy="7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466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311" y="630391"/>
            <a:ext cx="7505383" cy="1483740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ru-RU" sz="4800" dirty="0"/>
              <a:t>ЛУЧШАЯ БЛОКЧЕЙН-ПЛАТФОРМА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6721" y="2348880"/>
            <a:ext cx="1643698" cy="74507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4800" b="1" dirty="0">
                <a:ea typeface="+mj-ea"/>
                <a:cs typeface="Arial"/>
              </a:rPr>
              <a:t>Stellar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7640" y="3467145"/>
            <a:ext cx="7261860" cy="113152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032" marR="2540">
              <a:lnSpc>
                <a:spcPct val="115799"/>
              </a:lnSpc>
              <a:spcBef>
                <a:spcPts val="450"/>
              </a:spcBef>
              <a:tabLst>
                <a:tab pos="215583" algn="l"/>
              </a:tabLst>
            </a:pPr>
            <a:r>
              <a:rPr sz="1600" dirty="0" err="1">
                <a:cs typeface="Arial"/>
              </a:rPr>
              <a:t>После</a:t>
            </a:r>
            <a:r>
              <a:rPr sz="1600" dirty="0">
                <a:cs typeface="Arial"/>
              </a:rPr>
              <a:t> сравнения блокчейн-платформ, я считаю наиболее подходящей  Stellar. Stellar проверенная временем, безопасная, быстрая блокчейн-  платформа, позволяющая разрабатывать на многих языках  программирования смарт - контракты с низкой комиссией.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0066" y="231031"/>
            <a:ext cx="5543868" cy="1483740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ru-RU" sz="4800" b="0" dirty="0">
                <a:solidFill>
                  <a:schemeClr val="tx1"/>
                </a:solidFill>
                <a:latin typeface="+mj-lt"/>
                <a:cs typeface="+mj-cs"/>
              </a:rPr>
              <a:t>МЕТОДЫ АНАЛИЗА КОДА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4737913" y="1950939"/>
            <a:ext cx="4268894" cy="2273572"/>
          </a:xfrm>
          <a:prstGeom prst="rect">
            <a:avLst/>
          </a:prstGeom>
        </p:spPr>
        <p:txBody>
          <a:bodyPr vert="horz" wrap="square" lIns="0" tIns="6033" rIns="0" bIns="0" rtlCol="0">
            <a:spAutoFit/>
          </a:bodyPr>
          <a:lstStyle/>
          <a:p>
            <a:pPr marL="6032" marR="2540" indent="0">
              <a:lnSpc>
                <a:spcPct val="115799"/>
              </a:lnSpc>
              <a:spcBef>
                <a:spcPts val="450"/>
              </a:spcBef>
              <a:buNone/>
              <a:tabLst>
                <a:tab pos="215583" algn="l"/>
              </a:tabLst>
            </a:pPr>
            <a:r>
              <a:rPr sz="1600" b="1" dirty="0">
                <a:solidFill>
                  <a:schemeClr val="tx1"/>
                </a:solidFill>
                <a:latin typeface="+mn-lt"/>
              </a:rPr>
              <a:t>Динамический анализ кода </a:t>
            </a:r>
            <a:r>
              <a:rPr sz="1600" dirty="0">
                <a:solidFill>
                  <a:schemeClr val="tx1"/>
                </a:solidFill>
                <a:latin typeface="+mn-lt"/>
              </a:rPr>
              <a:t>- это способ  анализа программы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непосредственно</a:t>
            </a:r>
            <a:r>
              <a:rPr sz="1600" dirty="0">
                <a:solidFill>
                  <a:schemeClr val="tx1"/>
                </a:solidFill>
                <a:latin typeface="+mn-lt"/>
              </a:rPr>
              <a:t>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при</a:t>
            </a:r>
            <a:r>
              <a:rPr sz="1600" dirty="0">
                <a:solidFill>
                  <a:schemeClr val="tx1"/>
                </a:solidFill>
                <a:latin typeface="+mn-lt"/>
              </a:rPr>
              <a:t> ее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выполнении</a:t>
            </a:r>
            <a:r>
              <a:rPr sz="1600" dirty="0">
                <a:solidFill>
                  <a:schemeClr val="tx1"/>
                </a:solidFill>
                <a:latin typeface="+mn-lt"/>
              </a:rPr>
              <a:t>.</a:t>
            </a:r>
            <a:r>
              <a:rPr lang="ru-RU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Процесс</a:t>
            </a:r>
            <a:r>
              <a:rPr sz="1600" dirty="0">
                <a:solidFill>
                  <a:schemeClr val="tx1"/>
                </a:solidFill>
                <a:latin typeface="+mn-lt"/>
              </a:rPr>
              <a:t>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динамического</a:t>
            </a:r>
            <a:r>
              <a:rPr lang="ru-RU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анализ</a:t>
            </a:r>
            <a:r>
              <a:rPr lang="ru-RU" sz="1600" dirty="0">
                <a:solidFill>
                  <a:schemeClr val="tx1"/>
                </a:solidFill>
                <a:latin typeface="+mn-lt"/>
              </a:rPr>
              <a:t>а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можно</a:t>
            </a:r>
            <a:r>
              <a:rPr sz="1600" dirty="0">
                <a:solidFill>
                  <a:schemeClr val="tx1"/>
                </a:solidFill>
                <a:latin typeface="+mn-lt"/>
              </a:rPr>
              <a:t> разбить на несколько этапов -  подготовка исходных данных,  проведение тестового запуска  программы и сбор необходимых  параметров, анализ полученных  данных.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544" y="1947737"/>
            <a:ext cx="4233545" cy="319478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032" marR="2540">
              <a:lnSpc>
                <a:spcPct val="115799"/>
              </a:lnSpc>
              <a:spcBef>
                <a:spcPts val="450"/>
              </a:spcBef>
              <a:tabLst>
                <a:tab pos="215583" algn="l"/>
              </a:tabLst>
            </a:pPr>
            <a:r>
              <a:rPr sz="1600" b="1" dirty="0">
                <a:cs typeface="Arial"/>
              </a:rPr>
              <a:t>Статический анализ кода </a:t>
            </a:r>
            <a:r>
              <a:rPr sz="1600" dirty="0">
                <a:cs typeface="Arial"/>
              </a:rPr>
              <a:t>- это процесс  выявления ошибок и недочетов в  исходном коде программ. Статический  анализ можно рассматривать как  автоматизированный процесс обзора  кода.</a:t>
            </a:r>
          </a:p>
          <a:p>
            <a:pPr marL="6032" marR="2540">
              <a:lnSpc>
                <a:spcPct val="115799"/>
              </a:lnSpc>
              <a:spcBef>
                <a:spcPts val="450"/>
              </a:spcBef>
              <a:tabLst>
                <a:tab pos="215583" algn="l"/>
              </a:tabLst>
            </a:pPr>
            <a:r>
              <a:rPr sz="1600" dirty="0">
                <a:cs typeface="Arial"/>
              </a:rPr>
              <a:t>Обзор кода заключается в внимательном  чтении исходного кода и высказывании  рекомендаций по его улучшению. В  процессе чтения кода выявляются  ошибки или участки кода, которые могут  стать ошибочными в будущем.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245" y="475100"/>
            <a:ext cx="7707947" cy="1360629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ru-RU" sz="4400" b="0" dirty="0">
                <a:solidFill>
                  <a:srgbClr val="000000"/>
                </a:solidFill>
                <a:latin typeface="+mj-lt"/>
                <a:cs typeface="+mj-cs"/>
              </a:rPr>
              <a:t>ПЛЮСЫ И МИНУСЫ СТАТИЧЕСКОГО АНАЛИЗА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74065" y="2156543"/>
            <a:ext cx="3797935" cy="192046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">
              <a:spcBef>
                <a:spcPts val="55"/>
              </a:spcBef>
            </a:pPr>
            <a:r>
              <a:rPr lang="ru-RU" sz="1600" b="1" dirty="0">
                <a:cs typeface="Arial"/>
              </a:rPr>
              <a:t>ПЛЮСЫ</a:t>
            </a:r>
            <a:r>
              <a:rPr sz="1600" b="1" dirty="0">
                <a:cs typeface="Arial"/>
              </a:rPr>
              <a:t>:</a:t>
            </a:r>
          </a:p>
          <a:p>
            <a:pPr marL="291782" marR="2540" indent="-285750">
              <a:lnSpc>
                <a:spcPct val="115799"/>
              </a:lnSpc>
              <a:spcBef>
                <a:spcPts val="450"/>
              </a:spcBef>
              <a:buFont typeface="Arial" panose="020B0604020202020204" pitchFamily="34" charset="0"/>
              <a:buChar char="•"/>
              <a:tabLst>
                <a:tab pos="215583" algn="l"/>
              </a:tabLst>
            </a:pPr>
            <a:r>
              <a:rPr sz="1600" dirty="0">
                <a:cs typeface="Arial"/>
              </a:rPr>
              <a:t>Не требует </a:t>
            </a:r>
            <a:r>
              <a:rPr sz="1600" dirty="0" err="1">
                <a:cs typeface="Arial"/>
              </a:rPr>
              <a:t>наличия</a:t>
            </a:r>
            <a:r>
              <a:rPr sz="1600" dirty="0">
                <a:cs typeface="Arial"/>
              </a:rPr>
              <a:t> </a:t>
            </a:r>
            <a:r>
              <a:rPr sz="1600" dirty="0" err="1">
                <a:cs typeface="Arial"/>
              </a:rPr>
              <a:t>тестов</a:t>
            </a:r>
            <a:endParaRPr lang="ru-RU" sz="1600" dirty="0">
              <a:cs typeface="Arial"/>
            </a:endParaRPr>
          </a:p>
          <a:p>
            <a:pPr marL="291782" marR="2540" indent="-285750">
              <a:lnSpc>
                <a:spcPct val="115799"/>
              </a:lnSpc>
              <a:spcBef>
                <a:spcPts val="450"/>
              </a:spcBef>
              <a:buFont typeface="Arial" panose="020B0604020202020204" pitchFamily="34" charset="0"/>
              <a:buChar char="•"/>
              <a:tabLst>
                <a:tab pos="215583" algn="l"/>
              </a:tabLst>
            </a:pPr>
            <a:r>
              <a:rPr sz="1600" dirty="0" err="1">
                <a:cs typeface="Arial"/>
              </a:rPr>
              <a:t>Масштабируемость</a:t>
            </a:r>
            <a:r>
              <a:rPr lang="ru-RU" sz="1600" dirty="0">
                <a:cs typeface="Arial"/>
              </a:rPr>
              <a:t> </a:t>
            </a:r>
          </a:p>
          <a:p>
            <a:pPr marL="291782" marR="2540" indent="-285750">
              <a:lnSpc>
                <a:spcPct val="115799"/>
              </a:lnSpc>
              <a:spcBef>
                <a:spcPts val="450"/>
              </a:spcBef>
              <a:buFont typeface="Arial" panose="020B0604020202020204" pitchFamily="34" charset="0"/>
              <a:buChar char="•"/>
              <a:tabLst>
                <a:tab pos="215583" algn="l"/>
              </a:tabLst>
            </a:pPr>
            <a:r>
              <a:rPr sz="1600" dirty="0" err="1">
                <a:cs typeface="Arial"/>
              </a:rPr>
              <a:t>Время</a:t>
            </a:r>
            <a:r>
              <a:rPr sz="1600" dirty="0">
                <a:cs typeface="Arial"/>
              </a:rPr>
              <a:t> </a:t>
            </a:r>
            <a:r>
              <a:rPr sz="1600" dirty="0" err="1">
                <a:cs typeface="Arial"/>
              </a:rPr>
              <a:t>анализа</a:t>
            </a:r>
            <a:endParaRPr lang="ru-RU" sz="1600" dirty="0">
              <a:cs typeface="Arial"/>
            </a:endParaRPr>
          </a:p>
          <a:p>
            <a:pPr marL="291782" marR="2540" indent="-285750">
              <a:lnSpc>
                <a:spcPct val="115799"/>
              </a:lnSpc>
              <a:spcBef>
                <a:spcPts val="450"/>
              </a:spcBef>
              <a:buFont typeface="Arial" panose="020B0604020202020204" pitchFamily="34" charset="0"/>
              <a:buChar char="•"/>
              <a:tabLst>
                <a:tab pos="215583" algn="l"/>
              </a:tabLst>
            </a:pPr>
            <a:r>
              <a:rPr sz="1600" dirty="0" err="1">
                <a:cs typeface="Calibri"/>
              </a:rPr>
              <a:t>Находит</a:t>
            </a:r>
            <a:r>
              <a:rPr sz="1600" dirty="0">
                <a:cs typeface="Calibri"/>
              </a:rPr>
              <a:t> потенциальные проблемы и  некрасивый код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219426" y="2230903"/>
            <a:ext cx="3916045" cy="12210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">
              <a:spcBef>
                <a:spcPts val="55"/>
              </a:spcBef>
            </a:pPr>
            <a:r>
              <a:rPr lang="ru-RU" sz="1600" b="1" dirty="0">
                <a:cs typeface="Arial"/>
              </a:rPr>
              <a:t>МИНУСЫ</a:t>
            </a:r>
            <a:r>
              <a:rPr sz="1600" b="1" dirty="0">
                <a:cs typeface="Arial"/>
              </a:rPr>
              <a:t>:</a:t>
            </a:r>
          </a:p>
          <a:p>
            <a:pPr marL="291782" marR="2540" indent="-285750">
              <a:lnSpc>
                <a:spcPct val="115799"/>
              </a:lnSpc>
              <a:spcBef>
                <a:spcPts val="450"/>
              </a:spcBef>
              <a:buFont typeface="Arial" panose="020B0604020202020204" pitchFamily="34" charset="0"/>
              <a:buChar char="•"/>
              <a:tabLst>
                <a:tab pos="215583" algn="l"/>
              </a:tabLst>
            </a:pPr>
            <a:r>
              <a:rPr sz="1600" dirty="0">
                <a:cs typeface="Arial"/>
              </a:rPr>
              <a:t>Ложные </a:t>
            </a:r>
            <a:r>
              <a:rPr sz="1600" dirty="0" err="1">
                <a:cs typeface="Arial"/>
              </a:rPr>
              <a:t>срабатывания</a:t>
            </a:r>
            <a:r>
              <a:rPr sz="1600" dirty="0">
                <a:cs typeface="Arial"/>
              </a:rPr>
              <a:t> </a:t>
            </a:r>
            <a:endParaRPr lang="ru-RU" sz="1600" dirty="0">
              <a:cs typeface="Arial"/>
            </a:endParaRPr>
          </a:p>
          <a:p>
            <a:pPr marL="291782" marR="2540" indent="-285750">
              <a:lnSpc>
                <a:spcPct val="115799"/>
              </a:lnSpc>
              <a:spcBef>
                <a:spcPts val="450"/>
              </a:spcBef>
              <a:buFont typeface="Arial" panose="020B0604020202020204" pitchFamily="34" charset="0"/>
              <a:buChar char="•"/>
              <a:tabLst>
                <a:tab pos="215583" algn="l"/>
              </a:tabLst>
            </a:pPr>
            <a:r>
              <a:rPr sz="1600" dirty="0">
                <a:cs typeface="Arial"/>
              </a:rPr>
              <a:t> Невозможность выявления некоторых  ошибок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245" y="475100"/>
            <a:ext cx="8145463" cy="1360629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ru-RU" sz="4400" b="0" dirty="0">
                <a:solidFill>
                  <a:srgbClr val="000000"/>
                </a:solidFill>
                <a:latin typeface="+mj-lt"/>
                <a:cs typeface="+mj-cs"/>
              </a:rPr>
              <a:t>ПЛЮСЫ И МИНУСЫ ДИНАМИЧЕСКОГО АНАЛИЗА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3136" y="2208851"/>
            <a:ext cx="4155758" cy="12210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">
              <a:spcBef>
                <a:spcPts val="55"/>
              </a:spcBef>
            </a:pPr>
            <a:r>
              <a:rPr sz="1600" b="1" dirty="0">
                <a:cs typeface="Arial"/>
              </a:rPr>
              <a:t>П</a:t>
            </a:r>
            <a:r>
              <a:rPr lang="ru-RU" sz="1600" b="1" dirty="0">
                <a:cs typeface="Arial"/>
              </a:rPr>
              <a:t>ЛЮСЫ:</a:t>
            </a:r>
            <a:endParaRPr sz="2000" dirty="0">
              <a:latin typeface="Arial"/>
              <a:cs typeface="Arial"/>
            </a:endParaRPr>
          </a:p>
          <a:p>
            <a:pPr marL="6032" marR="2540">
              <a:lnSpc>
                <a:spcPct val="115799"/>
              </a:lnSpc>
              <a:spcBef>
                <a:spcPts val="450"/>
              </a:spcBef>
              <a:tabLst>
                <a:tab pos="215583" algn="l"/>
              </a:tabLst>
            </a:pPr>
            <a:r>
              <a:rPr sz="1600" dirty="0">
                <a:cs typeface="Arial"/>
              </a:rPr>
              <a:t>Ложные срабатывания почти исключены  Не требуется исходный код</a:t>
            </a:r>
          </a:p>
          <a:p>
            <a:pPr marL="6032" marR="2540">
              <a:lnSpc>
                <a:spcPct val="115799"/>
              </a:lnSpc>
              <a:spcBef>
                <a:spcPts val="450"/>
              </a:spcBef>
              <a:tabLst>
                <a:tab pos="215583" algn="l"/>
              </a:tabLst>
            </a:pPr>
            <a:r>
              <a:rPr sz="1600" dirty="0">
                <a:cs typeface="Arial"/>
              </a:rPr>
              <a:t>Анализ утечек памяти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926021" y="2208851"/>
            <a:ext cx="4214495" cy="224260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">
              <a:spcBef>
                <a:spcPts val="55"/>
              </a:spcBef>
            </a:pPr>
            <a:r>
              <a:rPr lang="ru-RU" sz="1600" b="1" dirty="0">
                <a:cs typeface="Arial"/>
              </a:rPr>
              <a:t>МИНУСЫ:</a:t>
            </a:r>
            <a:endParaRPr sz="1600" b="1" dirty="0">
              <a:cs typeface="Arial"/>
            </a:endParaRPr>
          </a:p>
          <a:p>
            <a:pPr marL="321310" marR="2540">
              <a:lnSpc>
                <a:spcPct val="125800"/>
              </a:lnSpc>
              <a:spcBef>
                <a:spcPts val="795"/>
              </a:spcBef>
            </a:pPr>
            <a:r>
              <a:rPr sz="1600" dirty="0">
                <a:cs typeface="Arial"/>
              </a:rPr>
              <a:t>Зависимость от входных данных  Возможность выполнения некорректного  кода</a:t>
            </a:r>
          </a:p>
          <a:p>
            <a:pPr marL="321310">
              <a:spcBef>
                <a:spcPts val="447"/>
              </a:spcBef>
            </a:pPr>
            <a:r>
              <a:rPr sz="1600" dirty="0">
                <a:cs typeface="Arial"/>
              </a:rPr>
              <a:t>Время выполнения</a:t>
            </a:r>
          </a:p>
          <a:p>
            <a:pPr marL="321310" marR="646748">
              <a:lnSpc>
                <a:spcPct val="125800"/>
              </a:lnSpc>
            </a:pPr>
            <a:r>
              <a:rPr sz="1600" dirty="0">
                <a:cs typeface="Arial"/>
              </a:rPr>
              <a:t>Качество зависит от тестовой базы  Написание тестовой базы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5656" y="116632"/>
            <a:ext cx="6480720" cy="2037737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ru-RU" spc="405" dirty="0">
                <a:solidFill>
                  <a:srgbClr val="000000"/>
                </a:solidFill>
              </a:rPr>
              <a:t>МЕТОДИКИ </a:t>
            </a:r>
            <a:r>
              <a:rPr lang="ru-RU" spc="378" dirty="0">
                <a:solidFill>
                  <a:srgbClr val="000000"/>
                </a:solidFill>
              </a:rPr>
              <a:t>АНАЛИЗА УЯЗВИМОСТЕЙ СМАРТ-КОНТРАКТОВ </a:t>
            </a:r>
            <a:endParaRPr lang="ru-RU" dirty="0"/>
          </a:p>
        </p:txBody>
      </p:sp>
      <p:sp>
        <p:nvSpPr>
          <p:cNvPr id="3" name="object 3"/>
          <p:cNvSpPr txBox="1"/>
          <p:nvPr/>
        </p:nvSpPr>
        <p:spPr>
          <a:xfrm>
            <a:off x="527901" y="2499039"/>
            <a:ext cx="5401628" cy="1809791"/>
          </a:xfrm>
          <a:prstGeom prst="rect">
            <a:avLst/>
          </a:prstGeom>
        </p:spPr>
        <p:txBody>
          <a:bodyPr vert="horz" wrap="square" lIns="0" tIns="47308" rIns="0" bIns="0" rtlCol="0">
            <a:spAutoFit/>
          </a:bodyPr>
          <a:lstStyle/>
          <a:p>
            <a:pPr marL="202248" indent="-196215">
              <a:spcBef>
                <a:spcPts val="373"/>
              </a:spcBef>
              <a:buAutoNum type="arabicPeriod"/>
              <a:tabLst>
                <a:tab pos="202565" algn="l"/>
              </a:tabLst>
            </a:pPr>
            <a:r>
              <a:rPr sz="1700" dirty="0">
                <a:cs typeface="Calibri"/>
              </a:rPr>
              <a:t>Code instrumentation</a:t>
            </a:r>
          </a:p>
          <a:p>
            <a:pPr marL="202248" indent="-196215">
              <a:spcBef>
                <a:spcPts val="323"/>
              </a:spcBef>
              <a:buAutoNum type="arabicPeriod"/>
              <a:tabLst>
                <a:tab pos="202565" algn="l"/>
              </a:tabLst>
            </a:pPr>
            <a:r>
              <a:rPr sz="1700" dirty="0">
                <a:cs typeface="Calibri"/>
              </a:rPr>
              <a:t>Symbolic execution</a:t>
            </a:r>
          </a:p>
          <a:p>
            <a:pPr marL="202248" indent="-196215">
              <a:spcBef>
                <a:spcPts val="323"/>
              </a:spcBef>
              <a:buAutoNum type="arabicPeriod"/>
              <a:tabLst>
                <a:tab pos="202565" algn="l"/>
              </a:tabLst>
            </a:pPr>
            <a:r>
              <a:rPr sz="1700" dirty="0">
                <a:cs typeface="Calibri"/>
              </a:rPr>
              <a:t>Constraint solving</a:t>
            </a:r>
          </a:p>
          <a:p>
            <a:pPr marL="202248" indent="-196215">
              <a:spcBef>
                <a:spcPts val="323"/>
              </a:spcBef>
              <a:buAutoNum type="arabicPeriod"/>
              <a:tabLst>
                <a:tab pos="202565" algn="l"/>
              </a:tabLst>
            </a:pPr>
            <a:r>
              <a:rPr sz="1700" dirty="0">
                <a:cs typeface="Calibri"/>
              </a:rPr>
              <a:t>Abstract interpretation</a:t>
            </a:r>
          </a:p>
          <a:p>
            <a:pPr marL="202248" indent="-196215">
              <a:spcBef>
                <a:spcPts val="323"/>
              </a:spcBef>
              <a:buAutoNum type="arabicPeriod"/>
              <a:tabLst>
                <a:tab pos="202565" algn="l"/>
              </a:tabLst>
            </a:pPr>
            <a:r>
              <a:rPr sz="1700" dirty="0">
                <a:cs typeface="Calibri"/>
              </a:rPr>
              <a:t>Horn logic</a:t>
            </a:r>
          </a:p>
          <a:p>
            <a:pPr marL="202248" indent="-196215">
              <a:spcBef>
                <a:spcPts val="323"/>
              </a:spcBef>
              <a:buAutoNum type="arabicPeriod"/>
              <a:tabLst>
                <a:tab pos="202565" algn="l"/>
              </a:tabLst>
            </a:pPr>
            <a:r>
              <a:rPr sz="1700" dirty="0">
                <a:cs typeface="Calibri"/>
              </a:rPr>
              <a:t>Model checking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02" y="1124744"/>
            <a:ext cx="4553411" cy="1360629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en-US" sz="4400" b="0" dirty="0">
                <a:solidFill>
                  <a:srgbClr val="000000"/>
                </a:solidFill>
                <a:latin typeface="+mj-lt"/>
                <a:cs typeface="+mj-cs"/>
              </a:rPr>
              <a:t>CODE INSTRUMENTATION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76056" y="1124744"/>
            <a:ext cx="3720465" cy="258134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lnSpc>
                <a:spcPct val="116599"/>
              </a:lnSpc>
              <a:spcBef>
                <a:spcPts val="50"/>
              </a:spcBef>
            </a:pPr>
            <a:r>
              <a:rPr sz="1600" spc="98" dirty="0">
                <a:cs typeface="Calibri"/>
              </a:rPr>
              <a:t>Это </a:t>
            </a:r>
            <a:r>
              <a:rPr sz="1600" spc="78" dirty="0">
                <a:cs typeface="Calibri"/>
              </a:rPr>
              <a:t>отслеживание </a:t>
            </a:r>
            <a:r>
              <a:rPr sz="1600" spc="88" dirty="0">
                <a:cs typeface="Calibri"/>
              </a:rPr>
              <a:t>параметров </a:t>
            </a:r>
            <a:r>
              <a:rPr sz="1600" spc="90" dirty="0">
                <a:cs typeface="Calibri"/>
              </a:rPr>
              <a:t>уровня  производительности </a:t>
            </a:r>
            <a:r>
              <a:rPr sz="1600" spc="15" dirty="0">
                <a:cs typeface="Calibri"/>
              </a:rPr>
              <a:t>кода,  </a:t>
            </a:r>
            <a:r>
              <a:rPr sz="1600" spc="78" dirty="0">
                <a:cs typeface="Calibri"/>
              </a:rPr>
              <a:t>возможность </a:t>
            </a:r>
            <a:r>
              <a:rPr sz="1600" spc="93" dirty="0">
                <a:cs typeface="Calibri"/>
              </a:rPr>
              <a:t>диагностировать  </a:t>
            </a:r>
            <a:r>
              <a:rPr sz="1600" spc="88" dirty="0">
                <a:cs typeface="Calibri"/>
              </a:rPr>
              <a:t>ошибки </a:t>
            </a:r>
            <a:r>
              <a:rPr sz="1600" spc="95" dirty="0">
                <a:cs typeface="Calibri"/>
              </a:rPr>
              <a:t>и </a:t>
            </a:r>
            <a:r>
              <a:rPr sz="1600" spc="98" dirty="0">
                <a:cs typeface="Calibri"/>
              </a:rPr>
              <a:t>записывать </a:t>
            </a:r>
            <a:r>
              <a:rPr sz="1600" spc="85" dirty="0">
                <a:cs typeface="Calibri"/>
              </a:rPr>
              <a:t>информацию</a:t>
            </a:r>
            <a:r>
              <a:rPr sz="1600" spc="-102" dirty="0">
                <a:cs typeface="Calibri"/>
              </a:rPr>
              <a:t> </a:t>
            </a:r>
            <a:r>
              <a:rPr sz="1600" spc="100" dirty="0">
                <a:cs typeface="Calibri"/>
              </a:rPr>
              <a:t>на  </a:t>
            </a:r>
            <a:r>
              <a:rPr sz="1600" spc="73" dirty="0">
                <a:cs typeface="Calibri"/>
              </a:rPr>
              <a:t>всём </a:t>
            </a:r>
            <a:r>
              <a:rPr sz="1600" spc="83" dirty="0">
                <a:cs typeface="Calibri"/>
              </a:rPr>
              <a:t>протяжении </a:t>
            </a:r>
            <a:r>
              <a:rPr sz="1600" spc="88" dirty="0">
                <a:cs typeface="Calibri"/>
              </a:rPr>
              <a:t>работы </a:t>
            </a:r>
            <a:r>
              <a:rPr sz="1600" spc="38" dirty="0">
                <a:cs typeface="Calibri"/>
              </a:rPr>
              <a:t>для  </a:t>
            </a:r>
            <a:r>
              <a:rPr sz="1600" spc="80" dirty="0">
                <a:cs typeface="Calibri"/>
              </a:rPr>
              <a:t>отслеживания </a:t>
            </a:r>
            <a:r>
              <a:rPr sz="1600" spc="118" dirty="0">
                <a:cs typeface="Calibri"/>
              </a:rPr>
              <a:t>причин </a:t>
            </a:r>
            <a:r>
              <a:rPr sz="1600" spc="98" dirty="0">
                <a:cs typeface="Calibri"/>
              </a:rPr>
              <a:t>их  </a:t>
            </a:r>
            <a:r>
              <a:rPr sz="1600" spc="83" dirty="0">
                <a:cs typeface="Calibri"/>
              </a:rPr>
              <a:t>возникновения. </a:t>
            </a:r>
            <a:r>
              <a:rPr sz="1600" spc="43" dirty="0">
                <a:cs typeface="Calibri"/>
              </a:rPr>
              <a:t>Таким </a:t>
            </a:r>
            <a:r>
              <a:rPr sz="1600" spc="68" dirty="0">
                <a:cs typeface="Calibri"/>
              </a:rPr>
              <a:t>образом </a:t>
            </a:r>
            <a:r>
              <a:rPr sz="1600" spc="50" dirty="0">
                <a:cs typeface="Calibri"/>
              </a:rPr>
              <a:t>можно  </a:t>
            </a:r>
            <a:r>
              <a:rPr sz="1600" spc="110" dirty="0">
                <a:cs typeface="Calibri"/>
              </a:rPr>
              <a:t>проверить </a:t>
            </a:r>
            <a:r>
              <a:rPr sz="1600" spc="65" dirty="0">
                <a:cs typeface="Calibri"/>
              </a:rPr>
              <a:t>смарт-контракт </a:t>
            </a:r>
            <a:r>
              <a:rPr sz="1600" spc="138" dirty="0">
                <a:cs typeface="Calibri"/>
              </a:rPr>
              <a:t>в </a:t>
            </a:r>
            <a:r>
              <a:rPr sz="1600" spc="38" dirty="0">
                <a:cs typeface="Calibri"/>
              </a:rPr>
              <a:t>«боевых»  </a:t>
            </a:r>
            <a:r>
              <a:rPr sz="1600" spc="68" dirty="0">
                <a:cs typeface="Calibri"/>
              </a:rPr>
              <a:t>условиях.</a:t>
            </a:r>
            <a:endParaRPr sz="1600" dirty="0"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813" y="803330"/>
            <a:ext cx="3016568" cy="1360629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en-US" dirty="0">
                <a:solidFill>
                  <a:srgbClr val="000000"/>
                </a:solidFill>
              </a:rPr>
              <a:t>SYMBOLIC EXECUTION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32040" y="908720"/>
            <a:ext cx="3699192" cy="373371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lnSpc>
                <a:spcPct val="116599"/>
              </a:lnSpc>
              <a:spcBef>
                <a:spcPts val="50"/>
              </a:spcBef>
            </a:pPr>
            <a:r>
              <a:rPr sz="1600" spc="98" dirty="0">
                <a:latin typeface="Calibri"/>
                <a:cs typeface="Calibri"/>
              </a:rPr>
              <a:t>Это </a:t>
            </a:r>
            <a:r>
              <a:rPr sz="1600" spc="80" dirty="0">
                <a:latin typeface="Calibri"/>
                <a:cs typeface="Calibri"/>
              </a:rPr>
              <a:t>средство </a:t>
            </a:r>
            <a:r>
              <a:rPr sz="1600" spc="78" dirty="0">
                <a:latin typeface="Calibri"/>
                <a:cs typeface="Calibri"/>
              </a:rPr>
              <a:t>анализа программы </a:t>
            </a:r>
            <a:r>
              <a:rPr sz="1600" spc="38" dirty="0">
                <a:latin typeface="Calibri"/>
                <a:cs typeface="Calibri"/>
              </a:rPr>
              <a:t>для  </a:t>
            </a:r>
            <a:r>
              <a:rPr sz="1600" spc="80" dirty="0">
                <a:latin typeface="Calibri"/>
                <a:cs typeface="Calibri"/>
              </a:rPr>
              <a:t>определения </a:t>
            </a:r>
            <a:r>
              <a:rPr sz="1600" spc="65" dirty="0">
                <a:latin typeface="Calibri"/>
                <a:cs typeface="Calibri"/>
              </a:rPr>
              <a:t>того, </a:t>
            </a:r>
            <a:r>
              <a:rPr sz="1600" spc="45" dirty="0">
                <a:latin typeface="Calibri"/>
                <a:cs typeface="Calibri"/>
              </a:rPr>
              <a:t>какие </a:t>
            </a:r>
            <a:r>
              <a:rPr sz="1600" spc="85" dirty="0">
                <a:latin typeface="Calibri"/>
                <a:cs typeface="Calibri"/>
              </a:rPr>
              <a:t>входные  </a:t>
            </a:r>
            <a:r>
              <a:rPr sz="1600" spc="78" dirty="0">
                <a:latin typeface="Calibri"/>
                <a:cs typeface="Calibri"/>
              </a:rPr>
              <a:t>данные </a:t>
            </a:r>
            <a:r>
              <a:rPr sz="1600" spc="98" dirty="0">
                <a:latin typeface="Calibri"/>
                <a:cs typeface="Calibri"/>
              </a:rPr>
              <a:t>вызывают выполнение </a:t>
            </a:r>
            <a:r>
              <a:rPr sz="1600" spc="48" dirty="0">
                <a:latin typeface="Calibri"/>
                <a:cs typeface="Calibri"/>
              </a:rPr>
              <a:t>какой  </a:t>
            </a:r>
            <a:r>
              <a:rPr sz="1600" spc="102" dirty="0">
                <a:latin typeface="Calibri"/>
                <a:cs typeface="Calibri"/>
              </a:rPr>
              <a:t>части </a:t>
            </a:r>
            <a:r>
              <a:rPr sz="1600" spc="68" dirty="0">
                <a:latin typeface="Calibri"/>
                <a:cs typeface="Calibri"/>
              </a:rPr>
              <a:t>программы. </a:t>
            </a:r>
            <a:r>
              <a:rPr sz="1600" spc="100" dirty="0">
                <a:latin typeface="Calibri"/>
                <a:cs typeface="Calibri"/>
              </a:rPr>
              <a:t>Интерпретатор  </a:t>
            </a:r>
            <a:r>
              <a:rPr sz="1600" spc="53" dirty="0">
                <a:latin typeface="Calibri"/>
                <a:cs typeface="Calibri"/>
              </a:rPr>
              <a:t>следует </a:t>
            </a:r>
            <a:r>
              <a:rPr sz="1600" spc="63" dirty="0">
                <a:latin typeface="Calibri"/>
                <a:cs typeface="Calibri"/>
              </a:rPr>
              <a:t>за </a:t>
            </a:r>
            <a:r>
              <a:rPr sz="1600" spc="68" dirty="0">
                <a:latin typeface="Calibri"/>
                <a:cs typeface="Calibri"/>
              </a:rPr>
              <a:t>программой, </a:t>
            </a:r>
            <a:r>
              <a:rPr sz="1600" spc="88" dirty="0">
                <a:latin typeface="Calibri"/>
                <a:cs typeface="Calibri"/>
              </a:rPr>
              <a:t>принимая  </a:t>
            </a:r>
            <a:r>
              <a:rPr sz="1600" spc="80" dirty="0">
                <a:latin typeface="Calibri"/>
                <a:cs typeface="Calibri"/>
              </a:rPr>
              <a:t>символические </a:t>
            </a:r>
            <a:r>
              <a:rPr sz="1600" spc="98" dirty="0">
                <a:latin typeface="Calibri"/>
                <a:cs typeface="Calibri"/>
              </a:rPr>
              <a:t>значения </a:t>
            </a:r>
            <a:r>
              <a:rPr sz="1600" spc="38" dirty="0">
                <a:latin typeface="Calibri"/>
                <a:cs typeface="Calibri"/>
              </a:rPr>
              <a:t>для</a:t>
            </a:r>
            <a:r>
              <a:rPr sz="1600" spc="-38" dirty="0">
                <a:latin typeface="Calibri"/>
                <a:cs typeface="Calibri"/>
              </a:rPr>
              <a:t> </a:t>
            </a:r>
            <a:r>
              <a:rPr sz="1600" spc="88" dirty="0">
                <a:latin typeface="Calibri"/>
                <a:cs typeface="Calibri"/>
              </a:rPr>
              <a:t>входных  </a:t>
            </a:r>
            <a:r>
              <a:rPr sz="1600" spc="60" dirty="0">
                <a:latin typeface="Calibri"/>
                <a:cs typeface="Calibri"/>
              </a:rPr>
              <a:t>данных, </a:t>
            </a:r>
            <a:r>
              <a:rPr sz="1600" spc="80" dirty="0">
                <a:latin typeface="Calibri"/>
                <a:cs typeface="Calibri"/>
              </a:rPr>
              <a:t>а </a:t>
            </a:r>
            <a:r>
              <a:rPr sz="1600" spc="100" dirty="0">
                <a:latin typeface="Calibri"/>
                <a:cs typeface="Calibri"/>
              </a:rPr>
              <a:t>не </a:t>
            </a:r>
            <a:r>
              <a:rPr sz="1600" spc="88" dirty="0">
                <a:latin typeface="Calibri"/>
                <a:cs typeface="Calibri"/>
              </a:rPr>
              <a:t>получая </a:t>
            </a:r>
            <a:r>
              <a:rPr sz="1600" spc="73" dirty="0">
                <a:latin typeface="Calibri"/>
                <a:cs typeface="Calibri"/>
              </a:rPr>
              <a:t>фактические  </a:t>
            </a:r>
            <a:r>
              <a:rPr sz="1600" spc="85" dirty="0">
                <a:latin typeface="Calibri"/>
                <a:cs typeface="Calibri"/>
              </a:rPr>
              <a:t>входные </a:t>
            </a:r>
            <a:r>
              <a:rPr sz="1600" spc="57" dirty="0">
                <a:latin typeface="Calibri"/>
                <a:cs typeface="Calibri"/>
              </a:rPr>
              <a:t>данные, </a:t>
            </a:r>
            <a:r>
              <a:rPr sz="1600" spc="20" dirty="0">
                <a:latin typeface="Calibri"/>
                <a:cs typeface="Calibri"/>
              </a:rPr>
              <a:t>как </a:t>
            </a:r>
            <a:r>
              <a:rPr sz="1600" spc="85" dirty="0">
                <a:latin typeface="Calibri"/>
                <a:cs typeface="Calibri"/>
              </a:rPr>
              <a:t>это </a:t>
            </a:r>
            <a:r>
              <a:rPr sz="1600" spc="73" dirty="0">
                <a:latin typeface="Calibri"/>
                <a:cs typeface="Calibri"/>
              </a:rPr>
              <a:t>было </a:t>
            </a:r>
            <a:r>
              <a:rPr sz="1600" spc="78" dirty="0">
                <a:latin typeface="Calibri"/>
                <a:cs typeface="Calibri"/>
              </a:rPr>
              <a:t>бы </a:t>
            </a:r>
            <a:r>
              <a:rPr sz="1600" spc="110" dirty="0">
                <a:latin typeface="Calibri"/>
                <a:cs typeface="Calibri"/>
              </a:rPr>
              <a:t>при  </a:t>
            </a:r>
            <a:r>
              <a:rPr sz="1600" spc="88" dirty="0">
                <a:latin typeface="Calibri"/>
                <a:cs typeface="Calibri"/>
              </a:rPr>
              <a:t>обычном </a:t>
            </a:r>
            <a:r>
              <a:rPr sz="1600" spc="100" dirty="0">
                <a:latin typeface="Calibri"/>
                <a:cs typeface="Calibri"/>
              </a:rPr>
              <a:t>выполнении</a:t>
            </a:r>
            <a:r>
              <a:rPr sz="1600" spc="13" dirty="0">
                <a:latin typeface="Calibri"/>
                <a:cs typeface="Calibri"/>
              </a:rPr>
              <a:t> </a:t>
            </a:r>
            <a:r>
              <a:rPr sz="1600" spc="68" dirty="0">
                <a:latin typeface="Calibri"/>
                <a:cs typeface="Calibri"/>
              </a:rPr>
              <a:t>программы.</a:t>
            </a:r>
            <a:endParaRPr sz="1600" dirty="0">
              <a:latin typeface="Calibri"/>
              <a:cs typeface="Calibri"/>
            </a:endParaRPr>
          </a:p>
          <a:p>
            <a:pPr marL="6350" marR="307975">
              <a:lnSpc>
                <a:spcPct val="116599"/>
              </a:lnSpc>
            </a:pPr>
            <a:r>
              <a:rPr sz="1600" spc="60" dirty="0">
                <a:latin typeface="Calibri"/>
                <a:cs typeface="Calibri"/>
              </a:rPr>
              <a:t>Другими </a:t>
            </a:r>
            <a:r>
              <a:rPr sz="1600" spc="57" dirty="0">
                <a:latin typeface="Calibri"/>
                <a:cs typeface="Calibri"/>
              </a:rPr>
              <a:t>словами, </a:t>
            </a:r>
            <a:r>
              <a:rPr sz="1600" spc="100" dirty="0">
                <a:latin typeface="Calibri"/>
                <a:cs typeface="Calibri"/>
              </a:rPr>
              <a:t>оно </a:t>
            </a:r>
            <a:r>
              <a:rPr sz="1600" spc="88" dirty="0">
                <a:latin typeface="Calibri"/>
                <a:cs typeface="Calibri"/>
              </a:rPr>
              <a:t>позволяет  находить недочеты </a:t>
            </a:r>
            <a:r>
              <a:rPr sz="1600" spc="138" dirty="0">
                <a:latin typeface="Calibri"/>
                <a:cs typeface="Calibri"/>
              </a:rPr>
              <a:t>в </a:t>
            </a:r>
            <a:r>
              <a:rPr sz="1600" spc="15" dirty="0">
                <a:latin typeface="Calibri"/>
                <a:cs typeface="Calibri"/>
              </a:rPr>
              <a:t>коде, </a:t>
            </a:r>
            <a:r>
              <a:rPr sz="1600" spc="23" dirty="0">
                <a:latin typeface="Calibri"/>
                <a:cs typeface="Calibri"/>
              </a:rPr>
              <a:t>даже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spc="100" dirty="0">
                <a:latin typeface="Calibri"/>
                <a:cs typeface="Calibri"/>
              </a:rPr>
              <a:t>не  </a:t>
            </a:r>
            <a:r>
              <a:rPr sz="1600" spc="53" dirty="0">
                <a:latin typeface="Calibri"/>
                <a:cs typeface="Calibri"/>
              </a:rPr>
              <a:t>зная, </a:t>
            </a:r>
            <a:r>
              <a:rPr sz="1600" spc="45" dirty="0">
                <a:latin typeface="Calibri"/>
                <a:cs typeface="Calibri"/>
              </a:rPr>
              <a:t>какое </a:t>
            </a:r>
            <a:r>
              <a:rPr sz="1600" spc="98" dirty="0">
                <a:latin typeface="Calibri"/>
                <a:cs typeface="Calibri"/>
              </a:rPr>
              <a:t>значение </a:t>
            </a:r>
            <a:r>
              <a:rPr sz="1600" spc="90" dirty="0">
                <a:latin typeface="Calibri"/>
                <a:cs typeface="Calibri"/>
              </a:rPr>
              <a:t>переменных  </a:t>
            </a:r>
            <a:r>
              <a:rPr sz="1600" spc="43" dirty="0">
                <a:latin typeface="Calibri"/>
                <a:cs typeface="Calibri"/>
              </a:rPr>
              <a:t>будет </a:t>
            </a:r>
            <a:r>
              <a:rPr sz="1600" spc="138" dirty="0">
                <a:latin typeface="Calibri"/>
                <a:cs typeface="Calibri"/>
              </a:rPr>
              <a:t>в </a:t>
            </a:r>
            <a:r>
              <a:rPr sz="1600" spc="73" dirty="0">
                <a:latin typeface="Calibri"/>
                <a:cs typeface="Calibri"/>
              </a:rPr>
              <a:t>строке </a:t>
            </a:r>
            <a:r>
              <a:rPr sz="1600" spc="83" dirty="0">
                <a:latin typeface="Calibri"/>
                <a:cs typeface="Calibri"/>
              </a:rPr>
              <a:t>с</a:t>
            </a:r>
            <a:r>
              <a:rPr sz="1600" spc="-48" dirty="0">
                <a:latin typeface="Calibri"/>
                <a:cs typeface="Calibri"/>
              </a:rPr>
              <a:t> </a:t>
            </a:r>
            <a:r>
              <a:rPr sz="1600" spc="73" dirty="0">
                <a:latin typeface="Calibri"/>
                <a:cs typeface="Calibri"/>
              </a:rPr>
              <a:t>ошибкой.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9752" y="476672"/>
            <a:ext cx="4104456" cy="685765"/>
          </a:xfrm>
          <a:prstGeom prst="rect">
            <a:avLst/>
          </a:prstGeom>
        </p:spPr>
        <p:txBody>
          <a:bodyPr vert="horz" wrap="square" lIns="0" tIns="8573" rIns="0" bIns="0" rtlCol="0" anchor="ctr">
            <a:spAutoFit/>
          </a:bodyPr>
          <a:lstStyle/>
          <a:p>
            <a:pPr marL="6350">
              <a:spcBef>
                <a:spcPts val="68"/>
              </a:spcBef>
            </a:pPr>
            <a:r>
              <a:rPr lang="ru-RU" dirty="0">
                <a:latin typeface="+mn-lt"/>
                <a:cs typeface="Arial"/>
              </a:rPr>
              <a:t>ЦЕЛИ ПРОЕКТА </a:t>
            </a:r>
            <a:r>
              <a:rPr dirty="0">
                <a:latin typeface="+mn-lt"/>
                <a:cs typeface="Arial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9592" y="1612761"/>
            <a:ext cx="6984776" cy="12484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ru-RU" sz="1600" b="0" i="0" u="none" strike="noStrike" dirty="0">
                <a:effectLst/>
              </a:rPr>
              <a:t>1. Анализ </a:t>
            </a:r>
            <a:r>
              <a:rPr lang="ru-RU" sz="1600" b="0" i="0" u="none" strike="noStrike" dirty="0" err="1">
                <a:effectLst/>
              </a:rPr>
              <a:t>Blockchain</a:t>
            </a:r>
            <a:r>
              <a:rPr lang="ru-RU" sz="1600" b="0" i="0" u="none" strike="noStrike" dirty="0">
                <a:effectLst/>
              </a:rPr>
              <a:t>-платформ и выбор наиболее оптимальной платформы для написания смарт-контрактов.</a:t>
            </a:r>
            <a:endParaRPr lang="ru-RU" sz="1600" dirty="0">
              <a:effectLst/>
            </a:endParaRPr>
          </a:p>
          <a:p>
            <a:r>
              <a:rPr lang="ru-RU" sz="1600" b="0" i="0" u="none" strike="noStrike" dirty="0">
                <a:effectLst/>
              </a:rPr>
              <a:t>2. Выбор наиболее сбалансированной</a:t>
            </a:r>
            <a:r>
              <a:rPr lang="en-US" sz="1600" dirty="0"/>
              <a:t> </a:t>
            </a:r>
            <a:r>
              <a:rPr lang="ru-RU" sz="1600" b="0" i="0" u="none" strike="noStrike" dirty="0">
                <a:effectLst/>
              </a:rPr>
              <a:t>комбинации методики и инструмента анализа</a:t>
            </a:r>
            <a:r>
              <a:rPr lang="ru-RU" sz="1600" dirty="0"/>
              <a:t> </a:t>
            </a:r>
            <a:r>
              <a:rPr lang="ru-RU" sz="1600" b="0" i="0" u="none" strike="noStrike" dirty="0">
                <a:effectLst/>
              </a:rPr>
              <a:t>уязвимостей смарт-контрактов, которую можно использовать для поиска и анализа уязвимостей в коде смарт-контракта.</a:t>
            </a:r>
            <a:endParaRPr lang="ru-RU" sz="1600" dirty="0">
              <a:effectLst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1772" y="751600"/>
            <a:ext cx="3128100" cy="1360629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en-US" dirty="0">
                <a:solidFill>
                  <a:srgbClr val="000000"/>
                </a:solidFill>
              </a:rPr>
              <a:t>CONSTRAINT SOLVING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744116" y="980728"/>
            <a:ext cx="7655768" cy="234250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997643" marR="2540" indent="0">
              <a:lnSpc>
                <a:spcPct val="116599"/>
              </a:lnSpc>
              <a:spcBef>
                <a:spcPts val="50"/>
              </a:spcBef>
              <a:buNone/>
            </a:pPr>
            <a:r>
              <a:rPr sz="1600" dirty="0" err="1"/>
              <a:t>Озн</a:t>
            </a:r>
            <a:r>
              <a:rPr lang="ru-RU" sz="1600" dirty="0"/>
              <a:t>а</a:t>
            </a:r>
            <a:r>
              <a:rPr sz="1600" dirty="0" err="1"/>
              <a:t>чает</a:t>
            </a:r>
            <a:r>
              <a:rPr sz="1600" dirty="0"/>
              <a:t> определение разрешимости  ограничений и возможность  вычисления конкретного решения.</a:t>
            </a:r>
          </a:p>
          <a:p>
            <a:pPr marL="3997643" marR="188595" indent="0">
              <a:lnSpc>
                <a:spcPct val="116599"/>
              </a:lnSpc>
              <a:buNone/>
            </a:pPr>
            <a:r>
              <a:rPr sz="1600" dirty="0"/>
              <a:t>Ограничение - это набор условий,  которым должны удовлетворять  переменные. В нашем контексте  ограничения в основном возникают  из условий ветвления в коде.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519" y="1005256"/>
            <a:ext cx="3888433" cy="1360629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en-US" dirty="0">
                <a:solidFill>
                  <a:srgbClr val="000000"/>
                </a:solidFill>
              </a:rPr>
              <a:t>ABSTRACT INTERPRETATION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04048" y="1135744"/>
            <a:ext cx="3673158" cy="22932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lnSpc>
                <a:spcPct val="116599"/>
              </a:lnSpc>
              <a:spcBef>
                <a:spcPts val="50"/>
              </a:spcBef>
            </a:pPr>
            <a:r>
              <a:rPr sz="1600" spc="93" dirty="0">
                <a:latin typeface="Calibri"/>
                <a:cs typeface="Calibri"/>
              </a:rPr>
              <a:t>Игнорирует </a:t>
            </a:r>
            <a:r>
              <a:rPr sz="1600" spc="83" dirty="0">
                <a:latin typeface="Calibri"/>
                <a:cs typeface="Calibri"/>
              </a:rPr>
              <a:t>определенные  </a:t>
            </a:r>
            <a:r>
              <a:rPr sz="1600" spc="75" dirty="0">
                <a:latin typeface="Calibri"/>
                <a:cs typeface="Calibri"/>
              </a:rPr>
              <a:t>инструкции </a:t>
            </a:r>
            <a:r>
              <a:rPr sz="1600" spc="80" dirty="0">
                <a:latin typeface="Calibri"/>
                <a:cs typeface="Calibri"/>
              </a:rPr>
              <a:t>или </a:t>
            </a:r>
            <a:r>
              <a:rPr sz="1600" spc="83" dirty="0">
                <a:latin typeface="Calibri"/>
                <a:cs typeface="Calibri"/>
              </a:rPr>
              <a:t>определенные  </a:t>
            </a:r>
            <a:r>
              <a:rPr sz="1600" spc="65" dirty="0">
                <a:latin typeface="Calibri"/>
                <a:cs typeface="Calibri"/>
              </a:rPr>
              <a:t>эффекты </a:t>
            </a:r>
            <a:r>
              <a:rPr sz="1600" spc="75" dirty="0">
                <a:latin typeface="Calibri"/>
                <a:cs typeface="Calibri"/>
              </a:rPr>
              <a:t>инструкций </a:t>
            </a:r>
            <a:r>
              <a:rPr sz="1600" spc="110" dirty="0">
                <a:latin typeface="Calibri"/>
                <a:cs typeface="Calibri"/>
              </a:rPr>
              <a:t>при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100" dirty="0">
                <a:latin typeface="Calibri"/>
                <a:cs typeface="Calibri"/>
              </a:rPr>
              <a:t>выполнении  </a:t>
            </a:r>
            <a:r>
              <a:rPr sz="1600" spc="45" dirty="0">
                <a:latin typeface="Calibri"/>
                <a:cs typeface="Calibri"/>
              </a:rPr>
              <a:t>байт-кода. </a:t>
            </a:r>
            <a:r>
              <a:rPr sz="1600" spc="98" dirty="0">
                <a:latin typeface="Calibri"/>
                <a:cs typeface="Calibri"/>
              </a:rPr>
              <a:t>Это </a:t>
            </a:r>
            <a:r>
              <a:rPr sz="1600" spc="50" dirty="0">
                <a:latin typeface="Calibri"/>
                <a:cs typeface="Calibri"/>
              </a:rPr>
              <a:t>можно </a:t>
            </a:r>
            <a:r>
              <a:rPr sz="1600" spc="57" dirty="0">
                <a:latin typeface="Calibri"/>
                <a:cs typeface="Calibri"/>
              </a:rPr>
              <a:t>сделать,  </a:t>
            </a:r>
            <a:r>
              <a:rPr sz="1600" spc="83" dirty="0">
                <a:latin typeface="Calibri"/>
                <a:cs typeface="Calibri"/>
              </a:rPr>
              <a:t>переведя </a:t>
            </a:r>
            <a:r>
              <a:rPr sz="1600" spc="75" dirty="0">
                <a:latin typeface="Calibri"/>
                <a:cs typeface="Calibri"/>
              </a:rPr>
              <a:t>инструкции </a:t>
            </a:r>
            <a:r>
              <a:rPr sz="1600" spc="138" dirty="0">
                <a:latin typeface="Calibri"/>
                <a:cs typeface="Calibri"/>
              </a:rPr>
              <a:t>в </a:t>
            </a:r>
            <a:r>
              <a:rPr sz="1600" spc="65" dirty="0">
                <a:latin typeface="Calibri"/>
                <a:cs typeface="Calibri"/>
              </a:rPr>
              <a:t>другой  </a:t>
            </a:r>
            <a:r>
              <a:rPr sz="1600" spc="48" dirty="0">
                <a:latin typeface="Calibri"/>
                <a:cs typeface="Calibri"/>
              </a:rPr>
              <a:t>формализм, </a:t>
            </a:r>
            <a:r>
              <a:rPr sz="1600" spc="88" dirty="0">
                <a:latin typeface="Calibri"/>
                <a:cs typeface="Calibri"/>
              </a:rPr>
              <a:t>например </a:t>
            </a:r>
            <a:r>
              <a:rPr sz="1600" spc="70" dirty="0">
                <a:latin typeface="Calibri"/>
                <a:cs typeface="Calibri"/>
              </a:rPr>
              <a:t>DataLog, </a:t>
            </a:r>
            <a:r>
              <a:rPr sz="1600" spc="80" dirty="0">
                <a:latin typeface="Calibri"/>
                <a:cs typeface="Calibri"/>
              </a:rPr>
              <a:t>а  </a:t>
            </a:r>
            <a:r>
              <a:rPr sz="1600" spc="57" dirty="0">
                <a:latin typeface="Calibri"/>
                <a:cs typeface="Calibri"/>
              </a:rPr>
              <a:t>затем </a:t>
            </a:r>
            <a:r>
              <a:rPr sz="1600" spc="90" dirty="0">
                <a:latin typeface="Calibri"/>
                <a:cs typeface="Calibri"/>
              </a:rPr>
              <a:t>изучив </a:t>
            </a:r>
            <a:r>
              <a:rPr sz="1600" spc="98" dirty="0">
                <a:latin typeface="Calibri"/>
                <a:cs typeface="Calibri"/>
              </a:rPr>
              <a:t>все </a:t>
            </a:r>
            <a:r>
              <a:rPr sz="1600" spc="68" dirty="0">
                <a:latin typeface="Calibri"/>
                <a:cs typeface="Calibri"/>
              </a:rPr>
              <a:t>возможные  </a:t>
            </a:r>
            <a:r>
              <a:rPr sz="1600" spc="98" dirty="0">
                <a:latin typeface="Calibri"/>
                <a:cs typeface="Calibri"/>
              </a:rPr>
              <a:t>варианты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88" dirty="0">
                <a:latin typeface="Calibri"/>
                <a:cs typeface="Calibri"/>
              </a:rPr>
              <a:t>выполнения.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1772" y="1090157"/>
            <a:ext cx="3344124" cy="683520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en-US" dirty="0">
                <a:solidFill>
                  <a:srgbClr val="000000"/>
                </a:solidFill>
              </a:rPr>
              <a:t>HORN LOGIC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56084" y="620636"/>
            <a:ext cx="8231832" cy="230608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997643" marR="2540" indent="0">
              <a:lnSpc>
                <a:spcPct val="116599"/>
              </a:lnSpc>
              <a:spcBef>
                <a:spcPts val="50"/>
              </a:spcBef>
              <a:buNone/>
            </a:pPr>
            <a:endParaRPr lang="ru-RU" sz="1600" spc="98" dirty="0"/>
          </a:p>
          <a:p>
            <a:pPr marL="3997643" marR="2540" indent="0">
              <a:lnSpc>
                <a:spcPct val="116599"/>
              </a:lnSpc>
              <a:spcBef>
                <a:spcPts val="50"/>
              </a:spcBef>
              <a:buNone/>
            </a:pPr>
            <a:r>
              <a:rPr sz="1600" dirty="0" err="1"/>
              <a:t>Это</a:t>
            </a:r>
            <a:r>
              <a:rPr sz="1600" dirty="0"/>
              <a:t> ограниченная форма логики  первого порядка, где все формулы  (предложения) являются правилами if-  then. Хотя логика Хорна и ограничена,  она все же является вычислительно  универсальной, поэтому может  выполнять те же вычисления, что и  любой компьютер.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9592" y="1303259"/>
            <a:ext cx="3312368" cy="1360629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en-US" spc="115" dirty="0">
                <a:cs typeface="Arial"/>
              </a:rPr>
              <a:t>MODEL</a:t>
            </a:r>
            <a:r>
              <a:rPr lang="en-US" spc="-35" dirty="0">
                <a:cs typeface="Arial"/>
              </a:rPr>
              <a:t> </a:t>
            </a:r>
            <a:r>
              <a:rPr lang="en-US" spc="45" dirty="0">
                <a:cs typeface="Arial"/>
              </a:rPr>
              <a:t>CHECKING</a:t>
            </a:r>
            <a:endParaRPr lang="en-US" dirty="0"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079614" y="1412776"/>
            <a:ext cx="7560840" cy="171707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997643" marR="120650" indent="0">
              <a:lnSpc>
                <a:spcPct val="116599"/>
              </a:lnSpc>
              <a:spcBef>
                <a:spcPts val="50"/>
              </a:spcBef>
              <a:buNone/>
            </a:pPr>
            <a:r>
              <a:rPr sz="1600" dirty="0"/>
              <a:t>Э</a:t>
            </a:r>
            <a:r>
              <a:rPr lang="ru-RU" sz="1600" dirty="0"/>
              <a:t>т</a:t>
            </a:r>
            <a:r>
              <a:rPr sz="1600" dirty="0"/>
              <a:t>о метод автоматической проверки  </a:t>
            </a:r>
            <a:r>
              <a:rPr sz="1600" dirty="0" err="1"/>
              <a:t>правильности</a:t>
            </a:r>
            <a:r>
              <a:rPr sz="1600" dirty="0"/>
              <a:t> </a:t>
            </a:r>
            <a:r>
              <a:rPr sz="1600" dirty="0" err="1"/>
              <a:t>свойств</a:t>
            </a:r>
            <a:r>
              <a:rPr lang="ru-RU" sz="1600" dirty="0"/>
              <a:t> </a:t>
            </a:r>
            <a:r>
              <a:rPr sz="1600" dirty="0" err="1"/>
              <a:t>конечных</a:t>
            </a:r>
            <a:r>
              <a:rPr sz="1600" dirty="0"/>
              <a:t> систем. Для этого требуется  модель системы, которая </a:t>
            </a:r>
            <a:r>
              <a:rPr sz="1600" dirty="0" err="1"/>
              <a:t>затем</a:t>
            </a:r>
            <a:r>
              <a:rPr sz="1600" dirty="0"/>
              <a:t>  </a:t>
            </a:r>
            <a:r>
              <a:rPr sz="1600" dirty="0" err="1"/>
              <a:t>проверяется</a:t>
            </a:r>
            <a:r>
              <a:rPr lang="ru-RU" sz="1600" dirty="0"/>
              <a:t> </a:t>
            </a:r>
            <a:r>
              <a:rPr sz="1600" dirty="0" err="1"/>
              <a:t>на</a:t>
            </a:r>
            <a:r>
              <a:rPr sz="1600" dirty="0"/>
              <a:t> соответствие заданной  спецификации.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221" y="332656"/>
            <a:ext cx="4587558" cy="1360629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ru-RU" dirty="0"/>
              <a:t>ЛУЧШАЯ МЕТОДИКА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4590" y="1855495"/>
            <a:ext cx="7755841" cy="282519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66078" algn="ctr">
              <a:spcBef>
                <a:spcPts val="50"/>
              </a:spcBef>
            </a:pPr>
            <a:r>
              <a:rPr lang="en-US" sz="3750" b="1" spc="113" dirty="0">
                <a:latin typeface="+mj-lt"/>
                <a:cs typeface="Arial"/>
              </a:rPr>
              <a:t>SYMBOLIC</a:t>
            </a:r>
            <a:r>
              <a:rPr lang="en-US" sz="3750" b="1" spc="150" dirty="0">
                <a:latin typeface="+mj-lt"/>
                <a:cs typeface="Arial"/>
              </a:rPr>
              <a:t> </a:t>
            </a:r>
            <a:r>
              <a:rPr lang="en-US" sz="3750" b="1" spc="215" dirty="0">
                <a:latin typeface="+mj-lt"/>
                <a:cs typeface="Arial"/>
              </a:rPr>
              <a:t>EXECUTION</a:t>
            </a:r>
            <a:endParaRPr lang="en-US" sz="3750" dirty="0">
              <a:latin typeface="+mj-lt"/>
              <a:cs typeface="Arial"/>
            </a:endParaRPr>
          </a:p>
          <a:p>
            <a:pPr marL="6350" marR="2540">
              <a:lnSpc>
                <a:spcPct val="115799"/>
              </a:lnSpc>
              <a:spcBef>
                <a:spcPts val="1348"/>
              </a:spcBef>
            </a:pPr>
            <a:r>
              <a:rPr sz="1675" dirty="0" err="1">
                <a:latin typeface="+mj-lt"/>
                <a:cs typeface="Calibri"/>
              </a:rPr>
              <a:t>По</a:t>
            </a:r>
            <a:r>
              <a:rPr lang="ru-RU" sz="1675" dirty="0">
                <a:latin typeface="+mj-lt"/>
                <a:cs typeface="Calibri"/>
              </a:rPr>
              <a:t> </a:t>
            </a:r>
            <a:r>
              <a:rPr sz="1675" dirty="0" err="1">
                <a:latin typeface="+mj-lt"/>
                <a:cs typeface="Calibri"/>
              </a:rPr>
              <a:t>моему</a:t>
            </a:r>
            <a:r>
              <a:rPr sz="1675" dirty="0">
                <a:latin typeface="+mj-lt"/>
                <a:cs typeface="Calibri"/>
              </a:rPr>
              <a:t> мнению, symbolic execution является рабочей лошадкой  современного анализа программ. Это один из методов, который вырос  из исследований и затем стал использоваться во множестве  приложений.</a:t>
            </a:r>
          </a:p>
          <a:p>
            <a:pPr marL="6350" marR="301943">
              <a:lnSpc>
                <a:spcPct val="115799"/>
              </a:lnSpc>
            </a:pPr>
            <a:r>
              <a:rPr sz="1675" dirty="0">
                <a:latin typeface="+mj-lt"/>
                <a:cs typeface="Calibri"/>
              </a:rPr>
              <a:t>Например, на сегодня в Microsoft есть система под названием SAGE,  которая работает с большим количеством важного программного  обеспечения Microsoft, начиная от Power Point и заканчивая самой  Windows, чтобы реально находить проблемы безопасности и  уязвимости.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1600" y="211460"/>
            <a:ext cx="7128791" cy="2037737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ru-RU" dirty="0">
                <a:solidFill>
                  <a:srgbClr val="000000"/>
                </a:solidFill>
              </a:rPr>
              <a:t>ИНСТРУМЕНТЫ ДЛЯ АНАЛИЗА УЯЗВИМОСТЕЙ СМАРТ-КОНТРАКТОВ</a:t>
            </a:r>
            <a:endParaRPr lang="ru-RU" dirty="0"/>
          </a:p>
        </p:txBody>
      </p:sp>
      <p:sp>
        <p:nvSpPr>
          <p:cNvPr id="3" name="object 3"/>
          <p:cNvSpPr txBox="1"/>
          <p:nvPr/>
        </p:nvSpPr>
        <p:spPr>
          <a:xfrm>
            <a:off x="527901" y="2499040"/>
            <a:ext cx="1189355" cy="1509709"/>
          </a:xfrm>
          <a:prstGeom prst="rect">
            <a:avLst/>
          </a:prstGeom>
        </p:spPr>
        <p:txBody>
          <a:bodyPr vert="horz" wrap="square" lIns="0" tIns="47308" rIns="0" bIns="0" rtlCol="0">
            <a:spAutoFit/>
          </a:bodyPr>
          <a:lstStyle/>
          <a:p>
            <a:pPr marL="202248" indent="-196215">
              <a:spcBef>
                <a:spcPts val="373"/>
              </a:spcBef>
              <a:buAutoNum type="arabicPeriod"/>
              <a:tabLst>
                <a:tab pos="202565" algn="l"/>
              </a:tabLst>
            </a:pPr>
            <a:r>
              <a:rPr sz="1700" dirty="0">
                <a:cs typeface="Calibri"/>
              </a:rPr>
              <a:t>Scompile</a:t>
            </a:r>
          </a:p>
          <a:p>
            <a:pPr marL="202248" indent="-196215">
              <a:spcBef>
                <a:spcPts val="323"/>
              </a:spcBef>
              <a:buAutoNum type="arabicPeriod"/>
              <a:tabLst>
                <a:tab pos="202565" algn="l"/>
              </a:tabLst>
            </a:pPr>
            <a:r>
              <a:rPr sz="1700" dirty="0">
                <a:cs typeface="Calibri"/>
              </a:rPr>
              <a:t>Mythril</a:t>
            </a:r>
          </a:p>
          <a:p>
            <a:pPr marL="202248" indent="-196215">
              <a:spcBef>
                <a:spcPts val="323"/>
              </a:spcBef>
              <a:buAutoNum type="arabicPeriod"/>
              <a:tabLst>
                <a:tab pos="202565" algn="l"/>
              </a:tabLst>
            </a:pPr>
            <a:r>
              <a:rPr sz="1700" dirty="0">
                <a:cs typeface="Calibri"/>
              </a:rPr>
              <a:t>Securify</a:t>
            </a:r>
          </a:p>
          <a:p>
            <a:pPr marL="202248" indent="-196215">
              <a:spcBef>
                <a:spcPts val="323"/>
              </a:spcBef>
              <a:buAutoNum type="arabicPeriod"/>
              <a:tabLst>
                <a:tab pos="202565" algn="l"/>
              </a:tabLst>
            </a:pPr>
            <a:r>
              <a:rPr sz="1700" dirty="0">
                <a:cs typeface="Calibri"/>
              </a:rPr>
              <a:t>Manticore</a:t>
            </a:r>
          </a:p>
          <a:p>
            <a:pPr marL="202248" indent="-196215">
              <a:spcBef>
                <a:spcPts val="323"/>
              </a:spcBef>
              <a:buAutoNum type="arabicPeriod"/>
              <a:tabLst>
                <a:tab pos="202565" algn="l"/>
              </a:tabLst>
            </a:pPr>
            <a:r>
              <a:rPr sz="1700" dirty="0">
                <a:cs typeface="Calibri"/>
              </a:rPr>
              <a:t>MAIAN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8660" y="1024602"/>
            <a:ext cx="2523180" cy="683520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en-US" spc="-258" dirty="0">
                <a:latin typeface="+mn-lt"/>
                <a:cs typeface="Arial"/>
              </a:rPr>
              <a:t>S</a:t>
            </a:r>
            <a:r>
              <a:rPr lang="en-US" spc="-80" dirty="0">
                <a:latin typeface="+mn-lt"/>
                <a:cs typeface="Arial"/>
              </a:rPr>
              <a:t>C</a:t>
            </a:r>
            <a:r>
              <a:rPr lang="en-US" spc="40" dirty="0">
                <a:latin typeface="+mn-lt"/>
                <a:cs typeface="Arial"/>
              </a:rPr>
              <a:t>O</a:t>
            </a:r>
            <a:r>
              <a:rPr lang="en-US" spc="245" dirty="0">
                <a:latin typeface="+mn-lt"/>
                <a:cs typeface="Arial"/>
              </a:rPr>
              <a:t>M</a:t>
            </a:r>
            <a:r>
              <a:rPr lang="en-US" spc="75" dirty="0">
                <a:latin typeface="+mn-lt"/>
                <a:cs typeface="Arial"/>
              </a:rPr>
              <a:t>P</a:t>
            </a:r>
            <a:r>
              <a:rPr lang="en-US" spc="88" dirty="0">
                <a:latin typeface="+mn-lt"/>
                <a:cs typeface="Arial"/>
              </a:rPr>
              <a:t>IL</a:t>
            </a:r>
            <a:r>
              <a:rPr lang="en-US" spc="83" dirty="0">
                <a:latin typeface="+mn-lt"/>
                <a:cs typeface="Arial"/>
              </a:rPr>
              <a:t>E</a:t>
            </a:r>
            <a:endParaRPr lang="en-US" dirty="0">
              <a:latin typeface="+mn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82538" y="1781602"/>
            <a:ext cx="3659505" cy="344562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lnSpc>
                <a:spcPct val="116599"/>
              </a:lnSpc>
              <a:spcBef>
                <a:spcPts val="50"/>
              </a:spcBef>
            </a:pPr>
            <a:r>
              <a:rPr sz="1600" dirty="0">
                <a:cs typeface="Calibri"/>
              </a:rPr>
              <a:t>Scompile берет байт-код контракта,  строит CFG, определяет все  вычислительные пути, включающие  любой поток эфира, выбирает те,  которые соответствуют паттернам,  характерным для определенных  уязвимостей, ранжирует их  эвристически в соответствии с  релевантностью и, наконец,  применяет символическое  исполнение, прежде чем представить  результат пользователю для ручной  проверки.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8660" y="1024601"/>
            <a:ext cx="2379164" cy="683520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en-US" sz="4400" b="0" spc="88" dirty="0">
                <a:solidFill>
                  <a:schemeClr val="tx1"/>
                </a:solidFill>
                <a:latin typeface="+mn-lt"/>
                <a:cs typeface="Arial"/>
              </a:rPr>
              <a:t>MYTHRIL</a:t>
            </a:r>
            <a:endParaRPr sz="4400" b="0" spc="88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82538" y="1322842"/>
            <a:ext cx="3719195" cy="373371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lnSpc>
                <a:spcPct val="116599"/>
              </a:lnSpc>
              <a:spcBef>
                <a:spcPts val="50"/>
              </a:spcBef>
            </a:pPr>
            <a:r>
              <a:rPr sz="1600" dirty="0">
                <a:cs typeface="Calibri"/>
              </a:rPr>
              <a:t>Mytrhil - это инструмент командной  строки в Python для интерактивного  анализа смарт-контрактов. Он  выполняет байт-код виртуальной  машины символически и  визуализирует CFG, причем узлы,  содержащие разобранный код, и  ребра помечаются формулами пути.  Проверенные уязвимости подробно  описаны в интерактивной  документации. Mythril  разрабатывается и поддерживается  компанией Consensus, а также  доступен на Github под лицензией MIT  с сентября 2017 года.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1560" y="1158127"/>
            <a:ext cx="2307156" cy="6835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algn="ctr">
              <a:spcBef>
                <a:spcPts val="50"/>
              </a:spcBef>
            </a:pPr>
            <a:r>
              <a:rPr lang="en-US" sz="4400" spc="88" dirty="0">
                <a:ea typeface="+mj-ea"/>
                <a:cs typeface="Arial"/>
              </a:rPr>
              <a:t>SECURIFY</a:t>
            </a:r>
            <a:endParaRPr sz="4400" spc="88" dirty="0">
              <a:ea typeface="+mj-ea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84358" y="939645"/>
            <a:ext cx="4265930" cy="564706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 marR="2540" algn="l">
              <a:lnSpc>
                <a:spcPct val="116599"/>
              </a:lnSpc>
              <a:spcBef>
                <a:spcPts val="50"/>
              </a:spcBef>
            </a:pPr>
            <a:r>
              <a:rPr sz="1600" b="0" dirty="0">
                <a:solidFill>
                  <a:schemeClr val="tx1"/>
                </a:solidFill>
                <a:latin typeface="+mn-lt"/>
                <a:ea typeface="+mn-ea"/>
              </a:rPr>
              <a:t>Securify принимает байт-код EVM и свойства  безопасности в качестве входных данных.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84358" y="1499887"/>
            <a:ext cx="4572953" cy="373371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lnSpc>
                <a:spcPct val="116599"/>
              </a:lnSpc>
              <a:spcBef>
                <a:spcPts val="50"/>
              </a:spcBef>
            </a:pPr>
            <a:r>
              <a:rPr sz="1600" dirty="0">
                <a:cs typeface="Calibri"/>
              </a:rPr>
              <a:t>Инструмент декомпилирует байт-код,  ориентированный на стек, в форму,  основанную на присвоении, и представляет  код в виде фактов журнала данных. Критерий  безопасности состоит из паттернов  соответствия и нарушения, чрезмерно  приближенных как к удовлетворению, так и к  неудовлетворению этого критерия. Эти  паттерны кодируются как правила ведения  журнала данных. Этот подход гарантирует, что  при обнаружении паттерна код определенно  нарушает соответствующий критерий  безопасности. Этот инструмент написан на Java  и доступен на Github под лицензией Apache 2.0  с сентября 2018 года.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8660" y="1024601"/>
            <a:ext cx="3171252" cy="683520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en-US" spc="88" dirty="0">
                <a:latin typeface="+mn-lt"/>
                <a:cs typeface="Arial"/>
              </a:rPr>
              <a:t>MANTICORE</a:t>
            </a:r>
            <a:endParaRPr spc="88" dirty="0">
              <a:latin typeface="+mn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6969" y="983504"/>
            <a:ext cx="4574223" cy="43227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lnSpc>
                <a:spcPct val="116599"/>
              </a:lnSpc>
              <a:spcBef>
                <a:spcPts val="50"/>
              </a:spcBef>
            </a:pPr>
            <a:r>
              <a:rPr sz="1600" dirty="0">
                <a:cs typeface="Calibri"/>
              </a:rPr>
              <a:t>Manticore использует символическое  выполнение, чтобы найти уникальные пути  вычислений в ЭВМ и двоичные ELF-файлы.  Он записывает соответствующие следы  выполнения. Что касается ЭВМ, то Мантикора  компилирует код солидности в байт-код для  его анализа, проверяет трассировки на  наличие уязвимостей, таких как повторное  проникновение и достижимые операции</a:t>
            </a:r>
          </a:p>
          <a:p>
            <a:pPr marL="6350" marR="2540">
              <a:lnSpc>
                <a:spcPct val="116599"/>
              </a:lnSpc>
              <a:spcBef>
                <a:spcPts val="50"/>
              </a:spcBef>
            </a:pPr>
            <a:r>
              <a:rPr sz="1600" dirty="0">
                <a:cs typeface="Calibri"/>
              </a:rPr>
              <a:t>саморазрушения, и сообщает о них в контексте  исходного кода. Информация о методах и их  ограничениях весьма скудна. Этот инструмент  разработан и поддерживается компанией Trail  of Bits и доступен на Github под лицензией  AGPL-3.0 с февраля 2017 года. Его можно  использовать из командной строки или через  API Python.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00912" y="340819"/>
            <a:ext cx="7090728" cy="1360629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spc="-15" dirty="0">
                <a:solidFill>
                  <a:srgbClr val="010300"/>
                </a:solidFill>
              </a:rPr>
              <a:t>ЭТАПЫ </a:t>
            </a:r>
            <a:r>
              <a:rPr spc="-38" dirty="0">
                <a:solidFill>
                  <a:srgbClr val="010300"/>
                </a:solidFill>
              </a:rPr>
              <a:t>РАБОТЫ </a:t>
            </a:r>
            <a:r>
              <a:rPr spc="138" dirty="0">
                <a:solidFill>
                  <a:srgbClr val="010300"/>
                </a:solidFill>
              </a:rPr>
              <a:t>НАД</a:t>
            </a:r>
            <a:r>
              <a:rPr spc="658" dirty="0">
                <a:solidFill>
                  <a:srgbClr val="010300"/>
                </a:solidFill>
              </a:rPr>
              <a:t> </a:t>
            </a:r>
            <a:r>
              <a:rPr spc="118" dirty="0">
                <a:solidFill>
                  <a:srgbClr val="010300"/>
                </a:solidFill>
              </a:rPr>
              <a:t>ПРОЕКТОМ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2340" y="1998346"/>
            <a:ext cx="7244035" cy="77925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5270" marR="2540" indent="-249238" algn="ctr">
              <a:lnSpc>
                <a:spcPct val="107100"/>
              </a:lnSpc>
              <a:spcBef>
                <a:spcPts val="50"/>
              </a:spcBef>
            </a:pPr>
            <a:r>
              <a:rPr sz="2400" b="1" dirty="0">
                <a:latin typeface="Gilroy" pitchFamily="50" charset="-52"/>
              </a:rPr>
              <a:t>1. ВЫБОР НАИБОЛЕЕ ОПТИМАЛЬНОЙ  ПЛАТФОРМЫ ДЛЯ РАБОТЫ СО СМАРТ-  КОНТРАКТАМИ.</a:t>
            </a:r>
          </a:p>
        </p:txBody>
      </p:sp>
      <p:sp>
        <p:nvSpPr>
          <p:cNvPr id="6" name="object 6"/>
          <p:cNvSpPr/>
          <p:nvPr/>
        </p:nvSpPr>
        <p:spPr>
          <a:xfrm>
            <a:off x="8656948" y="857251"/>
            <a:ext cx="487363" cy="383858"/>
          </a:xfrm>
          <a:custGeom>
            <a:avLst/>
            <a:gdLst/>
            <a:ahLst/>
            <a:cxnLst/>
            <a:rect l="l" t="t" r="r" b="b"/>
            <a:pathLst>
              <a:path w="974725" h="767715">
                <a:moveTo>
                  <a:pt x="780860" y="767391"/>
                </a:moveTo>
                <a:lnTo>
                  <a:pt x="732532" y="761659"/>
                </a:lnTo>
                <a:lnTo>
                  <a:pt x="687189" y="745015"/>
                </a:lnTo>
                <a:lnTo>
                  <a:pt x="646783" y="718283"/>
                </a:lnTo>
                <a:lnTo>
                  <a:pt x="613264" y="682289"/>
                </a:lnTo>
                <a:lnTo>
                  <a:pt x="588583" y="637857"/>
                </a:lnTo>
                <a:lnTo>
                  <a:pt x="558926" y="571030"/>
                </a:lnTo>
                <a:lnTo>
                  <a:pt x="525849" y="507770"/>
                </a:lnTo>
                <a:lnTo>
                  <a:pt x="489725" y="448000"/>
                </a:lnTo>
                <a:lnTo>
                  <a:pt x="450925" y="391642"/>
                </a:lnTo>
                <a:lnTo>
                  <a:pt x="409820" y="338616"/>
                </a:lnTo>
                <a:lnTo>
                  <a:pt x="366783" y="288847"/>
                </a:lnTo>
                <a:lnTo>
                  <a:pt x="322185" y="242254"/>
                </a:lnTo>
                <a:lnTo>
                  <a:pt x="276397" y="198762"/>
                </a:lnTo>
                <a:lnTo>
                  <a:pt x="229792" y="158291"/>
                </a:lnTo>
                <a:lnTo>
                  <a:pt x="182741" y="120764"/>
                </a:lnTo>
                <a:lnTo>
                  <a:pt x="135615" y="86102"/>
                </a:lnTo>
                <a:lnTo>
                  <a:pt x="88786" y="54229"/>
                </a:lnTo>
                <a:lnTo>
                  <a:pt x="42626" y="25065"/>
                </a:lnTo>
                <a:lnTo>
                  <a:pt x="0" y="0"/>
                </a:lnTo>
                <a:lnTo>
                  <a:pt x="665578" y="0"/>
                </a:lnTo>
                <a:lnTo>
                  <a:pt x="728884" y="72292"/>
                </a:lnTo>
                <a:lnTo>
                  <a:pt x="768973" y="123148"/>
                </a:lnTo>
                <a:lnTo>
                  <a:pt x="807633" y="176481"/>
                </a:lnTo>
                <a:lnTo>
                  <a:pt x="844679" y="232340"/>
                </a:lnTo>
                <a:lnTo>
                  <a:pt x="879925" y="290773"/>
                </a:lnTo>
                <a:lnTo>
                  <a:pt x="913185" y="351830"/>
                </a:lnTo>
                <a:lnTo>
                  <a:pt x="944276" y="415559"/>
                </a:lnTo>
                <a:lnTo>
                  <a:pt x="973013" y="482010"/>
                </a:lnTo>
                <a:lnTo>
                  <a:pt x="974102" y="485940"/>
                </a:lnTo>
                <a:lnTo>
                  <a:pt x="974102" y="632178"/>
                </a:lnTo>
                <a:lnTo>
                  <a:pt x="935334" y="698346"/>
                </a:lnTo>
                <a:lnTo>
                  <a:pt x="900737" y="729198"/>
                </a:lnTo>
                <a:lnTo>
                  <a:pt x="858720" y="752125"/>
                </a:lnTo>
                <a:lnTo>
                  <a:pt x="819951" y="763647"/>
                </a:lnTo>
                <a:lnTo>
                  <a:pt x="800385" y="766464"/>
                </a:lnTo>
                <a:lnTo>
                  <a:pt x="780860" y="767391"/>
                </a:lnTo>
                <a:close/>
              </a:path>
            </a:pathLst>
          </a:custGeom>
          <a:solidFill>
            <a:srgbClr val="010300">
              <a:alpha val="4708"/>
            </a:srgbClr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8" name="object 8"/>
          <p:cNvSpPr/>
          <p:nvPr/>
        </p:nvSpPr>
        <p:spPr>
          <a:xfrm>
            <a:off x="0" y="3249017"/>
            <a:ext cx="9001443" cy="76200"/>
          </a:xfrm>
          <a:custGeom>
            <a:avLst/>
            <a:gdLst/>
            <a:ahLst/>
            <a:cxnLst/>
            <a:rect l="l" t="t" r="r" b="b"/>
            <a:pathLst>
              <a:path w="18002885" h="152400">
                <a:moveTo>
                  <a:pt x="0" y="152399"/>
                </a:moveTo>
                <a:lnTo>
                  <a:pt x="18002862" y="152399"/>
                </a:lnTo>
                <a:lnTo>
                  <a:pt x="18002862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9" name="object 9"/>
          <p:cNvSpPr txBox="1"/>
          <p:nvPr/>
        </p:nvSpPr>
        <p:spPr>
          <a:xfrm>
            <a:off x="924215" y="3624714"/>
            <a:ext cx="1671955" cy="1970027"/>
          </a:xfrm>
          <a:prstGeom prst="rect">
            <a:avLst/>
          </a:prstGeom>
        </p:spPr>
        <p:txBody>
          <a:bodyPr vert="horz" wrap="square" lIns="0" tIns="131763" rIns="0" bIns="0" rtlCol="0">
            <a:spAutoFit/>
          </a:bodyPr>
          <a:lstStyle/>
          <a:p>
            <a:pPr marL="3175" algn="ctr">
              <a:spcBef>
                <a:spcPts val="1038"/>
              </a:spcBef>
            </a:pPr>
            <a:r>
              <a:rPr sz="1400" b="1" dirty="0">
                <a:latin typeface="Gilroy" pitchFamily="50" charset="-52"/>
              </a:rPr>
              <a:t>ЭТАП 1</a:t>
            </a:r>
          </a:p>
          <a:p>
            <a:pPr marL="72708" marR="68898" algn="ctr">
              <a:lnSpc>
                <a:spcPct val="125000"/>
              </a:lnSpc>
              <a:spcBef>
                <a:spcPts val="203"/>
              </a:spcBef>
            </a:pPr>
            <a:r>
              <a:rPr sz="1400" dirty="0">
                <a:latin typeface="Gilroy" pitchFamily="50" charset="-52"/>
              </a:rPr>
              <a:t>Изучение рынка  смарт-контрактов.</a:t>
            </a:r>
          </a:p>
          <a:p>
            <a:pPr marL="6350" marR="2540" algn="ctr">
              <a:lnSpc>
                <a:spcPct val="125000"/>
              </a:lnSpc>
            </a:pPr>
            <a:r>
              <a:rPr sz="1400" dirty="0">
                <a:latin typeface="Gilroy" pitchFamily="50" charset="-52"/>
              </a:rPr>
              <a:t>Изучение принципа  работы и случаев  применения смарт-  контрактов</a:t>
            </a:r>
          </a:p>
        </p:txBody>
      </p:sp>
      <p:sp>
        <p:nvSpPr>
          <p:cNvPr id="10" name="object 10"/>
          <p:cNvSpPr/>
          <p:nvPr/>
        </p:nvSpPr>
        <p:spPr>
          <a:xfrm>
            <a:off x="1630767" y="3172817"/>
            <a:ext cx="261938" cy="261938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937" y="523872"/>
                </a:moveTo>
                <a:lnTo>
                  <a:pt x="214853" y="519652"/>
                </a:lnTo>
                <a:lnTo>
                  <a:pt x="170539" y="507485"/>
                </a:lnTo>
                <a:lnTo>
                  <a:pt x="129732" y="488110"/>
                </a:lnTo>
                <a:lnTo>
                  <a:pt x="93174" y="462268"/>
                </a:lnTo>
                <a:lnTo>
                  <a:pt x="61604" y="430698"/>
                </a:lnTo>
                <a:lnTo>
                  <a:pt x="35762" y="394140"/>
                </a:lnTo>
                <a:lnTo>
                  <a:pt x="16387" y="353334"/>
                </a:lnTo>
                <a:lnTo>
                  <a:pt x="4220" y="309021"/>
                </a:lnTo>
                <a:lnTo>
                  <a:pt x="0" y="261939"/>
                </a:lnTo>
                <a:lnTo>
                  <a:pt x="4220" y="214855"/>
                </a:lnTo>
                <a:lnTo>
                  <a:pt x="16387" y="170540"/>
                </a:lnTo>
                <a:lnTo>
                  <a:pt x="35762" y="129733"/>
                </a:lnTo>
                <a:lnTo>
                  <a:pt x="61604" y="93175"/>
                </a:lnTo>
                <a:lnTo>
                  <a:pt x="93174" y="61605"/>
                </a:lnTo>
                <a:lnTo>
                  <a:pt x="129732" y="35762"/>
                </a:lnTo>
                <a:lnTo>
                  <a:pt x="170539" y="16387"/>
                </a:lnTo>
                <a:lnTo>
                  <a:pt x="214853" y="4220"/>
                </a:lnTo>
                <a:lnTo>
                  <a:pt x="261937" y="0"/>
                </a:lnTo>
                <a:lnTo>
                  <a:pt x="309021" y="4220"/>
                </a:lnTo>
                <a:lnTo>
                  <a:pt x="353335" y="16387"/>
                </a:lnTo>
                <a:lnTo>
                  <a:pt x="394142" y="35762"/>
                </a:lnTo>
                <a:lnTo>
                  <a:pt x="430700" y="61605"/>
                </a:lnTo>
                <a:lnTo>
                  <a:pt x="462270" y="93175"/>
                </a:lnTo>
                <a:lnTo>
                  <a:pt x="488112" y="129733"/>
                </a:lnTo>
                <a:lnTo>
                  <a:pt x="507487" y="170540"/>
                </a:lnTo>
                <a:lnTo>
                  <a:pt x="519654" y="214855"/>
                </a:lnTo>
                <a:lnTo>
                  <a:pt x="523874" y="261939"/>
                </a:lnTo>
                <a:lnTo>
                  <a:pt x="519654" y="309021"/>
                </a:lnTo>
                <a:lnTo>
                  <a:pt x="507487" y="353334"/>
                </a:lnTo>
                <a:lnTo>
                  <a:pt x="488112" y="394140"/>
                </a:lnTo>
                <a:lnTo>
                  <a:pt x="462269" y="430698"/>
                </a:lnTo>
                <a:lnTo>
                  <a:pt x="430699" y="462268"/>
                </a:lnTo>
                <a:lnTo>
                  <a:pt x="394140" y="488110"/>
                </a:lnTo>
                <a:lnTo>
                  <a:pt x="353334" y="507485"/>
                </a:lnTo>
                <a:lnTo>
                  <a:pt x="309020" y="519652"/>
                </a:lnTo>
                <a:lnTo>
                  <a:pt x="261937" y="523872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11" name="object 11"/>
          <p:cNvSpPr txBox="1"/>
          <p:nvPr/>
        </p:nvSpPr>
        <p:spPr>
          <a:xfrm>
            <a:off x="3546296" y="3624714"/>
            <a:ext cx="1941513" cy="2508636"/>
          </a:xfrm>
          <a:prstGeom prst="rect">
            <a:avLst/>
          </a:prstGeom>
        </p:spPr>
        <p:txBody>
          <a:bodyPr vert="horz" wrap="square" lIns="0" tIns="131763" rIns="0" bIns="0" rtlCol="0">
            <a:spAutoFit/>
          </a:bodyPr>
          <a:lstStyle/>
          <a:p>
            <a:pPr marL="3175" algn="ctr">
              <a:spcBef>
                <a:spcPts val="1038"/>
              </a:spcBef>
            </a:pPr>
            <a:r>
              <a:rPr sz="1400" b="1" dirty="0">
                <a:latin typeface="Gilroy" pitchFamily="50" charset="-52"/>
              </a:rPr>
              <a:t>ЭТАП 2</a:t>
            </a:r>
          </a:p>
          <a:p>
            <a:pPr marL="6350" marR="2540" indent="-318" algn="ctr">
              <a:lnSpc>
                <a:spcPct val="125000"/>
              </a:lnSpc>
              <a:spcBef>
                <a:spcPts val="203"/>
              </a:spcBef>
            </a:pPr>
            <a:r>
              <a:rPr sz="1400" dirty="0">
                <a:latin typeface="Gilroy" pitchFamily="50" charset="-52"/>
              </a:rPr>
              <a:t>Анализ 4-5 Blockchain-  платформ для  написания смарт-  контрактов, выделение</a:t>
            </a:r>
          </a:p>
          <a:p>
            <a:pPr marL="108585" marR="105093" algn="ctr">
              <a:lnSpc>
                <a:spcPct val="125000"/>
              </a:lnSpc>
            </a:pPr>
            <a:r>
              <a:rPr sz="1400" dirty="0">
                <a:latin typeface="Gilroy" pitchFamily="50" charset="-52"/>
              </a:rPr>
              <a:t>, преимуществ и  недостатков, а также  описание  характеристики</a:t>
            </a:r>
          </a:p>
        </p:txBody>
      </p:sp>
      <p:sp>
        <p:nvSpPr>
          <p:cNvPr id="12" name="object 12"/>
          <p:cNvSpPr/>
          <p:nvPr/>
        </p:nvSpPr>
        <p:spPr>
          <a:xfrm>
            <a:off x="4387686" y="3172817"/>
            <a:ext cx="261938" cy="261938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937" y="523872"/>
                </a:moveTo>
                <a:lnTo>
                  <a:pt x="214853" y="519652"/>
                </a:lnTo>
                <a:lnTo>
                  <a:pt x="170539" y="507485"/>
                </a:lnTo>
                <a:lnTo>
                  <a:pt x="129732" y="488110"/>
                </a:lnTo>
                <a:lnTo>
                  <a:pt x="93174" y="462268"/>
                </a:lnTo>
                <a:lnTo>
                  <a:pt x="61604" y="430698"/>
                </a:lnTo>
                <a:lnTo>
                  <a:pt x="35762" y="394140"/>
                </a:lnTo>
                <a:lnTo>
                  <a:pt x="16387" y="353334"/>
                </a:lnTo>
                <a:lnTo>
                  <a:pt x="4220" y="309021"/>
                </a:lnTo>
                <a:lnTo>
                  <a:pt x="0" y="261939"/>
                </a:lnTo>
                <a:lnTo>
                  <a:pt x="4220" y="214855"/>
                </a:lnTo>
                <a:lnTo>
                  <a:pt x="16387" y="170540"/>
                </a:lnTo>
                <a:lnTo>
                  <a:pt x="35762" y="129733"/>
                </a:lnTo>
                <a:lnTo>
                  <a:pt x="61604" y="93175"/>
                </a:lnTo>
                <a:lnTo>
                  <a:pt x="93174" y="61605"/>
                </a:lnTo>
                <a:lnTo>
                  <a:pt x="129732" y="35762"/>
                </a:lnTo>
                <a:lnTo>
                  <a:pt x="170539" y="16387"/>
                </a:lnTo>
                <a:lnTo>
                  <a:pt x="214853" y="4220"/>
                </a:lnTo>
                <a:lnTo>
                  <a:pt x="261937" y="0"/>
                </a:lnTo>
                <a:lnTo>
                  <a:pt x="309021" y="4220"/>
                </a:lnTo>
                <a:lnTo>
                  <a:pt x="353335" y="16387"/>
                </a:lnTo>
                <a:lnTo>
                  <a:pt x="394142" y="35762"/>
                </a:lnTo>
                <a:lnTo>
                  <a:pt x="430700" y="61605"/>
                </a:lnTo>
                <a:lnTo>
                  <a:pt x="462270" y="93175"/>
                </a:lnTo>
                <a:lnTo>
                  <a:pt x="488112" y="129733"/>
                </a:lnTo>
                <a:lnTo>
                  <a:pt x="507487" y="170540"/>
                </a:lnTo>
                <a:lnTo>
                  <a:pt x="519654" y="214855"/>
                </a:lnTo>
                <a:lnTo>
                  <a:pt x="523874" y="261939"/>
                </a:lnTo>
                <a:lnTo>
                  <a:pt x="519654" y="309021"/>
                </a:lnTo>
                <a:lnTo>
                  <a:pt x="507487" y="353334"/>
                </a:lnTo>
                <a:lnTo>
                  <a:pt x="488112" y="394140"/>
                </a:lnTo>
                <a:lnTo>
                  <a:pt x="462269" y="430698"/>
                </a:lnTo>
                <a:lnTo>
                  <a:pt x="430699" y="462268"/>
                </a:lnTo>
                <a:lnTo>
                  <a:pt x="394140" y="488110"/>
                </a:lnTo>
                <a:lnTo>
                  <a:pt x="353334" y="507485"/>
                </a:lnTo>
                <a:lnTo>
                  <a:pt x="309020" y="519652"/>
                </a:lnTo>
                <a:lnTo>
                  <a:pt x="261937" y="523872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13" name="object 13"/>
          <p:cNvSpPr txBox="1"/>
          <p:nvPr/>
        </p:nvSpPr>
        <p:spPr>
          <a:xfrm>
            <a:off x="6360662" y="3624714"/>
            <a:ext cx="1826577" cy="1700723"/>
          </a:xfrm>
          <a:prstGeom prst="rect">
            <a:avLst/>
          </a:prstGeom>
        </p:spPr>
        <p:txBody>
          <a:bodyPr vert="horz" wrap="square" lIns="0" tIns="131763" rIns="0" bIns="0" rtlCol="0">
            <a:spAutoFit/>
          </a:bodyPr>
          <a:lstStyle/>
          <a:p>
            <a:pPr marL="2858" algn="ctr">
              <a:spcBef>
                <a:spcPts val="1038"/>
              </a:spcBef>
            </a:pPr>
            <a:r>
              <a:rPr sz="1400" b="1" dirty="0">
                <a:latin typeface="Gilroy" pitchFamily="50" charset="-52"/>
              </a:rPr>
              <a:t>ЭТАП 3</a:t>
            </a:r>
          </a:p>
          <a:p>
            <a:pPr marL="6350" marR="2540" indent="-318" algn="ctr">
              <a:lnSpc>
                <a:spcPct val="125000"/>
              </a:lnSpc>
              <a:spcBef>
                <a:spcPts val="203"/>
              </a:spcBef>
            </a:pPr>
            <a:r>
              <a:rPr sz="1400" dirty="0">
                <a:latin typeface="Gilroy" pitchFamily="50" charset="-52"/>
              </a:rPr>
              <a:t>Сравнение  проанализированных  Blockchain-платформ и  выбор наиболее  оптимальной</a:t>
            </a:r>
          </a:p>
        </p:txBody>
      </p:sp>
      <p:sp>
        <p:nvSpPr>
          <p:cNvPr id="14" name="object 14"/>
          <p:cNvSpPr/>
          <p:nvPr/>
        </p:nvSpPr>
        <p:spPr>
          <a:xfrm>
            <a:off x="7142993" y="3172817"/>
            <a:ext cx="261938" cy="261938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937" y="523872"/>
                </a:moveTo>
                <a:lnTo>
                  <a:pt x="214853" y="519652"/>
                </a:lnTo>
                <a:lnTo>
                  <a:pt x="170539" y="507485"/>
                </a:lnTo>
                <a:lnTo>
                  <a:pt x="129732" y="488110"/>
                </a:lnTo>
                <a:lnTo>
                  <a:pt x="93174" y="462268"/>
                </a:lnTo>
                <a:lnTo>
                  <a:pt x="61604" y="430698"/>
                </a:lnTo>
                <a:lnTo>
                  <a:pt x="35762" y="394140"/>
                </a:lnTo>
                <a:lnTo>
                  <a:pt x="16387" y="353334"/>
                </a:lnTo>
                <a:lnTo>
                  <a:pt x="4220" y="309021"/>
                </a:lnTo>
                <a:lnTo>
                  <a:pt x="0" y="261939"/>
                </a:lnTo>
                <a:lnTo>
                  <a:pt x="4220" y="214855"/>
                </a:lnTo>
                <a:lnTo>
                  <a:pt x="16387" y="170540"/>
                </a:lnTo>
                <a:lnTo>
                  <a:pt x="35762" y="129733"/>
                </a:lnTo>
                <a:lnTo>
                  <a:pt x="61604" y="93175"/>
                </a:lnTo>
                <a:lnTo>
                  <a:pt x="93174" y="61605"/>
                </a:lnTo>
                <a:lnTo>
                  <a:pt x="129732" y="35762"/>
                </a:lnTo>
                <a:lnTo>
                  <a:pt x="170539" y="16387"/>
                </a:lnTo>
                <a:lnTo>
                  <a:pt x="214853" y="4220"/>
                </a:lnTo>
                <a:lnTo>
                  <a:pt x="261937" y="0"/>
                </a:lnTo>
                <a:lnTo>
                  <a:pt x="309021" y="4220"/>
                </a:lnTo>
                <a:lnTo>
                  <a:pt x="353335" y="16387"/>
                </a:lnTo>
                <a:lnTo>
                  <a:pt x="394142" y="35762"/>
                </a:lnTo>
                <a:lnTo>
                  <a:pt x="430700" y="61605"/>
                </a:lnTo>
                <a:lnTo>
                  <a:pt x="462270" y="93175"/>
                </a:lnTo>
                <a:lnTo>
                  <a:pt x="488112" y="129733"/>
                </a:lnTo>
                <a:lnTo>
                  <a:pt x="507487" y="170540"/>
                </a:lnTo>
                <a:lnTo>
                  <a:pt x="519654" y="214855"/>
                </a:lnTo>
                <a:lnTo>
                  <a:pt x="523874" y="261939"/>
                </a:lnTo>
                <a:lnTo>
                  <a:pt x="519654" y="309021"/>
                </a:lnTo>
                <a:lnTo>
                  <a:pt x="507487" y="353334"/>
                </a:lnTo>
                <a:lnTo>
                  <a:pt x="488112" y="394140"/>
                </a:lnTo>
                <a:lnTo>
                  <a:pt x="462269" y="430698"/>
                </a:lnTo>
                <a:lnTo>
                  <a:pt x="430699" y="462268"/>
                </a:lnTo>
                <a:lnTo>
                  <a:pt x="394140" y="488110"/>
                </a:lnTo>
                <a:lnTo>
                  <a:pt x="353334" y="507485"/>
                </a:lnTo>
                <a:lnTo>
                  <a:pt x="309020" y="519652"/>
                </a:lnTo>
                <a:lnTo>
                  <a:pt x="261937" y="523872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15" name="object 15"/>
          <p:cNvSpPr/>
          <p:nvPr/>
        </p:nvSpPr>
        <p:spPr>
          <a:xfrm>
            <a:off x="9001431" y="857251"/>
            <a:ext cx="142875" cy="5143500"/>
          </a:xfrm>
          <a:custGeom>
            <a:avLst/>
            <a:gdLst/>
            <a:ahLst/>
            <a:cxnLst/>
            <a:rect l="l" t="t" r="r" b="b"/>
            <a:pathLst>
              <a:path w="285750" h="10287000">
                <a:moveTo>
                  <a:pt x="0" y="0"/>
                </a:moveTo>
                <a:lnTo>
                  <a:pt x="285136" y="0"/>
                </a:lnTo>
                <a:lnTo>
                  <a:pt x="285136" y="10286998"/>
                </a:lnTo>
                <a:lnTo>
                  <a:pt x="0" y="10286998"/>
                </a:lnTo>
                <a:lnTo>
                  <a:pt x="0" y="0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>
            <a:endParaRPr sz="900"/>
          </a:p>
        </p:txBody>
      </p:sp>
    </p:spTree>
    <p:extLst>
      <p:ext uri="{BB962C8B-B14F-4D97-AF65-F5344CB8AC3E}">
        <p14:creationId xmlns:p14="http://schemas.microsoft.com/office/powerpoint/2010/main" val="3228067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8660" y="1024601"/>
            <a:ext cx="2379164" cy="683520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en-US" sz="4400" b="0" spc="88" dirty="0">
                <a:solidFill>
                  <a:schemeClr val="tx1"/>
                </a:solidFill>
                <a:latin typeface="+mn-lt"/>
                <a:cs typeface="Arial"/>
              </a:rPr>
              <a:t>MAIAN</a:t>
            </a:r>
            <a:endParaRPr sz="4400" b="0" spc="88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06529" y="1259032"/>
            <a:ext cx="4481195" cy="430989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lnSpc>
                <a:spcPct val="116599"/>
              </a:lnSpc>
              <a:spcBef>
                <a:spcPts val="50"/>
              </a:spcBef>
              <a:tabLst>
                <a:tab pos="3669665" algn="l"/>
              </a:tabLst>
            </a:pPr>
            <a:r>
              <a:rPr sz="1600" dirty="0">
                <a:cs typeface="Calibri"/>
              </a:rPr>
              <a:t>MAIAN рассматривает атаки, требующие  нескольких транзакций. Он выполняет байт-  код VM символически и проверяет наличие  следов исполнения, указывающих на то, что  контракт может </a:t>
            </a:r>
            <a:r>
              <a:rPr sz="1600" dirty="0" err="1">
                <a:cs typeface="Calibri"/>
              </a:rPr>
              <a:t>быть</a:t>
            </a:r>
            <a:r>
              <a:rPr sz="1600" dirty="0">
                <a:cs typeface="Calibri"/>
              </a:rPr>
              <a:t> </a:t>
            </a:r>
            <a:r>
              <a:rPr sz="1600" dirty="0" err="1">
                <a:cs typeface="Calibri"/>
              </a:rPr>
              <a:t>самоуничтожен</a:t>
            </a:r>
            <a:r>
              <a:rPr lang="ru-RU" sz="1600" dirty="0">
                <a:cs typeface="Calibri"/>
              </a:rPr>
              <a:t> </a:t>
            </a:r>
            <a:r>
              <a:rPr sz="1600" dirty="0" err="1">
                <a:cs typeface="Calibri"/>
              </a:rPr>
              <a:t>или</a:t>
            </a:r>
            <a:r>
              <a:rPr sz="1600" dirty="0">
                <a:cs typeface="Calibri"/>
              </a:rPr>
              <a:t> что  он принимает эфир без выплаты. Чтобы  отбросить ложные срабатывания, контракты  динамически анализируются, при  развертывании их на частном блокчейне и  атакуя их с помощью вычисленных  транзакций. MARIAN написана на Python и  доступна на Github под лицензией MIT с марта  2018 года. Mayan - это в основном инструмент  командной строки, но также предоставляет  графический интерфейс, который требует  графической библиотеки Qt.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4950" y="1756341"/>
            <a:ext cx="6010275" cy="41481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2957" y="374752"/>
            <a:ext cx="4894263" cy="1360629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ru-RU" sz="4400" b="0" spc="355" dirty="0">
                <a:solidFill>
                  <a:srgbClr val="000000"/>
                </a:solidFill>
                <a:latin typeface="+mj-lt"/>
              </a:rPr>
              <a:t>СРАВНЕНИЕ</a:t>
            </a:r>
            <a:r>
              <a:rPr lang="ru-RU" sz="4400" b="0" spc="53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sz="4400" b="0" spc="395" dirty="0">
                <a:solidFill>
                  <a:srgbClr val="000000"/>
                </a:solidFill>
                <a:latin typeface="+mj-lt"/>
              </a:rPr>
              <a:t>ИНСТРУМЕНТОВ</a:t>
            </a:r>
            <a:endParaRPr lang="ru-RU" sz="4400" b="0" dirty="0">
              <a:latin typeface="+mj-l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6204" y="484366"/>
            <a:ext cx="6071592" cy="1468031"/>
          </a:xfrm>
          <a:prstGeom prst="rect">
            <a:avLst/>
          </a:prstGeom>
        </p:spPr>
        <p:txBody>
          <a:bodyPr vert="horz" wrap="square" lIns="0" tIns="112713" rIns="0" bIns="0" rtlCol="0" anchor="ctr">
            <a:spAutoFit/>
          </a:bodyPr>
          <a:lstStyle/>
          <a:p>
            <a:pPr marL="6350">
              <a:spcBef>
                <a:spcPts val="888"/>
              </a:spcBef>
            </a:pPr>
            <a:r>
              <a:rPr lang="ru-RU" dirty="0"/>
              <a:t>ЛУЧШИЙ ИНСТРУМЕНТ</a:t>
            </a:r>
            <a:br>
              <a:rPr lang="ru-RU" dirty="0"/>
            </a:br>
            <a:r>
              <a:rPr lang="en-US" dirty="0">
                <a:solidFill>
                  <a:srgbClr val="000000"/>
                </a:solidFill>
                <a:cs typeface="Arial"/>
              </a:rPr>
              <a:t>MYTHRIL</a:t>
            </a:r>
            <a:endParaRPr lang="en-US" dirty="0"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728" y="2420888"/>
            <a:ext cx="7896543" cy="327737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40983">
              <a:lnSpc>
                <a:spcPct val="115799"/>
              </a:lnSpc>
              <a:spcBef>
                <a:spcPts val="50"/>
              </a:spcBef>
            </a:pPr>
            <a:r>
              <a:rPr sz="1675" dirty="0">
                <a:cs typeface="Calibri"/>
              </a:rPr>
              <a:t>Mythril способен обнаруживать большой спектр потенциальных проблем.  Ко всем прочему, он умеет делать это все в реальном блокчейне, находя по  сигнатурам нужные контракты и уязвимости, строить графы вызовов,  форматировать отчеты. Также, Mythril позволяет </a:t>
            </a:r>
            <a:r>
              <a:rPr sz="1675" dirty="0" err="1">
                <a:cs typeface="Calibri"/>
              </a:rPr>
              <a:t>писать</a:t>
            </a:r>
            <a:r>
              <a:rPr sz="1675" dirty="0">
                <a:cs typeface="Calibri"/>
              </a:rPr>
              <a:t> </a:t>
            </a:r>
            <a:r>
              <a:rPr sz="1675" dirty="0" err="1">
                <a:cs typeface="Calibri"/>
              </a:rPr>
              <a:t>собственные</a:t>
            </a:r>
            <a:r>
              <a:rPr lang="ru-RU" sz="1675" dirty="0">
                <a:cs typeface="Calibri"/>
              </a:rPr>
              <a:t> </a:t>
            </a:r>
            <a:r>
              <a:rPr sz="1675" dirty="0" err="1">
                <a:cs typeface="Calibri"/>
              </a:rPr>
              <a:t>сценарии</a:t>
            </a:r>
            <a:r>
              <a:rPr sz="1675" dirty="0">
                <a:cs typeface="Calibri"/>
              </a:rPr>
              <a:t> тестирования, предоставляя python-based интерфейс к контракту и  позволяющие с произвольной степенью гибкости протестировать отдельные  функции, зафиксировать значения параметров, или вообще реализовать  собственную стратегию работы	с дизассемблированным кодом.</a:t>
            </a:r>
          </a:p>
          <a:p>
            <a:pPr marL="6350" marR="217805">
              <a:lnSpc>
                <a:spcPct val="115799"/>
              </a:lnSpc>
            </a:pPr>
            <a:r>
              <a:rPr sz="1675" dirty="0">
                <a:cs typeface="Calibri"/>
              </a:rPr>
              <a:t>Я считаю, что Mythril — отличный и мощный инструмент для анализа смарт-  контрактов. Он позволяет как минимум обратить внимание на критические  части кода и обнаружить скрытые связи между переменными.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79712" y="1340768"/>
            <a:ext cx="6624736" cy="333039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r>
              <a:rPr lang="ru-RU" dirty="0"/>
              <a:t>В ходе проекта  был выполнен анализ наиболее популярных платформ для написания смарт-контрактов, отмечены особенности каждой из платформ, какие существуют преимущества и недостатки у каждой из платформ. Так же был сделан выбор наиболее оптимальной платформы, которую целесообразнее использовать на данный момент для работы со смарт-контрактами. Был осуществлен обзор существующих методик анализа уязвимостей смарт-контрактов, а также инструментов, которые работают по заданной методике. И был сделан выбор наиболее сбалансированной методики, а, соответственно, и инструмента, который может использовать для поиска и анализа уязвимостей в коде смарт-контракта.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E100F6-4ED5-4BB5-B8F4-4E77D9F73DA5}"/>
              </a:ext>
            </a:extLst>
          </p:cNvPr>
          <p:cNvSpPr txBox="1"/>
          <p:nvPr/>
        </p:nvSpPr>
        <p:spPr>
          <a:xfrm>
            <a:off x="3275856" y="224526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РЕЗУЛЬТАТЫ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55576" y="2266650"/>
            <a:ext cx="1952514" cy="496799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1400" dirty="0"/>
              <a:t>П.И. </a:t>
            </a:r>
            <a:r>
              <a:rPr lang="ru-RU" sz="1400" dirty="0" err="1"/>
              <a:t>Куцубин</a:t>
            </a:r>
            <a:r>
              <a:rPr lang="ru-RU" sz="1400" dirty="0"/>
              <a:t> </a:t>
            </a:r>
          </a:p>
          <a:p>
            <a:r>
              <a:rPr lang="ru-RU" sz="1400" dirty="0"/>
              <a:t>Студент группы 171-361</a:t>
            </a:r>
          </a:p>
        </p:txBody>
      </p:sp>
    </p:spTree>
    <p:extLst>
      <p:ext uri="{BB962C8B-B14F-4D97-AF65-F5344CB8AC3E}">
        <p14:creationId xmlns:p14="http://schemas.microsoft.com/office/powerpoint/2010/main" val="383605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2322" y="408831"/>
            <a:ext cx="7090728" cy="1360629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spc="-15" dirty="0">
                <a:solidFill>
                  <a:srgbClr val="010300"/>
                </a:solidFill>
              </a:rPr>
              <a:t>ЭТАПЫ </a:t>
            </a:r>
            <a:r>
              <a:rPr spc="-38" dirty="0">
                <a:solidFill>
                  <a:srgbClr val="010300"/>
                </a:solidFill>
              </a:rPr>
              <a:t>РАБОТЫ </a:t>
            </a:r>
            <a:r>
              <a:rPr spc="138" dirty="0">
                <a:solidFill>
                  <a:srgbClr val="010300"/>
                </a:solidFill>
              </a:rPr>
              <a:t>НАД</a:t>
            </a:r>
            <a:r>
              <a:rPr spc="658" dirty="0">
                <a:solidFill>
                  <a:srgbClr val="010300"/>
                </a:solidFill>
              </a:rPr>
              <a:t> </a:t>
            </a:r>
            <a:r>
              <a:rPr spc="118" dirty="0">
                <a:solidFill>
                  <a:srgbClr val="010300"/>
                </a:solidFill>
              </a:rPr>
              <a:t>ПРОЕКТОМ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7929" y="2004452"/>
            <a:ext cx="8241487" cy="11846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 algn="ctr">
              <a:lnSpc>
                <a:spcPct val="107600"/>
              </a:lnSpc>
              <a:spcBef>
                <a:spcPts val="50"/>
              </a:spcBef>
              <a:tabLst>
                <a:tab pos="5818505" algn="l"/>
              </a:tabLst>
            </a:pPr>
            <a:r>
              <a:rPr sz="2400" b="1" dirty="0">
                <a:latin typeface="Gilroy" pitchFamily="50" charset="-52"/>
              </a:rPr>
              <a:t>2.ВЫБОР НАИБОЛЕЕ СБАЛАНСИРОВАННОЙ  КОМБИНАЦИЮ МЕТОДИКИ И ИНСТРУМЕНТА,</a:t>
            </a:r>
            <a:r>
              <a:rPr lang="ru-RU" sz="2400" b="1" dirty="0">
                <a:latin typeface="Gilroy" pitchFamily="50" charset="-52"/>
              </a:rPr>
              <a:t> </a:t>
            </a:r>
            <a:r>
              <a:rPr sz="2400" b="1" dirty="0">
                <a:latin typeface="Gilroy" pitchFamily="50" charset="-52"/>
              </a:rPr>
              <a:t>ДЛЯ</a:t>
            </a:r>
            <a:r>
              <a:rPr lang="ru-RU" sz="2400" b="1" dirty="0">
                <a:latin typeface="Gilroy" pitchFamily="50" charset="-52"/>
              </a:rPr>
              <a:t> </a:t>
            </a:r>
            <a:r>
              <a:rPr sz="2400" b="1" dirty="0">
                <a:latin typeface="Gilroy" pitchFamily="50" charset="-52"/>
              </a:rPr>
              <a:t>ПОИСКА И АНАЛИЗА УЯЗВИМОСТЕЙ В КОДЕ СМАРТ-КОНТРАКТА.</a:t>
            </a:r>
          </a:p>
        </p:txBody>
      </p:sp>
      <p:sp>
        <p:nvSpPr>
          <p:cNvPr id="6" name="object 6"/>
          <p:cNvSpPr/>
          <p:nvPr/>
        </p:nvSpPr>
        <p:spPr>
          <a:xfrm>
            <a:off x="8656948" y="857250"/>
            <a:ext cx="487363" cy="383858"/>
          </a:xfrm>
          <a:custGeom>
            <a:avLst/>
            <a:gdLst/>
            <a:ahLst/>
            <a:cxnLst/>
            <a:rect l="l" t="t" r="r" b="b"/>
            <a:pathLst>
              <a:path w="974725" h="767715">
                <a:moveTo>
                  <a:pt x="780860" y="767391"/>
                </a:moveTo>
                <a:lnTo>
                  <a:pt x="732532" y="761659"/>
                </a:lnTo>
                <a:lnTo>
                  <a:pt x="687189" y="745015"/>
                </a:lnTo>
                <a:lnTo>
                  <a:pt x="646783" y="718284"/>
                </a:lnTo>
                <a:lnTo>
                  <a:pt x="613264" y="682289"/>
                </a:lnTo>
                <a:lnTo>
                  <a:pt x="588583" y="637857"/>
                </a:lnTo>
                <a:lnTo>
                  <a:pt x="558926" y="571030"/>
                </a:lnTo>
                <a:lnTo>
                  <a:pt x="525849" y="507771"/>
                </a:lnTo>
                <a:lnTo>
                  <a:pt x="489725" y="448000"/>
                </a:lnTo>
                <a:lnTo>
                  <a:pt x="450925" y="391642"/>
                </a:lnTo>
                <a:lnTo>
                  <a:pt x="409820" y="338616"/>
                </a:lnTo>
                <a:lnTo>
                  <a:pt x="366783" y="288847"/>
                </a:lnTo>
                <a:lnTo>
                  <a:pt x="322185" y="242254"/>
                </a:lnTo>
                <a:lnTo>
                  <a:pt x="276397" y="198762"/>
                </a:lnTo>
                <a:lnTo>
                  <a:pt x="229792" y="158291"/>
                </a:lnTo>
                <a:lnTo>
                  <a:pt x="182741" y="120764"/>
                </a:lnTo>
                <a:lnTo>
                  <a:pt x="135615" y="86102"/>
                </a:lnTo>
                <a:lnTo>
                  <a:pt x="88786" y="54229"/>
                </a:lnTo>
                <a:lnTo>
                  <a:pt x="42626" y="25065"/>
                </a:lnTo>
                <a:lnTo>
                  <a:pt x="0" y="0"/>
                </a:lnTo>
                <a:lnTo>
                  <a:pt x="665578" y="0"/>
                </a:lnTo>
                <a:lnTo>
                  <a:pt x="728884" y="72293"/>
                </a:lnTo>
                <a:lnTo>
                  <a:pt x="768973" y="123148"/>
                </a:lnTo>
                <a:lnTo>
                  <a:pt x="807634" y="176481"/>
                </a:lnTo>
                <a:lnTo>
                  <a:pt x="844679" y="232340"/>
                </a:lnTo>
                <a:lnTo>
                  <a:pt x="879925" y="290773"/>
                </a:lnTo>
                <a:lnTo>
                  <a:pt x="913186" y="351830"/>
                </a:lnTo>
                <a:lnTo>
                  <a:pt x="944277" y="415559"/>
                </a:lnTo>
                <a:lnTo>
                  <a:pt x="973013" y="482010"/>
                </a:lnTo>
                <a:lnTo>
                  <a:pt x="974103" y="485940"/>
                </a:lnTo>
                <a:lnTo>
                  <a:pt x="974103" y="632178"/>
                </a:lnTo>
                <a:lnTo>
                  <a:pt x="935335" y="698346"/>
                </a:lnTo>
                <a:lnTo>
                  <a:pt x="900737" y="729198"/>
                </a:lnTo>
                <a:lnTo>
                  <a:pt x="858720" y="752125"/>
                </a:lnTo>
                <a:lnTo>
                  <a:pt x="819951" y="763647"/>
                </a:lnTo>
                <a:lnTo>
                  <a:pt x="800385" y="766464"/>
                </a:lnTo>
                <a:lnTo>
                  <a:pt x="780860" y="767391"/>
                </a:lnTo>
                <a:close/>
              </a:path>
            </a:pathLst>
          </a:custGeom>
          <a:solidFill>
            <a:srgbClr val="010300">
              <a:alpha val="4708"/>
            </a:srgbClr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8" name="object 8"/>
          <p:cNvSpPr/>
          <p:nvPr/>
        </p:nvSpPr>
        <p:spPr>
          <a:xfrm>
            <a:off x="0" y="3249016"/>
            <a:ext cx="9001443" cy="76200"/>
          </a:xfrm>
          <a:custGeom>
            <a:avLst/>
            <a:gdLst/>
            <a:ahLst/>
            <a:cxnLst/>
            <a:rect l="l" t="t" r="r" b="b"/>
            <a:pathLst>
              <a:path w="18002885" h="152400">
                <a:moveTo>
                  <a:pt x="0" y="152399"/>
                </a:moveTo>
                <a:lnTo>
                  <a:pt x="18002862" y="152399"/>
                </a:lnTo>
                <a:lnTo>
                  <a:pt x="18002862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9" name="object 9"/>
          <p:cNvSpPr txBox="1"/>
          <p:nvPr/>
        </p:nvSpPr>
        <p:spPr>
          <a:xfrm>
            <a:off x="791907" y="3624713"/>
            <a:ext cx="1936750" cy="2508636"/>
          </a:xfrm>
          <a:prstGeom prst="rect">
            <a:avLst/>
          </a:prstGeom>
        </p:spPr>
        <p:txBody>
          <a:bodyPr vert="horz" wrap="square" lIns="0" tIns="131763" rIns="0" bIns="0" rtlCol="0">
            <a:spAutoFit/>
          </a:bodyPr>
          <a:lstStyle/>
          <a:p>
            <a:pPr marL="2858" algn="ctr">
              <a:spcBef>
                <a:spcPts val="1038"/>
              </a:spcBef>
            </a:pPr>
            <a:r>
              <a:rPr sz="1400" b="1" dirty="0">
                <a:latin typeface="Gilroy" pitchFamily="50" charset="-52"/>
              </a:rPr>
              <a:t>ЭТАП 1</a:t>
            </a:r>
          </a:p>
          <a:p>
            <a:pPr marL="6033" marR="2540" indent="-318" algn="ctr">
              <a:lnSpc>
                <a:spcPct val="125000"/>
              </a:lnSpc>
              <a:spcBef>
                <a:spcPts val="203"/>
              </a:spcBef>
            </a:pPr>
            <a:r>
              <a:rPr sz="1400" dirty="0">
                <a:latin typeface="Gilroy" pitchFamily="50" charset="-52"/>
              </a:rPr>
              <a:t>Изучение принципа  работы методов  анализа уязвимостей  смарт-контрактов  (статический и  динамический), анализ  их преимуществ и  недостатков</a:t>
            </a:r>
          </a:p>
        </p:txBody>
      </p:sp>
      <p:sp>
        <p:nvSpPr>
          <p:cNvPr id="10" name="object 10"/>
          <p:cNvSpPr/>
          <p:nvPr/>
        </p:nvSpPr>
        <p:spPr>
          <a:xfrm>
            <a:off x="1630767" y="3172817"/>
            <a:ext cx="261938" cy="261938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937" y="523872"/>
                </a:moveTo>
                <a:lnTo>
                  <a:pt x="214853" y="519652"/>
                </a:lnTo>
                <a:lnTo>
                  <a:pt x="170539" y="507485"/>
                </a:lnTo>
                <a:lnTo>
                  <a:pt x="129732" y="488110"/>
                </a:lnTo>
                <a:lnTo>
                  <a:pt x="93174" y="462268"/>
                </a:lnTo>
                <a:lnTo>
                  <a:pt x="61604" y="430698"/>
                </a:lnTo>
                <a:lnTo>
                  <a:pt x="35762" y="394140"/>
                </a:lnTo>
                <a:lnTo>
                  <a:pt x="16387" y="353334"/>
                </a:lnTo>
                <a:lnTo>
                  <a:pt x="4220" y="309021"/>
                </a:lnTo>
                <a:lnTo>
                  <a:pt x="0" y="261939"/>
                </a:lnTo>
                <a:lnTo>
                  <a:pt x="4220" y="214855"/>
                </a:lnTo>
                <a:lnTo>
                  <a:pt x="16387" y="170540"/>
                </a:lnTo>
                <a:lnTo>
                  <a:pt x="35762" y="129733"/>
                </a:lnTo>
                <a:lnTo>
                  <a:pt x="61604" y="93175"/>
                </a:lnTo>
                <a:lnTo>
                  <a:pt x="93174" y="61605"/>
                </a:lnTo>
                <a:lnTo>
                  <a:pt x="129732" y="35762"/>
                </a:lnTo>
                <a:lnTo>
                  <a:pt x="170539" y="16387"/>
                </a:lnTo>
                <a:lnTo>
                  <a:pt x="214853" y="4220"/>
                </a:lnTo>
                <a:lnTo>
                  <a:pt x="261937" y="0"/>
                </a:lnTo>
                <a:lnTo>
                  <a:pt x="309021" y="4220"/>
                </a:lnTo>
                <a:lnTo>
                  <a:pt x="353335" y="16387"/>
                </a:lnTo>
                <a:lnTo>
                  <a:pt x="394142" y="35762"/>
                </a:lnTo>
                <a:lnTo>
                  <a:pt x="430700" y="61605"/>
                </a:lnTo>
                <a:lnTo>
                  <a:pt x="462270" y="93175"/>
                </a:lnTo>
                <a:lnTo>
                  <a:pt x="488112" y="129733"/>
                </a:lnTo>
                <a:lnTo>
                  <a:pt x="507487" y="170540"/>
                </a:lnTo>
                <a:lnTo>
                  <a:pt x="519654" y="214855"/>
                </a:lnTo>
                <a:lnTo>
                  <a:pt x="523874" y="261939"/>
                </a:lnTo>
                <a:lnTo>
                  <a:pt x="519654" y="309021"/>
                </a:lnTo>
                <a:lnTo>
                  <a:pt x="507487" y="353334"/>
                </a:lnTo>
                <a:lnTo>
                  <a:pt x="488112" y="394140"/>
                </a:lnTo>
                <a:lnTo>
                  <a:pt x="462269" y="430698"/>
                </a:lnTo>
                <a:lnTo>
                  <a:pt x="430699" y="462268"/>
                </a:lnTo>
                <a:lnTo>
                  <a:pt x="394140" y="488110"/>
                </a:lnTo>
                <a:lnTo>
                  <a:pt x="353334" y="507485"/>
                </a:lnTo>
                <a:lnTo>
                  <a:pt x="309020" y="519652"/>
                </a:lnTo>
                <a:lnTo>
                  <a:pt x="261937" y="523872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11" name="object 11"/>
          <p:cNvSpPr txBox="1"/>
          <p:nvPr/>
        </p:nvSpPr>
        <p:spPr>
          <a:xfrm>
            <a:off x="3668186" y="3624713"/>
            <a:ext cx="1697673" cy="2239332"/>
          </a:xfrm>
          <a:prstGeom prst="rect">
            <a:avLst/>
          </a:prstGeom>
        </p:spPr>
        <p:txBody>
          <a:bodyPr vert="horz" wrap="square" lIns="0" tIns="131763" rIns="0" bIns="0" rtlCol="0">
            <a:spAutoFit/>
          </a:bodyPr>
          <a:lstStyle/>
          <a:p>
            <a:pPr marL="3175" algn="ctr">
              <a:spcBef>
                <a:spcPts val="1038"/>
              </a:spcBef>
            </a:pPr>
            <a:r>
              <a:rPr sz="1400" b="1" dirty="0">
                <a:latin typeface="Gilroy" pitchFamily="50" charset="-52"/>
              </a:rPr>
              <a:t>ЭТАП 2</a:t>
            </a:r>
          </a:p>
          <a:p>
            <a:pPr marL="455613" marR="214948" indent="-286068" algn="ctr">
              <a:lnSpc>
                <a:spcPct val="125000"/>
              </a:lnSpc>
              <a:spcBef>
                <a:spcPts val="203"/>
              </a:spcBef>
            </a:pPr>
            <a:r>
              <a:rPr sz="1400" dirty="0">
                <a:latin typeface="Gilroy" pitchFamily="50" charset="-52"/>
              </a:rPr>
              <a:t>Выбор и анализ  методик и</a:t>
            </a:r>
          </a:p>
          <a:p>
            <a:pPr marL="6350" marR="2540" algn="ctr">
              <a:lnSpc>
                <a:spcPct val="125000"/>
              </a:lnSpc>
            </a:pPr>
            <a:r>
              <a:rPr sz="1400" dirty="0">
                <a:latin typeface="Gilroy" pitchFamily="50" charset="-52"/>
              </a:rPr>
              <a:t>инструментов путем  выделения их  особенностей,  преимуществ и  недостатков</a:t>
            </a:r>
          </a:p>
        </p:txBody>
      </p:sp>
      <p:sp>
        <p:nvSpPr>
          <p:cNvPr id="12" name="object 12"/>
          <p:cNvSpPr/>
          <p:nvPr/>
        </p:nvSpPr>
        <p:spPr>
          <a:xfrm>
            <a:off x="4387686" y="3172817"/>
            <a:ext cx="261938" cy="261938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937" y="523872"/>
                </a:moveTo>
                <a:lnTo>
                  <a:pt x="214853" y="519652"/>
                </a:lnTo>
                <a:lnTo>
                  <a:pt x="170539" y="507485"/>
                </a:lnTo>
                <a:lnTo>
                  <a:pt x="129732" y="488110"/>
                </a:lnTo>
                <a:lnTo>
                  <a:pt x="93174" y="462268"/>
                </a:lnTo>
                <a:lnTo>
                  <a:pt x="61604" y="430698"/>
                </a:lnTo>
                <a:lnTo>
                  <a:pt x="35762" y="394140"/>
                </a:lnTo>
                <a:lnTo>
                  <a:pt x="16387" y="353334"/>
                </a:lnTo>
                <a:lnTo>
                  <a:pt x="4220" y="309021"/>
                </a:lnTo>
                <a:lnTo>
                  <a:pt x="0" y="261939"/>
                </a:lnTo>
                <a:lnTo>
                  <a:pt x="4220" y="214855"/>
                </a:lnTo>
                <a:lnTo>
                  <a:pt x="16387" y="170540"/>
                </a:lnTo>
                <a:lnTo>
                  <a:pt x="35762" y="129733"/>
                </a:lnTo>
                <a:lnTo>
                  <a:pt x="61604" y="93175"/>
                </a:lnTo>
                <a:lnTo>
                  <a:pt x="93174" y="61605"/>
                </a:lnTo>
                <a:lnTo>
                  <a:pt x="129732" y="35762"/>
                </a:lnTo>
                <a:lnTo>
                  <a:pt x="170539" y="16387"/>
                </a:lnTo>
                <a:lnTo>
                  <a:pt x="214853" y="4220"/>
                </a:lnTo>
                <a:lnTo>
                  <a:pt x="261937" y="0"/>
                </a:lnTo>
                <a:lnTo>
                  <a:pt x="309021" y="4220"/>
                </a:lnTo>
                <a:lnTo>
                  <a:pt x="353335" y="16387"/>
                </a:lnTo>
                <a:lnTo>
                  <a:pt x="394142" y="35762"/>
                </a:lnTo>
                <a:lnTo>
                  <a:pt x="430700" y="61605"/>
                </a:lnTo>
                <a:lnTo>
                  <a:pt x="462270" y="93175"/>
                </a:lnTo>
                <a:lnTo>
                  <a:pt x="488112" y="129733"/>
                </a:lnTo>
                <a:lnTo>
                  <a:pt x="507487" y="170540"/>
                </a:lnTo>
                <a:lnTo>
                  <a:pt x="519654" y="214855"/>
                </a:lnTo>
                <a:lnTo>
                  <a:pt x="523874" y="261939"/>
                </a:lnTo>
                <a:lnTo>
                  <a:pt x="519654" y="309021"/>
                </a:lnTo>
                <a:lnTo>
                  <a:pt x="507487" y="353334"/>
                </a:lnTo>
                <a:lnTo>
                  <a:pt x="488112" y="394140"/>
                </a:lnTo>
                <a:lnTo>
                  <a:pt x="462269" y="430698"/>
                </a:lnTo>
                <a:lnTo>
                  <a:pt x="430699" y="462268"/>
                </a:lnTo>
                <a:lnTo>
                  <a:pt x="394140" y="488110"/>
                </a:lnTo>
                <a:lnTo>
                  <a:pt x="353334" y="507485"/>
                </a:lnTo>
                <a:lnTo>
                  <a:pt x="309020" y="519652"/>
                </a:lnTo>
                <a:lnTo>
                  <a:pt x="261937" y="523872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13" name="object 13"/>
          <p:cNvSpPr txBox="1"/>
          <p:nvPr/>
        </p:nvSpPr>
        <p:spPr>
          <a:xfrm>
            <a:off x="6304731" y="3581025"/>
            <a:ext cx="1909127" cy="2311146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3175" algn="ctr">
              <a:spcBef>
                <a:spcPts val="1035"/>
              </a:spcBef>
            </a:pPr>
            <a:r>
              <a:rPr sz="1400" b="1" dirty="0">
                <a:latin typeface="Gilroy" pitchFamily="50" charset="-52"/>
              </a:rPr>
              <a:t>ЭТАП 3</a:t>
            </a:r>
          </a:p>
          <a:p>
            <a:pPr marL="6350" marR="2540" algn="ctr">
              <a:lnSpc>
                <a:spcPct val="125000"/>
              </a:lnSpc>
              <a:spcBef>
                <a:spcPts val="205"/>
              </a:spcBef>
            </a:pPr>
            <a:r>
              <a:rPr sz="1400" dirty="0">
                <a:latin typeface="Gilroy" pitchFamily="50" charset="-52"/>
              </a:rPr>
              <a:t>Выбор </a:t>
            </a:r>
            <a:r>
              <a:rPr sz="1400" dirty="0" err="1">
                <a:latin typeface="Gilroy" pitchFamily="50" charset="-52"/>
              </a:rPr>
              <a:t>наиболее</a:t>
            </a:r>
            <a:r>
              <a:rPr sz="1400" dirty="0">
                <a:latin typeface="Gilroy" pitchFamily="50" charset="-52"/>
              </a:rPr>
              <a:t>  </a:t>
            </a:r>
            <a:r>
              <a:rPr sz="1400" dirty="0" err="1">
                <a:latin typeface="Gilroy" pitchFamily="50" charset="-52"/>
              </a:rPr>
              <a:t>сбалансированн</a:t>
            </a:r>
            <a:r>
              <a:rPr lang="ru-RU" sz="1400" dirty="0">
                <a:latin typeface="Gilroy" pitchFamily="50" charset="-52"/>
              </a:rPr>
              <a:t>ой</a:t>
            </a:r>
            <a:r>
              <a:rPr sz="1400" dirty="0">
                <a:latin typeface="Gilroy" pitchFamily="50" charset="-52"/>
              </a:rPr>
              <a:t>  </a:t>
            </a:r>
            <a:r>
              <a:rPr sz="1400" dirty="0" err="1">
                <a:latin typeface="Gilroy" pitchFamily="50" charset="-52"/>
              </a:rPr>
              <a:t>комбинаци</a:t>
            </a:r>
            <a:r>
              <a:rPr lang="ru-RU" sz="1400" dirty="0">
                <a:latin typeface="Gilroy" pitchFamily="50" charset="-52"/>
              </a:rPr>
              <a:t>и</a:t>
            </a:r>
            <a:r>
              <a:rPr sz="1400" dirty="0">
                <a:latin typeface="Gilroy" pitchFamily="50" charset="-52"/>
              </a:rPr>
              <a:t> методики  и инструмента,  </a:t>
            </a:r>
            <a:r>
              <a:rPr sz="1400" dirty="0" err="1">
                <a:latin typeface="Gilroy" pitchFamily="50" charset="-52"/>
              </a:rPr>
              <a:t>котор</a:t>
            </a:r>
            <a:r>
              <a:rPr lang="ru-RU" sz="1400" dirty="0" err="1">
                <a:latin typeface="Gilroy" pitchFamily="50" charset="-52"/>
              </a:rPr>
              <a:t>ую</a:t>
            </a:r>
            <a:r>
              <a:rPr sz="1400" dirty="0">
                <a:latin typeface="Gilroy" pitchFamily="50" charset="-52"/>
              </a:rPr>
              <a:t> можно  использовать для  поиска и анализа  уязвимостей в коде</a:t>
            </a:r>
          </a:p>
        </p:txBody>
      </p:sp>
      <p:sp>
        <p:nvSpPr>
          <p:cNvPr id="14" name="object 14"/>
          <p:cNvSpPr/>
          <p:nvPr/>
        </p:nvSpPr>
        <p:spPr>
          <a:xfrm>
            <a:off x="7128213" y="3129128"/>
            <a:ext cx="261938" cy="261938"/>
          </a:xfrm>
          <a:custGeom>
            <a:avLst/>
            <a:gdLst/>
            <a:ahLst/>
            <a:cxnLst/>
            <a:rect l="l" t="t" r="r" b="b"/>
            <a:pathLst>
              <a:path w="523875" h="523875">
                <a:moveTo>
                  <a:pt x="261937" y="523872"/>
                </a:moveTo>
                <a:lnTo>
                  <a:pt x="214853" y="519652"/>
                </a:lnTo>
                <a:lnTo>
                  <a:pt x="170539" y="507485"/>
                </a:lnTo>
                <a:lnTo>
                  <a:pt x="129732" y="488110"/>
                </a:lnTo>
                <a:lnTo>
                  <a:pt x="93174" y="462268"/>
                </a:lnTo>
                <a:lnTo>
                  <a:pt x="61604" y="430698"/>
                </a:lnTo>
                <a:lnTo>
                  <a:pt x="35762" y="394140"/>
                </a:lnTo>
                <a:lnTo>
                  <a:pt x="16387" y="353334"/>
                </a:lnTo>
                <a:lnTo>
                  <a:pt x="4220" y="309021"/>
                </a:lnTo>
                <a:lnTo>
                  <a:pt x="0" y="261939"/>
                </a:lnTo>
                <a:lnTo>
                  <a:pt x="4220" y="214855"/>
                </a:lnTo>
                <a:lnTo>
                  <a:pt x="16387" y="170540"/>
                </a:lnTo>
                <a:lnTo>
                  <a:pt x="35762" y="129733"/>
                </a:lnTo>
                <a:lnTo>
                  <a:pt x="61604" y="93175"/>
                </a:lnTo>
                <a:lnTo>
                  <a:pt x="93174" y="61605"/>
                </a:lnTo>
                <a:lnTo>
                  <a:pt x="129732" y="35762"/>
                </a:lnTo>
                <a:lnTo>
                  <a:pt x="170539" y="16387"/>
                </a:lnTo>
                <a:lnTo>
                  <a:pt x="214853" y="4220"/>
                </a:lnTo>
                <a:lnTo>
                  <a:pt x="261937" y="0"/>
                </a:lnTo>
                <a:lnTo>
                  <a:pt x="309021" y="4220"/>
                </a:lnTo>
                <a:lnTo>
                  <a:pt x="353335" y="16387"/>
                </a:lnTo>
                <a:lnTo>
                  <a:pt x="394142" y="35762"/>
                </a:lnTo>
                <a:lnTo>
                  <a:pt x="430700" y="61605"/>
                </a:lnTo>
                <a:lnTo>
                  <a:pt x="462270" y="93175"/>
                </a:lnTo>
                <a:lnTo>
                  <a:pt x="488112" y="129733"/>
                </a:lnTo>
                <a:lnTo>
                  <a:pt x="507487" y="170540"/>
                </a:lnTo>
                <a:lnTo>
                  <a:pt x="519654" y="214855"/>
                </a:lnTo>
                <a:lnTo>
                  <a:pt x="523874" y="261939"/>
                </a:lnTo>
                <a:lnTo>
                  <a:pt x="519654" y="309021"/>
                </a:lnTo>
                <a:lnTo>
                  <a:pt x="507487" y="353334"/>
                </a:lnTo>
                <a:lnTo>
                  <a:pt x="488112" y="394140"/>
                </a:lnTo>
                <a:lnTo>
                  <a:pt x="462269" y="430698"/>
                </a:lnTo>
                <a:lnTo>
                  <a:pt x="430699" y="462268"/>
                </a:lnTo>
                <a:lnTo>
                  <a:pt x="394140" y="488110"/>
                </a:lnTo>
                <a:lnTo>
                  <a:pt x="353334" y="507485"/>
                </a:lnTo>
                <a:lnTo>
                  <a:pt x="309020" y="519652"/>
                </a:lnTo>
                <a:lnTo>
                  <a:pt x="261937" y="523872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15" name="object 15"/>
          <p:cNvSpPr/>
          <p:nvPr/>
        </p:nvSpPr>
        <p:spPr>
          <a:xfrm>
            <a:off x="9001431" y="857250"/>
            <a:ext cx="142875" cy="5143500"/>
          </a:xfrm>
          <a:custGeom>
            <a:avLst/>
            <a:gdLst/>
            <a:ahLst/>
            <a:cxnLst/>
            <a:rect l="l" t="t" r="r" b="b"/>
            <a:pathLst>
              <a:path w="285750" h="10287000">
                <a:moveTo>
                  <a:pt x="0" y="0"/>
                </a:moveTo>
                <a:lnTo>
                  <a:pt x="285136" y="0"/>
                </a:lnTo>
                <a:lnTo>
                  <a:pt x="285136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10300"/>
          </a:solidFill>
        </p:spPr>
        <p:txBody>
          <a:bodyPr wrap="square" lIns="0" tIns="0" rIns="0" bIns="0" rtlCol="0"/>
          <a:lstStyle/>
          <a:p>
            <a:endParaRPr sz="900"/>
          </a:p>
        </p:txBody>
      </p:sp>
    </p:spTree>
    <p:extLst>
      <p:ext uri="{BB962C8B-B14F-4D97-AF65-F5344CB8AC3E}">
        <p14:creationId xmlns:p14="http://schemas.microsoft.com/office/powerpoint/2010/main" val="57162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616" y="548680"/>
            <a:ext cx="7479323" cy="940835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 marR="508318">
              <a:lnSpc>
                <a:spcPts val="3490"/>
              </a:lnSpc>
              <a:spcBef>
                <a:spcPts val="458"/>
              </a:spcBef>
            </a:pPr>
            <a:r>
              <a:rPr lang="ru-RU" sz="4400" spc="85" dirty="0">
                <a:solidFill>
                  <a:srgbClr val="010300"/>
                </a:solidFill>
                <a:latin typeface="+mj-lt"/>
                <a:cs typeface="Arial"/>
              </a:rPr>
              <a:t>ЧТО </a:t>
            </a:r>
            <a:r>
              <a:rPr lang="ru-RU" sz="4400" spc="28" dirty="0">
                <a:solidFill>
                  <a:srgbClr val="010300"/>
                </a:solidFill>
                <a:latin typeface="+mj-lt"/>
                <a:cs typeface="Arial"/>
              </a:rPr>
              <a:t>ТАКОЕ  </a:t>
            </a:r>
            <a:r>
              <a:rPr lang="ru-RU" sz="4400" spc="120" dirty="0">
                <a:solidFill>
                  <a:srgbClr val="010300"/>
                </a:solidFill>
                <a:latin typeface="+mj-lt"/>
                <a:cs typeface="Arial"/>
              </a:rPr>
              <a:t>СМАРТ</a:t>
            </a:r>
            <a:r>
              <a:rPr lang="ru-RU" sz="4400" spc="120" dirty="0">
                <a:solidFill>
                  <a:srgbClr val="010300"/>
                </a:solidFill>
                <a:latin typeface="+mj-lt"/>
                <a:cs typeface="Calibri"/>
              </a:rPr>
              <a:t>-</a:t>
            </a:r>
            <a:r>
              <a:rPr lang="ru-RU" sz="4400" dirty="0">
                <a:latin typeface="+mj-lt"/>
                <a:cs typeface="Calibri"/>
              </a:rPr>
              <a:t> </a:t>
            </a:r>
            <a:r>
              <a:rPr lang="ru-RU" sz="4400" spc="133" dirty="0">
                <a:solidFill>
                  <a:srgbClr val="010300"/>
                </a:solidFill>
                <a:latin typeface="+mj-lt"/>
                <a:cs typeface="Arial"/>
              </a:rPr>
              <a:t>КОНТРАКТЫ</a:t>
            </a:r>
            <a:r>
              <a:rPr lang="ru-RU" sz="4400" spc="133" dirty="0">
                <a:solidFill>
                  <a:srgbClr val="010300"/>
                </a:solidFill>
                <a:latin typeface="+mj-lt"/>
                <a:cs typeface="Calibri"/>
              </a:rPr>
              <a:t>?</a:t>
            </a:r>
            <a:endParaRPr lang="ru-RU" sz="4400" dirty="0">
              <a:latin typeface="+mj-lt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1796" y="2348880"/>
            <a:ext cx="7833143" cy="120558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lnSpc>
                <a:spcPct val="123700"/>
              </a:lnSpc>
              <a:spcBef>
                <a:spcPts val="50"/>
              </a:spcBef>
            </a:pPr>
            <a:r>
              <a:rPr sz="1600" dirty="0">
                <a:cs typeface="Arial"/>
              </a:rPr>
              <a:t>Смарт-контракт - это самоисполняемый  компьютерный код, который записывается в  блокчейн — децентрализованную цепочку  блоков, хранящуюся на множестве компьютеров.  Он позволяет </a:t>
            </a:r>
            <a:r>
              <a:rPr sz="1600" dirty="0" err="1">
                <a:cs typeface="Arial"/>
              </a:rPr>
              <a:t>обмениваться</a:t>
            </a:r>
            <a:r>
              <a:rPr sz="1600" dirty="0">
                <a:cs typeface="Arial"/>
              </a:rPr>
              <a:t> </a:t>
            </a:r>
            <a:r>
              <a:rPr sz="1600" dirty="0" err="1">
                <a:cs typeface="Arial"/>
              </a:rPr>
              <a:t>активами</a:t>
            </a:r>
            <a:r>
              <a:rPr lang="ru-RU" sz="1600" dirty="0">
                <a:cs typeface="Arial"/>
              </a:rPr>
              <a:t> </a:t>
            </a:r>
            <a:r>
              <a:rPr sz="1600" dirty="0">
                <a:cs typeface="Arial"/>
              </a:rPr>
              <a:t>— деньгами, акциями и другими видами  собственности напрямую без участия третьих  лиц.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335" y="201050"/>
            <a:ext cx="6831330" cy="1360629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ru-RU" sz="4400" b="0" dirty="0">
                <a:solidFill>
                  <a:srgbClr val="000000"/>
                </a:solidFill>
                <a:latin typeface="+mn-lt"/>
              </a:rPr>
              <a:t>ПЛЮСЫ И МИНУСЫ СМАРТ-КОНТРАКТОВ </a:t>
            </a:r>
            <a:endParaRPr sz="4400" b="0" dirty="0">
              <a:latin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80601" y="2184646"/>
            <a:ext cx="73089" cy="73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4" name="object 4"/>
          <p:cNvSpPr/>
          <p:nvPr/>
        </p:nvSpPr>
        <p:spPr>
          <a:xfrm>
            <a:off x="4980601" y="2749867"/>
            <a:ext cx="73089" cy="730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5" name="object 5"/>
          <p:cNvSpPr/>
          <p:nvPr/>
        </p:nvSpPr>
        <p:spPr>
          <a:xfrm>
            <a:off x="4980601" y="3315089"/>
            <a:ext cx="73089" cy="73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6" name="object 6"/>
          <p:cNvSpPr/>
          <p:nvPr/>
        </p:nvSpPr>
        <p:spPr>
          <a:xfrm>
            <a:off x="4980601" y="3597700"/>
            <a:ext cx="73089" cy="730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7" name="object 7"/>
          <p:cNvSpPr txBox="1"/>
          <p:nvPr/>
        </p:nvSpPr>
        <p:spPr>
          <a:xfrm>
            <a:off x="5154004" y="2048392"/>
            <a:ext cx="3805873" cy="169527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123508">
              <a:lnSpc>
                <a:spcPct val="115900"/>
              </a:lnSpc>
              <a:spcBef>
                <a:spcPts val="50"/>
              </a:spcBef>
            </a:pPr>
            <a:r>
              <a:rPr sz="1600" spc="53" dirty="0">
                <a:latin typeface="Arial"/>
                <a:cs typeface="Arial"/>
              </a:rPr>
              <a:t>Умные </a:t>
            </a:r>
            <a:r>
              <a:rPr sz="1600" spc="70" dirty="0">
                <a:latin typeface="Arial"/>
                <a:cs typeface="Arial"/>
              </a:rPr>
              <a:t>контракты </a:t>
            </a:r>
            <a:r>
              <a:rPr sz="1600" spc="8" dirty="0">
                <a:latin typeface="Arial"/>
                <a:cs typeface="Arial"/>
              </a:rPr>
              <a:t>все </a:t>
            </a:r>
            <a:r>
              <a:rPr sz="1600" spc="43" dirty="0">
                <a:latin typeface="Arial"/>
                <a:cs typeface="Arial"/>
              </a:rPr>
              <a:t>еще</a:t>
            </a:r>
            <a:r>
              <a:rPr sz="1600" spc="-275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находятся  </a:t>
            </a:r>
            <a:r>
              <a:rPr sz="1600" spc="63" dirty="0">
                <a:latin typeface="Arial"/>
                <a:cs typeface="Arial"/>
              </a:rPr>
              <a:t>на </a:t>
            </a:r>
            <a:r>
              <a:rPr sz="1600" spc="30" dirty="0">
                <a:latin typeface="Arial"/>
                <a:cs typeface="Arial"/>
              </a:rPr>
              <a:t>стадии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35" dirty="0">
                <a:latin typeface="Arial"/>
                <a:cs typeface="Arial"/>
              </a:rPr>
              <a:t>развития(баги).</a:t>
            </a:r>
            <a:endParaRPr sz="1600" dirty="0">
              <a:latin typeface="Arial"/>
              <a:cs typeface="Arial"/>
            </a:endParaRPr>
          </a:p>
          <a:p>
            <a:pPr marL="6350" marR="2540">
              <a:lnSpc>
                <a:spcPct val="115900"/>
              </a:lnSpc>
            </a:pPr>
            <a:r>
              <a:rPr sz="1600" spc="-10" dirty="0">
                <a:latin typeface="Arial"/>
                <a:cs typeface="Arial"/>
              </a:rPr>
              <a:t>Слабое </a:t>
            </a:r>
            <a:r>
              <a:rPr sz="1600" spc="60" dirty="0">
                <a:latin typeface="Arial"/>
                <a:cs typeface="Arial"/>
              </a:rPr>
              <a:t>правовое </a:t>
            </a:r>
            <a:r>
              <a:rPr sz="1600" spc="57" dirty="0">
                <a:latin typeface="Arial"/>
                <a:cs typeface="Arial"/>
              </a:rPr>
              <a:t>регулирование</a:t>
            </a:r>
            <a:r>
              <a:rPr sz="1600" spc="-165" dirty="0">
                <a:latin typeface="Arial"/>
                <a:cs typeface="Arial"/>
              </a:rPr>
              <a:t> </a:t>
            </a:r>
            <a:r>
              <a:rPr sz="1600" spc="43" dirty="0">
                <a:latin typeface="Arial"/>
                <a:cs typeface="Arial"/>
              </a:rPr>
              <a:t>этой  </a:t>
            </a:r>
            <a:r>
              <a:rPr sz="1600" spc="-13" dirty="0">
                <a:latin typeface="Arial"/>
                <a:cs typeface="Arial"/>
              </a:rPr>
              <a:t>сферы.</a:t>
            </a:r>
            <a:endParaRPr sz="1600" dirty="0">
              <a:latin typeface="Arial"/>
              <a:cs typeface="Arial"/>
            </a:endParaRPr>
          </a:p>
          <a:p>
            <a:pPr marL="6350" marR="1611313">
              <a:lnSpc>
                <a:spcPct val="115900"/>
              </a:lnSpc>
            </a:pPr>
            <a:r>
              <a:rPr sz="1600" spc="35" dirty="0">
                <a:latin typeface="Arial"/>
                <a:cs typeface="Arial"/>
              </a:rPr>
              <a:t>Скорость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60" dirty="0">
                <a:latin typeface="Arial"/>
                <a:cs typeface="Arial"/>
              </a:rPr>
              <a:t>транзакций.  </a:t>
            </a:r>
            <a:r>
              <a:rPr sz="1600" spc="13" dirty="0">
                <a:latin typeface="Arial"/>
                <a:cs typeface="Arial"/>
              </a:rPr>
              <a:t>Отсутствие</a:t>
            </a:r>
            <a:r>
              <a:rPr sz="1600" spc="-43" dirty="0">
                <a:latin typeface="Arial"/>
                <a:cs typeface="Arial"/>
              </a:rPr>
              <a:t> </a:t>
            </a:r>
            <a:r>
              <a:rPr sz="1600" spc="57" dirty="0">
                <a:latin typeface="Arial"/>
                <a:cs typeface="Arial"/>
              </a:rPr>
              <a:t>гибкости.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3689" y="1722491"/>
            <a:ext cx="1389437" cy="28341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lang="ru-RU" b="1" spc="80" dirty="0">
                <a:cs typeface="Arial"/>
              </a:rPr>
              <a:t>МИНУСЫ</a:t>
            </a:r>
            <a:r>
              <a:rPr b="1" spc="80" dirty="0">
                <a:cs typeface="Arial"/>
              </a:rPr>
              <a:t>:</a:t>
            </a:r>
          </a:p>
        </p:txBody>
      </p:sp>
      <p:sp>
        <p:nvSpPr>
          <p:cNvPr id="9" name="object 9"/>
          <p:cNvSpPr/>
          <p:nvPr/>
        </p:nvSpPr>
        <p:spPr>
          <a:xfrm>
            <a:off x="249783" y="2190125"/>
            <a:ext cx="71438" cy="71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10" name="object 10"/>
          <p:cNvSpPr/>
          <p:nvPr/>
        </p:nvSpPr>
        <p:spPr>
          <a:xfrm>
            <a:off x="249783" y="3033087"/>
            <a:ext cx="71438" cy="71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11" name="object 11"/>
          <p:cNvSpPr/>
          <p:nvPr/>
        </p:nvSpPr>
        <p:spPr>
          <a:xfrm>
            <a:off x="249783" y="3876050"/>
            <a:ext cx="71438" cy="71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12" name="object 12"/>
          <p:cNvSpPr/>
          <p:nvPr/>
        </p:nvSpPr>
        <p:spPr>
          <a:xfrm>
            <a:off x="249783" y="4157037"/>
            <a:ext cx="71438" cy="71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13" name="object 13"/>
          <p:cNvSpPr/>
          <p:nvPr/>
        </p:nvSpPr>
        <p:spPr>
          <a:xfrm>
            <a:off x="249783" y="4719012"/>
            <a:ext cx="71438" cy="71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14" name="object 14"/>
          <p:cNvSpPr/>
          <p:nvPr/>
        </p:nvSpPr>
        <p:spPr>
          <a:xfrm>
            <a:off x="249783" y="5000000"/>
            <a:ext cx="71438" cy="714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15" name="object 15"/>
          <p:cNvSpPr/>
          <p:nvPr/>
        </p:nvSpPr>
        <p:spPr>
          <a:xfrm>
            <a:off x="249783" y="5561975"/>
            <a:ext cx="71438" cy="71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16" name="object 16"/>
          <p:cNvSpPr txBox="1"/>
          <p:nvPr/>
        </p:nvSpPr>
        <p:spPr>
          <a:xfrm>
            <a:off x="417413" y="2048196"/>
            <a:ext cx="4316095" cy="369049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lnSpc>
                <a:spcPct val="115199"/>
              </a:lnSpc>
              <a:spcBef>
                <a:spcPts val="50"/>
              </a:spcBef>
            </a:pPr>
            <a:r>
              <a:rPr sz="1600" spc="80" dirty="0">
                <a:cs typeface="Arial"/>
              </a:rPr>
              <a:t>Они</a:t>
            </a:r>
            <a:r>
              <a:rPr sz="1600" spc="-30" dirty="0">
                <a:cs typeface="Arial"/>
              </a:rPr>
              <a:t> </a:t>
            </a:r>
            <a:r>
              <a:rPr sz="1600" spc="60" dirty="0">
                <a:cs typeface="Arial"/>
              </a:rPr>
              <a:t>неизменяемы</a:t>
            </a:r>
            <a:r>
              <a:rPr sz="1600" spc="-30" dirty="0">
                <a:cs typeface="Arial"/>
              </a:rPr>
              <a:t> </a:t>
            </a:r>
            <a:r>
              <a:rPr sz="1600" spc="120" dirty="0">
                <a:cs typeface="Arial"/>
              </a:rPr>
              <a:t>и</a:t>
            </a:r>
            <a:r>
              <a:rPr sz="1600" spc="-30" dirty="0">
                <a:cs typeface="Arial"/>
              </a:rPr>
              <a:t> </a:t>
            </a:r>
            <a:r>
              <a:rPr sz="1600" spc="80" dirty="0">
                <a:cs typeface="Arial"/>
              </a:rPr>
              <a:t>хорошо</a:t>
            </a:r>
            <a:r>
              <a:rPr sz="1600" spc="-30" dirty="0">
                <a:cs typeface="Arial"/>
              </a:rPr>
              <a:t> </a:t>
            </a:r>
            <a:r>
              <a:rPr sz="1600" spc="73" dirty="0">
                <a:cs typeface="Arial"/>
              </a:rPr>
              <a:t>защищены</a:t>
            </a:r>
            <a:r>
              <a:rPr sz="1600" spc="-30" dirty="0">
                <a:cs typeface="Arial"/>
              </a:rPr>
              <a:t> </a:t>
            </a:r>
            <a:r>
              <a:rPr sz="1600" spc="43" dirty="0">
                <a:cs typeface="Arial"/>
              </a:rPr>
              <a:t>от  </a:t>
            </a:r>
            <a:r>
              <a:rPr sz="1600" spc="78" dirty="0">
                <a:cs typeface="Arial"/>
              </a:rPr>
              <a:t>несанкционированного </a:t>
            </a:r>
            <a:r>
              <a:rPr sz="1600" spc="53" dirty="0">
                <a:cs typeface="Arial"/>
              </a:rPr>
              <a:t>внесения  </a:t>
            </a:r>
            <a:r>
              <a:rPr sz="1600" spc="80" dirty="0">
                <a:cs typeface="Arial"/>
              </a:rPr>
              <a:t>изменений </a:t>
            </a:r>
            <a:r>
              <a:rPr sz="1600" spc="70" dirty="0">
                <a:cs typeface="Arial"/>
              </a:rPr>
              <a:t>или потери</a:t>
            </a:r>
            <a:r>
              <a:rPr sz="1600" spc="-242" dirty="0">
                <a:cs typeface="Arial"/>
              </a:rPr>
              <a:t> </a:t>
            </a:r>
            <a:r>
              <a:rPr sz="1600" spc="45" dirty="0">
                <a:cs typeface="Arial"/>
              </a:rPr>
              <a:t>данных.</a:t>
            </a:r>
            <a:endParaRPr sz="1600" dirty="0">
              <a:cs typeface="Arial"/>
            </a:endParaRPr>
          </a:p>
          <a:p>
            <a:pPr marL="6350" marR="372428">
              <a:lnSpc>
                <a:spcPct val="115199"/>
              </a:lnSpc>
            </a:pPr>
            <a:r>
              <a:rPr sz="1600" spc="60" dirty="0">
                <a:cs typeface="Arial"/>
              </a:rPr>
              <a:t>Прозрачность </a:t>
            </a:r>
            <a:r>
              <a:rPr sz="1600" spc="25" dirty="0">
                <a:cs typeface="Arial"/>
              </a:rPr>
              <a:t>процесса, </a:t>
            </a:r>
            <a:r>
              <a:rPr sz="1600" spc="110" dirty="0">
                <a:cs typeface="Arial"/>
              </a:rPr>
              <a:t>при</a:t>
            </a:r>
            <a:r>
              <a:rPr sz="1600" spc="-270" dirty="0">
                <a:cs typeface="Arial"/>
              </a:rPr>
              <a:t> </a:t>
            </a:r>
            <a:r>
              <a:rPr sz="1600" spc="33" dirty="0">
                <a:cs typeface="Arial"/>
              </a:rPr>
              <a:t>этом </a:t>
            </a:r>
            <a:r>
              <a:rPr sz="1600" spc="38" dirty="0">
                <a:cs typeface="Arial"/>
              </a:rPr>
              <a:t>сами  </a:t>
            </a:r>
            <a:r>
              <a:rPr sz="1600" spc="65" dirty="0">
                <a:cs typeface="Arial"/>
              </a:rPr>
              <a:t>участники </a:t>
            </a:r>
            <a:r>
              <a:rPr sz="1600" spc="35" dirty="0">
                <a:cs typeface="Arial"/>
              </a:rPr>
              <a:t>процесса </a:t>
            </a:r>
            <a:r>
              <a:rPr sz="1600" spc="48" dirty="0">
                <a:cs typeface="Arial"/>
              </a:rPr>
              <a:t>сохраняют  конфиденциальность.</a:t>
            </a:r>
            <a:endParaRPr sz="1600" dirty="0">
              <a:cs typeface="Arial"/>
            </a:endParaRPr>
          </a:p>
          <a:p>
            <a:pPr marL="6350" marR="27622">
              <a:lnSpc>
                <a:spcPct val="115199"/>
              </a:lnSpc>
              <a:spcBef>
                <a:spcPts val="3"/>
              </a:spcBef>
            </a:pPr>
            <a:r>
              <a:rPr sz="1600" spc="80" dirty="0">
                <a:cs typeface="Arial"/>
              </a:rPr>
              <a:t>Они </a:t>
            </a:r>
            <a:r>
              <a:rPr sz="1600" spc="50" dirty="0">
                <a:cs typeface="Arial"/>
              </a:rPr>
              <a:t>самопроверяемы </a:t>
            </a:r>
            <a:r>
              <a:rPr sz="1600" spc="120" dirty="0">
                <a:cs typeface="Arial"/>
              </a:rPr>
              <a:t>и</a:t>
            </a:r>
            <a:r>
              <a:rPr sz="1600" spc="-213" dirty="0">
                <a:cs typeface="Arial"/>
              </a:rPr>
              <a:t> </a:t>
            </a:r>
            <a:r>
              <a:rPr sz="1600" spc="45" dirty="0">
                <a:cs typeface="Arial"/>
              </a:rPr>
              <a:t>самовыполняемы.  </a:t>
            </a:r>
            <a:r>
              <a:rPr sz="1600" spc="3" dirty="0">
                <a:cs typeface="Arial"/>
              </a:rPr>
              <a:t>Смарт </a:t>
            </a:r>
            <a:r>
              <a:rPr sz="1600" spc="70" dirty="0">
                <a:cs typeface="Arial"/>
              </a:rPr>
              <a:t>контракты </a:t>
            </a:r>
            <a:r>
              <a:rPr sz="1600" spc="75" dirty="0">
                <a:cs typeface="Arial"/>
              </a:rPr>
              <a:t>невозможно </a:t>
            </a:r>
            <a:r>
              <a:rPr sz="1600" spc="50" dirty="0">
                <a:cs typeface="Arial"/>
              </a:rPr>
              <a:t>перетянуть  </a:t>
            </a:r>
            <a:r>
              <a:rPr sz="1600" spc="63" dirty="0">
                <a:cs typeface="Arial"/>
              </a:rPr>
              <a:t>на </a:t>
            </a:r>
            <a:r>
              <a:rPr sz="1600" spc="73" dirty="0">
                <a:cs typeface="Arial"/>
              </a:rPr>
              <a:t>чью-то</a:t>
            </a:r>
            <a:r>
              <a:rPr sz="1600" spc="-125" dirty="0">
                <a:cs typeface="Arial"/>
              </a:rPr>
              <a:t> </a:t>
            </a:r>
            <a:r>
              <a:rPr sz="1600" spc="40" dirty="0">
                <a:cs typeface="Arial"/>
              </a:rPr>
              <a:t>сторону.</a:t>
            </a:r>
            <a:endParaRPr sz="1600" dirty="0">
              <a:cs typeface="Arial"/>
            </a:endParaRPr>
          </a:p>
          <a:p>
            <a:pPr marL="6350">
              <a:spcBef>
                <a:spcPts val="293"/>
              </a:spcBef>
            </a:pPr>
            <a:r>
              <a:rPr sz="1600" spc="48" dirty="0">
                <a:cs typeface="Arial"/>
              </a:rPr>
              <a:t>Снижают</a:t>
            </a:r>
            <a:r>
              <a:rPr sz="1600" spc="-33" dirty="0">
                <a:cs typeface="Arial"/>
              </a:rPr>
              <a:t> </a:t>
            </a:r>
            <a:r>
              <a:rPr sz="1600" spc="23" dirty="0">
                <a:cs typeface="Arial"/>
              </a:rPr>
              <a:t>расходы.</a:t>
            </a:r>
            <a:endParaRPr sz="1600" dirty="0">
              <a:cs typeface="Arial"/>
            </a:endParaRPr>
          </a:p>
          <a:p>
            <a:pPr marL="6350" marR="1451293">
              <a:lnSpc>
                <a:spcPct val="115199"/>
              </a:lnSpc>
            </a:pPr>
            <a:r>
              <a:rPr sz="1600" spc="30" dirty="0">
                <a:cs typeface="Arial"/>
              </a:rPr>
              <a:t>Высокая </a:t>
            </a:r>
            <a:r>
              <a:rPr sz="1600" spc="50" dirty="0">
                <a:cs typeface="Arial"/>
              </a:rPr>
              <a:t>скорость</a:t>
            </a:r>
            <a:r>
              <a:rPr sz="1600" spc="-95" dirty="0">
                <a:cs typeface="Arial"/>
              </a:rPr>
              <a:t> </a:t>
            </a:r>
            <a:r>
              <a:rPr sz="1600" spc="28" dirty="0">
                <a:cs typeface="Arial"/>
              </a:rPr>
              <a:t>благодаря  </a:t>
            </a:r>
            <a:r>
              <a:rPr sz="1600" spc="48" dirty="0">
                <a:cs typeface="Arial"/>
              </a:rPr>
              <a:t>автоматизации.</a:t>
            </a:r>
            <a:endParaRPr sz="1600" dirty="0">
              <a:cs typeface="Arial"/>
            </a:endParaRPr>
          </a:p>
          <a:p>
            <a:pPr marL="6350">
              <a:spcBef>
                <a:spcPts val="293"/>
              </a:spcBef>
            </a:pPr>
            <a:r>
              <a:rPr sz="1600" spc="28" dirty="0">
                <a:cs typeface="Arial"/>
              </a:rPr>
              <a:t>Стандартизация.</a:t>
            </a:r>
            <a:endParaRPr sz="1600" dirty="0"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7413" y="1663232"/>
            <a:ext cx="1274837" cy="28341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lang="ru-RU" b="1" spc="80" dirty="0">
                <a:cs typeface="Arial"/>
              </a:rPr>
              <a:t>ПЛЮСЫ:</a:t>
            </a:r>
            <a:endParaRPr b="1" spc="80" dirty="0"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36607" y="2019796"/>
            <a:ext cx="1111057" cy="1185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5" name="object 5"/>
          <p:cNvSpPr/>
          <p:nvPr/>
        </p:nvSpPr>
        <p:spPr>
          <a:xfrm>
            <a:off x="2072258" y="1844731"/>
            <a:ext cx="1111056" cy="13606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6" name="object 6"/>
          <p:cNvSpPr/>
          <p:nvPr/>
        </p:nvSpPr>
        <p:spPr>
          <a:xfrm>
            <a:off x="6248718" y="2019796"/>
            <a:ext cx="972347" cy="11855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7" name="object 7"/>
          <p:cNvSpPr/>
          <p:nvPr/>
        </p:nvSpPr>
        <p:spPr>
          <a:xfrm>
            <a:off x="7884368" y="2019797"/>
            <a:ext cx="972347" cy="11546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96941" y="221781"/>
            <a:ext cx="4750118" cy="1360629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ru-RU" dirty="0">
                <a:solidFill>
                  <a:srgbClr val="000000"/>
                </a:solidFill>
              </a:rPr>
              <a:t>ПЛАТФОРМЫ ДЛЯ АНАЛИЗА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36607" y="3762020"/>
            <a:ext cx="617220" cy="25263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>
            <a:defPPr>
              <a:defRPr lang="ru-RU"/>
            </a:defPPr>
            <a:lvl1pPr marL="6350">
              <a:spcBef>
                <a:spcPts val="50"/>
              </a:spcBef>
              <a:defRPr sz="1600">
                <a:cs typeface="Arial"/>
              </a:defRPr>
            </a:lvl1pPr>
          </a:lstStyle>
          <a:p>
            <a:r>
              <a:rPr dirty="0"/>
              <a:t>Stellar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71989" y="3774805"/>
            <a:ext cx="842010" cy="25263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600" dirty="0">
                <a:cs typeface="Arial"/>
              </a:rPr>
              <a:t>Cardano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10727" y="3793641"/>
            <a:ext cx="452755" cy="25263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600" dirty="0">
                <a:cs typeface="Arial"/>
              </a:rPr>
              <a:t>NEO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692934" y="3793641"/>
            <a:ext cx="1355214" cy="2680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700" spc="105" dirty="0">
                <a:latin typeface="Calibri"/>
                <a:cs typeface="Calibri"/>
              </a:rPr>
              <a:t>E</a:t>
            </a:r>
            <a:r>
              <a:rPr sz="1700" dirty="0">
                <a:latin typeface="Calibri"/>
                <a:cs typeface="Calibri"/>
              </a:rPr>
              <a:t>t</a:t>
            </a:r>
            <a:r>
              <a:rPr sz="1700" spc="105" dirty="0">
                <a:latin typeface="Calibri"/>
                <a:cs typeface="Calibri"/>
              </a:rPr>
              <a:t>h</a:t>
            </a:r>
            <a:r>
              <a:rPr sz="1700" spc="83" dirty="0">
                <a:latin typeface="Calibri"/>
                <a:cs typeface="Calibri"/>
              </a:rPr>
              <a:t>e</a:t>
            </a:r>
            <a:r>
              <a:rPr sz="1700" spc="65" dirty="0">
                <a:latin typeface="Calibri"/>
                <a:cs typeface="Calibri"/>
              </a:rPr>
              <a:t>r</a:t>
            </a:r>
            <a:r>
              <a:rPr lang="en-US" sz="1700" spc="-8" dirty="0">
                <a:latin typeface="Calibri"/>
                <a:cs typeface="Calibri"/>
              </a:rPr>
              <a:t>e</a:t>
            </a:r>
            <a:r>
              <a:rPr sz="1700" spc="105" dirty="0">
                <a:latin typeface="Calibri"/>
                <a:cs typeface="Calibri"/>
              </a:rPr>
              <a:t>u</a:t>
            </a:r>
            <a:r>
              <a:rPr sz="1700" spc="143" dirty="0">
                <a:latin typeface="Calibri"/>
                <a:cs typeface="Calibri"/>
              </a:rPr>
              <a:t>m</a:t>
            </a:r>
            <a:endParaRPr sz="17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5896" y="608395"/>
            <a:ext cx="2448272" cy="745076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en-US" sz="4800" dirty="0">
                <a:solidFill>
                  <a:schemeClr val="tx1"/>
                </a:solidFill>
                <a:latin typeface="+mn-lt"/>
                <a:cs typeface="Arial"/>
              </a:rPr>
              <a:t>STELLAR</a:t>
            </a:r>
            <a:endParaRPr sz="4800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395536" y="1700808"/>
            <a:ext cx="3744416" cy="386945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0" marR="37465" indent="0">
              <a:lnSpc>
                <a:spcPct val="125800"/>
              </a:lnSpc>
              <a:spcBef>
                <a:spcPts val="795"/>
              </a:spcBef>
              <a:buNone/>
            </a:pPr>
            <a:r>
              <a:rPr lang="ru-RU" sz="1600" b="1" dirty="0">
                <a:solidFill>
                  <a:schemeClr val="tx1"/>
                </a:solidFill>
                <a:latin typeface="+mn-lt"/>
              </a:rPr>
              <a:t>ПЛЮСЫ:</a:t>
            </a:r>
          </a:p>
          <a:p>
            <a:pPr marL="0" marR="37465" indent="0">
              <a:lnSpc>
                <a:spcPct val="125800"/>
              </a:lnSpc>
              <a:spcBef>
                <a:spcPts val="795"/>
              </a:spcBef>
              <a:buNone/>
            </a:pPr>
            <a:r>
              <a:rPr sz="1600" dirty="0">
                <a:solidFill>
                  <a:schemeClr val="tx1"/>
                </a:solidFill>
                <a:latin typeface="+mn-lt"/>
              </a:rPr>
              <a:t>1. Высокая скорость транзакций(3000/сек)  2.Незначительная стоимость транзакций.</a:t>
            </a:r>
          </a:p>
          <a:p>
            <a:pPr marL="215265" indent="-209233">
              <a:spcBef>
                <a:spcPts val="447"/>
              </a:spcBef>
              <a:buAutoNum type="arabicPeriod" startAt="3"/>
              <a:tabLst>
                <a:tab pos="215583" algn="l"/>
              </a:tabLst>
            </a:pPr>
            <a:r>
              <a:rPr sz="1600" dirty="0">
                <a:solidFill>
                  <a:schemeClr val="tx1"/>
                </a:solidFill>
                <a:latin typeface="+mn-lt"/>
              </a:rPr>
              <a:t>Дополнительный функционал.</a:t>
            </a:r>
          </a:p>
          <a:p>
            <a:pPr marL="215265" indent="-209233">
              <a:spcBef>
                <a:spcPts val="450"/>
              </a:spcBef>
              <a:buAutoNum type="arabicPeriod" startAt="3"/>
              <a:tabLst>
                <a:tab pos="215583" algn="l"/>
              </a:tabLst>
            </a:pPr>
            <a:r>
              <a:rPr sz="1600" dirty="0">
                <a:solidFill>
                  <a:schemeClr val="tx1"/>
                </a:solidFill>
                <a:latin typeface="+mn-lt"/>
              </a:rPr>
              <a:t>Децентрализация Stellar.</a:t>
            </a:r>
          </a:p>
          <a:p>
            <a:pPr marL="215265" indent="-209233">
              <a:spcBef>
                <a:spcPts val="447"/>
              </a:spcBef>
              <a:buAutoNum type="arabicPeriod" startAt="3"/>
              <a:tabLst>
                <a:tab pos="215583" algn="l"/>
              </a:tabLst>
            </a:pPr>
            <a:r>
              <a:rPr sz="1600" dirty="0">
                <a:solidFill>
                  <a:schemeClr val="tx1"/>
                </a:solidFill>
                <a:latin typeface="+mn-lt"/>
              </a:rPr>
              <a:t>Партнерство с известными компаниями</a:t>
            </a:r>
          </a:p>
          <a:p>
            <a:pPr marL="215265" indent="-209233">
              <a:spcBef>
                <a:spcPts val="447"/>
              </a:spcBef>
              <a:buAutoNum type="arabicPeriod" startAt="3"/>
              <a:tabLst>
                <a:tab pos="215583" algn="l"/>
              </a:tabLst>
            </a:pPr>
            <a:r>
              <a:rPr sz="1600" dirty="0">
                <a:solidFill>
                  <a:schemeClr val="tx1"/>
                </a:solidFill>
                <a:latin typeface="+mn-lt"/>
              </a:rPr>
              <a:t>Проверенный криптопроект.</a:t>
            </a:r>
          </a:p>
          <a:p>
            <a:pPr marL="0" marR="177800" indent="0">
              <a:lnSpc>
                <a:spcPct val="125800"/>
              </a:lnSpc>
              <a:buNone/>
              <a:tabLst>
                <a:tab pos="215583" algn="l"/>
              </a:tabLst>
            </a:pPr>
            <a:r>
              <a:rPr lang="ru-RU" sz="1600" dirty="0">
                <a:solidFill>
                  <a:schemeClr val="tx1"/>
                </a:solidFill>
                <a:latin typeface="+mn-lt"/>
              </a:rPr>
              <a:t>7.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Разработка</a:t>
            </a:r>
            <a:r>
              <a:rPr sz="1600" dirty="0">
                <a:solidFill>
                  <a:schemeClr val="tx1"/>
                </a:solidFill>
                <a:latin typeface="+mn-lt"/>
              </a:rPr>
              <a:t> смарт-контрактов на  популярных языках программирования.</a:t>
            </a:r>
          </a:p>
          <a:p>
            <a:pPr marL="6032" indent="0">
              <a:spcBef>
                <a:spcPts val="450"/>
              </a:spcBef>
              <a:buNone/>
              <a:tabLst>
                <a:tab pos="215583" algn="l"/>
              </a:tabLst>
            </a:pPr>
            <a:r>
              <a:rPr lang="ru-RU" sz="1600" dirty="0">
                <a:solidFill>
                  <a:schemeClr val="tx1"/>
                </a:solidFill>
                <a:latin typeface="+mn-lt"/>
              </a:rPr>
              <a:t>8.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Открытый</a:t>
            </a:r>
            <a:r>
              <a:rPr sz="1600" dirty="0">
                <a:solidFill>
                  <a:schemeClr val="tx1"/>
                </a:solidFill>
                <a:latin typeface="+mn-lt"/>
              </a:rPr>
              <a:t> код.</a:t>
            </a:r>
          </a:p>
          <a:p>
            <a:pPr marL="0" marR="810578" indent="0">
              <a:lnSpc>
                <a:spcPct val="125800"/>
              </a:lnSpc>
              <a:buNone/>
              <a:tabLst>
                <a:tab pos="215583" algn="l"/>
              </a:tabLst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9. </a:t>
            </a:r>
            <a:r>
              <a:rPr sz="1600" dirty="0" err="1">
                <a:solidFill>
                  <a:schemeClr val="tx1"/>
                </a:solidFill>
                <a:latin typeface="+mn-lt"/>
              </a:rPr>
              <a:t>Поддержка</a:t>
            </a:r>
            <a:r>
              <a:rPr sz="1600" dirty="0">
                <a:solidFill>
                  <a:schemeClr val="tx1"/>
                </a:solidFill>
                <a:latin typeface="+mn-lt"/>
              </a:rPr>
              <a:t> всех существующих  криптовалют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93512" y="1700808"/>
            <a:ext cx="1278255" cy="25327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">
              <a:spcBef>
                <a:spcPts val="55"/>
              </a:spcBef>
            </a:pPr>
            <a:r>
              <a:rPr lang="ru-RU" sz="1600" b="1" dirty="0">
                <a:cs typeface="Arial"/>
              </a:rPr>
              <a:t>МИНУСЫ:</a:t>
            </a:r>
            <a:endParaRPr sz="1600" b="1" dirty="0"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80136" y="2165959"/>
            <a:ext cx="4291013" cy="620042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15265" indent="-209233">
              <a:spcBef>
                <a:spcPts val="495"/>
              </a:spcBef>
              <a:buFont typeface="Arial" panose="020B0500000000000000" pitchFamily="34" charset="0"/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Надо купить 20 XLM для получения доступа.</a:t>
            </a:r>
          </a:p>
          <a:p>
            <a:pPr marL="215265" indent="-209233">
              <a:spcBef>
                <a:spcPts val="450"/>
              </a:spcBef>
              <a:buFont typeface="Arial" panose="020B0500000000000000" pitchFamily="34" charset="0"/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Подверженность инфляции.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6699" y="548680"/>
            <a:ext cx="2950601" cy="745076"/>
          </a:xfrm>
          <a:prstGeom prst="rect">
            <a:avLst/>
          </a:prstGeom>
        </p:spPr>
        <p:txBody>
          <a:bodyPr vert="horz" wrap="square" lIns="0" tIns="6350" rIns="0" bIns="0" rtlCol="0" anchor="ctr">
            <a:spAutoFit/>
          </a:bodyPr>
          <a:lstStyle/>
          <a:p>
            <a:pPr marL="6350">
              <a:spcBef>
                <a:spcPts val="50"/>
              </a:spcBef>
            </a:pPr>
            <a:r>
              <a:rPr lang="en-US" sz="4800" dirty="0">
                <a:solidFill>
                  <a:schemeClr val="tx1"/>
                </a:solidFill>
                <a:latin typeface="+mn-lt"/>
                <a:cs typeface="Arial"/>
              </a:rPr>
              <a:t>CARDANO</a:t>
            </a:r>
            <a:endParaRPr sz="4800" dirty="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5461" y="1510611"/>
            <a:ext cx="4046538" cy="3158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">
              <a:spcBef>
                <a:spcPts val="55"/>
              </a:spcBef>
            </a:pPr>
            <a:r>
              <a:rPr lang="ru-RU" sz="1600" b="1" dirty="0">
                <a:cs typeface="Arial"/>
              </a:rPr>
              <a:t>ПЛЮСЫ</a:t>
            </a:r>
            <a:r>
              <a:rPr sz="1600" b="1" dirty="0">
                <a:cs typeface="Arial"/>
              </a:rPr>
              <a:t>:</a:t>
            </a:r>
          </a:p>
          <a:p>
            <a:pPr marL="215265" indent="-209233">
              <a:spcBef>
                <a:spcPts val="1243"/>
              </a:spcBef>
              <a:buFont typeface="Arial" panose="020B0500000000000000" pitchFamily="34" charset="0"/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Высокая скорость транзакций(10000/сек)</a:t>
            </a:r>
          </a:p>
          <a:p>
            <a:pPr marL="6350" marR="2540">
              <a:lnSpc>
                <a:spcPct val="125800"/>
              </a:lnSpc>
              <a:buFont typeface="Arial" panose="020B0500000000000000" pitchFamily="34" charset="0"/>
              <a:buAutoNum type="arabicPeriod"/>
              <a:tabLst>
                <a:tab pos="215583" algn="l"/>
              </a:tabLst>
            </a:pPr>
            <a:r>
              <a:rPr lang="ru-RU" sz="1600" dirty="0">
                <a:cs typeface="Arial"/>
              </a:rPr>
              <a:t> </a:t>
            </a:r>
            <a:r>
              <a:rPr sz="1600" dirty="0" err="1">
                <a:cs typeface="Arial"/>
              </a:rPr>
              <a:t>Cardano</a:t>
            </a:r>
            <a:r>
              <a:rPr sz="1600" dirty="0">
                <a:cs typeface="Arial"/>
              </a:rPr>
              <a:t> полностью совместим с другими  блокчейнами.</a:t>
            </a:r>
          </a:p>
          <a:p>
            <a:pPr marL="215265" indent="-209233">
              <a:spcBef>
                <a:spcPts val="450"/>
              </a:spcBef>
              <a:buFont typeface="Arial" panose="020B0500000000000000" pitchFamily="34" charset="0"/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Дополнительный функционал.</a:t>
            </a:r>
          </a:p>
          <a:p>
            <a:pPr marL="215265" indent="-209233">
              <a:spcBef>
                <a:spcPts val="447"/>
              </a:spcBef>
              <a:buFont typeface="Arial" panose="020B0500000000000000" pitchFamily="34" charset="0"/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Известные разработчики.</a:t>
            </a:r>
          </a:p>
          <a:p>
            <a:pPr marL="215265" indent="-209233">
              <a:spcBef>
                <a:spcPts val="447"/>
              </a:spcBef>
              <a:buFont typeface="Arial" panose="020B0500000000000000" pitchFamily="34" charset="0"/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Открытый код.</a:t>
            </a:r>
          </a:p>
          <a:p>
            <a:pPr marL="6350" marR="196215">
              <a:lnSpc>
                <a:spcPct val="125800"/>
              </a:lnSpc>
              <a:buFont typeface="Arial" panose="020B0500000000000000" pitchFamily="34" charset="0"/>
              <a:buAutoNum type="arabicPeriod"/>
              <a:tabLst>
                <a:tab pos="215583" algn="l"/>
              </a:tabLst>
            </a:pPr>
            <a:r>
              <a:rPr lang="ru-RU" sz="1600" dirty="0">
                <a:cs typeface="Arial"/>
              </a:rPr>
              <a:t> </a:t>
            </a:r>
            <a:r>
              <a:rPr sz="1600" dirty="0" err="1">
                <a:cs typeface="Arial"/>
              </a:rPr>
              <a:t>Маленький</a:t>
            </a:r>
            <a:r>
              <a:rPr sz="1600" dirty="0">
                <a:cs typeface="Arial"/>
              </a:rPr>
              <a:t> расход электроэнергии для  подтверждения транзакций.</a:t>
            </a:r>
          </a:p>
          <a:p>
            <a:pPr marL="215265" indent="-209233">
              <a:spcBef>
                <a:spcPts val="447"/>
              </a:spcBef>
              <a:buFont typeface="Arial" panose="020B0500000000000000" pitchFamily="34" charset="0"/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Безопасный язык разработки.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70284" y="1510611"/>
            <a:ext cx="4313555" cy="185826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">
              <a:spcBef>
                <a:spcPts val="55"/>
              </a:spcBef>
            </a:pPr>
            <a:r>
              <a:rPr lang="ru-RU" sz="1600" b="1" dirty="0">
                <a:cs typeface="Arial"/>
              </a:rPr>
              <a:t>МИНУСЫ:</a:t>
            </a:r>
          </a:p>
          <a:p>
            <a:pPr marL="348932" indent="-342900">
              <a:spcBef>
                <a:spcPts val="1243"/>
              </a:spcBef>
              <a:buSzPct val="96551"/>
              <a:buAutoNum type="arabicPeriod"/>
              <a:tabLst>
                <a:tab pos="215583" algn="l"/>
              </a:tabLst>
            </a:pPr>
            <a:r>
              <a:rPr sz="1600" dirty="0" err="1">
                <a:cs typeface="Arial"/>
              </a:rPr>
              <a:t>Стоимость</a:t>
            </a:r>
            <a:r>
              <a:rPr sz="1600" dirty="0">
                <a:cs typeface="Arial"/>
              </a:rPr>
              <a:t> транзакций.</a:t>
            </a:r>
          </a:p>
          <a:p>
            <a:pPr marL="348932" indent="-342900">
              <a:spcBef>
                <a:spcPts val="450"/>
              </a:spcBef>
              <a:buSzPct val="96551"/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Проблемы Централизации.</a:t>
            </a:r>
          </a:p>
          <a:p>
            <a:pPr marL="348932" indent="-342900">
              <a:spcBef>
                <a:spcPts val="447"/>
              </a:spcBef>
              <a:buSzPct val="96551"/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Относительно новый проект.</a:t>
            </a:r>
          </a:p>
          <a:p>
            <a:pPr marL="349250" marR="2540" indent="-342900">
              <a:lnSpc>
                <a:spcPct val="125800"/>
              </a:lnSpc>
              <a:buSzPct val="96551"/>
              <a:buAutoNum type="arabicPeriod"/>
              <a:tabLst>
                <a:tab pos="215583" algn="l"/>
              </a:tabLst>
            </a:pPr>
            <a:r>
              <a:rPr sz="1600" dirty="0">
                <a:cs typeface="Arial"/>
              </a:rPr>
              <a:t>Малое количество поддерживаемых языков  для разработки смарт-контрактов.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Николаенко_ААИ-2015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Gilroy SemiBold"/>
        <a:ea typeface=""/>
        <a:cs typeface=""/>
      </a:majorFont>
      <a:minorFont>
        <a:latin typeface="Gilro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1167</TotalTime>
  <Words>1822</Words>
  <Application>Microsoft Office PowerPoint</Application>
  <PresentationFormat>Экран (4:3)</PresentationFormat>
  <Paragraphs>223</Paragraphs>
  <Slides>34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9" baseType="lpstr">
      <vt:lpstr>Arial</vt:lpstr>
      <vt:lpstr>Calibri</vt:lpstr>
      <vt:lpstr>Gilroy</vt:lpstr>
      <vt:lpstr>Gilroy SemiBold</vt:lpstr>
      <vt:lpstr>Николаенко_ААИ-2015</vt:lpstr>
      <vt:lpstr>Презентация PowerPoint</vt:lpstr>
      <vt:lpstr>ЦЕЛИ ПРОЕКТА :</vt:lpstr>
      <vt:lpstr>ЭТАПЫ РАБОТЫ НАД ПРОЕКТОМ</vt:lpstr>
      <vt:lpstr>ЭТАПЫ РАБОТЫ НАД ПРОЕКТОМ</vt:lpstr>
      <vt:lpstr>ЧТО ТАКОЕ  СМАРТ- КОНТРАКТЫ?</vt:lpstr>
      <vt:lpstr>ПЛЮСЫ И МИНУСЫ СМАРТ-КОНТРАКТОВ </vt:lpstr>
      <vt:lpstr>ПЛАТФОРМЫ ДЛЯ АНАЛИЗА</vt:lpstr>
      <vt:lpstr>STELLAR</vt:lpstr>
      <vt:lpstr>CARDANO</vt:lpstr>
      <vt:lpstr>NEO</vt:lpstr>
      <vt:lpstr>ETHEREUM</vt:lpstr>
      <vt:lpstr>СРАВНЕНИЕ ХАРАКТЕРИСТИК ПЛАФТОРМ. </vt:lpstr>
      <vt:lpstr>ЛУЧШАЯ БЛОКЧЕЙН-ПЛАТФОРМА</vt:lpstr>
      <vt:lpstr>МЕТОДЫ АНАЛИЗА КОДА</vt:lpstr>
      <vt:lpstr>ПЛЮСЫ И МИНУСЫ СТАТИЧЕСКОГО АНАЛИЗА</vt:lpstr>
      <vt:lpstr>ПЛЮСЫ И МИНУСЫ ДИНАМИЧЕСКОГО АНАЛИЗА</vt:lpstr>
      <vt:lpstr>МЕТОДИКИ АНАЛИЗА УЯЗВИМОСТЕЙ СМАРТ-КОНТРАКТОВ </vt:lpstr>
      <vt:lpstr>CODE INSTRUMENTATION</vt:lpstr>
      <vt:lpstr>SYMBOLIC EXECUTION</vt:lpstr>
      <vt:lpstr>CONSTRAINT SOLVING</vt:lpstr>
      <vt:lpstr>ABSTRACT INTERPRETATION</vt:lpstr>
      <vt:lpstr>HORN LOGIC</vt:lpstr>
      <vt:lpstr>MODEL CHECKING</vt:lpstr>
      <vt:lpstr>ЛУЧШАЯ МЕТОДИКА</vt:lpstr>
      <vt:lpstr>ИНСТРУМЕНТЫ ДЛЯ АНАЛИЗА УЯЗВИМОСТЕЙ СМАРТ-КОНТРАКТОВ</vt:lpstr>
      <vt:lpstr>SCOMPILE</vt:lpstr>
      <vt:lpstr>MYTHRIL</vt:lpstr>
      <vt:lpstr>Securify принимает байт-код EVM и свойства  безопасности в качестве входных данных.</vt:lpstr>
      <vt:lpstr>MANTICORE</vt:lpstr>
      <vt:lpstr>MAIAN</vt:lpstr>
      <vt:lpstr>СРАВНЕНИЕ ИНСТРУМЕНТОВ</vt:lpstr>
      <vt:lpstr>ЛУЧШИЙ ИНСТРУМЕНТ MYTHRIL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Lepeshkin</dc:creator>
  <cp:lastModifiedBy>Kirill Arbuz</cp:lastModifiedBy>
  <cp:revision>109</cp:revision>
  <cp:lastPrinted>2016-06-06T19:02:34Z</cp:lastPrinted>
  <dcterms:created xsi:type="dcterms:W3CDTF">2015-04-17T11:13:20Z</dcterms:created>
  <dcterms:modified xsi:type="dcterms:W3CDTF">2020-06-29T19:57:26Z</dcterms:modified>
</cp:coreProperties>
</file>