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489" r:id="rId2"/>
    <p:sldId id="484" r:id="rId3"/>
    <p:sldId id="491" r:id="rId4"/>
    <p:sldId id="490" r:id="rId5"/>
    <p:sldId id="492" r:id="rId6"/>
    <p:sldId id="493" r:id="rId7"/>
  </p:sldIdLst>
  <p:sldSz cx="9144000" cy="6858000" type="screen4x3"/>
  <p:notesSz cx="6797675" cy="9926638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rgbClr val="2C5986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2C5986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2C5986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2C5986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2C5986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rgbClr val="2C5986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rgbClr val="2C5986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rgbClr val="2C5986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rgbClr val="2C5986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525"/>
    <a:srgbClr val="2C5986"/>
    <a:srgbClr val="99CCFF"/>
    <a:srgbClr val="66CCFF"/>
    <a:srgbClr val="003F6E"/>
    <a:srgbClr val="333399"/>
    <a:srgbClr val="0033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7" d="100"/>
          <a:sy n="87" d="100"/>
        </p:scale>
        <p:origin x="1363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578"/>
    </p:cViewPr>
  </p:sorterViewPr>
  <p:notesViewPr>
    <p:cSldViewPr showGuides="1">
      <p:cViewPr varScale="1">
        <p:scale>
          <a:sx n="53" d="100"/>
          <a:sy n="53" d="100"/>
        </p:scale>
        <p:origin x="-2640" y="-108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" userId="39541527-90ed-48eb-82a9-8b3f5484a055" providerId="ADAL" clId="{C2404EAE-CEC2-4975-9F49-A644A963F870}"/>
    <pc:docChg chg="modSld">
      <pc:chgData name="Andrea" userId="39541527-90ed-48eb-82a9-8b3f5484a055" providerId="ADAL" clId="{C2404EAE-CEC2-4975-9F49-A644A963F870}" dt="2020-11-18T15:19:50.576" v="3" actId="20577"/>
      <pc:docMkLst>
        <pc:docMk/>
      </pc:docMkLst>
      <pc:sldChg chg="modSp mod">
        <pc:chgData name="Andrea" userId="39541527-90ed-48eb-82a9-8b3f5484a055" providerId="ADAL" clId="{C2404EAE-CEC2-4975-9F49-A644A963F870}" dt="2020-11-18T15:19:50.576" v="3" actId="20577"/>
        <pc:sldMkLst>
          <pc:docMk/>
          <pc:sldMk cId="0" sldId="492"/>
        </pc:sldMkLst>
        <pc:spChg chg="mod">
          <ac:chgData name="Andrea" userId="39541527-90ed-48eb-82a9-8b3f5484a055" providerId="ADAL" clId="{C2404EAE-CEC2-4975-9F49-A644A963F870}" dt="2020-11-18T15:19:50.576" v="3" actId="20577"/>
          <ac:spMkLst>
            <pc:docMk/>
            <pc:sldMk cId="0" sldId="492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2138" tIns="46069" rIns="92138" bIns="4606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2138" tIns="46069" rIns="92138" bIns="4606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2138" tIns="46069" rIns="92138" bIns="4606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2138" tIns="46069" rIns="92138" bIns="4606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solidFill>
                  <a:schemeClr val="tx1"/>
                </a:solidFill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17DFAF4C-35C3-46D0-A738-CB1A5E60F3A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528901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2138" tIns="46069" rIns="92138" bIns="46069" numCol="1" anchor="t" anchorCtr="0" compatLnSpc="1">
            <a:prstTxWarp prst="textNoShape">
              <a:avLst/>
            </a:prstTxWarp>
          </a:bodyPr>
          <a:lstStyle>
            <a:lvl1pPr defTabSz="922338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2138" tIns="46069" rIns="92138" bIns="46069" numCol="1" anchor="t" anchorCtr="0" compatLnSpc="1">
            <a:prstTxWarp prst="textNoShape">
              <a:avLst/>
            </a:prstTxWarp>
          </a:bodyPr>
          <a:lstStyle>
            <a:lvl1pPr algn="r" defTabSz="922338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5" y="4714875"/>
            <a:ext cx="4987925" cy="4465638"/>
          </a:xfrm>
          <a:prstGeom prst="rect">
            <a:avLst/>
          </a:prstGeom>
          <a:noFill/>
          <a:ln>
            <a:noFill/>
          </a:ln>
        </p:spPr>
        <p:txBody>
          <a:bodyPr vert="horz" wrap="square" lIns="92138" tIns="46069" rIns="92138" bIns="460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2138" tIns="46069" rIns="92138" bIns="46069" numCol="1" anchor="b" anchorCtr="0" compatLnSpc="1">
            <a:prstTxWarp prst="textNoShape">
              <a:avLst/>
            </a:prstTxWarp>
          </a:bodyPr>
          <a:lstStyle>
            <a:lvl1pPr defTabSz="922338" eaLnBrk="0" hangingPunct="0">
              <a:spcBef>
                <a:spcPct val="0"/>
              </a:spcBef>
              <a:defRPr sz="1300">
                <a:solidFill>
                  <a:schemeClr val="tx1"/>
                </a:solidFill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it-IT" alt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vert="horz" wrap="square" lIns="92138" tIns="46069" rIns="92138" bIns="46069" numCol="1" anchor="b" anchorCtr="0" compatLnSpc="1">
            <a:prstTxWarp prst="textNoShape">
              <a:avLst/>
            </a:prstTxWarp>
          </a:bodyPr>
          <a:lstStyle>
            <a:lvl1pPr algn="r" defTabSz="922338" eaLnBrk="0" hangingPunct="0">
              <a:defRPr sz="1300">
                <a:solidFill>
                  <a:schemeClr val="tx1"/>
                </a:solidFill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fld id="{A7E2FBEE-4AB7-46A2-8A94-97F836A8974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620138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3738" y="804863"/>
            <a:ext cx="5357812" cy="40195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8525" y="5091113"/>
            <a:ext cx="4938713" cy="48212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Times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Segnaposto note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t-IT">
              <a:latin typeface="Times" pitchFamily="18" charset="0"/>
            </a:endParaRPr>
          </a:p>
        </p:txBody>
      </p:sp>
      <p:sp>
        <p:nvSpPr>
          <p:cNvPr id="1024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0"/>
              </a:spcBef>
            </a:pPr>
            <a:fld id="{D761ABCD-FAB4-43A2-A6D6-06378F3E070E}" type="slidenum">
              <a:rPr lang="en-US" altLang="it-IT" smtClean="0">
                <a:latin typeface="Arial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it-IT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Segnaposto note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t-IT">
              <a:latin typeface="Times" pitchFamily="18" charset="0"/>
            </a:endParaRPr>
          </a:p>
        </p:txBody>
      </p:sp>
      <p:sp>
        <p:nvSpPr>
          <p:cNvPr id="1126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0"/>
              </a:spcBef>
            </a:pPr>
            <a:fld id="{23F3D19C-F1AD-479F-AB2E-3393B74B55D2}" type="slidenum">
              <a:rPr lang="en-US" altLang="it-IT" smtClean="0">
                <a:latin typeface="Arial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it-IT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Segnaposto note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t-IT">
              <a:latin typeface="Times" pitchFamily="18" charset="0"/>
            </a:endParaRPr>
          </a:p>
        </p:txBody>
      </p:sp>
      <p:sp>
        <p:nvSpPr>
          <p:cNvPr id="1229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0"/>
              </a:spcBef>
            </a:pPr>
            <a:fld id="{E8B1B123-6865-4B21-9A3F-988FC624AF35}" type="slidenum">
              <a:rPr lang="en-US" altLang="it-IT" smtClean="0">
                <a:latin typeface="Arial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it-IT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Segnaposto note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t-IT">
              <a:latin typeface="Times" pitchFamily="18" charset="0"/>
            </a:endParaRPr>
          </a:p>
        </p:txBody>
      </p:sp>
      <p:sp>
        <p:nvSpPr>
          <p:cNvPr id="1331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0"/>
              </a:spcBef>
            </a:pPr>
            <a:fld id="{0FDC0430-09D9-48F0-990A-DA6C8B03D8BC}" type="slidenum">
              <a:rPr lang="en-US" altLang="it-IT" smtClean="0">
                <a:latin typeface="Arial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it-IT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Segnaposto note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it-IT">
              <a:latin typeface="Times" pitchFamily="18" charset="0"/>
            </a:endParaRPr>
          </a:p>
        </p:txBody>
      </p:sp>
      <p:sp>
        <p:nvSpPr>
          <p:cNvPr id="1331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spcBef>
                <a:spcPct val="0"/>
              </a:spcBef>
            </a:pPr>
            <a:fld id="{0FDC0430-09D9-48F0-990A-DA6C8B03D8BC}" type="slidenum">
              <a:rPr lang="en-US" altLang="it-IT" smtClean="0">
                <a:latin typeface="Arial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it-IT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19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6" descr="b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0350" cy="493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15"/>
          <p:cNvSpPr>
            <a:spLocks noChangeArrowheads="1"/>
          </p:cNvSpPr>
          <p:nvPr/>
        </p:nvSpPr>
        <p:spPr bwMode="auto">
          <a:xfrm>
            <a:off x="0" y="0"/>
            <a:ext cx="9169400" cy="687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spcBef>
                <a:spcPct val="20000"/>
              </a:spcBef>
              <a:defRPr/>
            </a:pPr>
            <a:endParaRPr lang="it-IT" altLang="it-IT">
              <a:cs typeface="+mn-cs"/>
            </a:endParaRPr>
          </a:p>
        </p:txBody>
      </p:sp>
      <p:pic>
        <p:nvPicPr>
          <p:cNvPr id="4" name="Picture 74" descr="powerpoint1_sec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71"/>
          <p:cNvSpPr txBox="1">
            <a:spLocks noChangeArrowheads="1"/>
          </p:cNvSpPr>
          <p:nvPr userDrawn="1"/>
        </p:nvSpPr>
        <p:spPr bwMode="auto">
          <a:xfrm>
            <a:off x="228600" y="6569075"/>
            <a:ext cx="449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it-IT" altLang="it-IT" sz="1200" b="1" dirty="0">
                <a:solidFill>
                  <a:srgbClr val="003F6E"/>
                </a:solidFill>
                <a:cs typeface="+mn-cs"/>
              </a:rPr>
              <a:t>Sistemi Energetici per Ingegneria Fisica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B9DA4-F474-4F03-9670-4810EA0CAEC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2994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1A0DB6-35AD-46B2-972E-B30023EEF1B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2443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91338" y="34925"/>
            <a:ext cx="2057400" cy="59848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19138" y="34925"/>
            <a:ext cx="6019800" cy="59848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79C64-314C-4C92-B51E-12984E8577A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292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06CFB-8098-442C-B92F-4A926682B1A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2509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A3DF2-868A-421F-82AD-64997180C16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0179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19138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10138" y="1066800"/>
            <a:ext cx="40386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348D6-EF68-481C-9DFD-6960A3A40F5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311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B062D-DF89-4159-8F6A-8138B921A2D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8464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3848A-6700-4140-8DC0-17C78964A7F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6945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E9733-6CFF-4560-A6AC-A211FACDCBD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7271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75806-BF29-438D-AE6B-93999288AE8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7470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F620B-21EF-41A2-AB3F-390E7E7FE9C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26830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8" descr="u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9"/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719138" y="34925"/>
            <a:ext cx="5943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Titolo diapositiva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066800"/>
            <a:ext cx="82296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il testo</a:t>
            </a:r>
          </a:p>
          <a:p>
            <a:pPr lvl="1"/>
            <a:r>
              <a:rPr lang="it-IT" altLang="it-IT"/>
              <a:t>Testo</a:t>
            </a:r>
          </a:p>
          <a:p>
            <a:pPr lvl="2"/>
            <a:r>
              <a:rPr lang="it-IT" altLang="it-IT"/>
              <a:t>Testo</a:t>
            </a:r>
          </a:p>
          <a:p>
            <a:pPr lvl="3"/>
            <a:r>
              <a:rPr lang="it-IT" altLang="it-IT"/>
              <a:t>testo</a:t>
            </a:r>
          </a:p>
        </p:txBody>
      </p:sp>
      <p:sp>
        <p:nvSpPr>
          <p:cNvPr id="1092" name="Rectangle 6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260350"/>
            <a:ext cx="1362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108000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spcBef>
                <a:spcPct val="20000"/>
              </a:spcBef>
              <a:defRPr sz="1600" b="1">
                <a:solidFill>
                  <a:srgbClr val="FF9900"/>
                </a:solidFill>
                <a:cs typeface="+mn-cs"/>
              </a:defRPr>
            </a:lvl1pPr>
          </a:lstStyle>
          <a:p>
            <a:pPr>
              <a:defRPr/>
            </a:pPr>
            <a:fld id="{C7A76371-B6CE-457F-89B6-A96752C9B7A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  <p:pic>
        <p:nvPicPr>
          <p:cNvPr id="1030" name="Picture 74" descr="powerpoint1_sec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3200"/>
            <a:ext cx="914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" name="Text Box 71"/>
          <p:cNvSpPr txBox="1">
            <a:spLocks noChangeArrowheads="1"/>
          </p:cNvSpPr>
          <p:nvPr/>
        </p:nvSpPr>
        <p:spPr bwMode="auto">
          <a:xfrm>
            <a:off x="228600" y="6569075"/>
            <a:ext cx="449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lang="it-IT" altLang="it-IT" sz="1200" b="1" dirty="0">
                <a:solidFill>
                  <a:srgbClr val="003F6E"/>
                </a:solidFill>
                <a:cs typeface="+mn-cs"/>
              </a:rPr>
              <a:t>Sistemi Energetici per Ingegneria Fisica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200" b="1">
          <a:solidFill>
            <a:srgbClr val="003F6E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4D82"/>
        </a:buClr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4C80"/>
        </a:buClr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Minion Web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457325" y="4292600"/>
            <a:ext cx="7686675" cy="144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Minion We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it-IT" altLang="it-IT" sz="2400" b="1">
                <a:solidFill>
                  <a:srgbClr val="003F6E"/>
                </a:solidFill>
              </a:rPr>
              <a:t>Superfici Alettate</a:t>
            </a:r>
          </a:p>
          <a:p>
            <a:pPr>
              <a:spcBef>
                <a:spcPct val="50000"/>
              </a:spcBef>
            </a:pPr>
            <a:endParaRPr lang="it-IT" altLang="it-IT" sz="1400" b="1">
              <a:solidFill>
                <a:srgbClr val="003F6E"/>
              </a:solidFill>
            </a:endParaRPr>
          </a:p>
          <a:p>
            <a:pPr>
              <a:spcBef>
                <a:spcPct val="50000"/>
              </a:spcBef>
            </a:pPr>
            <a:r>
              <a:rPr lang="it-IT" altLang="it-IT" sz="1400" b="1">
                <a:solidFill>
                  <a:srgbClr val="003F6E"/>
                </a:solidFill>
              </a:rPr>
              <a:t>Andrea Giostri</a:t>
            </a:r>
            <a:br>
              <a:rPr lang="it-IT" altLang="it-IT" sz="1400" b="1">
                <a:solidFill>
                  <a:srgbClr val="003F6E"/>
                </a:solidFill>
              </a:rPr>
            </a:br>
            <a:r>
              <a:rPr lang="it-IT" altLang="it-IT" sz="1400" b="1">
                <a:solidFill>
                  <a:srgbClr val="003F6E"/>
                </a:solidFill>
              </a:rPr>
              <a:t>Dipartimento di Energia</a:t>
            </a:r>
            <a:br>
              <a:rPr lang="it-IT" altLang="it-IT" sz="1400" b="1">
                <a:solidFill>
                  <a:srgbClr val="003F6E"/>
                </a:solidFill>
              </a:rPr>
            </a:br>
            <a:r>
              <a:rPr lang="it-IT" altLang="it-IT" sz="1400" b="1">
                <a:solidFill>
                  <a:srgbClr val="003F6E"/>
                </a:solidFill>
              </a:rPr>
              <a:t>Politecnico di Milano</a:t>
            </a:r>
          </a:p>
        </p:txBody>
      </p:sp>
      <p:pic>
        <p:nvPicPr>
          <p:cNvPr id="3075" name="Picture 5" descr="http://cdn1.stbm.it/studenti/gallery/foto/universita/le-universita-migliori-del-mondo/politecnico-di-milano.jpeg?-36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1" t="2423" r="6313" b="9212"/>
          <a:stretch>
            <a:fillRect/>
          </a:stretch>
        </p:blipFill>
        <p:spPr bwMode="auto">
          <a:xfrm>
            <a:off x="3059113" y="38100"/>
            <a:ext cx="13589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2" descr="GECOS, Politecnico di Milan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0"/>
            <a:ext cx="181927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0" t="20161" r="6905" b="18217"/>
          <a:stretch>
            <a:fillRect/>
          </a:stretch>
        </p:blipFill>
        <p:spPr bwMode="auto">
          <a:xfrm>
            <a:off x="4370388" y="1009650"/>
            <a:ext cx="4662487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AutoShape 2" descr="Image result for heat transfer"/>
          <p:cNvSpPr>
            <a:spLocks noChangeAspect="1" noChangeArrowheads="1"/>
          </p:cNvSpPr>
          <p:nvPr/>
        </p:nvSpPr>
        <p:spPr bwMode="auto">
          <a:xfrm>
            <a:off x="155575" y="-2841625"/>
            <a:ext cx="7800975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Minion We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rgbClr val="2C5986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63588" y="152400"/>
            <a:ext cx="8075612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altLang="en-US" sz="2000" kern="0" dirty="0"/>
              <a:t>Perché utilizzare le alette?</a:t>
            </a:r>
          </a:p>
        </p:txBody>
      </p:sp>
      <p:sp>
        <p:nvSpPr>
          <p:cNvPr id="4101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Minion We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9pPr>
          </a:lstStyle>
          <a:p>
            <a:fld id="{9E887918-74D5-4F42-B66C-0D27A205EAEF}" type="slidenum">
              <a:rPr lang="it-IT" altLang="it-IT" sz="1600" smtClean="0">
                <a:solidFill>
                  <a:srgbClr val="FF9900"/>
                </a:solidFill>
              </a:rPr>
              <a:pPr/>
              <a:t>2</a:t>
            </a:fld>
            <a:endParaRPr lang="it-IT" altLang="it-IT" sz="1600">
              <a:solidFill>
                <a:srgbClr val="FF9900"/>
              </a:solidFill>
            </a:endParaRPr>
          </a:p>
        </p:txBody>
      </p:sp>
      <p:sp>
        <p:nvSpPr>
          <p:cNvPr id="4102" name="AutoShape 12" descr="Image result for heat s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Minion We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rgbClr val="2C598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077913"/>
            <a:ext cx="4316413" cy="2370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it-IT" sz="2000" b="1" u="sng" dirty="0">
                <a:solidFill>
                  <a:srgbClr val="002060"/>
                </a:solidFill>
                <a:cs typeface="+mn-cs"/>
              </a:rPr>
              <a:t>Potenza Termica Scambiata tra una Superficie e un Fluido</a:t>
            </a:r>
          </a:p>
          <a:p>
            <a:pPr algn="ctr" eaLnBrk="0" hangingPunct="0">
              <a:defRPr/>
            </a:pPr>
            <a:endParaRPr lang="it-IT" b="1" u="sng" dirty="0">
              <a:solidFill>
                <a:srgbClr val="002060"/>
              </a:solidFill>
              <a:cs typeface="+mn-cs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r>
              <a:rPr lang="it-IT" b="1" dirty="0">
                <a:solidFill>
                  <a:srgbClr val="002060"/>
                </a:solidFill>
                <a:cs typeface="+mn-cs"/>
              </a:rPr>
              <a:t>Relazione di Newton (Convezione)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002060"/>
              </a:solidFill>
              <a:cs typeface="+mn-cs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002060"/>
              </a:solidFill>
              <a:cs typeface="+mn-cs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002060"/>
              </a:solidFill>
              <a:cs typeface="+mn-cs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endParaRPr lang="it-IT" b="1" dirty="0">
              <a:solidFill>
                <a:srgbClr val="002060"/>
              </a:solidFill>
              <a:cs typeface="+mn-cs"/>
            </a:endParaRPr>
          </a:p>
        </p:txBody>
      </p:sp>
      <p:sp>
        <p:nvSpPr>
          <p:cNvPr id="2" name="TextBox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63588" y="2274062"/>
            <a:ext cx="3160340" cy="443776"/>
          </a:xfrm>
          <a:prstGeom prst="rect">
            <a:avLst/>
          </a:prstGeom>
          <a:blipFill rotWithShape="1">
            <a:blip r:embed="rId4"/>
            <a:stretch>
              <a:fillRect b="-15068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105" name="TextBox 3"/>
          <p:cNvSpPr txBox="1">
            <a:spLocks noChangeArrowheads="1"/>
          </p:cNvSpPr>
          <p:nvPr/>
        </p:nvSpPr>
        <p:spPr bwMode="auto">
          <a:xfrm>
            <a:off x="4359275" y="3527425"/>
            <a:ext cx="23701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2C5986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9pPr>
          </a:lstStyle>
          <a:p>
            <a:r>
              <a:rPr lang="it-IT" altLang="en-US" b="1" u="sng">
                <a:solidFill>
                  <a:srgbClr val="002060"/>
                </a:solidFill>
              </a:rPr>
              <a:t>Superficie Primaria</a:t>
            </a:r>
            <a:endParaRPr lang="en-US" altLang="en-US" b="1" u="sng">
              <a:solidFill>
                <a:srgbClr val="002060"/>
              </a:solidFill>
            </a:endParaRPr>
          </a:p>
        </p:txBody>
      </p:sp>
      <p:sp>
        <p:nvSpPr>
          <p:cNvPr id="4106" name="TextBox 4"/>
          <p:cNvSpPr txBox="1">
            <a:spLocks noChangeArrowheads="1"/>
          </p:cNvSpPr>
          <p:nvPr/>
        </p:nvSpPr>
        <p:spPr bwMode="auto">
          <a:xfrm>
            <a:off x="6865938" y="3509963"/>
            <a:ext cx="2468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2C5986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9pPr>
          </a:lstStyle>
          <a:p>
            <a:r>
              <a:rPr lang="it-IT" altLang="en-US" b="1" u="sng">
                <a:solidFill>
                  <a:srgbClr val="002060"/>
                </a:solidFill>
              </a:rPr>
              <a:t>Superficie Alettata</a:t>
            </a:r>
            <a:endParaRPr lang="en-US" altLang="en-US" b="1" u="sng">
              <a:solidFill>
                <a:srgbClr val="002060"/>
              </a:solidFill>
            </a:endParaRPr>
          </a:p>
        </p:txBody>
      </p:sp>
      <p:sp>
        <p:nvSpPr>
          <p:cNvPr id="4107" name="Down Arrow 5"/>
          <p:cNvSpPr>
            <a:spLocks noChangeArrowheads="1"/>
          </p:cNvSpPr>
          <p:nvPr/>
        </p:nvSpPr>
        <p:spPr bwMode="auto">
          <a:xfrm>
            <a:off x="1908175" y="2790825"/>
            <a:ext cx="249238" cy="863600"/>
          </a:xfrm>
          <a:prstGeom prst="downArrow">
            <a:avLst>
              <a:gd name="adj1" fmla="val 50000"/>
              <a:gd name="adj2" fmla="val 50162"/>
            </a:avLst>
          </a:prstGeom>
          <a:solidFill>
            <a:srgbClr val="00B0F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marL="452438" indent="-1588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108" name="TextBox 7"/>
          <p:cNvSpPr txBox="1">
            <a:spLocks noChangeArrowheads="1"/>
          </p:cNvSpPr>
          <p:nvPr/>
        </p:nvSpPr>
        <p:spPr bwMode="auto">
          <a:xfrm>
            <a:off x="673100" y="3654425"/>
            <a:ext cx="3886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2C5986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9pPr>
          </a:lstStyle>
          <a:p>
            <a:r>
              <a:rPr lang="it-IT" altLang="en-US" sz="3000" b="1">
                <a:solidFill>
                  <a:srgbClr val="002060"/>
                </a:solidFill>
              </a:rPr>
              <a:t>h↑	A↑ 	</a:t>
            </a:r>
            <a:r>
              <a:rPr lang="it-IT" altLang="en-US" sz="3000" b="1">
                <a:solidFill>
                  <a:srgbClr val="002060"/>
                </a:solidFill>
                <a:latin typeface="Symbol" pitchFamily="18" charset="2"/>
              </a:rPr>
              <a:t>D</a:t>
            </a:r>
            <a:r>
              <a:rPr lang="it-IT" altLang="en-US" sz="3000" b="1">
                <a:solidFill>
                  <a:srgbClr val="002060"/>
                </a:solidFill>
              </a:rPr>
              <a:t>T↑</a:t>
            </a:r>
            <a:endParaRPr lang="en-US" altLang="en-US" sz="3000" b="1">
              <a:solidFill>
                <a:srgbClr val="002060"/>
              </a:solidFill>
            </a:endParaRPr>
          </a:p>
        </p:txBody>
      </p:sp>
      <p:sp>
        <p:nvSpPr>
          <p:cNvPr id="4109" name="TextBox 8"/>
          <p:cNvSpPr txBox="1">
            <a:spLocks noChangeArrowheads="1"/>
          </p:cNvSpPr>
          <p:nvPr/>
        </p:nvSpPr>
        <p:spPr bwMode="auto">
          <a:xfrm>
            <a:off x="2157413" y="2924175"/>
            <a:ext cx="3035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2C5986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9pPr>
          </a:lstStyle>
          <a:p>
            <a:r>
              <a:rPr lang="it-IT" altLang="en-US" b="1" i="1" u="sng">
                <a:solidFill>
                  <a:srgbClr val="002060"/>
                </a:solidFill>
              </a:rPr>
              <a:t>Aumentare Q</a:t>
            </a:r>
            <a:r>
              <a:rPr lang="it-IT" altLang="en-US" b="1" i="1" u="sng" baseline="-25000">
                <a:solidFill>
                  <a:srgbClr val="002060"/>
                </a:solidFill>
              </a:rPr>
              <a:t>conv</a:t>
            </a:r>
            <a:endParaRPr lang="en-US" altLang="en-US" b="1" i="1" u="sng" baseline="-25000">
              <a:solidFill>
                <a:srgbClr val="002060"/>
              </a:solidFill>
            </a:endParaRPr>
          </a:p>
        </p:txBody>
      </p:sp>
      <p:sp>
        <p:nvSpPr>
          <p:cNvPr id="4110" name="Rounded Rectangle 9"/>
          <p:cNvSpPr>
            <a:spLocks noChangeArrowheads="1"/>
          </p:cNvSpPr>
          <p:nvPr/>
        </p:nvSpPr>
        <p:spPr bwMode="auto">
          <a:xfrm>
            <a:off x="4329113" y="982663"/>
            <a:ext cx="4773612" cy="3133725"/>
          </a:xfrm>
          <a:prstGeom prst="roundRect">
            <a:avLst>
              <a:gd name="adj" fmla="val 16667"/>
            </a:avLst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452438" indent="-1588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4111" name="TextBox 11"/>
          <p:cNvSpPr txBox="1">
            <a:spLocks noChangeArrowheads="1"/>
          </p:cNvSpPr>
          <p:nvPr/>
        </p:nvSpPr>
        <p:spPr bwMode="auto">
          <a:xfrm>
            <a:off x="-69850" y="4508500"/>
            <a:ext cx="9102725" cy="1201738"/>
          </a:xfrm>
          <a:prstGeom prst="rect">
            <a:avLst/>
          </a:prstGeom>
          <a:noFill/>
          <a:ln w="349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it-IT" altLang="en-US" b="1">
                <a:solidFill>
                  <a:srgbClr val="002060"/>
                </a:solidFill>
              </a:rPr>
              <a:t>La differenza di temperatura è generalmente imposta</a:t>
            </a:r>
          </a:p>
          <a:p>
            <a:pPr lvl="1">
              <a:buFont typeface="Arial" pitchFamily="34" charset="0"/>
              <a:buChar char="•"/>
            </a:pPr>
            <a:r>
              <a:rPr lang="it-IT" altLang="en-US">
                <a:solidFill>
                  <a:srgbClr val="002060"/>
                </a:solidFill>
              </a:rPr>
              <a:t>La T del fluido (es.aria ambiente) e Ts è la temperatura di funzionamento della S</a:t>
            </a:r>
          </a:p>
          <a:p>
            <a:pPr>
              <a:buFont typeface="Arial" pitchFamily="34" charset="0"/>
              <a:buChar char="•"/>
            </a:pPr>
            <a:r>
              <a:rPr lang="it-IT" altLang="en-US" b="1">
                <a:solidFill>
                  <a:srgbClr val="002060"/>
                </a:solidFill>
              </a:rPr>
              <a:t>Aumento di h implica un aumento della velocità dell’aria (es. velocità ventole)</a:t>
            </a:r>
          </a:p>
          <a:p>
            <a:pPr>
              <a:buFont typeface="Arial" pitchFamily="34" charset="0"/>
              <a:buChar char="•"/>
            </a:pPr>
            <a:r>
              <a:rPr lang="it-IT" altLang="en-US" b="1" u="sng">
                <a:solidFill>
                  <a:srgbClr val="FF0000"/>
                </a:solidFill>
              </a:rPr>
              <a:t>L’aumento di Superficie di Scambio A si ottiene con l’uso di alette</a:t>
            </a:r>
          </a:p>
        </p:txBody>
      </p:sp>
      <p:sp>
        <p:nvSpPr>
          <p:cNvPr id="4112" name="TextBox 12"/>
          <p:cNvSpPr txBox="1">
            <a:spLocks noChangeArrowheads="1"/>
          </p:cNvSpPr>
          <p:nvPr/>
        </p:nvSpPr>
        <p:spPr bwMode="auto">
          <a:xfrm>
            <a:off x="0" y="5732463"/>
            <a:ext cx="91440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2C5986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9pPr>
          </a:lstStyle>
          <a:p>
            <a:pPr algn="ctr"/>
            <a:r>
              <a:rPr lang="it-IT" altLang="en-US" sz="2400" b="1" u="sng">
                <a:solidFill>
                  <a:srgbClr val="002060"/>
                </a:solidFill>
              </a:rPr>
              <a:t>DIVERSI CAMPI DI APPLICAZIONE DELLE SUPERFICI ESTESE</a:t>
            </a:r>
            <a:endParaRPr lang="en-US" altLang="en-US" sz="2400" b="1" u="sng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 descr="Image result for heat transfer"/>
          <p:cNvSpPr>
            <a:spLocks noChangeAspect="1" noChangeArrowheads="1"/>
          </p:cNvSpPr>
          <p:nvPr/>
        </p:nvSpPr>
        <p:spPr bwMode="auto">
          <a:xfrm>
            <a:off x="155575" y="-2841625"/>
            <a:ext cx="7800975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Minion We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rgbClr val="2C5986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63588" y="152400"/>
            <a:ext cx="8075612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altLang="en-US" sz="2000" kern="0" dirty="0"/>
              <a:t>Esempio di applicazioni delle superfici estese -1-</a:t>
            </a:r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Minion We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9pPr>
          </a:lstStyle>
          <a:p>
            <a:fld id="{B31553C2-5A88-4A5B-8294-2D4EDB6C031F}" type="slidenum">
              <a:rPr lang="it-IT" altLang="it-IT" sz="1600" smtClean="0">
                <a:solidFill>
                  <a:srgbClr val="FF9900"/>
                </a:solidFill>
              </a:rPr>
              <a:pPr/>
              <a:t>3</a:t>
            </a:fld>
            <a:endParaRPr lang="it-IT" altLang="it-IT" sz="1600">
              <a:solidFill>
                <a:srgbClr val="FF9900"/>
              </a:solidFill>
            </a:endParaRPr>
          </a:p>
        </p:txBody>
      </p:sp>
      <p:pic>
        <p:nvPicPr>
          <p:cNvPr id="5125" name="Picture 10" descr="Image result for heat s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4652963"/>
            <a:ext cx="2476500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AutoShape 12" descr="Image result for heat s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Minion We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rgbClr val="2C5986"/>
              </a:solidFill>
            </a:endParaRPr>
          </a:p>
        </p:txBody>
      </p:sp>
      <p:pic>
        <p:nvPicPr>
          <p:cNvPr id="512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3635375"/>
            <a:ext cx="2124075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9"/>
          <a:stretch>
            <a:fillRect/>
          </a:stretch>
        </p:blipFill>
        <p:spPr bwMode="auto">
          <a:xfrm>
            <a:off x="6557963" y="4159250"/>
            <a:ext cx="2589212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63" y="1701800"/>
            <a:ext cx="2751137" cy="183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" name="TextBox 1"/>
          <p:cNvSpPr txBox="1">
            <a:spLocks noChangeArrowheads="1"/>
          </p:cNvSpPr>
          <p:nvPr/>
        </p:nvSpPr>
        <p:spPr bwMode="auto">
          <a:xfrm>
            <a:off x="0" y="908050"/>
            <a:ext cx="9144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2C5986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9pPr>
          </a:lstStyle>
          <a:p>
            <a:pPr algn="ctr"/>
            <a:r>
              <a:rPr lang="it-IT" altLang="en-US" b="1" u="sng">
                <a:solidFill>
                  <a:srgbClr val="002060"/>
                </a:solidFill>
              </a:rPr>
              <a:t>RAFFREDDAMENTO COMPONENTI ELETTRONICI </a:t>
            </a:r>
          </a:p>
          <a:p>
            <a:pPr algn="ctr"/>
            <a:r>
              <a:rPr lang="it-IT" altLang="en-US" b="1" u="sng">
                <a:solidFill>
                  <a:srgbClr val="002060"/>
                </a:solidFill>
              </a:rPr>
              <a:t>(Diverse configurazioni possibili)</a:t>
            </a:r>
            <a:endParaRPr lang="en-US" altLang="en-US" b="1" u="sng">
              <a:solidFill>
                <a:srgbClr val="002060"/>
              </a:solidFill>
            </a:endParaRPr>
          </a:p>
        </p:txBody>
      </p:sp>
      <p:pic>
        <p:nvPicPr>
          <p:cNvPr id="5131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65"/>
          <a:stretch>
            <a:fillRect/>
          </a:stretch>
        </p:blipFill>
        <p:spPr bwMode="auto">
          <a:xfrm>
            <a:off x="0" y="1698625"/>
            <a:ext cx="3179763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2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" t="6038" r="3818" b="25873"/>
          <a:stretch>
            <a:fillRect/>
          </a:stretch>
        </p:blipFill>
        <p:spPr bwMode="auto">
          <a:xfrm>
            <a:off x="3168650" y="1908175"/>
            <a:ext cx="32210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33" name="Picture 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4" t="20956" b="15266"/>
          <a:stretch>
            <a:fillRect/>
          </a:stretch>
        </p:blipFill>
        <p:spPr bwMode="auto">
          <a:xfrm>
            <a:off x="2587625" y="4879975"/>
            <a:ext cx="1927225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 descr="Image result for heat transfer"/>
          <p:cNvSpPr>
            <a:spLocks noChangeAspect="1" noChangeArrowheads="1"/>
          </p:cNvSpPr>
          <p:nvPr/>
        </p:nvSpPr>
        <p:spPr bwMode="auto">
          <a:xfrm>
            <a:off x="155575" y="-2841625"/>
            <a:ext cx="7800975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Minion We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rgbClr val="2C5986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63588" y="152400"/>
            <a:ext cx="8075612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altLang="en-US" sz="2000" kern="0" dirty="0"/>
              <a:t>Esempio di applicazioni delle superfici estese -2-</a:t>
            </a:r>
          </a:p>
        </p:txBody>
      </p:sp>
      <p:sp>
        <p:nvSpPr>
          <p:cNvPr id="614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Minion We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9pPr>
          </a:lstStyle>
          <a:p>
            <a:fld id="{C525D980-AAD7-4937-8F6D-12D94C9AFC48}" type="slidenum">
              <a:rPr lang="it-IT" altLang="it-IT" sz="1600" smtClean="0">
                <a:solidFill>
                  <a:srgbClr val="FF9900"/>
                </a:solidFill>
              </a:rPr>
              <a:pPr/>
              <a:t>4</a:t>
            </a:fld>
            <a:endParaRPr lang="it-IT" altLang="it-IT" sz="1600">
              <a:solidFill>
                <a:srgbClr val="FF9900"/>
              </a:solidFill>
            </a:endParaRPr>
          </a:p>
        </p:txBody>
      </p:sp>
      <p:sp>
        <p:nvSpPr>
          <p:cNvPr id="6149" name="AutoShape 12" descr="Image result for heat s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Minion We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rgbClr val="2C5986"/>
              </a:solidFill>
            </a:endParaRPr>
          </a:p>
        </p:txBody>
      </p:sp>
      <p:pic>
        <p:nvPicPr>
          <p:cNvPr id="6150" name="Picture 2" descr="Image result for extended surface heat fin pip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438" y="4468813"/>
            <a:ext cx="28575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838" y="1262063"/>
            <a:ext cx="2824162" cy="290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9675"/>
            <a:ext cx="2009775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7" descr="Risultati immagini per car radiator fi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55" r="12292" b="4506"/>
          <a:stretch>
            <a:fillRect/>
          </a:stretch>
        </p:blipFill>
        <p:spPr bwMode="auto">
          <a:xfrm>
            <a:off x="0" y="3598863"/>
            <a:ext cx="3095625" cy="278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4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408" y="1373591"/>
            <a:ext cx="1930400" cy="1447800"/>
          </a:xfrm>
          <a:prstGeom prst="rect">
            <a:avLst/>
          </a:prstGeom>
          <a:noFill/>
          <a:ln w="6032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155" name="TextBox 14"/>
          <p:cNvSpPr txBox="1">
            <a:spLocks noChangeArrowheads="1"/>
          </p:cNvSpPr>
          <p:nvPr/>
        </p:nvSpPr>
        <p:spPr bwMode="auto">
          <a:xfrm>
            <a:off x="0" y="873125"/>
            <a:ext cx="3313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2C5986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9pPr>
          </a:lstStyle>
          <a:p>
            <a:pPr algn="ctr"/>
            <a:r>
              <a:rPr lang="it-IT" altLang="en-US" b="1" u="sng">
                <a:solidFill>
                  <a:srgbClr val="002060"/>
                </a:solidFill>
              </a:rPr>
              <a:t>RADIATORI AUTOMOBILI</a:t>
            </a:r>
            <a:endParaRPr lang="en-US" altLang="en-US" b="1" u="sng">
              <a:solidFill>
                <a:srgbClr val="002060"/>
              </a:solidFill>
            </a:endParaRPr>
          </a:p>
        </p:txBody>
      </p:sp>
      <p:sp>
        <p:nvSpPr>
          <p:cNvPr id="6156" name="Oval 1"/>
          <p:cNvSpPr>
            <a:spLocks noChangeArrowheads="1"/>
          </p:cNvSpPr>
          <p:nvPr/>
        </p:nvSpPr>
        <p:spPr bwMode="auto">
          <a:xfrm>
            <a:off x="963613" y="1641475"/>
            <a:ext cx="692150" cy="503238"/>
          </a:xfrm>
          <a:prstGeom prst="ellipse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452438" indent="-1588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/>
          </a:p>
        </p:txBody>
      </p:sp>
      <p:cxnSp>
        <p:nvCxnSpPr>
          <p:cNvPr id="6157" name="Straight Arrow Connector 3"/>
          <p:cNvCxnSpPr>
            <a:cxnSpLocks noChangeShapeType="1"/>
            <a:endCxn id="6154" idx="1"/>
          </p:cNvCxnSpPr>
          <p:nvPr/>
        </p:nvCxnSpPr>
        <p:spPr bwMode="auto">
          <a:xfrm>
            <a:off x="1655763" y="1936750"/>
            <a:ext cx="481645" cy="160741"/>
          </a:xfrm>
          <a:prstGeom prst="straightConnector1">
            <a:avLst/>
          </a:prstGeom>
          <a:noFill/>
          <a:ln w="28575" algn="ctr">
            <a:solidFill>
              <a:srgbClr val="00B05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8" name="TextBox 20"/>
          <p:cNvSpPr txBox="1">
            <a:spLocks noChangeArrowheads="1"/>
          </p:cNvSpPr>
          <p:nvPr/>
        </p:nvSpPr>
        <p:spPr bwMode="auto">
          <a:xfrm>
            <a:off x="6012160" y="824706"/>
            <a:ext cx="3311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2C5986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9pPr>
          </a:lstStyle>
          <a:p>
            <a:pPr algn="ctr"/>
            <a:r>
              <a:rPr lang="it-IT" altLang="en-US" b="1" u="sng" dirty="0">
                <a:solidFill>
                  <a:srgbClr val="002060"/>
                </a:solidFill>
              </a:rPr>
              <a:t>TUBI ALETTATI</a:t>
            </a:r>
            <a:endParaRPr lang="en-US" altLang="en-US" b="1" u="sng" dirty="0">
              <a:solidFill>
                <a:srgbClr val="002060"/>
              </a:solidFill>
            </a:endParaRPr>
          </a:p>
        </p:txBody>
      </p:sp>
      <p:pic>
        <p:nvPicPr>
          <p:cNvPr id="615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4468813"/>
            <a:ext cx="3335337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magine 2" descr="Immagine che contiene interni, oggetto, motocicletta, motore&#10;&#10;Descrizione generata automaticamente">
            <a:extLst>
              <a:ext uri="{FF2B5EF4-FFF2-40B4-BE49-F238E27FC236}">
                <a16:creationId xmlns:a16="http://schemas.microsoft.com/office/drawing/2014/main" id="{8CF073C0-A1E1-41EA-A96F-2A8537D558D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741" y="2490023"/>
            <a:ext cx="2358934" cy="17684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 descr="Image result for heat transfer"/>
          <p:cNvSpPr>
            <a:spLocks noChangeAspect="1" noChangeArrowheads="1"/>
          </p:cNvSpPr>
          <p:nvPr/>
        </p:nvSpPr>
        <p:spPr bwMode="auto">
          <a:xfrm>
            <a:off x="155575" y="-2841625"/>
            <a:ext cx="7800975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Minion We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rgbClr val="2C5986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63588" y="152400"/>
            <a:ext cx="8075612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altLang="en-US" sz="2000" kern="0" dirty="0"/>
              <a:t>Analisi Aletta</a:t>
            </a:r>
          </a:p>
        </p:txBody>
      </p:sp>
      <p:sp>
        <p:nvSpPr>
          <p:cNvPr id="71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Minion We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9pPr>
          </a:lstStyle>
          <a:p>
            <a:fld id="{370F6D8A-D11C-4597-BD74-DB63D5305935}" type="slidenum">
              <a:rPr lang="it-IT" altLang="it-IT" sz="1600" smtClean="0">
                <a:solidFill>
                  <a:srgbClr val="FF9900"/>
                </a:solidFill>
              </a:rPr>
              <a:pPr/>
              <a:t>5</a:t>
            </a:fld>
            <a:endParaRPr lang="it-IT" altLang="it-IT" sz="1600">
              <a:solidFill>
                <a:srgbClr val="FF9900"/>
              </a:solidFill>
            </a:endParaRPr>
          </a:p>
        </p:txBody>
      </p:sp>
      <p:sp>
        <p:nvSpPr>
          <p:cNvPr id="7173" name="AutoShape 12" descr="Image result for heat s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Minion We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rgbClr val="2C5986"/>
              </a:solidFill>
            </a:endParaRP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8" t="24593" r="49352" b="17117"/>
          <a:stretch>
            <a:fillRect/>
          </a:stretch>
        </p:blipFill>
        <p:spPr bwMode="auto">
          <a:xfrm>
            <a:off x="46038" y="890588"/>
            <a:ext cx="3192462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06750" y="1306513"/>
            <a:ext cx="5653088" cy="2862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it-IT" b="1" dirty="0">
                <a:solidFill>
                  <a:srgbClr val="002060"/>
                </a:solidFill>
                <a:cs typeface="+mn-cs"/>
              </a:rPr>
              <a:t>DERIVAZIONE EQUAZIONE ALETTA</a:t>
            </a:r>
            <a:endParaRPr lang="it-IT" dirty="0">
              <a:solidFill>
                <a:srgbClr val="002060"/>
              </a:solidFill>
              <a:cs typeface="+mn-cs"/>
            </a:endParaRPr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cs typeface="+mn-cs"/>
              </a:rPr>
              <a:t>Applico Conservazione energia per un Volume di spessore </a:t>
            </a:r>
            <a:r>
              <a:rPr lang="it-IT" dirty="0">
                <a:solidFill>
                  <a:srgbClr val="002060"/>
                </a:solidFill>
                <a:latin typeface="Symbol" panose="05050102010706020507" pitchFamily="18" charset="2"/>
                <a:cs typeface="+mn-cs"/>
              </a:rPr>
              <a:t>D</a:t>
            </a:r>
            <a:r>
              <a:rPr lang="it-IT" dirty="0">
                <a:solidFill>
                  <a:srgbClr val="002060"/>
                </a:solidFill>
                <a:cs typeface="+mn-cs"/>
              </a:rPr>
              <a:t>X</a:t>
            </a:r>
          </a:p>
          <a:p>
            <a:pPr algn="ctr" eaLnBrk="0" hangingPunct="0">
              <a:defRPr/>
            </a:pPr>
            <a:r>
              <a:rPr lang="it-IT" b="1" dirty="0">
                <a:solidFill>
                  <a:srgbClr val="002060"/>
                </a:solidFill>
                <a:cs typeface="+mn-cs"/>
              </a:rPr>
              <a:t>	IPOTESI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cs typeface="+mn-cs"/>
              </a:rPr>
              <a:t>Regime Stazionario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cs typeface="+mn-cs"/>
              </a:rPr>
              <a:t>h uniforme lungo l’aletta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cs typeface="+mn-cs"/>
              </a:rPr>
              <a:t>k uniforme lungo l’aletta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cs typeface="+mn-cs"/>
              </a:rPr>
              <a:t>k indipendente da T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cs typeface="+mn-cs"/>
              </a:rPr>
              <a:t>T funzione solo </a:t>
            </a:r>
            <a:r>
              <a:rPr lang="it-IT">
                <a:solidFill>
                  <a:srgbClr val="002060"/>
                </a:solidFill>
                <a:cs typeface="+mn-cs"/>
              </a:rPr>
              <a:t>di x </a:t>
            </a:r>
            <a:r>
              <a:rPr lang="it-IT" dirty="0">
                <a:solidFill>
                  <a:srgbClr val="002060"/>
                </a:solidFill>
                <a:cs typeface="+mn-cs"/>
              </a:rPr>
              <a:t>(Monodimensionale)</a:t>
            </a:r>
          </a:p>
          <a:p>
            <a:pPr marL="285750" indent="-285750" eaLnBrk="0" hangingPunct="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rgbClr val="002060"/>
                </a:solidFill>
                <a:cs typeface="+mn-cs"/>
              </a:rPr>
              <a:t>No generazione di potenza interna all’aletta</a:t>
            </a:r>
            <a:endParaRPr lang="en-US" dirty="0">
              <a:solidFill>
                <a:srgbClr val="002060"/>
              </a:solidFill>
              <a:cs typeface="+mn-cs"/>
            </a:endParaRPr>
          </a:p>
        </p:txBody>
      </p:sp>
      <p:sp>
        <p:nvSpPr>
          <p:cNvPr id="7176" name="Rectangle 3"/>
          <p:cNvSpPr>
            <a:spLocks noChangeArrowheads="1"/>
          </p:cNvSpPr>
          <p:nvPr/>
        </p:nvSpPr>
        <p:spPr bwMode="auto">
          <a:xfrm>
            <a:off x="-1588" y="871538"/>
            <a:ext cx="9102726" cy="3455987"/>
          </a:xfrm>
          <a:prstGeom prst="rect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marL="452438" indent="-1588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/>
          </a:p>
        </p:txBody>
      </p:sp>
      <p:sp>
        <p:nvSpPr>
          <p:cNvPr id="6" name="Text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59034" y="4915139"/>
            <a:ext cx="4229556" cy="534442"/>
          </a:xfrm>
          <a:prstGeom prst="rect">
            <a:avLst/>
          </a:prstGeom>
          <a:blipFill rotWithShape="1">
            <a:blip r:embed="rId4"/>
            <a:stretch>
              <a:fillRect t="-7955" b="-2159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7178" name="TextBox 6"/>
          <p:cNvSpPr txBox="1">
            <a:spLocks noChangeArrowheads="1"/>
          </p:cNvSpPr>
          <p:nvPr/>
        </p:nvSpPr>
        <p:spPr bwMode="auto">
          <a:xfrm>
            <a:off x="46038" y="4508500"/>
            <a:ext cx="9055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2C5986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9pPr>
          </a:lstStyle>
          <a:p>
            <a:pPr algn="ctr"/>
            <a:r>
              <a:rPr lang="it-IT" altLang="en-US" b="1" u="sng">
                <a:solidFill>
                  <a:srgbClr val="002060"/>
                </a:solidFill>
              </a:rPr>
              <a:t>BILANCIO ENERGETICO PER IL VOLUME DI SPESSORE </a:t>
            </a:r>
            <a:r>
              <a:rPr lang="it-IT" altLang="en-US" b="1" u="sng">
                <a:solidFill>
                  <a:srgbClr val="002060"/>
                </a:solidFill>
                <a:latin typeface="Symbol" pitchFamily="18" charset="2"/>
              </a:rPr>
              <a:t>D</a:t>
            </a:r>
            <a:r>
              <a:rPr lang="it-IT" altLang="en-US" b="1" u="sng">
                <a:solidFill>
                  <a:srgbClr val="002060"/>
                </a:solidFill>
              </a:rPr>
              <a:t>X</a:t>
            </a:r>
            <a:endParaRPr lang="en-US" altLang="en-US" b="1" u="sng">
              <a:solidFill>
                <a:srgbClr val="002060"/>
              </a:solidFill>
            </a:endParaRPr>
          </a:p>
        </p:txBody>
      </p:sp>
      <p:cxnSp>
        <p:nvCxnSpPr>
          <p:cNvPr id="7179" name="Straight Arrow Connector 16"/>
          <p:cNvCxnSpPr>
            <a:cxnSpLocks noChangeShapeType="1"/>
          </p:cNvCxnSpPr>
          <p:nvPr/>
        </p:nvCxnSpPr>
        <p:spPr bwMode="auto">
          <a:xfrm flipH="1">
            <a:off x="2195513" y="5484813"/>
            <a:ext cx="866775" cy="50006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0" name="Straight Arrow Connector 17"/>
          <p:cNvCxnSpPr>
            <a:cxnSpLocks noChangeShapeType="1"/>
          </p:cNvCxnSpPr>
          <p:nvPr/>
        </p:nvCxnSpPr>
        <p:spPr bwMode="auto">
          <a:xfrm>
            <a:off x="4811713" y="5449888"/>
            <a:ext cx="0" cy="59690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1" name="Straight Arrow Connector 19"/>
          <p:cNvCxnSpPr>
            <a:cxnSpLocks noChangeShapeType="1"/>
          </p:cNvCxnSpPr>
          <p:nvPr/>
        </p:nvCxnSpPr>
        <p:spPr bwMode="auto">
          <a:xfrm>
            <a:off x="6227763" y="5435600"/>
            <a:ext cx="720725" cy="598488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82" name="TextBox 14"/>
          <p:cNvSpPr txBox="1">
            <a:spLocks noChangeArrowheads="1"/>
          </p:cNvSpPr>
          <p:nvPr/>
        </p:nvSpPr>
        <p:spPr bwMode="auto">
          <a:xfrm>
            <a:off x="46038" y="5984875"/>
            <a:ext cx="287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2C5986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9pPr>
          </a:lstStyle>
          <a:p>
            <a:pPr algn="ctr"/>
            <a:r>
              <a:rPr lang="it-IT" altLang="en-US">
                <a:solidFill>
                  <a:srgbClr val="002060"/>
                </a:solidFill>
              </a:rPr>
              <a:t>Potenza Termica per conduzione in x</a:t>
            </a:r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7183" name="TextBox 22"/>
          <p:cNvSpPr txBox="1">
            <a:spLocks noChangeArrowheads="1"/>
          </p:cNvSpPr>
          <p:nvPr/>
        </p:nvSpPr>
        <p:spPr bwMode="auto">
          <a:xfrm>
            <a:off x="3238500" y="5984875"/>
            <a:ext cx="29892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2C5986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9pPr>
          </a:lstStyle>
          <a:p>
            <a:pPr algn="ctr"/>
            <a:r>
              <a:rPr lang="it-IT" altLang="en-US">
                <a:solidFill>
                  <a:srgbClr val="002060"/>
                </a:solidFill>
              </a:rPr>
              <a:t>Potenza Termica per conduzione in x+</a:t>
            </a:r>
            <a:r>
              <a:rPr lang="it-IT" altLang="en-US">
                <a:solidFill>
                  <a:srgbClr val="002060"/>
                </a:solidFill>
                <a:latin typeface="Symbol" pitchFamily="18" charset="2"/>
              </a:rPr>
              <a:t>D</a:t>
            </a:r>
            <a:r>
              <a:rPr lang="it-IT" altLang="en-US">
                <a:solidFill>
                  <a:srgbClr val="002060"/>
                </a:solidFill>
              </a:rPr>
              <a:t>x</a:t>
            </a:r>
            <a:endParaRPr lang="en-US" altLang="en-US">
              <a:solidFill>
                <a:srgbClr val="002060"/>
              </a:solidFill>
            </a:endParaRPr>
          </a:p>
        </p:txBody>
      </p:sp>
      <p:sp>
        <p:nvSpPr>
          <p:cNvPr id="7184" name="TextBox 23"/>
          <p:cNvSpPr txBox="1">
            <a:spLocks noChangeArrowheads="1"/>
          </p:cNvSpPr>
          <p:nvPr/>
        </p:nvSpPr>
        <p:spPr bwMode="auto">
          <a:xfrm>
            <a:off x="6227763" y="5973763"/>
            <a:ext cx="30972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rgbClr val="2C5986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9pPr>
          </a:lstStyle>
          <a:p>
            <a:pPr algn="ctr"/>
            <a:r>
              <a:rPr lang="it-IT" altLang="en-US">
                <a:solidFill>
                  <a:srgbClr val="002060"/>
                </a:solidFill>
              </a:rPr>
              <a:t>Potenza Termica Convezione </a:t>
            </a:r>
            <a:endParaRPr lang="en-US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2" descr="Image result for heat transfer"/>
          <p:cNvSpPr>
            <a:spLocks noChangeAspect="1" noChangeArrowheads="1"/>
          </p:cNvSpPr>
          <p:nvPr/>
        </p:nvSpPr>
        <p:spPr bwMode="auto">
          <a:xfrm>
            <a:off x="155575" y="-2841625"/>
            <a:ext cx="7800975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Minion We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rgbClr val="2C5986"/>
              </a:solidFill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763588" y="152400"/>
            <a:ext cx="8075612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rgbClr val="003F6E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it-IT" altLang="en-US" sz="2000" kern="0" dirty="0"/>
              <a:t>Analisi Aletta</a:t>
            </a:r>
          </a:p>
        </p:txBody>
      </p:sp>
      <p:sp>
        <p:nvSpPr>
          <p:cNvPr id="717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Minion We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9pPr>
          </a:lstStyle>
          <a:p>
            <a:fld id="{370F6D8A-D11C-4597-BD74-DB63D5305935}" type="slidenum">
              <a:rPr lang="it-IT" altLang="it-IT" sz="1600" smtClean="0">
                <a:solidFill>
                  <a:srgbClr val="FF9900"/>
                </a:solidFill>
              </a:rPr>
              <a:pPr/>
              <a:t>6</a:t>
            </a:fld>
            <a:endParaRPr lang="it-IT" altLang="it-IT" sz="1600">
              <a:solidFill>
                <a:srgbClr val="FF9900"/>
              </a:solidFill>
            </a:endParaRPr>
          </a:p>
        </p:txBody>
      </p:sp>
      <p:sp>
        <p:nvSpPr>
          <p:cNvPr id="7173" name="AutoShape 12" descr="Image result for heat sin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4C80"/>
              </a:buClr>
              <a:buSzPct val="8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4D82"/>
              </a:buClr>
              <a:buChar char="•"/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4C80"/>
              </a:buClr>
              <a:buChar char="–"/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Minion Web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Minion Web"/>
              </a:defRPr>
            </a:lvl9pPr>
          </a:lstStyle>
          <a:p>
            <a:pPr>
              <a:spcBef>
                <a:spcPct val="0"/>
              </a:spcBef>
            </a:pPr>
            <a:endParaRPr lang="en-US" altLang="en-US" sz="1800">
              <a:solidFill>
                <a:srgbClr val="2C5986"/>
              </a:solidFill>
            </a:endParaRPr>
          </a:p>
        </p:txBody>
      </p:sp>
      <p:sp>
        <p:nvSpPr>
          <p:cNvPr id="7176" name="Rectangle 3"/>
          <p:cNvSpPr>
            <a:spLocks noChangeArrowheads="1"/>
          </p:cNvSpPr>
          <p:nvPr/>
        </p:nvSpPr>
        <p:spPr bwMode="auto">
          <a:xfrm>
            <a:off x="-684584" y="-99392"/>
            <a:ext cx="9937104" cy="7056784"/>
          </a:xfrm>
          <a:prstGeom prst="rect">
            <a:avLst/>
          </a:prstGeom>
          <a:solidFill>
            <a:schemeClr val="tx1"/>
          </a:solidFill>
          <a:ln w="34925" algn="ctr">
            <a:solidFill>
              <a:schemeClr val="tx1"/>
            </a:solidFill>
            <a:round/>
            <a:headEnd/>
            <a:tailEnd/>
          </a:ln>
        </p:spPr>
        <p:txBody>
          <a:bodyPr wrap="square" lIns="0" tIns="0" rIns="0" bIns="0">
            <a:spAutoFit/>
          </a:bodyPr>
          <a:lstStyle>
            <a:lvl1pPr marL="452438" indent="-1588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rgbClr val="2C5986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2C5986"/>
                </a:solidFill>
                <a:latin typeface="Arial" pitchFamily="34" charset="0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145784"/>
      </p:ext>
    </p:extLst>
  </p:cSld>
  <p:clrMapOvr>
    <a:masterClrMapping/>
  </p:clrMapOvr>
</p:sld>
</file>

<file path=ppt/theme/theme1.xml><?xml version="1.0" encoding="utf-8"?>
<a:theme xmlns:a="http://schemas.openxmlformats.org/drawingml/2006/main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452438" marR="0" indent="-1588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rgbClr val="2C598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452438" marR="0" indent="-1588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it-IT" altLang="it-IT" sz="1800" b="0" i="0" u="none" strike="noStrike" cap="none" normalizeH="0" baseline="0" smtClean="0">
            <a:ln>
              <a:noFill/>
            </a:ln>
            <a:solidFill>
              <a:srgbClr val="2C598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19914</TotalTime>
  <Words>217</Words>
  <Application>Microsoft Office PowerPoint</Application>
  <PresentationFormat>Presentazione su schermo (4:3)</PresentationFormat>
  <Paragraphs>51</Paragraphs>
  <Slides>6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Arial</vt:lpstr>
      <vt:lpstr>Minion Web</vt:lpstr>
      <vt:lpstr>Symbol</vt:lpstr>
      <vt:lpstr>Times</vt:lpstr>
      <vt:lpstr>Wingdings</vt:lpstr>
      <vt:lpstr>Struttura predefinita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siwa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simon</dc:creator>
  <cp:lastModifiedBy>Andrea giostri</cp:lastModifiedBy>
  <cp:revision>536</cp:revision>
  <cp:lastPrinted>2016-03-08T16:01:06Z</cp:lastPrinted>
  <dcterms:created xsi:type="dcterms:W3CDTF">2003-06-16T09:31:13Z</dcterms:created>
  <dcterms:modified xsi:type="dcterms:W3CDTF">2020-11-18T15:19:54Z</dcterms:modified>
</cp:coreProperties>
</file>