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9" r:id="rId6"/>
    <p:sldId id="300" r:id="rId7"/>
    <p:sldId id="301" r:id="rId8"/>
    <p:sldId id="302" r:id="rId9"/>
    <p:sldId id="311" r:id="rId10"/>
    <p:sldId id="307" r:id="rId11"/>
    <p:sldId id="310" r:id="rId12"/>
    <p:sldId id="291" r:id="rId13"/>
    <p:sldId id="295" r:id="rId14"/>
    <p:sldId id="296" r:id="rId15"/>
    <p:sldId id="298" r:id="rId16"/>
    <p:sldId id="312" r:id="rId17"/>
    <p:sldId id="308" r:id="rId18"/>
    <p:sldId id="313" r:id="rId19"/>
    <p:sldId id="297" r:id="rId20"/>
    <p:sldId id="314" r:id="rId21"/>
    <p:sldId id="315" r:id="rId22"/>
    <p:sldId id="270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  <p:cmAuthor id="6" name="Federico Reichenbach" initials="FR" lastIdx="1" clrIdx="5">
    <p:extLst>
      <p:ext uri="{19B8F6BF-5375-455C-9EA6-DF929625EA0E}">
        <p15:presenceInfo xmlns:p15="http://schemas.microsoft.com/office/powerpoint/2012/main" userId="S-1-5-21-80226063-693849175-1974547909-5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1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89796" autoAdjust="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19.01.24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19.01.24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 wird oft in kleineren Servern oder in Systemen eingesetzt, in denen Datensicherheit wichtiger ist als Speichereffizienz, wie bei kritischen Datenbanken.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56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Wird häufig in Unternehmens-Servern oder NAS-Systemen verwendet, wo ein Gleichgewicht zwischen Leistung und Redundanz erforderlich 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Hat den Nachteil das Schreibgeschwindigkeit langsamer als in anderen RAID Konfigurationen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10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10 wird oft in hochleistungsfähigen Serverumgebungen verwendet, wo sowohl Geschwindigkeit als auch Redundanz kritisch sind.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57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30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4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96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974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3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9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0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2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4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0 wird häufig für Systeme verwendet, die hohe Geschwindigkeit und Kapazität benötigen, aber keine Datenredundanz erfordern, wie z. B. in einigen Gaming-PCs oder für schnelle       temporäre Speicherung.</a:t>
            </a:r>
          </a:p>
          <a:p>
            <a:r>
              <a:rPr lang="de-DE" dirty="0"/>
              <a:t>    RAID 0 ist die schnellste RAID Konfiguration.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system.ch/ratgeber/raid-systeme-erklaer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Standard_RAID_levels" TargetMode="External"/><Relationship Id="rId4" Type="http://schemas.openxmlformats.org/officeDocument/2006/relationships/hyperlink" Target="https://premioinc.com/blogs/blog/hardware-vs-software-raid-differences-pros-c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351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erstellt eine exakte Kopie der Daten auf zwei oder mehreren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50% der Speicher Speicherkapazität wird für Kopien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wird verwendet wenn Datensicherheit Priorität ist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9/18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D2F21C-5659-477F-A7A3-E19F2211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44" y="949634"/>
            <a:ext cx="2519952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5 verteilt Paritätsinformationen zusammen mit den Daten über drei oder mehr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ist ein Kompromiss zwischen Geschwindigkeit, Speichereffizienz und Ausfallsicherheit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können die Daten mit den Paritätsinformationen rekonstruiert werden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10/18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2C416-B0B0-4E10-B604-E6418384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571" y="949634"/>
            <a:ext cx="3541897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und </a:t>
            </a:r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7639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1+0 (oder RAID 10) kombiniert RAID Level 0 und 1, die Daten werden gespiegelt und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Geschwindigkeitsvorteil von RAID 0 wird erreicht zusammen mit der Datensicherheit von 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10 wird oft in hochleistungsfähigen Serverumgebungen verwendet, wo Geschwindigkeit und Redundanz kritisch sind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11/18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1+0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76899E-6794-4966-8907-3413537644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277" y="955168"/>
            <a:ext cx="5357744" cy="57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12/18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4029376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6079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13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Hardware vs. Software raid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C1BD62-9C34-F2AA-08FB-83CEE45B20DC}"/>
              </a:ext>
            </a:extLst>
          </p:cNvPr>
          <p:cNvGraphicFramePr>
            <a:graphicFrameLocks noGrp="1"/>
          </p:cNvGraphicFramePr>
          <p:nvPr/>
        </p:nvGraphicFramePr>
        <p:xfrm>
          <a:off x="2700165" y="1574799"/>
          <a:ext cx="7319598" cy="383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99">
                  <a:extLst>
                    <a:ext uri="{9D8B030D-6E8A-4147-A177-3AD203B41FA5}">
                      <a16:colId xmlns:a16="http://schemas.microsoft.com/office/drawing/2014/main" val="1311180587"/>
                    </a:ext>
                  </a:extLst>
                </a:gridCol>
                <a:gridCol w="3659799">
                  <a:extLst>
                    <a:ext uri="{9D8B030D-6E8A-4147-A177-3AD203B41FA5}">
                      <a16:colId xmlns:a16="http://schemas.microsoft.com/office/drawing/2014/main" val="3974234270"/>
                    </a:ext>
                  </a:extLst>
                </a:gridCol>
              </a:tblGrid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3904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190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73651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8089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Flexibilität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Flexibilität +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3874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4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91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14/18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4825789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8567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15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6250544" cy="13402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Einfluss von Raid auf Systemleistung und Datensicherheit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0: RAID 0 verbessert die Leistung durch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Datenstriping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über mehrere Laufwerke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3093-7683-D8CB-1172-DA7C66C38AB7}"/>
              </a:ext>
            </a:extLst>
          </p:cNvPr>
          <p:cNvSpPr txBox="1"/>
          <p:nvPr/>
        </p:nvSpPr>
        <p:spPr>
          <a:xfrm>
            <a:off x="4600424" y="4319320"/>
            <a:ext cx="61002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5, RAID 6 und RAID 10: Diese RAID-Level bieten sowohl Leistungsverbesserungen als auch Datensicherheit.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C30F717-9E7E-467D-8BCC-6E871C6DEA89}"/>
              </a:ext>
            </a:extLst>
          </p:cNvPr>
          <p:cNvSpPr txBox="1"/>
          <p:nvPr/>
        </p:nvSpPr>
        <p:spPr>
          <a:xfrm>
            <a:off x="4600424" y="2942521"/>
            <a:ext cx="6252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1: RAID 1 hat eine höhere Datensicherheit es kann jedoch zu geringfügigen Leistungseinbußen kommen.</a:t>
            </a:r>
          </a:p>
        </p:txBody>
      </p:sp>
    </p:spTree>
    <p:extLst>
      <p:ext uri="{BB962C8B-B14F-4D97-AF65-F5344CB8AC3E}">
        <p14:creationId xmlns:p14="http://schemas.microsoft.com/office/powerpoint/2010/main" val="111075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16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Fazit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ist ein robustes System um mehrere Datenträger gemeinsam als eine logische Einheit zu verwenden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625C599-1FA0-4B06-850B-DA012CD6543B}"/>
              </a:ext>
            </a:extLst>
          </p:cNvPr>
          <p:cNvSpPr txBox="1"/>
          <p:nvPr/>
        </p:nvSpPr>
        <p:spPr>
          <a:xfrm>
            <a:off x="4600422" y="2721114"/>
            <a:ext cx="6252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zur Datensicherung, Geschwindigkeitsoptimierung oder für beide Zwecke verwendet werden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DA35AB-0BF9-480F-89D7-2D715169EE6A}"/>
              </a:ext>
            </a:extLst>
          </p:cNvPr>
          <p:cNvSpPr txBox="1"/>
          <p:nvPr/>
        </p:nvSpPr>
        <p:spPr>
          <a:xfrm>
            <a:off x="4600421" y="4231595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auf verschiedene Arten genutzt und konfiguriert werden</a:t>
            </a:r>
          </a:p>
        </p:txBody>
      </p:sp>
    </p:spTree>
    <p:extLst>
      <p:ext uri="{BB962C8B-B14F-4D97-AF65-F5344CB8AC3E}">
        <p14:creationId xmlns:p14="http://schemas.microsoft.com/office/powerpoint/2010/main" val="324384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17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Quellenverzeichnis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3"/>
              </a:rPr>
              <a:t>https://www.globalsystem.ch/ratgeber/raid-systeme-erklaert/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Bild und 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4"/>
              </a:rPr>
              <a:t>https://premioinc.com/blogs/blog/hardware-vs-software-raid-differences-pros-cons</a:t>
            </a: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5"/>
              </a:rPr>
              <a:t>https://en.wikipedia.org/wiki/Standard_RAID_levels</a:t>
            </a:r>
            <a:r>
              <a:rPr lang="de-DE" sz="2000" dirty="0">
                <a:solidFill>
                  <a:prstClr val="black"/>
                </a:solidFill>
              </a:rPr>
              <a:t> Bildquelle</a:t>
            </a: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24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9" y="3215149"/>
            <a:ext cx="6597446" cy="766916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Danke für ihre </a:t>
            </a:r>
            <a:r>
              <a:rPr lang="de-DE" sz="3200" dirty="0"/>
              <a:t>Aufmerksamkeit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18/18</a:t>
            </a:r>
          </a:p>
        </p:txBody>
      </p:sp>
      <p:sp>
        <p:nvSpPr>
          <p:cNvPr id="3" name="Datumsplatzhalter 19">
            <a:extLst>
              <a:ext uri="{FF2B5EF4-FFF2-40B4-BE49-F238E27FC236}">
                <a16:creationId xmlns:a16="http://schemas.microsoft.com/office/drawing/2014/main" id="{5832FA3A-6247-E200-8EDE-96D070180875}"/>
              </a:ext>
            </a:extLst>
          </p:cNvPr>
          <p:cNvSpPr txBox="1">
            <a:spLocks/>
          </p:cNvSpPr>
          <p:nvPr/>
        </p:nvSpPr>
        <p:spPr>
          <a:xfrm>
            <a:off x="5919680" y="6425800"/>
            <a:ext cx="947516" cy="365125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>
                <a:solidFill>
                  <a:prstClr val="black">
                    <a:tint val="75000"/>
                  </a:prstClr>
                </a:solidFill>
                <a:latin typeface="Tenorite"/>
              </a:rPr>
              <a:t>2023</a:t>
            </a:r>
            <a:endParaRPr lang="de-DE" sz="900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  <p:sp>
        <p:nvSpPr>
          <p:cNvPr id="7" name="Fußzeilenplatzhalter 20">
            <a:extLst>
              <a:ext uri="{FF2B5EF4-FFF2-40B4-BE49-F238E27FC236}">
                <a16:creationId xmlns:a16="http://schemas.microsoft.com/office/drawing/2014/main" id="{C7A18921-BE22-2882-DDD4-E70BB6762FA0}"/>
              </a:ext>
            </a:extLst>
          </p:cNvPr>
          <p:cNvSpPr txBox="1">
            <a:spLocks/>
          </p:cNvSpPr>
          <p:nvPr/>
        </p:nvSpPr>
        <p:spPr>
          <a:xfrm>
            <a:off x="7161955" y="6425800"/>
            <a:ext cx="3243942" cy="365125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900">
                <a:solidFill>
                  <a:prstClr val="black">
                    <a:tint val="75000"/>
                  </a:prstClr>
                </a:solidFill>
                <a:latin typeface="Tenorite"/>
              </a:rPr>
              <a:t>RAID</a:t>
            </a:r>
            <a:endParaRPr lang="de-DE" sz="900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1/18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1610641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edundant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rray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nexpensive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isks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bleiben meine Daten sicher wenn eine Festplatte ausfällt?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32546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3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Durch ein Paritätsbit können wir eine bessere Speicherplatzeffizienz erreichen.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afür ist eine zusätzliche Berechnung nötig die die Schreibgeschwindigkeit negativ beeinflusst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31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N-1/N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4</a:t>
            </a:r>
            <a:r>
              <a:rPr lang="de-DE" dirty="0"/>
              <a:t>/18</a:t>
            </a:r>
            <a:endParaRPr lang="de-DE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Bei der Nutzung eines Paritätsbit ist eine zusätzliche berechnung nötig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5/18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2413049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3405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6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Funktionsweise von Raid </a:t>
            </a:r>
            <a:r>
              <a:rPr kumimoji="0" lang="de-DE" sz="3200" b="0" i="0" u="none" strike="noStrike" kern="1200" cap="all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systemen</a:t>
            </a:r>
            <a:endParaRPr kumimoji="0" lang="de-DE" sz="3200" b="0" i="0" u="none" strike="noStrike" kern="1200" cap="all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01B59DC-1628-FE13-EF11-819526184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2510" y="1122202"/>
            <a:ext cx="5433204" cy="5234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Datenstriping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Spiegelung (</a:t>
            </a:r>
            <a:r>
              <a:rPr lang="de-DE" dirty="0" err="1"/>
              <a:t>Mirroring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Paritätsprüfung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12E28-A6FB-4432-83D4-5EA67A58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652" y="249460"/>
            <a:ext cx="1425826" cy="2193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5FE939-6FFA-41B3-85D6-4A4F4BD2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52" y="2325361"/>
            <a:ext cx="1425826" cy="2193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63E0A9-A34B-4CA1-BA23-B261DAC27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45" y="4414550"/>
            <a:ext cx="2621839" cy="19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7/18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  <p:sp>
        <p:nvSpPr>
          <p:cNvPr id="4" name="Pfeil: nach rechts 1">
            <a:extLst>
              <a:ext uri="{FF2B5EF4-FFF2-40B4-BE49-F238E27FC236}">
                <a16:creationId xmlns:a16="http://schemas.microsoft.com/office/drawing/2014/main" id="{E1719817-6990-DB42-0EE6-07CD3F28DFB6}"/>
              </a:ext>
            </a:extLst>
          </p:cNvPr>
          <p:cNvSpPr/>
          <p:nvPr/>
        </p:nvSpPr>
        <p:spPr>
          <a:xfrm>
            <a:off x="4020072" y="3219325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18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86231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0 verteilt Daten gleichmäßig über zwei oder mehrere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verfügt über keine Redundanz oder 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Geschwindigkeit wird auf diesem RAID Level erhöht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gehen alle Daten verloren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8/18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0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2DB0BAFB-D28B-4595-A956-3D45CC8C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5" y="949634"/>
            <a:ext cx="2474931" cy="56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55</TotalTime>
  <Words>793</Words>
  <Application>Microsoft Macintosh PowerPoint</Application>
  <PresentationFormat>Widescreen</PresentationFormat>
  <Paragraphs>225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Monoline</vt:lpstr>
      <vt:lpstr>RAID - SYSTEME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Leonhard Rausch</cp:lastModifiedBy>
  <cp:revision>22</cp:revision>
  <dcterms:created xsi:type="dcterms:W3CDTF">2023-11-27T10:46:22Z</dcterms:created>
  <dcterms:modified xsi:type="dcterms:W3CDTF">2024-01-19T17:33:39Z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