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6" r:id="rId9"/>
    <p:sldId id="263" r:id="rId10"/>
    <p:sldId id="264" r:id="rId11"/>
    <p:sldId id="268" r:id="rId12"/>
    <p:sldId id="267" r:id="rId13"/>
    <p:sldId id="269" r:id="rId14"/>
    <p:sldId id="270" r:id="rId15"/>
    <p:sldId id="272" r:id="rId16"/>
    <p:sldId id="271" r:id="rId17"/>
    <p:sldId id="274" r:id="rId18"/>
    <p:sldId id="275" r:id="rId19"/>
    <p:sldId id="276" r:id="rId20"/>
    <p:sldId id="277" r:id="rId21"/>
    <p:sldId id="279" r:id="rId22"/>
    <p:sldId id="281" r:id="rId23"/>
    <p:sldId id="280" r:id="rId24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08FBD08-4912-4BC2-9E24-FDA4BF3F7F07}">
          <p14:sldIdLst>
            <p14:sldId id="256"/>
            <p14:sldId id="257"/>
            <p14:sldId id="258"/>
            <p14:sldId id="260"/>
            <p14:sldId id="261"/>
            <p14:sldId id="262"/>
            <p14:sldId id="265"/>
            <p14:sldId id="266"/>
            <p14:sldId id="263"/>
            <p14:sldId id="264"/>
            <p14:sldId id="268"/>
            <p14:sldId id="267"/>
            <p14:sldId id="269"/>
            <p14:sldId id="270"/>
            <p14:sldId id="272"/>
            <p14:sldId id="271"/>
            <p14:sldId id="274"/>
            <p14:sldId id="275"/>
            <p14:sldId id="276"/>
            <p14:sldId id="277"/>
            <p14:sldId id="279"/>
            <p14:sldId id="281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AD63E"/>
    <a:srgbClr val="FF00FF"/>
    <a:srgbClr val="AD1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1" autoAdjust="0"/>
    <p:restoredTop sz="86241" autoAdjust="0"/>
  </p:normalViewPr>
  <p:slideViewPr>
    <p:cSldViewPr>
      <p:cViewPr varScale="1">
        <p:scale>
          <a:sx n="121" d="100"/>
          <a:sy n="121" d="100"/>
        </p:scale>
        <p:origin x="-182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DC4EE-70F8-426E-A979-3A24381DAC69}" type="datetimeFigureOut">
              <a:rPr lang="fr-FR" smtClean="0"/>
              <a:t>17/09/2018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E87DA-F049-44D1-9158-34B5B998216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97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Cuivre" TargetMode="External"/><Relationship Id="rId13" Type="http://schemas.openxmlformats.org/officeDocument/2006/relationships/hyperlink" Target="https://fr.wikipedia.org/wiki/Orange_(entreprise)" TargetMode="External"/><Relationship Id="rId18" Type="http://schemas.openxmlformats.org/officeDocument/2006/relationships/hyperlink" Target="https://fr.wikipedia.org/wiki/Asymmetric_digital_subscriber_line" TargetMode="External"/><Relationship Id="rId3" Type="http://schemas.openxmlformats.org/officeDocument/2006/relationships/hyperlink" Target="https://fr.wikipedia.org/wiki/Asymmetric_Digital_Subscriber_Line" TargetMode="External"/><Relationship Id="rId7" Type="http://schemas.openxmlformats.org/officeDocument/2006/relationships/hyperlink" Target="https://fr.wikipedia.org/wiki/Paire_torsad%C3%A9e" TargetMode="External"/><Relationship Id="rId12" Type="http://schemas.openxmlformats.org/officeDocument/2006/relationships/hyperlink" Target="https://fr.wikipedia.org/wiki/France" TargetMode="External"/><Relationship Id="rId17" Type="http://schemas.openxmlformats.org/officeDocument/2006/relationships/hyperlink" Target="https://fr.wikipedia.org/wiki/Internet" TargetMode="External"/><Relationship Id="rId2" Type="http://schemas.openxmlformats.org/officeDocument/2006/relationships/slide" Target="../slides/slide12.xml"/><Relationship Id="rId16" Type="http://schemas.openxmlformats.org/officeDocument/2006/relationships/hyperlink" Target="https://fr.wikipedia.org/wiki/T%C3%A9l%C3%A9phonie_fixe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r.wikipedia.org/wiki/D%C3%A9bit_binaire" TargetMode="External"/><Relationship Id="rId11" Type="http://schemas.openxmlformats.org/officeDocument/2006/relationships/hyperlink" Target="https://fr.wikipedia.org/wiki/Prise_de_t%C3%A9l%C3%A9phone" TargetMode="External"/><Relationship Id="rId5" Type="http://schemas.openxmlformats.org/officeDocument/2006/relationships/hyperlink" Target="https://fr.wikipedia.org/wiki/Boucle_locale" TargetMode="External"/><Relationship Id="rId15" Type="http://schemas.openxmlformats.org/officeDocument/2006/relationships/hyperlink" Target="https://fr.wikipedia.org/wiki/2004" TargetMode="External"/><Relationship Id="rId10" Type="http://schemas.openxmlformats.org/officeDocument/2006/relationships/hyperlink" Target="https://fr.wikipedia.org/wiki/Op%C3%A9rateur_fixe" TargetMode="External"/><Relationship Id="rId19" Type="http://schemas.openxmlformats.org/officeDocument/2006/relationships/hyperlink" Target="https://fr.wikipedia.org/wiki/Abonnement_t%C3%A9l%C3%A9phonique" TargetMode="External"/><Relationship Id="rId4" Type="http://schemas.openxmlformats.org/officeDocument/2006/relationships/hyperlink" Target="https://fr.wikipedia.org/wiki/VDSL2" TargetMode="External"/><Relationship Id="rId9" Type="http://schemas.openxmlformats.org/officeDocument/2006/relationships/hyperlink" Target="https://fr.wikipedia.org/wiki/R%C3%A9partiteur_t%C3%A9l%C3%A9phonique" TargetMode="External"/><Relationship Id="rId14" Type="http://schemas.openxmlformats.org/officeDocument/2006/relationships/hyperlink" Target="https://fr.wikipedia.org/wiki/France_T%C3%A9l%C3%A9com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2990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ADSL: L'accès à Internet par technologie </a:t>
            </a:r>
            <a:r>
              <a:rPr lang="fr-FR" dirty="0" smtClean="0">
                <a:hlinkClick r:id="rId3" tooltip="Asymmetric Digital Subscriber Line"/>
              </a:rPr>
              <a:t>ADSL</a:t>
            </a:r>
            <a:r>
              <a:rPr lang="fr-FR" dirty="0" smtClean="0"/>
              <a:t> ou </a:t>
            </a:r>
            <a:r>
              <a:rPr lang="fr-FR" dirty="0" smtClean="0">
                <a:hlinkClick r:id="rId4" tooltip="VDSL2"/>
              </a:rPr>
              <a:t>VDSL</a:t>
            </a:r>
            <a:r>
              <a:rPr lang="fr-FR" dirty="0" smtClean="0"/>
              <a:t> se fait à travers la </a:t>
            </a:r>
            <a:r>
              <a:rPr lang="fr-FR" dirty="0" smtClean="0">
                <a:hlinkClick r:id="rId5" tooltip="Boucle locale"/>
              </a:rPr>
              <a:t>boucle locale</a:t>
            </a:r>
            <a:r>
              <a:rPr lang="fr-FR" dirty="0" smtClean="0"/>
              <a:t> téléphonique fixe, mais utilise une autre bande de fréquences que le RTC ou le RNIS. Les débits atteints avec cette technique sont de l'ordre de plusieurs </a:t>
            </a:r>
            <a:r>
              <a:rPr lang="fr-FR" dirty="0" smtClean="0">
                <a:hlinkClick r:id="rId6" tooltip="Débit binaire"/>
              </a:rPr>
              <a:t>Mbit/s</a:t>
            </a:r>
            <a:r>
              <a:rPr lang="fr-FR" dirty="0" smtClean="0"/>
              <a:t>.</a:t>
            </a:r>
          </a:p>
          <a:p>
            <a:r>
              <a:rPr lang="fr-FR" dirty="0" smtClean="0"/>
              <a:t>En France en 2011, l'accès à Internet par ADSL est le principal mode d'accès au haut-débit. 21,5 millions de foyers et entreprises, un million d'abonnés au haut-débit sont connectés au travers de technologies alternatives dont le câble</a:t>
            </a:r>
          </a:p>
          <a:p>
            <a:r>
              <a:rPr lang="fr-FR" dirty="0" smtClean="0"/>
              <a:t>La boucle locale est la partie de la ligne téléphonique (</a:t>
            </a:r>
            <a:r>
              <a:rPr lang="fr-FR" dirty="0" smtClean="0">
                <a:hlinkClick r:id="rId7" tooltip="Paire torsadée"/>
              </a:rPr>
              <a:t>paires</a:t>
            </a:r>
            <a:r>
              <a:rPr lang="fr-FR" dirty="0" smtClean="0"/>
              <a:t> de </a:t>
            </a:r>
            <a:r>
              <a:rPr lang="fr-FR" dirty="0" smtClean="0">
                <a:hlinkClick r:id="rId8" tooltip="Cuivre"/>
              </a:rPr>
              <a:t>cuivre</a:t>
            </a:r>
            <a:r>
              <a:rPr lang="fr-FR" dirty="0" smtClean="0"/>
              <a:t>) allant du </a:t>
            </a:r>
            <a:r>
              <a:rPr lang="fr-FR" dirty="0" smtClean="0">
                <a:hlinkClick r:id="rId9" tooltip="Répartiteur téléphonique"/>
              </a:rPr>
              <a:t>répartiteur</a:t>
            </a:r>
            <a:r>
              <a:rPr lang="fr-FR" dirty="0" smtClean="0"/>
              <a:t> de l'</a:t>
            </a:r>
            <a:r>
              <a:rPr lang="fr-FR" dirty="0" smtClean="0">
                <a:hlinkClick r:id="rId10" tooltip="Opérateur fixe"/>
              </a:rPr>
              <a:t>opérateur téléphonique</a:t>
            </a:r>
            <a:r>
              <a:rPr lang="fr-FR" dirty="0" smtClean="0"/>
              <a:t> jusqu'à la </a:t>
            </a:r>
            <a:r>
              <a:rPr lang="fr-FR" dirty="0" smtClean="0">
                <a:hlinkClick r:id="rId11" tooltip="Prise de téléphone"/>
              </a:rPr>
              <a:t>prise téléphonique</a:t>
            </a:r>
            <a:r>
              <a:rPr lang="fr-FR" dirty="0" smtClean="0"/>
              <a:t> de l'abonné. Physiquement, il s'agit de tous les câbles urbains que l'on peut voir dans les rues, des câbles souterrains, ainsi que de la </a:t>
            </a:r>
            <a:r>
              <a:rPr lang="fr-FR" dirty="0" smtClean="0">
                <a:hlinkClick r:id="rId7" tooltip="Paire torsadée"/>
              </a:rPr>
              <a:t>paire</a:t>
            </a:r>
            <a:r>
              <a:rPr lang="fr-FR" dirty="0" smtClean="0"/>
              <a:t> de fils arrivant chez l'usager.</a:t>
            </a:r>
          </a:p>
          <a:p>
            <a:r>
              <a:rPr lang="fr-FR" dirty="0" smtClean="0"/>
              <a:t>En </a:t>
            </a:r>
            <a:r>
              <a:rPr lang="fr-FR" dirty="0" smtClean="0">
                <a:hlinkClick r:id="rId12" tooltip="France"/>
              </a:rPr>
              <a:t>France</a:t>
            </a:r>
            <a:r>
              <a:rPr lang="fr-FR" dirty="0" smtClean="0"/>
              <a:t>, la boucle locale cuivre est la propriété de l'entreprise </a:t>
            </a:r>
            <a:r>
              <a:rPr lang="fr-FR" dirty="0" smtClean="0">
                <a:hlinkClick r:id="rId13" tooltip="Orange (entreprise)"/>
              </a:rPr>
              <a:t>Orange</a:t>
            </a:r>
            <a:r>
              <a:rPr lang="fr-FR" dirty="0" smtClean="0"/>
              <a:t>, anciennement </a:t>
            </a:r>
            <a:r>
              <a:rPr lang="fr-FR" dirty="0" smtClean="0">
                <a:hlinkClick r:id="rId14" tooltip="France Télécom"/>
              </a:rPr>
              <a:t>France Télécom</a:t>
            </a:r>
            <a:r>
              <a:rPr lang="fr-FR" dirty="0" smtClean="0"/>
              <a:t>. Jusqu'en </a:t>
            </a:r>
            <a:r>
              <a:rPr lang="fr-FR" dirty="0" smtClean="0">
                <a:hlinkClick r:id="rId15" tooltip="2004"/>
              </a:rPr>
              <a:t>2004</a:t>
            </a:r>
            <a:r>
              <a:rPr lang="fr-FR" dirty="0" smtClean="0"/>
              <a:t>, tous les abonnés à un service de </a:t>
            </a:r>
            <a:r>
              <a:rPr lang="fr-FR" dirty="0" smtClean="0">
                <a:hlinkClick r:id="rId16" tooltip="Téléphonie fixe"/>
              </a:rPr>
              <a:t>téléphonie fixe</a:t>
            </a:r>
            <a:r>
              <a:rPr lang="fr-FR" dirty="0" smtClean="0"/>
              <a:t> ou à un accès à </a:t>
            </a:r>
            <a:r>
              <a:rPr lang="fr-FR" dirty="0" smtClean="0">
                <a:hlinkClick r:id="rId17" tooltip="Internet"/>
              </a:rPr>
              <a:t>Internet</a:t>
            </a:r>
            <a:r>
              <a:rPr lang="fr-FR" dirty="0" smtClean="0"/>
              <a:t> de type </a:t>
            </a:r>
            <a:r>
              <a:rPr lang="fr-FR" dirty="0" smtClean="0">
                <a:hlinkClick r:id="rId18" tooltip="Asymmetric digital subscriber line"/>
              </a:rPr>
              <a:t>ADSL</a:t>
            </a:r>
            <a:r>
              <a:rPr lang="fr-FR" dirty="0" smtClean="0"/>
              <a:t> devaient donc payer un </a:t>
            </a:r>
            <a:r>
              <a:rPr lang="fr-FR" dirty="0" smtClean="0">
                <a:hlinkClick r:id="rId19" tooltip="Abonnement téléphonique"/>
              </a:rPr>
              <a:t>abonnement</a:t>
            </a:r>
            <a:r>
              <a:rPr lang="fr-FR" dirty="0" smtClean="0"/>
              <a:t> à France Télécom, quel que soit leur opérateur. Mais désormais, les frais d'accès à la boucle locale peuvent être payés directement à France Télécom par l'opérateur de l'abonné dans les zones dites dégroupées : on parle alors de </a:t>
            </a:r>
            <a:r>
              <a:rPr lang="fr-FR" i="1" dirty="0" smtClean="0"/>
              <a:t>dégroupage </a:t>
            </a:r>
            <a:r>
              <a:rPr lang="fr-FR" i="1" dirty="0" err="1" smtClean="0"/>
              <a:t>tota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6425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869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86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869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814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814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604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50378-93B2-4384-B8A0-EB883DE5FE7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04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18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181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181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>
                <a:latin typeface="Arial" charset="0"/>
              </a:rPr>
              <a:t>5.1</a:t>
            </a:r>
            <a:r>
              <a:rPr lang="fr-FR" dirty="0" smtClean="0"/>
              <a:t> </a:t>
            </a:r>
            <a:r>
              <a:rPr lang="fr-FR" dirty="0">
                <a:latin typeface="Arial" charset="0"/>
              </a:rPr>
              <a:t>– Principes de la collaboration entre clients et serveurs</a:t>
            </a:r>
            <a:r>
              <a:rPr lang="fr-FR" dirty="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5.1.2 – Les protocoles TCP/IP pour les services Internet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799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124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12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848600" cy="1606021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21000"/>
            <a:ext cx="6400800" cy="14605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424F-D180-45D4-AEBD-117C11B68DFA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832101"/>
            <a:ext cx="7848600" cy="13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DE34-F435-49B3-8E7D-7E88F731586A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08000"/>
            <a:ext cx="2057400" cy="48895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08000"/>
            <a:ext cx="6019800" cy="48895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4B7-37B8-41DA-AF9F-4F43D5B5D459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/>
            </a:lvl1pPr>
            <a:lvl2pPr marL="457200" indent="-18288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FA78-EE5F-475C-BFDE-C8815D8624A0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68501"/>
            <a:ext cx="7772400" cy="1833562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5721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E68-5BE5-462A-A3C3-16C80B8646EE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832861"/>
            <a:ext cx="7848600" cy="13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4460"/>
            <a:ext cx="4038600" cy="393192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800"/>
            </a:lvl1pPr>
            <a:lvl2pPr marL="457200" indent="-182880">
              <a:buFont typeface="Arial" panose="020B0604020202020204" pitchFamily="34" charset="0"/>
              <a:buChar char="-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4460"/>
            <a:ext cx="4038600" cy="393192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800"/>
            </a:lvl1pPr>
            <a:lvl2pPr marL="457200" indent="-182880">
              <a:buFont typeface="Arial" panose="020B0604020202020204" pitchFamily="34" charset="0"/>
              <a:buChar char="-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A45D-ED7C-4E61-ADFE-713DE69C33DD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7000"/>
            <a:ext cx="3931920" cy="53313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32000"/>
            <a:ext cx="3931920" cy="329274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400"/>
            </a:lvl1pPr>
            <a:lvl2pPr marL="457200" indent="-182880">
              <a:buFont typeface="Arial" panose="020B0604020202020204" pitchFamily="34" charset="0"/>
              <a:buChar char="-"/>
              <a:defRPr sz="2000"/>
            </a:lvl2pPr>
            <a:lvl3pPr marL="731520" indent="-182880">
              <a:buFont typeface="Arial" panose="020B0604020202020204" pitchFamily="34" charset="0"/>
              <a:buChar char="-"/>
              <a:defRPr sz="1800"/>
            </a:lvl3pPr>
            <a:lvl4pPr marL="1005840" indent="-182880">
              <a:buFont typeface="Arial" panose="020B0604020202020204" pitchFamily="34" charset="0"/>
              <a:buChar char="-"/>
              <a:defRPr sz="1600"/>
            </a:lvl4pPr>
            <a:lvl5pPr marL="1188720" indent="-137160">
              <a:buFont typeface="Arial" panose="020B0604020202020204" pitchFamily="34" charset="0"/>
              <a:buChar char="-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97000"/>
            <a:ext cx="3931920" cy="53313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32000"/>
            <a:ext cx="3931920" cy="329274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400"/>
            </a:lvl1pPr>
            <a:lvl2pPr marL="457200" indent="-182880">
              <a:buFont typeface="Arial" panose="020B0604020202020204" pitchFamily="34" charset="0"/>
              <a:buChar char="-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AD5-544C-43FC-9E87-CF9614F0E7F6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610247" y="3371453"/>
            <a:ext cx="392430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EFC2-701B-43D1-861D-657BFD88B098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DDDC-B634-4B52-BF17-C03D35382223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067"/>
            <a:ext cx="2139696" cy="1051560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660067"/>
            <a:ext cx="5715000" cy="4648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75461"/>
            <a:ext cx="2139696" cy="35363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7653-2B8E-462D-9899-90B2DDE9A0B8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451704" y="2983373"/>
            <a:ext cx="46482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400"/>
            <a:ext cx="2142680" cy="10541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98501"/>
            <a:ext cx="5904390" cy="4583713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8000"/>
            <a:ext cx="2139696" cy="35356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B63A-5210-4CC6-9084-2BF3FFBC554D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83989"/>
            <a:ext cx="91440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44500"/>
            <a:ext cx="822960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40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5240"/>
            <a:ext cx="2895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22987F5-1E4E-4DCD-A810-0F80A8E9FA96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5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5240"/>
            <a:ext cx="1066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ripe.net/" TargetMode="External"/><Relationship Id="rId4" Type="http://schemas.openxmlformats.org/officeDocument/2006/relationships/hyperlink" Target="https://www.vox.com/a/internet-map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Module Introduction aux réseaux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Introduction aux réseaux</a:t>
            </a:r>
          </a:p>
          <a:p>
            <a:r>
              <a:rPr lang="fr-FR" sz="2000" i="1" dirty="0" smtClean="0">
                <a:solidFill>
                  <a:srgbClr val="002060"/>
                </a:solidFill>
              </a:rPr>
              <a:t>Taghrid Asfour</a:t>
            </a:r>
            <a:endParaRPr lang="fr-FR" sz="2000" i="1" dirty="0">
              <a:solidFill>
                <a:srgbClr val="002060"/>
              </a:solidFill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95983"/>
            <a:ext cx="7920880" cy="152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972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Who controls IP address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015" y="2373177"/>
            <a:ext cx="4030920" cy="213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types de réseaux</a:t>
            </a:r>
            <a:br>
              <a:rPr lang="fr-FR" dirty="0" smtClean="0"/>
            </a:br>
            <a:r>
              <a:rPr lang="fr-FR" dirty="0" smtClean="0"/>
              <a:t>Internet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1"/>
          </p:nvPr>
        </p:nvSpPr>
        <p:spPr>
          <a:xfrm>
            <a:off x="107504" y="1705372"/>
            <a:ext cx="5616624" cy="3888432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/>
              <a:t>Internet</a:t>
            </a:r>
          </a:p>
          <a:p>
            <a:pPr lvl="1"/>
            <a:r>
              <a:rPr lang="fr-FR" dirty="0" smtClean="0"/>
              <a:t>Réseau mondial de réseaux interconnectés (network of networks)</a:t>
            </a:r>
          </a:p>
          <a:p>
            <a:pPr lvl="1"/>
            <a:r>
              <a:rPr lang="fr-FR" dirty="0" smtClean="0"/>
              <a:t>Un réseau WAN qui connecte des opérateurs ou des FAI</a:t>
            </a:r>
          </a:p>
          <a:p>
            <a:pPr lvl="1"/>
            <a:r>
              <a:rPr lang="fr-FR" dirty="0" smtClean="0"/>
              <a:t>Pour l’historique d’Internet visiter le site </a:t>
            </a:r>
            <a:r>
              <a:rPr lang="fr-FR" dirty="0" smtClean="0">
                <a:hlinkClick r:id="rId4"/>
              </a:rPr>
              <a:t>https</a:t>
            </a:r>
            <a:r>
              <a:rPr lang="fr-FR" dirty="0">
                <a:hlinkClick r:id="rId4"/>
              </a:rPr>
              <a:t>://</a:t>
            </a:r>
            <a:r>
              <a:rPr lang="fr-FR" dirty="0" smtClean="0">
                <a:hlinkClick r:id="rId4"/>
              </a:rPr>
              <a:t>www.vox.com/a/internet-maps</a:t>
            </a:r>
            <a:r>
              <a:rPr lang="fr-FR" dirty="0" smtClean="0"/>
              <a:t> </a:t>
            </a:r>
          </a:p>
          <a:p>
            <a:r>
              <a:rPr lang="fr-FR" dirty="0" smtClean="0"/>
              <a:t>Accès à Internet</a:t>
            </a:r>
          </a:p>
          <a:p>
            <a:pPr lvl="1"/>
            <a:r>
              <a:rPr lang="fr-FR" dirty="0" smtClean="0"/>
              <a:t>On doit passer par le service d’un FAI (Fournisseur d’Accès Internet)</a:t>
            </a:r>
          </a:p>
          <a:p>
            <a:pPr lvl="1"/>
            <a:r>
              <a:rPr lang="fr-FR" dirty="0" smtClean="0"/>
              <a:t>5 organisations contrôlent l’attribution d’adresses IP autour du monde</a:t>
            </a:r>
          </a:p>
          <a:p>
            <a:pPr lvl="2"/>
            <a:r>
              <a:rPr lang="fr-FR" dirty="0"/>
              <a:t>RIPE NCC (Réseaux IP Européens - Network Coordination Centre)</a:t>
            </a:r>
          </a:p>
          <a:p>
            <a:pPr lvl="3"/>
            <a:r>
              <a:rPr lang="fr-FR" dirty="0"/>
              <a:t>registre régional d'adresses IP</a:t>
            </a:r>
          </a:p>
          <a:p>
            <a:pPr lvl="3"/>
            <a:r>
              <a:rPr lang="fr-FR" dirty="0"/>
              <a:t>dessert l'Europe et une partie de l'Asie, notamment </a:t>
            </a:r>
            <a:r>
              <a:rPr lang="fr-FR" dirty="0" smtClean="0"/>
              <a:t>le </a:t>
            </a:r>
            <a:r>
              <a:rPr lang="fr-FR" dirty="0"/>
              <a:t>Moyen-Orient</a:t>
            </a:r>
          </a:p>
          <a:p>
            <a:pPr lvl="3"/>
            <a:r>
              <a:rPr lang="fr-FR" dirty="0">
                <a:hlinkClick r:id="rId5"/>
              </a:rPr>
              <a:t>https://www.ripe.net</a:t>
            </a:r>
            <a:r>
              <a:rPr lang="fr-FR" dirty="0" smtClean="0">
                <a:hlinkClick r:id="rId5"/>
              </a:rPr>
              <a:t>/</a:t>
            </a:r>
            <a:endParaRPr lang="fr-FR" dirty="0" smtClean="0"/>
          </a:p>
          <a:p>
            <a:pPr lvl="1"/>
            <a:r>
              <a:rPr lang="fr-FR" dirty="0" smtClean="0"/>
              <a:t>L’attribution des noms de domaine en .</a:t>
            </a:r>
            <a:r>
              <a:rPr lang="fr-FR" dirty="0" err="1" smtClean="0"/>
              <a:t>fr</a:t>
            </a:r>
            <a:endParaRPr lang="fr-FR" dirty="0"/>
          </a:p>
          <a:p>
            <a:pPr lvl="2"/>
            <a:r>
              <a:rPr lang="fr-FR" dirty="0" smtClean="0"/>
              <a:t>gérée par l’AFNIC </a:t>
            </a:r>
            <a:r>
              <a:rPr lang="fr-FR" dirty="0"/>
              <a:t>en France </a:t>
            </a:r>
            <a:r>
              <a:rPr lang="fr-FR" dirty="0" smtClean="0"/>
              <a:t>(Association </a:t>
            </a:r>
            <a:r>
              <a:rPr lang="fr-FR" dirty="0"/>
              <a:t>Française pour le Nommage Internet en </a:t>
            </a:r>
            <a:r>
              <a:rPr lang="fr-FR" dirty="0" smtClean="0"/>
              <a:t>Coopération) </a:t>
            </a:r>
          </a:p>
          <a:p>
            <a:pPr lvl="3"/>
            <a:endParaRPr lang="fr-FR" dirty="0"/>
          </a:p>
          <a:p>
            <a:pPr lvl="2"/>
            <a:endParaRPr lang="fr-FR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740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types de réseaux</a:t>
            </a:r>
            <a:br>
              <a:rPr lang="fr-FR" dirty="0" smtClean="0"/>
            </a:br>
            <a:r>
              <a:rPr lang="fr-FR" dirty="0" smtClean="0"/>
              <a:t>Internet : historique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pic>
        <p:nvPicPr>
          <p:cNvPr id="3080" name="Picture 8" descr="https://cdn0.vox-cdn.com/assets/4463411/G69De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5372"/>
            <a:ext cx="2755424" cy="196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cdn1.vox-cdn.com/assets/4463491/articlesdepot-info_20th-il-www_CNET-i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09628"/>
            <a:ext cx="2796285" cy="166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51520" y="1443960"/>
            <a:ext cx="3039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Avant l’Internet il y avait l’ARPANET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23528" y="3783731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Un réseau baptisé Internet en 1984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758438" y="1073327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Aujourd’hui</a:t>
            </a:r>
            <a:endParaRPr lang="fr-FR" sz="1400" dirty="0">
              <a:solidFill>
                <a:srgbClr val="0070C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8880"/>
            <a:ext cx="4123167" cy="412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1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types de réseaux</a:t>
            </a:r>
            <a:br>
              <a:rPr lang="fr-FR" dirty="0" smtClean="0"/>
            </a:br>
            <a:r>
              <a:rPr lang="fr-FR" dirty="0" smtClean="0"/>
              <a:t>Se connecter à Internet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27574" y="1370459"/>
            <a:ext cx="4732458" cy="40640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Les principaux technologies d’accès à Internet aujourd’hui :</a:t>
            </a:r>
          </a:p>
          <a:p>
            <a:pPr lvl="1"/>
            <a:r>
              <a:rPr lang="fr-FR" b="1" dirty="0" smtClean="0">
                <a:solidFill>
                  <a:srgbClr val="0070C0"/>
                </a:solidFill>
              </a:rPr>
              <a:t>ADSL</a:t>
            </a:r>
            <a:r>
              <a:rPr lang="fr-FR" dirty="0" smtClean="0"/>
              <a:t> (</a:t>
            </a:r>
            <a:r>
              <a:rPr lang="fr-FR" dirty="0" err="1" smtClean="0"/>
              <a:t>Asymmetric</a:t>
            </a:r>
            <a:r>
              <a:rPr lang="fr-FR" dirty="0" smtClean="0"/>
              <a:t> Digital </a:t>
            </a:r>
            <a:r>
              <a:rPr lang="fr-FR" dirty="0" err="1" smtClean="0"/>
              <a:t>Subscriber</a:t>
            </a:r>
            <a:r>
              <a:rPr lang="fr-FR" dirty="0" smtClean="0"/>
              <a:t> Line)</a:t>
            </a:r>
          </a:p>
          <a:p>
            <a:pPr lvl="2"/>
            <a:r>
              <a:rPr lang="fr-FR" dirty="0" smtClean="0"/>
              <a:t>à travers la boucle locale téléphonique fixe (dont Orange est le propriétaire)</a:t>
            </a:r>
          </a:p>
          <a:p>
            <a:pPr lvl="2"/>
            <a:r>
              <a:rPr lang="fr-FR" dirty="0"/>
              <a:t>l</a:t>
            </a:r>
            <a:r>
              <a:rPr lang="fr-FR" dirty="0" smtClean="0"/>
              <a:t>e dégroupage permet aux autres opérateurs comme Free ou SFR d’utiliser la boucle locale d’Orange</a:t>
            </a:r>
          </a:p>
          <a:p>
            <a:pPr lvl="1"/>
            <a:r>
              <a:rPr lang="fr-FR" b="1" dirty="0" smtClean="0">
                <a:solidFill>
                  <a:srgbClr val="0070C0"/>
                </a:solidFill>
              </a:rPr>
              <a:t>Fibre optique</a:t>
            </a:r>
            <a:r>
              <a:rPr lang="fr-FR" b="1" dirty="0" smtClean="0"/>
              <a:t> </a:t>
            </a:r>
            <a:r>
              <a:rPr lang="fr-FR" dirty="0" smtClean="0"/>
              <a:t>FTTH (</a:t>
            </a:r>
            <a:r>
              <a:rPr lang="fr-FR" dirty="0" err="1" smtClean="0"/>
              <a:t>Fiber</a:t>
            </a:r>
            <a:r>
              <a:rPr lang="fr-FR" dirty="0" smtClean="0"/>
              <a:t> To The Home)</a:t>
            </a:r>
          </a:p>
          <a:p>
            <a:pPr lvl="1"/>
            <a:r>
              <a:rPr lang="fr-FR" b="1" dirty="0" smtClean="0">
                <a:solidFill>
                  <a:srgbClr val="0070C0"/>
                </a:solidFill>
              </a:rPr>
              <a:t>Accès mobile</a:t>
            </a:r>
            <a:r>
              <a:rPr lang="fr-FR" dirty="0" smtClean="0"/>
              <a:t> (4G, bientôt la 5G) :</a:t>
            </a:r>
          </a:p>
          <a:p>
            <a:pPr lvl="2"/>
            <a:r>
              <a:rPr lang="fr-FR" dirty="0" smtClean="0"/>
              <a:t>l’opérateur téléphonique est lui-même le FAI</a:t>
            </a:r>
          </a:p>
          <a:p>
            <a:pPr lvl="1"/>
            <a:r>
              <a:rPr lang="fr-FR" b="1" dirty="0" smtClean="0">
                <a:solidFill>
                  <a:srgbClr val="0070C0"/>
                </a:solidFill>
              </a:rPr>
              <a:t>Par satellite</a:t>
            </a:r>
          </a:p>
          <a:p>
            <a:r>
              <a:rPr lang="fr-FR" dirty="0" smtClean="0"/>
              <a:t>Le choix dépend : 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e la zone géographique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u débit demandé</a:t>
            </a:r>
          </a:p>
          <a:p>
            <a:pPr lvl="1"/>
            <a:r>
              <a:rPr lang="fr-FR" dirty="0" smtClean="0"/>
              <a:t>du prix</a:t>
            </a:r>
          </a:p>
          <a:p>
            <a:pPr lvl="1"/>
            <a:r>
              <a:rPr lang="fr-FR" dirty="0" smtClean="0"/>
              <a:t>des services inclus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5228710" y="1505946"/>
            <a:ext cx="328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Si vous habitez à Villeurbanne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896" y="1975883"/>
            <a:ext cx="3675540" cy="10081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266" y="3274829"/>
            <a:ext cx="2590800" cy="20288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74422" y="5303654"/>
            <a:ext cx="43924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/>
              <a:t>http://www.ariase.com/fr/haut-debit/rhone/villeurbanne.html</a:t>
            </a:r>
          </a:p>
        </p:txBody>
      </p:sp>
    </p:spTree>
    <p:extLst>
      <p:ext uri="{BB962C8B-B14F-4D97-AF65-F5344CB8AC3E}">
        <p14:creationId xmlns:p14="http://schemas.microsoft.com/office/powerpoint/2010/main" val="402825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composants du réseau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sz="2000" dirty="0"/>
              <a:t>Périphériques </a:t>
            </a:r>
            <a:r>
              <a:rPr lang="fr-FR" sz="2000" dirty="0" smtClean="0"/>
              <a:t>finaux (Terminaux)</a:t>
            </a:r>
            <a:endParaRPr lang="fr-FR" sz="2000" dirty="0"/>
          </a:p>
          <a:p>
            <a:pPr marL="461963" lvl="1" indent="-230188"/>
            <a:r>
              <a:rPr lang="fr-FR" sz="1600" dirty="0"/>
              <a:t>La source ou la destination d'un message</a:t>
            </a:r>
          </a:p>
          <a:p>
            <a:pPr marL="461963" lvl="1" indent="-230188"/>
            <a:r>
              <a:rPr lang="fr-FR" sz="1600" dirty="0"/>
              <a:t>Nommez certains appareils finaux</a:t>
            </a:r>
          </a:p>
          <a:p>
            <a:r>
              <a:rPr lang="fr-FR" sz="2000" dirty="0"/>
              <a:t>Périphériques </a:t>
            </a:r>
            <a:r>
              <a:rPr lang="fr-FR" sz="2000" dirty="0" smtClean="0"/>
              <a:t>réseaux </a:t>
            </a:r>
            <a:r>
              <a:rPr lang="fr-FR" sz="2000" dirty="0"/>
              <a:t>intermédiaires</a:t>
            </a:r>
          </a:p>
          <a:p>
            <a:pPr marL="461963" lvl="1" indent="-230188"/>
            <a:r>
              <a:rPr lang="fr-FR" sz="1600" dirty="0"/>
              <a:t>Connectent plusieurs réseaux pour former un </a:t>
            </a:r>
            <a:r>
              <a:rPr lang="fr-FR" sz="1600" dirty="0" smtClean="0"/>
              <a:t>inter-réseau</a:t>
            </a:r>
            <a:endParaRPr lang="fr-FR" sz="1600" dirty="0"/>
          </a:p>
          <a:p>
            <a:pPr marL="461963" lvl="1" indent="-230188"/>
            <a:r>
              <a:rPr lang="fr-FR" sz="1600" dirty="0"/>
              <a:t>Connectent chaque appareil final au réseau</a:t>
            </a:r>
          </a:p>
          <a:p>
            <a:pPr marL="461963" lvl="1" indent="-230188"/>
            <a:r>
              <a:rPr lang="fr-FR" sz="1600" dirty="0"/>
              <a:t>Assurent les flux de données sur tout le réseau</a:t>
            </a:r>
          </a:p>
          <a:p>
            <a:pPr marL="461963" lvl="1" indent="-230188"/>
            <a:r>
              <a:rPr lang="fr-FR" sz="1600" dirty="0"/>
              <a:t>Fournissent la </a:t>
            </a:r>
            <a:r>
              <a:rPr lang="fr-FR" sz="1600" dirty="0">
                <a:solidFill>
                  <a:srgbClr val="0070C0"/>
                </a:solidFill>
              </a:rPr>
              <a:t>connectivité</a:t>
            </a:r>
          </a:p>
          <a:p>
            <a:r>
              <a:rPr lang="fr-FR" sz="2000" dirty="0" smtClean="0"/>
              <a:t>Supports de transmission </a:t>
            </a:r>
          </a:p>
          <a:p>
            <a:pPr lvl="1"/>
            <a:r>
              <a:rPr lang="fr-FR" sz="1600" dirty="0" smtClean="0"/>
              <a:t>Fournissent </a:t>
            </a:r>
            <a:r>
              <a:rPr lang="fr-FR" sz="1600" dirty="0"/>
              <a:t>une passerelle pour la </a:t>
            </a:r>
            <a:r>
              <a:rPr lang="fr-FR" sz="1600" dirty="0">
                <a:solidFill>
                  <a:srgbClr val="0070C0"/>
                </a:solidFill>
              </a:rPr>
              <a:t>transmission</a:t>
            </a:r>
            <a:r>
              <a:rPr lang="fr-FR" sz="1600" dirty="0"/>
              <a:t> des données</a:t>
            </a:r>
          </a:p>
          <a:p>
            <a:pPr lvl="1"/>
            <a:r>
              <a:rPr lang="fr-FR" sz="1600" dirty="0"/>
              <a:t>Interconnectent les appareils</a:t>
            </a:r>
          </a:p>
          <a:p>
            <a:pPr lvl="1"/>
            <a:r>
              <a:rPr lang="fr-FR" sz="1600" dirty="0"/>
              <a:t>Nommez les trois types de </a:t>
            </a:r>
            <a:r>
              <a:rPr lang="fr-FR" sz="1600" dirty="0" smtClean="0"/>
              <a:t>supports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3146675"/>
            <a:ext cx="2880642" cy="243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87" y="1341078"/>
            <a:ext cx="575395" cy="397175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128" y="1767428"/>
            <a:ext cx="560120" cy="254600"/>
          </a:xfrm>
          <a:prstGeom prst="rect">
            <a:avLst/>
          </a:prstGeom>
        </p:spPr>
      </p:pic>
      <p:pic>
        <p:nvPicPr>
          <p:cNvPr id="20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432556"/>
            <a:ext cx="488831" cy="407359"/>
          </a:xfrm>
          <a:prstGeom prst="rect">
            <a:avLst/>
          </a:prstGeom>
        </p:spPr>
      </p:pic>
      <p:pic>
        <p:nvPicPr>
          <p:cNvPr id="21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478385"/>
            <a:ext cx="682325" cy="31570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920878" y="1116746"/>
            <a:ext cx="3827586" cy="924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4932362" y="2194062"/>
            <a:ext cx="3816102" cy="924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408" y="2296378"/>
            <a:ext cx="829774" cy="4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30363" r="27649" b="37641"/>
          <a:stretch/>
        </p:blipFill>
        <p:spPr bwMode="auto">
          <a:xfrm>
            <a:off x="4954611" y="2241298"/>
            <a:ext cx="738517" cy="5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ZoneTexte 26"/>
          <p:cNvSpPr txBox="1"/>
          <p:nvPr/>
        </p:nvSpPr>
        <p:spPr>
          <a:xfrm>
            <a:off x="4950466" y="2811914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Routeur: Router</a:t>
            </a:r>
            <a:endParaRPr lang="fr-FR" sz="1100" dirty="0"/>
          </a:p>
        </p:txBody>
      </p:sp>
      <p:sp>
        <p:nvSpPr>
          <p:cNvPr id="28" name="ZoneTexte 27"/>
          <p:cNvSpPr txBox="1"/>
          <p:nvPr/>
        </p:nvSpPr>
        <p:spPr>
          <a:xfrm>
            <a:off x="6084168" y="2811914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Commutateur: Switch</a:t>
            </a:r>
            <a:endParaRPr lang="fr-FR" sz="1100" dirty="0"/>
          </a:p>
        </p:txBody>
      </p:sp>
      <p:pic>
        <p:nvPicPr>
          <p:cNvPr id="33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6745" y="1246668"/>
            <a:ext cx="338328" cy="42976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00392" y="2250546"/>
            <a:ext cx="447342" cy="50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7574658" y="2811914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Pare-feu: Firewall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684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Protocoles et communications réseau</a:t>
            </a:r>
            <a:br>
              <a:rPr lang="fr-FR" dirty="0" smtClean="0"/>
            </a:br>
            <a:r>
              <a:rPr lang="fr-FR" dirty="0" smtClean="0"/>
              <a:t>Règles de communication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1"/>
          </p:nvPr>
        </p:nvSpPr>
        <p:spPr>
          <a:xfrm>
            <a:off x="457200" y="1394460"/>
            <a:ext cx="5050904" cy="4127336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I</a:t>
            </a:r>
            <a:r>
              <a:rPr lang="fr-FR" dirty="0" smtClean="0"/>
              <a:t>dentification de l'expéditeur et du destinataire</a:t>
            </a:r>
          </a:p>
          <a:p>
            <a:r>
              <a:rPr lang="fr-FR" dirty="0"/>
              <a:t>U</a:t>
            </a:r>
            <a:r>
              <a:rPr lang="fr-FR" dirty="0" smtClean="0"/>
              <a:t>tilisation d'une langue et d'une syntaxe communes </a:t>
            </a:r>
          </a:p>
          <a:p>
            <a:r>
              <a:rPr lang="fr-FR" dirty="0"/>
              <a:t>V</a:t>
            </a:r>
            <a:r>
              <a:rPr lang="fr-FR" dirty="0" smtClean="0"/>
              <a:t>itesse et rythme d'élocution </a:t>
            </a:r>
          </a:p>
          <a:p>
            <a:r>
              <a:rPr lang="fr-FR" dirty="0"/>
              <a:t>D</a:t>
            </a:r>
            <a:r>
              <a:rPr lang="fr-FR" dirty="0" smtClean="0"/>
              <a:t>emande de confirmation ou d'accusé de réception</a:t>
            </a:r>
          </a:p>
          <a:p>
            <a:r>
              <a:rPr lang="fr-FR" dirty="0" smtClean="0"/>
              <a:t>Codage des messages </a:t>
            </a:r>
          </a:p>
          <a:p>
            <a:r>
              <a:rPr lang="fr-FR" dirty="0" smtClean="0"/>
              <a:t>Format </a:t>
            </a:r>
            <a:r>
              <a:rPr lang="fr-FR" dirty="0"/>
              <a:t>et encapsulation des </a:t>
            </a:r>
            <a:r>
              <a:rPr lang="fr-FR" dirty="0" smtClean="0"/>
              <a:t>messages</a:t>
            </a:r>
          </a:p>
          <a:p>
            <a:r>
              <a:rPr lang="fr-FR" dirty="0"/>
              <a:t>Taille des messages</a:t>
            </a:r>
          </a:p>
          <a:p>
            <a:r>
              <a:rPr lang="fr-FR" dirty="0"/>
              <a:t>Synchronisation des messages</a:t>
            </a:r>
          </a:p>
          <a:p>
            <a:pPr lvl="1"/>
            <a:r>
              <a:rPr lang="fr-FR" dirty="0"/>
              <a:t>Contrôle de flux / congestion</a:t>
            </a:r>
          </a:p>
          <a:p>
            <a:r>
              <a:rPr lang="fr-FR" dirty="0"/>
              <a:t>Options de remise des </a:t>
            </a:r>
            <a:r>
              <a:rPr lang="fr-FR" dirty="0" smtClean="0"/>
              <a:t>messages (type de communication)</a:t>
            </a:r>
            <a:endParaRPr lang="fr-FR" dirty="0"/>
          </a:p>
          <a:p>
            <a:pPr lvl="1"/>
            <a:r>
              <a:rPr lang="fr-FR" dirty="0" smtClean="0"/>
              <a:t>Monodiffusion (</a:t>
            </a:r>
            <a:r>
              <a:rPr lang="fr-FR" b="1" dirty="0" smtClean="0">
                <a:solidFill>
                  <a:srgbClr val="0070C0"/>
                </a:solidFill>
              </a:rPr>
              <a:t>unicast</a:t>
            </a:r>
            <a:r>
              <a:rPr lang="fr-FR" dirty="0" smtClean="0"/>
              <a:t> 1 à 1): 1 émetteur à 1 récepteur</a:t>
            </a:r>
          </a:p>
          <a:p>
            <a:pPr lvl="1"/>
            <a:r>
              <a:rPr lang="fr-FR" dirty="0" smtClean="0"/>
              <a:t>Multidiffusion (</a:t>
            </a:r>
            <a:r>
              <a:rPr lang="fr-FR" b="1" dirty="0" smtClean="0">
                <a:solidFill>
                  <a:srgbClr val="0070C0"/>
                </a:solidFill>
              </a:rPr>
              <a:t>multicast</a:t>
            </a:r>
            <a:r>
              <a:rPr lang="fr-FR" dirty="0" smtClean="0"/>
              <a:t> 1 to n):</a:t>
            </a:r>
          </a:p>
          <a:p>
            <a:pPr lvl="2"/>
            <a:r>
              <a:rPr lang="fr-FR" dirty="0" smtClean="0"/>
              <a:t>un émetteur et plusieurs récepteurs (qui ne sont pas forcement dans le même réseau). Exemple visio</a:t>
            </a:r>
            <a:r>
              <a:rPr lang="fr-FR" dirty="0"/>
              <a:t>-</a:t>
            </a:r>
            <a:r>
              <a:rPr lang="fr-FR" dirty="0" smtClean="0"/>
              <a:t>conférence</a:t>
            </a:r>
            <a:endParaRPr lang="fr-FR" dirty="0"/>
          </a:p>
          <a:p>
            <a:pPr lvl="1"/>
            <a:r>
              <a:rPr lang="fr-FR" dirty="0"/>
              <a:t>Diffusion (</a:t>
            </a:r>
            <a:r>
              <a:rPr lang="fr-FR" b="1" dirty="0">
                <a:solidFill>
                  <a:srgbClr val="0070C0"/>
                </a:solidFill>
              </a:rPr>
              <a:t>broadcast</a:t>
            </a:r>
            <a:r>
              <a:rPr lang="fr-FR" dirty="0" smtClean="0"/>
              <a:t>):</a:t>
            </a:r>
          </a:p>
          <a:p>
            <a:pPr lvl="2"/>
            <a:r>
              <a:rPr lang="fr-FR" dirty="0" smtClean="0"/>
              <a:t>un émetteur vers toutes les machines dans le même réseau</a:t>
            </a:r>
          </a:p>
          <a:p>
            <a:pPr lvl="2"/>
            <a:r>
              <a:rPr lang="fr-FR" dirty="0"/>
              <a:t>u</a:t>
            </a:r>
            <a:r>
              <a:rPr lang="fr-FR" dirty="0" smtClean="0"/>
              <a:t>n message de </a:t>
            </a:r>
            <a:r>
              <a:rPr lang="fr-FR" dirty="0" err="1" smtClean="0"/>
              <a:t>brodacast</a:t>
            </a:r>
            <a:r>
              <a:rPr lang="fr-FR" dirty="0" smtClean="0"/>
              <a:t> ne peut pas quitter les frontières d’un réseau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pic>
        <p:nvPicPr>
          <p:cNvPr id="10" name="Picture 3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482924"/>
            <a:ext cx="3294198" cy="214612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580112" y="1849388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70C0"/>
                </a:solidFill>
              </a:rPr>
              <a:t>Exemple : Communication entre un client et un serveur web</a:t>
            </a:r>
            <a:endParaRPr lang="fr-FR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Protocoles et communications réseau</a:t>
            </a:r>
            <a:br>
              <a:rPr lang="fr-FR" dirty="0" smtClean="0"/>
            </a:br>
            <a:r>
              <a:rPr lang="fr-FR" dirty="0" smtClean="0"/>
              <a:t>Règles de communication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pic>
        <p:nvPicPr>
          <p:cNvPr id="10" name="Picture 3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44400"/>
            <a:ext cx="4038600" cy="263108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499992" y="1563479"/>
            <a:ext cx="4341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Exemple : Communication entre un client web (Firefox ou IE ou Opéra,…) et un serveur web</a:t>
            </a:r>
            <a:endParaRPr lang="fr-FR" sz="1200" dirty="0">
              <a:solidFill>
                <a:srgbClr val="0070C0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38309881"/>
              </p:ext>
            </p:extLst>
          </p:nvPr>
        </p:nvGraphicFramePr>
        <p:xfrm>
          <a:off x="107504" y="1666182"/>
          <a:ext cx="4392488" cy="306352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96144"/>
                <a:gridCol w="3096344"/>
              </a:tblGrid>
              <a:tr h="612705">
                <a:tc>
                  <a:txBody>
                    <a:bodyPr/>
                    <a:lstStyle/>
                    <a:p>
                      <a:r>
                        <a:rPr lang="fr-FR" sz="1200" b="0" dirty="0" smtClean="0"/>
                        <a:t>Emetteur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?</a:t>
                      </a:r>
                      <a:endParaRPr lang="fr-FR" b="0" dirty="0"/>
                    </a:p>
                  </a:txBody>
                  <a:tcPr/>
                </a:tc>
              </a:tr>
              <a:tr h="61270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Récepteur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</a:tr>
              <a:tr h="61270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Langue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</a:tr>
              <a:tr h="61270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Type de</a:t>
                      </a:r>
                      <a:r>
                        <a:rPr lang="fr-FR" sz="1200" baseline="0" dirty="0" smtClean="0"/>
                        <a:t> communication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</a:tr>
              <a:tr h="61270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Encapsulation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3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Protocoles et communications réseau</a:t>
            </a:r>
            <a:br>
              <a:rPr lang="fr-FR" dirty="0" smtClean="0"/>
            </a:br>
            <a:r>
              <a:rPr lang="fr-FR" dirty="0" smtClean="0"/>
              <a:t>Protocoles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1400" dirty="0" smtClean="0"/>
              <a:t>Un protocole de communication est l’implémentation d’un ensemble de règles de communication</a:t>
            </a:r>
          </a:p>
          <a:p>
            <a:r>
              <a:rPr lang="fr-FR" sz="1400" dirty="0" smtClean="0"/>
              <a:t>Exemple: Communication entre un client et un serveur web avec le protocole HTTP</a:t>
            </a:r>
          </a:p>
          <a:p>
            <a:endParaRPr lang="fr-FR" sz="1400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1400" dirty="0"/>
              <a:t>L’URL http://</a:t>
            </a:r>
            <a:r>
              <a:rPr lang="fr-FR" sz="1400" dirty="0" smtClean="0"/>
              <a:t>www.cisco.com/index.html </a:t>
            </a:r>
            <a:r>
              <a:rPr lang="fr-FR" sz="1400" dirty="0"/>
              <a:t>est donnée au navigateur par l’internaute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1400" dirty="0" smtClean="0"/>
              <a:t>Le navigateur </a:t>
            </a:r>
            <a:r>
              <a:rPr lang="fr-FR" sz="1400" dirty="0"/>
              <a:t>en extrait le nom </a:t>
            </a:r>
            <a:r>
              <a:rPr lang="fr-FR" sz="1400" dirty="0" smtClean="0"/>
              <a:t>du serveur 'www.cisco.com</a:t>
            </a:r>
            <a:r>
              <a:rPr lang="fr-FR" sz="1400" dirty="0"/>
              <a:t>' et à partir de cette information sait comment trouver l’adresse </a:t>
            </a:r>
            <a:r>
              <a:rPr lang="fr-FR" sz="1400" dirty="0">
                <a:solidFill>
                  <a:srgbClr val="FF0000"/>
                </a:solidFill>
              </a:rPr>
              <a:t>IP</a:t>
            </a:r>
            <a:r>
              <a:rPr lang="fr-FR" sz="1400" dirty="0"/>
              <a:t> du serveur Web distant</a:t>
            </a:r>
          </a:p>
          <a:p>
            <a:pPr lvl="1"/>
            <a:r>
              <a:rPr lang="fr-FR" sz="1400" dirty="0"/>
              <a:t>Grace à un service </a:t>
            </a:r>
            <a:r>
              <a:rPr lang="fr-FR" sz="1400" dirty="0">
                <a:solidFill>
                  <a:srgbClr val="FF0000"/>
                </a:solidFill>
              </a:rPr>
              <a:t>DNS</a:t>
            </a:r>
            <a:r>
              <a:rPr lang="fr-FR" sz="1400" dirty="0"/>
              <a:t> (qu’on expliquera plus tard)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1400" dirty="0"/>
              <a:t>Une connexion </a:t>
            </a:r>
            <a:r>
              <a:rPr lang="fr-FR" sz="1400" dirty="0">
                <a:solidFill>
                  <a:srgbClr val="FF0000"/>
                </a:solidFill>
              </a:rPr>
              <a:t>TCP/IP</a:t>
            </a:r>
            <a:r>
              <a:rPr lang="fr-FR" sz="1400" dirty="0"/>
              <a:t> basée sur les protocoles TCP/IP est établie entre le navigateur et le serveur Web distant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1400" dirty="0"/>
              <a:t>Une requête HTTP demandant la ressource '/index.html' est alors transmise par le navigateur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1400" dirty="0"/>
              <a:t>L</a:t>
            </a:r>
            <a:r>
              <a:rPr lang="fr-FR" sz="1400" dirty="0" smtClean="0"/>
              <a:t>e </a:t>
            </a:r>
            <a:r>
              <a:rPr lang="fr-FR" sz="1400" dirty="0"/>
              <a:t>serveur Web trouve la ressource correspondante et en renvoie le contenu dans une réponse HTTP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1400" dirty="0"/>
              <a:t>L</a:t>
            </a:r>
            <a:r>
              <a:rPr lang="fr-FR" sz="1400" dirty="0" smtClean="0"/>
              <a:t>e </a:t>
            </a:r>
            <a:r>
              <a:rPr lang="fr-FR" sz="1400" dirty="0"/>
              <a:t>navigateur est désormais capable d'afficher le fichier HTML à </a:t>
            </a:r>
            <a:r>
              <a:rPr lang="fr-FR" sz="1400" dirty="0" smtClean="0"/>
              <a:t>l'internaute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41476"/>
            <a:ext cx="4038600" cy="263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Protocoles et communications réseau</a:t>
            </a:r>
            <a:br>
              <a:rPr lang="fr-FR" dirty="0" smtClean="0"/>
            </a:br>
            <a:r>
              <a:rPr lang="fr-FR" dirty="0" smtClean="0"/>
              <a:t>Encapsulation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  <p:pic>
        <p:nvPicPr>
          <p:cNvPr id="15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23" y="3073524"/>
            <a:ext cx="3672408" cy="2392519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6914305" y="442443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Adresse IP du serveur web: 72.163.4.185</a:t>
            </a:r>
            <a:endParaRPr lang="fr-FR" sz="1200" dirty="0"/>
          </a:p>
        </p:txBody>
      </p:sp>
      <p:cxnSp>
        <p:nvCxnSpPr>
          <p:cNvPr id="26" name="Connecteur droit avec flèche 25"/>
          <p:cNvCxnSpPr>
            <a:stCxn id="24" idx="1"/>
          </p:cNvCxnSpPr>
          <p:nvPr/>
        </p:nvCxnSpPr>
        <p:spPr>
          <a:xfrm flipH="1">
            <a:off x="5629773" y="4655271"/>
            <a:ext cx="1284532" cy="181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67544" y="4556075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Adresse IP (logique) de cet ordinateur: 192.1681.1</a:t>
            </a:r>
            <a:endParaRPr lang="fr-FR" sz="1200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483768" y="4786907"/>
            <a:ext cx="1057398" cy="187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51520" y="5147598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Adresse MAC (physique) de cet ordinateur: 0A:5B:1D:4C:12:2E</a:t>
            </a:r>
            <a:endParaRPr lang="fr-FR" sz="1200" dirty="0"/>
          </a:p>
        </p:txBody>
      </p:sp>
      <p:cxnSp>
        <p:nvCxnSpPr>
          <p:cNvPr id="32" name="Connecteur droit avec flèche 31"/>
          <p:cNvCxnSpPr>
            <a:stCxn id="31" idx="3"/>
          </p:cNvCxnSpPr>
          <p:nvPr/>
        </p:nvCxnSpPr>
        <p:spPr>
          <a:xfrm flipV="1">
            <a:off x="2699792" y="5115460"/>
            <a:ext cx="841374" cy="262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251520" y="3649588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Adresse MAC (physique) de la passerelle 2B:4C:2A:44:1C:4B</a:t>
            </a:r>
            <a:endParaRPr lang="fr-FR" sz="1200" dirty="0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2411760" y="3822476"/>
            <a:ext cx="1152128" cy="57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>
            <a:off x="3491880" y="4655271"/>
            <a:ext cx="1800200" cy="2308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3563888" y="442443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Requête http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6607927" y="3176145"/>
            <a:ext cx="214053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Encapsulation de la requête http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395536" y="1489927"/>
            <a:ext cx="8496944" cy="1526914"/>
            <a:chOff x="395536" y="1489927"/>
            <a:chExt cx="8496944" cy="1526914"/>
          </a:xfrm>
        </p:grpSpPr>
        <p:grpSp>
          <p:nvGrpSpPr>
            <p:cNvPr id="82" name="Groupe 81"/>
            <p:cNvGrpSpPr/>
            <p:nvPr/>
          </p:nvGrpSpPr>
          <p:grpSpPr>
            <a:xfrm>
              <a:off x="395536" y="1824536"/>
              <a:ext cx="8496944" cy="1192305"/>
              <a:chOff x="1979712" y="1705372"/>
              <a:chExt cx="6912768" cy="131604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7164288" y="1854001"/>
                <a:ext cx="1728192" cy="1094281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/>
              </a:p>
            </p:txBody>
          </p:sp>
          <p:sp>
            <p:nvSpPr>
              <p:cNvPr id="8" name="ZoneTexte 7"/>
              <p:cNvSpPr txBox="1"/>
              <p:nvPr/>
            </p:nvSpPr>
            <p:spPr>
              <a:xfrm>
                <a:off x="7198246" y="1849388"/>
                <a:ext cx="1660275" cy="280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b="1" dirty="0" smtClean="0">
                    <a:solidFill>
                      <a:srgbClr val="00B050"/>
                    </a:solidFill>
                  </a:rPr>
                  <a:t>La requête http</a:t>
                </a:r>
                <a:endParaRPr lang="fr-FR" sz="105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436096" y="1854001"/>
                <a:ext cx="1728192" cy="1094281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5436096" y="1849389"/>
                <a:ext cx="1725886" cy="993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b="1" dirty="0" smtClean="0">
                    <a:solidFill>
                      <a:srgbClr val="FF0000"/>
                    </a:solidFill>
                  </a:rPr>
                  <a:t>Requête envoyée du navigateur (N° port TCP source) vers le serveur web (N° port TCP de destination 80) </a:t>
                </a:r>
                <a:endParaRPr lang="fr-FR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07904" y="1860153"/>
                <a:ext cx="1728192" cy="1094281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/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3744170" y="1849388"/>
                <a:ext cx="1757536" cy="993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b="1" dirty="0" smtClean="0">
                    <a:solidFill>
                      <a:srgbClr val="0070C0"/>
                    </a:solidFill>
                  </a:rPr>
                  <a:t>Requête envoyée de la machine @IP 192.168.1.1 vers la machine @IP 72.163.4.185</a:t>
                </a:r>
                <a:endParaRPr lang="fr-FR" sz="105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979712" y="1860153"/>
                <a:ext cx="1728192" cy="1094281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/>
              </a:p>
            </p:txBody>
          </p:sp>
          <p:sp>
            <p:nvSpPr>
              <p:cNvPr id="21" name="ZoneTexte 20"/>
              <p:cNvSpPr txBox="1"/>
              <p:nvPr/>
            </p:nvSpPr>
            <p:spPr>
              <a:xfrm>
                <a:off x="2015978" y="1849388"/>
                <a:ext cx="1660275" cy="1172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b="1" dirty="0" smtClean="0">
                    <a:solidFill>
                      <a:srgbClr val="C00000"/>
                    </a:solidFill>
                  </a:rPr>
                  <a:t>Requête envoyée de la machine @MAC </a:t>
                </a:r>
                <a:r>
                  <a:rPr lang="fr-FR" sz="1050" b="1" dirty="0">
                    <a:solidFill>
                      <a:srgbClr val="C00000"/>
                    </a:solidFill>
                  </a:rPr>
                  <a:t>0A:5B:1D:4C:12:2E</a:t>
                </a:r>
              </a:p>
              <a:p>
                <a:r>
                  <a:rPr lang="fr-FR" sz="1050" b="1" dirty="0" smtClean="0">
                    <a:solidFill>
                      <a:srgbClr val="C00000"/>
                    </a:solidFill>
                  </a:rPr>
                  <a:t>vers le l’@MAC </a:t>
                </a:r>
                <a:r>
                  <a:rPr lang="fr-FR" sz="1050" b="1" dirty="0">
                    <a:solidFill>
                      <a:srgbClr val="C00000"/>
                    </a:solidFill>
                  </a:rPr>
                  <a:t>2B:4C:2A:44:1C:4B</a:t>
                </a:r>
              </a:p>
              <a:p>
                <a:r>
                  <a:rPr lang="fr-FR" sz="1050" b="1" dirty="0" smtClean="0">
                    <a:solidFill>
                      <a:srgbClr val="C00000"/>
                    </a:solidFill>
                  </a:rPr>
                  <a:t>de la passerelle</a:t>
                </a:r>
                <a:endParaRPr lang="fr-FR" sz="105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2" name="Connecteur droit avec flèche 41"/>
              <p:cNvCxnSpPr/>
              <p:nvPr/>
            </p:nvCxnSpPr>
            <p:spPr>
              <a:xfrm flipH="1">
                <a:off x="7161981" y="1705372"/>
                <a:ext cx="169654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/>
              <p:nvPr/>
            </p:nvCxnSpPr>
            <p:spPr>
              <a:xfrm flipH="1">
                <a:off x="5436096" y="1714665"/>
                <a:ext cx="169654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/>
              <p:nvPr/>
            </p:nvCxnSpPr>
            <p:spPr>
              <a:xfrm flipH="1">
                <a:off x="3705597" y="1714665"/>
                <a:ext cx="169654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avec flèche 47"/>
              <p:cNvCxnSpPr/>
              <p:nvPr/>
            </p:nvCxnSpPr>
            <p:spPr>
              <a:xfrm flipH="1">
                <a:off x="1979712" y="1723958"/>
                <a:ext cx="169654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ZoneTexte 50"/>
            <p:cNvSpPr txBox="1"/>
            <p:nvPr/>
          </p:nvSpPr>
          <p:spPr>
            <a:xfrm>
              <a:off x="6987461" y="1489927"/>
              <a:ext cx="122982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 smtClean="0">
                  <a:solidFill>
                    <a:srgbClr val="00B050"/>
                  </a:solidFill>
                </a:rPr>
                <a:t>Application</a:t>
              </a:r>
            </a:p>
            <a:p>
              <a:r>
                <a:rPr lang="fr-FR" sz="1050" b="1" dirty="0" smtClean="0">
                  <a:solidFill>
                    <a:srgbClr val="00B050"/>
                  </a:solidFill>
                </a:rPr>
                <a:t>Protocole HTTP </a:t>
              </a:r>
              <a:endParaRPr lang="fr-FR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4848083" y="1498346"/>
              <a:ext cx="111120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 smtClean="0">
                  <a:solidFill>
                    <a:srgbClr val="FF0000"/>
                  </a:solidFill>
                </a:rPr>
                <a:t>Transport</a:t>
              </a:r>
            </a:p>
            <a:p>
              <a:r>
                <a:rPr lang="fr-FR" sz="1050" b="1" dirty="0" smtClean="0">
                  <a:solidFill>
                    <a:srgbClr val="FF0000"/>
                  </a:solidFill>
                </a:rPr>
                <a:t>Protocole TCP</a:t>
              </a:r>
              <a:endParaRPr lang="fr-FR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702985" y="1498346"/>
              <a:ext cx="96853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 smtClean="0">
                  <a:solidFill>
                    <a:srgbClr val="0070C0"/>
                  </a:solidFill>
                </a:rPr>
                <a:t>Réseau</a:t>
              </a:r>
            </a:p>
            <a:p>
              <a:r>
                <a:rPr lang="fr-FR" sz="1050" b="1" dirty="0" smtClean="0">
                  <a:solidFill>
                    <a:srgbClr val="0070C0"/>
                  </a:solidFill>
                </a:rPr>
                <a:t>Protocole IP</a:t>
              </a: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63607" y="1506766"/>
              <a:ext cx="73129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Accès:</a:t>
              </a:r>
            </a:p>
            <a:p>
              <a:r>
                <a:rPr lang="fr-F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Ethernet</a:t>
              </a:r>
              <a:endParaRPr lang="fr-FR" sz="105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Protocoles et communications réseau</a:t>
            </a:r>
            <a:br>
              <a:rPr lang="fr-FR" dirty="0" smtClean="0"/>
            </a:br>
            <a:r>
              <a:rPr lang="fr-FR" dirty="0" smtClean="0"/>
              <a:t>Encapsulation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  <p:pic>
        <p:nvPicPr>
          <p:cNvPr id="15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23" y="3073524"/>
            <a:ext cx="3672408" cy="2392519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6914305" y="442443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Adresse IP du serveur web: 72.163.4.185</a:t>
            </a:r>
            <a:endParaRPr lang="fr-FR" sz="1200" dirty="0"/>
          </a:p>
        </p:txBody>
      </p:sp>
      <p:cxnSp>
        <p:nvCxnSpPr>
          <p:cNvPr id="26" name="Connecteur droit avec flèche 25"/>
          <p:cNvCxnSpPr>
            <a:stCxn id="24" idx="1"/>
          </p:cNvCxnSpPr>
          <p:nvPr/>
        </p:nvCxnSpPr>
        <p:spPr>
          <a:xfrm flipH="1">
            <a:off x="5629773" y="4655271"/>
            <a:ext cx="1284532" cy="181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67544" y="4556075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Adresse IP (logique) de cet ordinateur: 192.168.1.1</a:t>
            </a:r>
            <a:endParaRPr lang="fr-FR" sz="1200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483768" y="4786907"/>
            <a:ext cx="1057398" cy="187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6338739" y="497433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Adresse MAC (physique) du serveur: 3C:50:1A:4B:10:2A</a:t>
            </a:r>
            <a:endParaRPr lang="fr-FR" sz="1200" dirty="0"/>
          </a:p>
        </p:txBody>
      </p:sp>
      <p:cxnSp>
        <p:nvCxnSpPr>
          <p:cNvPr id="32" name="Connecteur droit avec flèche 31"/>
          <p:cNvCxnSpPr/>
          <p:nvPr/>
        </p:nvCxnSpPr>
        <p:spPr>
          <a:xfrm flipH="1" flipV="1">
            <a:off x="5542187" y="4888968"/>
            <a:ext cx="742179" cy="316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6607927" y="397212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Adresse MAC (physique) de la passerelle C0:DA:0A:22:1D:20</a:t>
            </a:r>
            <a:endParaRPr lang="fr-FR" sz="1200" dirty="0"/>
          </a:p>
        </p:txBody>
      </p:sp>
      <p:cxnSp>
        <p:nvCxnSpPr>
          <p:cNvPr id="38" name="Connecteur droit avec flèche 37"/>
          <p:cNvCxnSpPr/>
          <p:nvPr/>
        </p:nvCxnSpPr>
        <p:spPr>
          <a:xfrm flipH="1" flipV="1">
            <a:off x="5542187" y="4122290"/>
            <a:ext cx="1220150" cy="244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2" name="Groupe 81"/>
          <p:cNvGrpSpPr/>
          <p:nvPr/>
        </p:nvGrpSpPr>
        <p:grpSpPr>
          <a:xfrm>
            <a:off x="323528" y="1489927"/>
            <a:ext cx="8568952" cy="1526912"/>
            <a:chOff x="1979712" y="1336039"/>
            <a:chExt cx="6912768" cy="1685374"/>
          </a:xfrm>
        </p:grpSpPr>
        <p:sp>
          <p:nvSpPr>
            <p:cNvPr id="7" name="Rectangle 6"/>
            <p:cNvSpPr/>
            <p:nvPr/>
          </p:nvSpPr>
          <p:spPr>
            <a:xfrm>
              <a:off x="7164288" y="1854001"/>
              <a:ext cx="1728192" cy="109428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198246" y="1849388"/>
              <a:ext cx="1660275" cy="280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b="1" dirty="0" smtClean="0">
                  <a:solidFill>
                    <a:srgbClr val="00B050"/>
                  </a:solidFill>
                </a:rPr>
                <a:t>La réponse</a:t>
              </a:r>
              <a:endParaRPr lang="fr-FR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36096" y="1854001"/>
              <a:ext cx="1728192" cy="109428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5501706" y="1849388"/>
              <a:ext cx="1660275" cy="815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b="1" dirty="0" smtClean="0">
                  <a:solidFill>
                    <a:srgbClr val="FF0000"/>
                  </a:solidFill>
                </a:rPr>
                <a:t>Réponse envoyée du serveur web (N° pour TCP source 80) vers le navigateur web  (N° port TCP de destination)</a:t>
              </a:r>
              <a:endParaRPr lang="fr-FR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07904" y="1860153"/>
              <a:ext cx="1728192" cy="109428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3744170" y="1849388"/>
              <a:ext cx="1757536" cy="993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b="1" dirty="0" smtClean="0">
                  <a:solidFill>
                    <a:srgbClr val="0070C0"/>
                  </a:solidFill>
                </a:rPr>
                <a:t>Réponse envoyée de la machine @IP </a:t>
              </a:r>
              <a:r>
                <a:rPr lang="fr-FR" sz="1050" b="1" dirty="0">
                  <a:solidFill>
                    <a:srgbClr val="0070C0"/>
                  </a:solidFill>
                </a:rPr>
                <a:t>72</a:t>
              </a:r>
              <a:r>
                <a:rPr lang="fr-FR" sz="1050" b="1" dirty="0" smtClean="0">
                  <a:solidFill>
                    <a:srgbClr val="0070C0"/>
                  </a:solidFill>
                </a:rPr>
                <a:t>.163.4.185</a:t>
              </a:r>
              <a:endParaRPr lang="fr-FR" sz="1050" b="1" dirty="0">
                <a:solidFill>
                  <a:srgbClr val="0070C0"/>
                </a:solidFill>
              </a:endParaRPr>
            </a:p>
            <a:p>
              <a:r>
                <a:rPr lang="fr-FR" sz="1050" b="1" dirty="0" smtClean="0">
                  <a:solidFill>
                    <a:srgbClr val="0070C0"/>
                  </a:solidFill>
                </a:rPr>
                <a:t>vers la machine @IP 192.168.1.1</a:t>
              </a:r>
              <a:endParaRPr lang="fr-FR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9712" y="1860153"/>
              <a:ext cx="1728192" cy="109428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2015978" y="1849388"/>
              <a:ext cx="1660275" cy="1172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b="1" dirty="0">
                  <a:solidFill>
                    <a:srgbClr val="C00000"/>
                  </a:solidFill>
                </a:rPr>
                <a:t>Réponse envoyée de la machine @MAC 3C:50:1A:4B:10:2A</a:t>
              </a:r>
            </a:p>
            <a:p>
              <a:r>
                <a:rPr lang="fr-FR" sz="1050" b="1" dirty="0">
                  <a:solidFill>
                    <a:srgbClr val="C00000"/>
                  </a:solidFill>
                </a:rPr>
                <a:t>vers le l’@MAC C0:DA:0A:22:1D:20</a:t>
              </a:r>
            </a:p>
            <a:p>
              <a:r>
                <a:rPr lang="fr-FR" sz="1050" b="1" dirty="0" smtClean="0">
                  <a:solidFill>
                    <a:srgbClr val="C00000"/>
                  </a:solidFill>
                </a:rPr>
                <a:t>de la passerelle</a:t>
              </a:r>
              <a:endParaRPr lang="fr-FR" sz="1050" b="1" dirty="0">
                <a:solidFill>
                  <a:srgbClr val="C00000"/>
                </a:solidFill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 flipH="1">
              <a:off x="7161981" y="1705372"/>
              <a:ext cx="169654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7355658" y="1336039"/>
              <a:ext cx="992127" cy="458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 smtClean="0">
                  <a:solidFill>
                    <a:srgbClr val="00B050"/>
                  </a:solidFill>
                </a:rPr>
                <a:t>Application</a:t>
              </a:r>
            </a:p>
            <a:p>
              <a:r>
                <a:rPr lang="fr-FR" sz="1050" b="1" dirty="0" smtClean="0">
                  <a:solidFill>
                    <a:srgbClr val="00B050"/>
                  </a:solidFill>
                </a:rPr>
                <a:t>Protocole HTTP </a:t>
              </a:r>
              <a:endParaRPr lang="fr-FR" sz="1050" b="1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 flipH="1">
              <a:off x="5436096" y="1714665"/>
              <a:ext cx="169654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5629773" y="1345332"/>
              <a:ext cx="896432" cy="458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 smtClean="0">
                  <a:solidFill>
                    <a:srgbClr val="FF0000"/>
                  </a:solidFill>
                </a:rPr>
                <a:t>Transport</a:t>
              </a:r>
            </a:p>
            <a:p>
              <a:r>
                <a:rPr lang="fr-FR" sz="1050" b="1" dirty="0" smtClean="0">
                  <a:solidFill>
                    <a:srgbClr val="FF0000"/>
                  </a:solidFill>
                </a:rPr>
                <a:t>Protocole TCP</a:t>
              </a:r>
              <a:endParaRPr lang="fr-FR" sz="105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 flipH="1">
              <a:off x="3705597" y="1714665"/>
              <a:ext cx="169654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3899274" y="1345332"/>
              <a:ext cx="781339" cy="458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 smtClean="0">
                  <a:solidFill>
                    <a:srgbClr val="0070C0"/>
                  </a:solidFill>
                </a:rPr>
                <a:t>Réseau</a:t>
              </a:r>
            </a:p>
            <a:p>
              <a:r>
                <a:rPr lang="fr-FR" sz="1050" b="1" dirty="0" smtClean="0">
                  <a:solidFill>
                    <a:srgbClr val="0070C0"/>
                  </a:solidFill>
                </a:rPr>
                <a:t>Protocole IP</a:t>
              </a:r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H="1">
              <a:off x="1979712" y="1723958"/>
              <a:ext cx="169654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2173389" y="1354626"/>
              <a:ext cx="589948" cy="458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Accès:</a:t>
              </a:r>
            </a:p>
            <a:p>
              <a:r>
                <a:rPr lang="fr-FR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Ethernet</a:t>
              </a:r>
              <a:endParaRPr lang="fr-FR" sz="105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69" name="Connecteur droit avec flèche 68"/>
          <p:cNvCxnSpPr/>
          <p:nvPr/>
        </p:nvCxnSpPr>
        <p:spPr>
          <a:xfrm flipH="1" flipV="1">
            <a:off x="3203848" y="4658135"/>
            <a:ext cx="2198289" cy="1783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3563888" y="442443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Réponse http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6607927" y="3176145"/>
            <a:ext cx="214053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Encapsulation de la réponse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506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Protocoles et communications réseau</a:t>
            </a:r>
            <a:br>
              <a:rPr lang="fr-FR" dirty="0" smtClean="0"/>
            </a:br>
            <a:r>
              <a:rPr lang="fr-FR" dirty="0" smtClean="0"/>
              <a:t>Normes et standards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  <p:sp>
        <p:nvSpPr>
          <p:cNvPr id="6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94460"/>
            <a:ext cx="3394720" cy="1751072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/>
              <a:t>Une norme est un ensemble de règles qui détermine une manière de procéder</a:t>
            </a:r>
          </a:p>
          <a:p>
            <a:r>
              <a:rPr lang="fr-FR" dirty="0" smtClean="0"/>
              <a:t>Les normes permettent l’interopérabilité au niveau global</a:t>
            </a:r>
          </a:p>
          <a:p>
            <a:r>
              <a:rPr lang="fr-FR" kern="0" dirty="0"/>
              <a:t>Organismes </a:t>
            </a:r>
            <a:r>
              <a:rPr lang="fr-FR" kern="0" dirty="0" smtClean="0"/>
              <a:t>de standardisation</a:t>
            </a:r>
            <a:endParaRPr lang="fr-FR" kern="0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788024" y="1225145"/>
            <a:ext cx="4355976" cy="4366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"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fr-FR" sz="1400" b="1" dirty="0" smtClean="0"/>
              <a:t>ISO </a:t>
            </a:r>
            <a:r>
              <a:rPr lang="fr-FR" sz="1400" dirty="0"/>
              <a:t>(International </a:t>
            </a:r>
            <a:r>
              <a:rPr lang="fr-FR" sz="1400" dirty="0" err="1"/>
              <a:t>Organization</a:t>
            </a:r>
            <a:r>
              <a:rPr lang="fr-FR" sz="1400" dirty="0"/>
              <a:t> for </a:t>
            </a:r>
            <a:r>
              <a:rPr lang="fr-FR" sz="1400" dirty="0" err="1"/>
              <a:t>Standardization</a:t>
            </a:r>
            <a:r>
              <a:rPr lang="fr-FR" sz="1400" dirty="0"/>
              <a:t>)</a:t>
            </a:r>
            <a:endParaRPr lang="fr-FR" sz="1400" dirty="0" smtClean="0"/>
          </a:p>
          <a:p>
            <a:pPr fontAlgn="b"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fr-FR" sz="1400" b="1" dirty="0" smtClean="0"/>
              <a:t>EIA</a:t>
            </a:r>
            <a:r>
              <a:rPr lang="fr-FR" sz="1400" dirty="0" smtClean="0"/>
              <a:t> (</a:t>
            </a:r>
            <a:r>
              <a:rPr lang="fr-FR" sz="1400" dirty="0" err="1" smtClean="0"/>
              <a:t>Electrical</a:t>
            </a:r>
            <a:r>
              <a:rPr lang="fr-FR" sz="1400" dirty="0" smtClean="0"/>
              <a:t> Industries Association) (ECIA aujourd’hui)</a:t>
            </a:r>
          </a:p>
          <a:p>
            <a:pPr fontAlgn="b"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fr-FR" sz="1400" b="1" dirty="0"/>
              <a:t>TIA</a:t>
            </a:r>
            <a:r>
              <a:rPr lang="fr-FR" sz="1400" dirty="0"/>
              <a:t> (</a:t>
            </a:r>
            <a:r>
              <a:rPr lang="fr-FR" sz="1400" dirty="0" err="1"/>
              <a:t>Telecommunications</a:t>
            </a:r>
            <a:r>
              <a:rPr lang="fr-FR" sz="1400" dirty="0"/>
              <a:t> </a:t>
            </a:r>
            <a:r>
              <a:rPr lang="fr-FR" sz="1400" dirty="0" err="1"/>
              <a:t>Industry</a:t>
            </a:r>
            <a:r>
              <a:rPr lang="fr-FR" sz="1400" dirty="0"/>
              <a:t> Association</a:t>
            </a:r>
            <a:r>
              <a:rPr lang="fr-FR" sz="1400" dirty="0" smtClean="0"/>
              <a:t>)</a:t>
            </a:r>
          </a:p>
          <a:p>
            <a:pPr fontAlgn="b"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fr-FR" sz="1400" b="1" dirty="0" smtClean="0"/>
              <a:t>IEEE </a:t>
            </a:r>
            <a:r>
              <a:rPr lang="fr-FR" sz="1400" dirty="0" smtClean="0"/>
              <a:t>(Institute of </a:t>
            </a:r>
            <a:r>
              <a:rPr lang="fr-FR" sz="1400" dirty="0" err="1" smtClean="0"/>
              <a:t>Electrical</a:t>
            </a:r>
            <a:r>
              <a:rPr lang="fr-FR" sz="1400" dirty="0" smtClean="0"/>
              <a:t> and Electronics </a:t>
            </a:r>
            <a:r>
              <a:rPr lang="fr-FR" sz="1400" dirty="0" err="1" smtClean="0"/>
              <a:t>Engineers</a:t>
            </a:r>
            <a:r>
              <a:rPr lang="fr-FR" sz="1400" dirty="0"/>
              <a:t>)</a:t>
            </a:r>
            <a:endParaRPr lang="fr-FR" sz="1400" dirty="0" smtClean="0"/>
          </a:p>
          <a:p>
            <a:pPr fontAlgn="b"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fr-FR" sz="1400" b="1" dirty="0" smtClean="0"/>
              <a:t>ICANN </a:t>
            </a:r>
            <a:r>
              <a:rPr lang="fr-FR" sz="1400" dirty="0" smtClean="0"/>
              <a:t>(International Corporation for </a:t>
            </a:r>
            <a:r>
              <a:rPr lang="fr-FR" sz="1400" dirty="0" err="1" smtClean="0"/>
              <a:t>Assigned</a:t>
            </a:r>
            <a:r>
              <a:rPr lang="fr-FR" sz="1400" dirty="0" smtClean="0"/>
              <a:t> </a:t>
            </a:r>
            <a:r>
              <a:rPr lang="fr-FR" sz="1400" dirty="0" err="1" smtClean="0"/>
              <a:t>Names</a:t>
            </a:r>
            <a:r>
              <a:rPr lang="fr-FR" sz="1400" dirty="0" smtClean="0"/>
              <a:t> and </a:t>
            </a:r>
            <a:r>
              <a:rPr lang="fr-FR" sz="1400" dirty="0" err="1" smtClean="0"/>
              <a:t>Numbers</a:t>
            </a:r>
            <a:r>
              <a:rPr lang="fr-FR" sz="1400" dirty="0" smtClean="0"/>
              <a:t>)</a:t>
            </a:r>
          </a:p>
          <a:p>
            <a:pPr fontAlgn="b"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fr-FR" sz="1400" b="1" dirty="0" smtClean="0"/>
              <a:t>IUT-T</a:t>
            </a:r>
            <a:r>
              <a:rPr lang="fr-FR" sz="1400" dirty="0" smtClean="0"/>
              <a:t> </a:t>
            </a:r>
            <a:r>
              <a:rPr lang="fr-FR" sz="1400" dirty="0"/>
              <a:t>(secteur de la standardisation des télécommunications de l'Union internationale des </a:t>
            </a:r>
            <a:r>
              <a:rPr lang="fr-FR" sz="1400" dirty="0" smtClean="0"/>
              <a:t>télécommunications IUT)</a:t>
            </a:r>
          </a:p>
          <a:p>
            <a:pPr fontAlgn="b"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fr-FR" sz="1400" b="1" dirty="0" smtClean="0"/>
              <a:t>Internet </a:t>
            </a:r>
            <a:r>
              <a:rPr lang="fr-FR" sz="1400" b="1" dirty="0" err="1"/>
              <a:t>Assigned</a:t>
            </a:r>
            <a:r>
              <a:rPr lang="fr-FR" sz="1400" b="1" dirty="0"/>
              <a:t> </a:t>
            </a:r>
            <a:r>
              <a:rPr lang="fr-FR" sz="1400" b="1" dirty="0" err="1"/>
              <a:t>Numbers</a:t>
            </a:r>
            <a:r>
              <a:rPr lang="fr-FR" sz="1400" b="1" dirty="0"/>
              <a:t> </a:t>
            </a:r>
            <a:r>
              <a:rPr lang="fr-FR" sz="1400" b="1" dirty="0" err="1"/>
              <a:t>Authority</a:t>
            </a:r>
            <a:r>
              <a:rPr lang="fr-FR" sz="1400" b="1" dirty="0"/>
              <a:t> </a:t>
            </a:r>
            <a:r>
              <a:rPr lang="fr-FR" sz="1400" dirty="0"/>
              <a:t>(</a:t>
            </a:r>
            <a:r>
              <a:rPr lang="fr-FR" sz="1400" dirty="0" smtClean="0"/>
              <a:t>IANA)</a:t>
            </a:r>
            <a:endParaRPr lang="fr-FR" sz="1400" dirty="0">
              <a:solidFill>
                <a:schemeClr val="bg2"/>
              </a:solidFill>
            </a:endParaRPr>
          </a:p>
          <a:p>
            <a:pPr fontAlgn="b"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fr-FR" sz="1400" b="1" dirty="0" smtClean="0"/>
              <a:t>IETF</a:t>
            </a:r>
            <a:r>
              <a:rPr lang="fr-FR" sz="1400" dirty="0" smtClean="0"/>
              <a:t> (Internet Engineering </a:t>
            </a:r>
            <a:r>
              <a:rPr lang="fr-FR" sz="1400" dirty="0" err="1" smtClean="0"/>
              <a:t>Task</a:t>
            </a:r>
            <a:r>
              <a:rPr lang="fr-FR" sz="1400" dirty="0" smtClean="0"/>
              <a:t> Force)</a:t>
            </a:r>
          </a:p>
          <a:p>
            <a:pPr fontAlgn="b"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fr-FR" sz="1400" b="1" dirty="0" smtClean="0"/>
              <a:t>RFC</a:t>
            </a:r>
            <a:r>
              <a:rPr lang="fr-FR" sz="1400" dirty="0" smtClean="0"/>
              <a:t> </a:t>
            </a:r>
            <a:r>
              <a:rPr lang="fr-FR" sz="1400" dirty="0"/>
              <a:t>(</a:t>
            </a:r>
            <a:r>
              <a:rPr lang="fr-FR" sz="1400" dirty="0" err="1"/>
              <a:t>Request</a:t>
            </a:r>
            <a:r>
              <a:rPr lang="fr-FR" sz="1400" dirty="0"/>
              <a:t> for </a:t>
            </a:r>
            <a:r>
              <a:rPr lang="fr-FR" sz="1400" dirty="0" err="1" smtClean="0"/>
              <a:t>Comments</a:t>
            </a:r>
            <a:r>
              <a:rPr lang="fr-FR" sz="1400" dirty="0" smtClean="0"/>
              <a:t>)</a:t>
            </a:r>
          </a:p>
          <a:p>
            <a:pPr fontAlgn="b"/>
            <a:endParaRPr lang="fr-FR" sz="1400" dirty="0"/>
          </a:p>
        </p:txBody>
      </p:sp>
      <p:pic>
        <p:nvPicPr>
          <p:cNvPr id="3074" name="Picture 2" descr="https://s1.qwant.com/thumbr/0x0/1/7/bb120642b88f0b8f78e2055fa8942b5e8f07b10eab301fc7f5a77e06a2b6c6/ISO-logo-RGB-Facebook.jpg?u=http%3A%2F%2Fwww.remarinc.com%2Fwp-content%2Fuploads%2F2016%2F06%2FISO-logo-RGB-Facebook.jpg&amp;q=0&amp;b=1&amp;p=0&amp;a=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2617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2.qwant.com/thumbr/0x0/f/d/c5344a555a8759451488ae6be909de8a8ef68f38d38dad9c482edc4b880ea5/ietf-logo.original.jpg?u=https%3A%2F%2Fietf.org%2Fmedia%2Fimages%2Fietf-logo.original.jpg&amp;q=0&amp;b=1&amp;p=0&amp;a=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10078"/>
            <a:ext cx="1418822" cy="75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1.qwant.com/thumbr/0x0/3/3/fc2a78c81f00c4df7bfcc3c81298f98eea0a669fc95db4f1f45c550c66cc11/ieee-vector-logo.png?u=http%3A%2F%2Fwww.logoeps.com%2Fwp-content%2Fuploads%2F2013%2F03%2Fieee-vector-logo.png&amp;q=0&amp;b=1&amp;p=0&amp;a=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7" y="4082237"/>
            <a:ext cx="1358466" cy="13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150493"/>
            <a:ext cx="1294823" cy="122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78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Comprendre le rôle primordial d’un réseau : la connectivité</a:t>
            </a:r>
            <a:endParaRPr lang="fr-FR" dirty="0"/>
          </a:p>
          <a:p>
            <a:r>
              <a:rPr lang="fr-FR" dirty="0" smtClean="0"/>
              <a:t>Les principales « architectures » réseaux</a:t>
            </a:r>
          </a:p>
          <a:p>
            <a:pPr lvl="1"/>
            <a:r>
              <a:rPr lang="fr-FR" dirty="0" err="1" smtClean="0"/>
              <a:t>Client/Serveur</a:t>
            </a:r>
            <a:endParaRPr lang="fr-FR" dirty="0" smtClean="0"/>
          </a:p>
          <a:p>
            <a:pPr lvl="1"/>
            <a:r>
              <a:rPr lang="fr-FR" dirty="0" smtClean="0"/>
              <a:t>Peer-to-</a:t>
            </a:r>
            <a:r>
              <a:rPr lang="fr-FR" dirty="0" err="1" smtClean="0"/>
              <a:t>peer</a:t>
            </a:r>
            <a:r>
              <a:rPr lang="fr-FR" dirty="0" smtClean="0"/>
              <a:t> (P2P)</a:t>
            </a:r>
          </a:p>
          <a:p>
            <a:r>
              <a:rPr lang="fr-FR" dirty="0" smtClean="0"/>
              <a:t>Identifier les différents types de réseaux</a:t>
            </a:r>
          </a:p>
          <a:p>
            <a:pPr lvl="1"/>
            <a:r>
              <a:rPr lang="fr-FR" dirty="0" smtClean="0"/>
              <a:t>Réseaux locaux</a:t>
            </a:r>
          </a:p>
          <a:p>
            <a:pPr lvl="1"/>
            <a:r>
              <a:rPr lang="fr-FR" dirty="0" smtClean="0"/>
              <a:t>Réseaux étendus</a:t>
            </a:r>
          </a:p>
          <a:p>
            <a:pPr lvl="1"/>
            <a:r>
              <a:rPr lang="fr-FR" dirty="0" smtClean="0"/>
              <a:t>Internet</a:t>
            </a:r>
          </a:p>
          <a:p>
            <a:r>
              <a:rPr lang="fr-FR" dirty="0" smtClean="0"/>
              <a:t>Identifier les composants du réseau</a:t>
            </a:r>
          </a:p>
          <a:p>
            <a:pPr lvl="1"/>
            <a:r>
              <a:rPr lang="fr-FR" dirty="0"/>
              <a:t>Périphériques finaux</a:t>
            </a:r>
          </a:p>
          <a:p>
            <a:pPr lvl="1"/>
            <a:r>
              <a:rPr lang="fr-FR" dirty="0"/>
              <a:t>Périphériques réseau </a:t>
            </a:r>
            <a:r>
              <a:rPr lang="fr-FR" dirty="0" smtClean="0"/>
              <a:t>intermédiaires</a:t>
            </a:r>
            <a:endParaRPr lang="fr-FR" dirty="0"/>
          </a:p>
          <a:p>
            <a:pPr lvl="1"/>
            <a:r>
              <a:rPr lang="fr-FR" dirty="0" smtClean="0"/>
              <a:t>Supports de transmission filaires et sans fil</a:t>
            </a:r>
          </a:p>
          <a:p>
            <a:r>
              <a:rPr lang="fr-FR" dirty="0" smtClean="0"/>
              <a:t>Protocoles et communications réseau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principes </a:t>
            </a:r>
            <a:r>
              <a:rPr lang="fr-FR" dirty="0" smtClean="0"/>
              <a:t>et les règles de communication </a:t>
            </a:r>
          </a:p>
          <a:p>
            <a:pPr lvl="1"/>
            <a:r>
              <a:rPr lang="fr-FR" dirty="0"/>
              <a:t>Transfert de données sur le réseau</a:t>
            </a:r>
          </a:p>
          <a:p>
            <a:pPr lvl="1"/>
            <a:r>
              <a:rPr lang="fr-FR" dirty="0" smtClean="0"/>
              <a:t>Normes </a:t>
            </a:r>
            <a:r>
              <a:rPr lang="fr-FR" dirty="0"/>
              <a:t>et protocoles </a:t>
            </a:r>
            <a:r>
              <a:rPr lang="fr-FR" dirty="0" smtClean="0"/>
              <a:t>réseau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672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Protocoles et communications réseau</a:t>
            </a:r>
            <a:br>
              <a:rPr lang="fr-FR" dirty="0" smtClean="0"/>
            </a:br>
            <a:r>
              <a:rPr lang="fr-FR" dirty="0" smtClean="0"/>
              <a:t>Modèle OSI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0" y="1397000"/>
            <a:ext cx="9144000" cy="533136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Modèle théorique modulaire OSI (Open System </a:t>
            </a:r>
            <a:r>
              <a:rPr lang="fr-FR" dirty="0" err="1" smtClean="0"/>
              <a:t>Interconnection</a:t>
            </a:r>
            <a:r>
              <a:rPr lang="fr-FR" dirty="0" smtClean="0"/>
              <a:t>) norme de l’ISO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5412"/>
            <a:ext cx="2800300" cy="3292475"/>
          </a:xfrm>
          <a:ln>
            <a:solidFill>
              <a:schemeClr val="tx1"/>
            </a:solidFill>
            <a:prstDash val="solid"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065411"/>
            <a:ext cx="2800300" cy="3292475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cxnSp>
        <p:nvCxnSpPr>
          <p:cNvPr id="21" name="Connecteur droit avec flèche 20"/>
          <p:cNvCxnSpPr/>
          <p:nvPr/>
        </p:nvCxnSpPr>
        <p:spPr>
          <a:xfrm>
            <a:off x="2627784" y="2497460"/>
            <a:ext cx="3528392" cy="0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2627784" y="2857500"/>
            <a:ext cx="3528392" cy="0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2627784" y="3289548"/>
            <a:ext cx="3528392" cy="0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2627784" y="3649588"/>
            <a:ext cx="3528392" cy="0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2627784" y="4153644"/>
            <a:ext cx="3528392" cy="0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627784" y="4585692"/>
            <a:ext cx="3528392" cy="0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2627784" y="5017740"/>
            <a:ext cx="3528392" cy="0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1403648" y="2497460"/>
            <a:ext cx="0" cy="252028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058080" y="3969685"/>
            <a:ext cx="9178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Router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517028" y="4344176"/>
            <a:ext cx="9178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Switch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0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5198198"/>
            <a:ext cx="493776" cy="335395"/>
          </a:xfrm>
          <a:prstGeom prst="rect">
            <a:avLst/>
          </a:prstGeom>
        </p:spPr>
      </p:pic>
      <p:pic>
        <p:nvPicPr>
          <p:cNvPr id="54" name="Picture 20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410" y="5190188"/>
            <a:ext cx="493776" cy="335395"/>
          </a:xfrm>
          <a:prstGeom prst="rect">
            <a:avLst/>
          </a:prstGeom>
        </p:spPr>
      </p:pic>
      <p:cxnSp>
        <p:nvCxnSpPr>
          <p:cNvPr id="55" name="Connecteur droit avec flèche 54"/>
          <p:cNvCxnSpPr/>
          <p:nvPr/>
        </p:nvCxnSpPr>
        <p:spPr>
          <a:xfrm>
            <a:off x="1403648" y="5017740"/>
            <a:ext cx="1775052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V="1">
            <a:off x="3342928" y="4645871"/>
            <a:ext cx="4936" cy="37186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H="1" flipV="1">
            <a:off x="3342928" y="4017965"/>
            <a:ext cx="4936" cy="289578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47" idx="0"/>
          </p:cNvCxnSpPr>
          <p:nvPr/>
        </p:nvCxnSpPr>
        <p:spPr>
          <a:xfrm flipV="1">
            <a:off x="3517028" y="3967445"/>
            <a:ext cx="622924" cy="224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>
            <a:off x="4620184" y="3967445"/>
            <a:ext cx="538927" cy="146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33252" y="4157781"/>
            <a:ext cx="0" cy="23092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>
            <a:off x="5549999" y="4727035"/>
            <a:ext cx="0" cy="34815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>
            <a:off x="5549999" y="5075190"/>
            <a:ext cx="2396097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 flipV="1">
            <a:off x="7946096" y="2497460"/>
            <a:ext cx="0" cy="240365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955453" y="5460821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Emetteur</a:t>
            </a:r>
            <a:endParaRPr lang="fr-FR" sz="1200" dirty="0"/>
          </a:p>
        </p:txBody>
      </p:sp>
      <p:sp>
        <p:nvSpPr>
          <p:cNvPr id="87" name="ZoneTexte 86"/>
          <p:cNvSpPr txBox="1"/>
          <p:nvPr/>
        </p:nvSpPr>
        <p:spPr>
          <a:xfrm>
            <a:off x="7352817" y="5460821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Récepteur</a:t>
            </a:r>
            <a:endParaRPr lang="fr-FR" sz="1200" dirty="0"/>
          </a:p>
        </p:txBody>
      </p:sp>
      <p:pic>
        <p:nvPicPr>
          <p:cNvPr id="92" name="Picture 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30363" r="27649" b="37641"/>
          <a:stretch/>
        </p:blipFill>
        <p:spPr bwMode="auto">
          <a:xfrm>
            <a:off x="4169293" y="3921016"/>
            <a:ext cx="445374" cy="32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30363" r="27649" b="37641"/>
          <a:stretch/>
        </p:blipFill>
        <p:spPr bwMode="auto">
          <a:xfrm>
            <a:off x="2874048" y="3921016"/>
            <a:ext cx="445374" cy="32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30363" r="27649" b="37641"/>
          <a:stretch/>
        </p:blipFill>
        <p:spPr bwMode="auto">
          <a:xfrm>
            <a:off x="5364088" y="3921016"/>
            <a:ext cx="445374" cy="32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70" y="4444789"/>
            <a:ext cx="477292" cy="23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952" y="4444789"/>
            <a:ext cx="445076" cy="2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3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3494" y="2032523"/>
            <a:ext cx="1666978" cy="302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45" y="1979008"/>
            <a:ext cx="1666978" cy="313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Protocoles et communications réseau</a:t>
            </a:r>
            <a:br>
              <a:rPr lang="fr-FR" dirty="0" smtClean="0"/>
            </a:br>
            <a:r>
              <a:rPr lang="fr-FR" dirty="0" smtClean="0"/>
              <a:t>Modèle TCP/IP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0" y="1460268"/>
            <a:ext cx="9144000" cy="533136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Modèle imposé de facto : </a:t>
            </a:r>
            <a:r>
              <a:rPr lang="fr-FR" dirty="0"/>
              <a:t>implémentation par le </a:t>
            </a:r>
            <a:r>
              <a:rPr lang="fr-FR" dirty="0" smtClean="0"/>
              <a:t>DARPA</a:t>
            </a:r>
          </a:p>
          <a:p>
            <a:r>
              <a:rPr lang="fr-FR" dirty="0"/>
              <a:t>(</a:t>
            </a:r>
            <a:r>
              <a:rPr lang="fr-FR" dirty="0" smtClean="0"/>
              <a:t>département </a:t>
            </a:r>
            <a:r>
              <a:rPr lang="fr-FR" dirty="0"/>
              <a:t>de la défense </a:t>
            </a:r>
            <a:r>
              <a:rPr lang="fr-FR" dirty="0" smtClean="0"/>
              <a:t>américaine)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2627784" y="2497460"/>
            <a:ext cx="3528392" cy="0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1403648" y="2497460"/>
            <a:ext cx="0" cy="252028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2" name="Picture 20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5198198"/>
            <a:ext cx="493776" cy="335395"/>
          </a:xfrm>
          <a:prstGeom prst="rect">
            <a:avLst/>
          </a:prstGeom>
        </p:spPr>
      </p:pic>
      <p:pic>
        <p:nvPicPr>
          <p:cNvPr id="54" name="Picture 20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410" y="5190188"/>
            <a:ext cx="493776" cy="335395"/>
          </a:xfrm>
          <a:prstGeom prst="rect">
            <a:avLst/>
          </a:prstGeom>
        </p:spPr>
      </p:pic>
      <p:cxnSp>
        <p:nvCxnSpPr>
          <p:cNvPr id="55" name="Connecteur droit avec flèche 54"/>
          <p:cNvCxnSpPr/>
          <p:nvPr/>
        </p:nvCxnSpPr>
        <p:spPr>
          <a:xfrm>
            <a:off x="1403648" y="5017740"/>
            <a:ext cx="1584176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>
            <a:off x="5549999" y="4727035"/>
            <a:ext cx="0" cy="34815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 flipV="1">
            <a:off x="7946096" y="2497460"/>
            <a:ext cx="0" cy="240365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955453" y="5460821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Emetteur</a:t>
            </a:r>
            <a:endParaRPr lang="fr-FR" sz="1200" dirty="0"/>
          </a:p>
        </p:txBody>
      </p:sp>
      <p:sp>
        <p:nvSpPr>
          <p:cNvPr id="87" name="ZoneTexte 86"/>
          <p:cNvSpPr txBox="1"/>
          <p:nvPr/>
        </p:nvSpPr>
        <p:spPr>
          <a:xfrm>
            <a:off x="7352817" y="5460821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Récepteur</a:t>
            </a:r>
            <a:endParaRPr lang="fr-FR" sz="1200" dirty="0"/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5577765" y="5075190"/>
            <a:ext cx="2220847" cy="759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2627784" y="3649588"/>
            <a:ext cx="3528392" cy="0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2627784" y="4153644"/>
            <a:ext cx="3528392" cy="0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2627784" y="4585692"/>
            <a:ext cx="3528392" cy="0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058080" y="3969685"/>
            <a:ext cx="9178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Router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517028" y="4344176"/>
            <a:ext cx="9178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Switch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 flipV="1">
            <a:off x="3040969" y="4615671"/>
            <a:ext cx="4936" cy="37186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57" idx="0"/>
          </p:cNvCxnSpPr>
          <p:nvPr/>
        </p:nvCxnSpPr>
        <p:spPr>
          <a:xfrm flipV="1">
            <a:off x="3517028" y="3967445"/>
            <a:ext cx="622924" cy="224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4620184" y="3967445"/>
            <a:ext cx="538927" cy="146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5533252" y="4157781"/>
            <a:ext cx="0" cy="23092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8" name="Picture 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30363" r="27649" b="37641"/>
          <a:stretch/>
        </p:blipFill>
        <p:spPr bwMode="auto">
          <a:xfrm>
            <a:off x="4169293" y="3921016"/>
            <a:ext cx="445374" cy="32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30363" r="27649" b="37641"/>
          <a:stretch/>
        </p:blipFill>
        <p:spPr bwMode="auto">
          <a:xfrm>
            <a:off x="2874048" y="3921016"/>
            <a:ext cx="445374" cy="32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30363" r="27649" b="37641"/>
          <a:stretch/>
        </p:blipFill>
        <p:spPr bwMode="auto">
          <a:xfrm>
            <a:off x="5364088" y="3921016"/>
            <a:ext cx="445374" cy="32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70" y="4444789"/>
            <a:ext cx="477292" cy="23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779" y="4452843"/>
            <a:ext cx="445076" cy="2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ZoneTexte 76"/>
          <p:cNvSpPr txBox="1"/>
          <p:nvPr/>
        </p:nvSpPr>
        <p:spPr>
          <a:xfrm>
            <a:off x="38125" y="3532805"/>
            <a:ext cx="10542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TCP ou UDP</a:t>
            </a:r>
            <a:endParaRPr lang="fr-FR" sz="1100" dirty="0"/>
          </a:p>
        </p:txBody>
      </p:sp>
      <p:sp>
        <p:nvSpPr>
          <p:cNvPr id="80" name="ZoneTexte 79"/>
          <p:cNvSpPr txBox="1"/>
          <p:nvPr/>
        </p:nvSpPr>
        <p:spPr>
          <a:xfrm>
            <a:off x="38125" y="3902181"/>
            <a:ext cx="10542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IP</a:t>
            </a:r>
            <a:endParaRPr lang="fr-FR" sz="1100" dirty="0"/>
          </a:p>
        </p:txBody>
      </p:sp>
      <p:sp>
        <p:nvSpPr>
          <p:cNvPr id="81" name="ZoneTexte 80"/>
          <p:cNvSpPr txBox="1"/>
          <p:nvPr/>
        </p:nvSpPr>
        <p:spPr>
          <a:xfrm>
            <a:off x="-82685" y="4552630"/>
            <a:ext cx="1054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Ethernet (dans le cas d’un réseau Ethernet)</a:t>
            </a:r>
            <a:endParaRPr lang="fr-FR" sz="1100" dirty="0"/>
          </a:p>
        </p:txBody>
      </p:sp>
      <p:sp>
        <p:nvSpPr>
          <p:cNvPr id="82" name="ZoneTexte 81"/>
          <p:cNvSpPr txBox="1"/>
          <p:nvPr/>
        </p:nvSpPr>
        <p:spPr>
          <a:xfrm>
            <a:off x="7996675" y="3626795"/>
            <a:ext cx="10542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TCP ou UDP</a:t>
            </a:r>
            <a:endParaRPr lang="fr-FR" sz="1100" dirty="0"/>
          </a:p>
        </p:txBody>
      </p:sp>
      <p:sp>
        <p:nvSpPr>
          <p:cNvPr id="84" name="ZoneTexte 83"/>
          <p:cNvSpPr txBox="1"/>
          <p:nvPr/>
        </p:nvSpPr>
        <p:spPr>
          <a:xfrm>
            <a:off x="7996675" y="3996171"/>
            <a:ext cx="10542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IP</a:t>
            </a:r>
            <a:endParaRPr lang="fr-FR" sz="1100" dirty="0"/>
          </a:p>
        </p:txBody>
      </p:sp>
      <p:sp>
        <p:nvSpPr>
          <p:cNvPr id="85" name="ZoneTexte 84"/>
          <p:cNvSpPr txBox="1"/>
          <p:nvPr/>
        </p:nvSpPr>
        <p:spPr>
          <a:xfrm>
            <a:off x="7996674" y="4646620"/>
            <a:ext cx="10542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Ethernet</a:t>
            </a:r>
            <a:endParaRPr lang="fr-FR" sz="1100" dirty="0"/>
          </a:p>
        </p:txBody>
      </p:sp>
      <p:cxnSp>
        <p:nvCxnSpPr>
          <p:cNvPr id="88" name="Connecteur droit avec flèche 87"/>
          <p:cNvCxnSpPr/>
          <p:nvPr/>
        </p:nvCxnSpPr>
        <p:spPr>
          <a:xfrm flipV="1">
            <a:off x="3067449" y="4200517"/>
            <a:ext cx="4936" cy="219468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4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Séance suivante : Exploration réseau en salle TP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</a:t>
            </a:r>
          </a:p>
          <a:p>
            <a:pPr lvl="1"/>
            <a:r>
              <a:rPr lang="fr-FR" dirty="0" smtClean="0"/>
              <a:t>Comprendre le modèle TCP/IP</a:t>
            </a:r>
          </a:p>
          <a:p>
            <a:pPr lvl="1"/>
            <a:r>
              <a:rPr lang="fr-FR" dirty="0" smtClean="0"/>
              <a:t>Identifier les protocoles applicatifs</a:t>
            </a:r>
          </a:p>
          <a:p>
            <a:pPr lvl="1"/>
            <a:r>
              <a:rPr lang="fr-FR" dirty="0" smtClean="0"/>
              <a:t>Comprendre le rôle </a:t>
            </a:r>
          </a:p>
          <a:p>
            <a:pPr lvl="2"/>
            <a:r>
              <a:rPr lang="fr-FR" dirty="0" smtClean="0"/>
              <a:t>de la couche « Transport » : TCP et UDP</a:t>
            </a:r>
          </a:p>
          <a:p>
            <a:pPr lvl="2"/>
            <a:r>
              <a:rPr lang="fr-FR" dirty="0"/>
              <a:t>d</a:t>
            </a:r>
            <a:r>
              <a:rPr lang="fr-FR" dirty="0" smtClean="0"/>
              <a:t>e la couche « Internet » : IP </a:t>
            </a:r>
          </a:p>
          <a:p>
            <a:pPr lvl="2"/>
            <a:r>
              <a:rPr lang="fr-FR" dirty="0"/>
              <a:t>d</a:t>
            </a:r>
            <a:r>
              <a:rPr lang="fr-FR" dirty="0" smtClean="0"/>
              <a:t>e la couche « Access » : Ethernet</a:t>
            </a:r>
          </a:p>
          <a:p>
            <a:pPr lvl="1"/>
            <a:r>
              <a:rPr lang="fr-FR" dirty="0"/>
              <a:t>Identifier les équipements </a:t>
            </a:r>
            <a:r>
              <a:rPr lang="fr-FR" dirty="0" smtClean="0"/>
              <a:t>réseau </a:t>
            </a:r>
            <a:r>
              <a:rPr lang="fr-FR" dirty="0"/>
              <a:t>et le câblage de la </a:t>
            </a:r>
            <a:r>
              <a:rPr lang="fr-FR" dirty="0" smtClean="0"/>
              <a:t>salle de TP</a:t>
            </a:r>
            <a:endParaRPr lang="fr-FR" dirty="0"/>
          </a:p>
          <a:p>
            <a:pPr lvl="1"/>
            <a:r>
              <a:rPr lang="fr-FR" dirty="0"/>
              <a:t>Communication entre 2 </a:t>
            </a:r>
            <a:r>
              <a:rPr lang="fr-FR" dirty="0" smtClean="0"/>
              <a:t>PC </a:t>
            </a:r>
            <a:r>
              <a:rPr lang="fr-FR" dirty="0"/>
              <a:t>du même réseau</a:t>
            </a:r>
          </a:p>
          <a:p>
            <a:pPr lvl="1"/>
            <a:r>
              <a:rPr lang="fr-FR" dirty="0" smtClean="0"/>
              <a:t>Reconnaître les différents types de câbles réseau et leurs utilisations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707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réviser 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2100064"/>
          </a:xfrm>
        </p:spPr>
        <p:txBody>
          <a:bodyPr>
            <a:normAutofit fontScale="92500"/>
          </a:bodyPr>
          <a:lstStyle/>
          <a:p>
            <a:r>
              <a:rPr lang="fr-FR" dirty="0"/>
              <a:t>Module </a:t>
            </a:r>
            <a:r>
              <a:rPr lang="fr-FR" dirty="0" smtClean="0"/>
              <a:t>4ETI-CRP-2018-2019 sur le site de cisco.netacad.com</a:t>
            </a:r>
          </a:p>
          <a:p>
            <a:pPr lvl="1"/>
            <a:r>
              <a:rPr lang="fr-FR" dirty="0" smtClean="0"/>
              <a:t>Lire le chapitre 3</a:t>
            </a:r>
          </a:p>
          <a:p>
            <a:r>
              <a:rPr lang="fr-FR" dirty="0" smtClean="0"/>
              <a:t>Auto-évaluation (Très fortement conseillée)</a:t>
            </a:r>
          </a:p>
          <a:p>
            <a:pPr lvl="1"/>
            <a:r>
              <a:rPr lang="fr-FR" dirty="0" smtClean="0"/>
              <a:t>Répondre aux questions de l’examen de fin de chapitre 3 en ligne </a:t>
            </a:r>
          </a:p>
          <a:p>
            <a:pPr lvl="1"/>
            <a:r>
              <a:rPr lang="fr-FR" dirty="0" smtClean="0"/>
              <a:t>Répondre au questionnaire du chapitre 3 en ligne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177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rôle d’un réseau : la connectivité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94460"/>
            <a:ext cx="4038600" cy="2183120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Les réseaux n‘ont aucune limite et nous permettent de :</a:t>
            </a:r>
          </a:p>
          <a:p>
            <a:pPr lvl="1"/>
            <a:r>
              <a:rPr lang="fr-FR" dirty="0" smtClean="0"/>
              <a:t>Travailler</a:t>
            </a:r>
          </a:p>
          <a:p>
            <a:pPr lvl="1"/>
            <a:r>
              <a:rPr lang="fr-FR" dirty="0" smtClean="0"/>
              <a:t>Apprendre</a:t>
            </a:r>
          </a:p>
          <a:p>
            <a:pPr lvl="1"/>
            <a:r>
              <a:rPr lang="fr-FR" dirty="0" smtClean="0"/>
              <a:t>Communiquer</a:t>
            </a:r>
          </a:p>
          <a:p>
            <a:pPr lvl="1"/>
            <a:r>
              <a:rPr lang="fr-FR" dirty="0" smtClean="0"/>
              <a:t>Jouer</a:t>
            </a:r>
          </a:p>
          <a:p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half" idx="2"/>
          </p:nvPr>
        </p:nvSpPr>
        <p:spPr>
          <a:xfrm>
            <a:off x="4648200" y="1394460"/>
            <a:ext cx="4038600" cy="1823080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Les réseaux sont omniprésents</a:t>
            </a:r>
          </a:p>
          <a:p>
            <a:pPr lvl="1"/>
            <a:r>
              <a:rPr lang="fr-FR" dirty="0"/>
              <a:t>Réseaux </a:t>
            </a:r>
            <a:r>
              <a:rPr lang="fr-FR" dirty="0" smtClean="0"/>
              <a:t>cellulaires : </a:t>
            </a:r>
          </a:p>
          <a:p>
            <a:pPr lvl="2"/>
            <a:r>
              <a:rPr lang="fr-FR" dirty="0" smtClean="0"/>
              <a:t>2G, 3G</a:t>
            </a:r>
            <a:r>
              <a:rPr lang="fr-FR" dirty="0"/>
              <a:t>, </a:t>
            </a:r>
            <a:r>
              <a:rPr lang="fr-FR" dirty="0" smtClean="0"/>
              <a:t>4G, et bientôt la 5G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utres réseaux sans fil :  </a:t>
            </a:r>
          </a:p>
          <a:p>
            <a:pPr lvl="2"/>
            <a:r>
              <a:rPr lang="fr-FR" dirty="0" smtClean="0"/>
              <a:t>GPS</a:t>
            </a:r>
            <a:r>
              <a:rPr lang="fr-FR" dirty="0"/>
              <a:t>, Wi-Fi, Bluetooth </a:t>
            </a:r>
            <a:endParaRPr lang="fr-FR" dirty="0" smtClean="0"/>
          </a:p>
          <a:p>
            <a:pPr lvl="1"/>
            <a:r>
              <a:rPr lang="fr-FR" dirty="0" smtClean="0"/>
              <a:t>Chez vous :</a:t>
            </a:r>
          </a:p>
          <a:p>
            <a:pPr lvl="2"/>
            <a:r>
              <a:rPr lang="fr-FR" dirty="0" smtClean="0"/>
              <a:t> le DSL, la fibre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92546"/>
            <a:ext cx="2395835" cy="159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76245"/>
            <a:ext cx="2410002" cy="16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721596"/>
            <a:ext cx="2232248" cy="159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9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rôle d’un réseau : la connectivité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295879" y="133177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</a:t>
            </a:r>
            <a:r>
              <a:rPr lang="fr-FR" dirty="0" smtClean="0"/>
              <a:t>ndustrie 4.0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" y="1736708"/>
            <a:ext cx="2756925" cy="1723078"/>
          </a:xfrm>
          <a:prstGeom prst="rect">
            <a:avLst/>
          </a:prstGeom>
        </p:spPr>
      </p:pic>
      <p:pic>
        <p:nvPicPr>
          <p:cNvPr id="2050" name="Picture 2" descr="Résultat de recherche d'images pour &quot;santé IO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30386" y="1670683"/>
            <a:ext cx="4371975" cy="129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7710597" y="151644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Santé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357" y="3271031"/>
            <a:ext cx="3369567" cy="203578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908824" y="5233764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</a:t>
            </a:r>
            <a:r>
              <a:rPr lang="fr-FR" dirty="0" smtClean="0"/>
              <a:t>ogements intelligents et autonomes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4" y="3838858"/>
            <a:ext cx="1719014" cy="1507735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296144" y="5306812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Dématérialisation des services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86" y="3361556"/>
            <a:ext cx="2283869" cy="1112197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3312727" y="472970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Education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65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locom.files.wordpress.com/2013/02/network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82012"/>
            <a:ext cx="4906166" cy="253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Principales architectures / modèles réseaux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Modèle Client/serveur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457200" y="1993404"/>
            <a:ext cx="3931920" cy="1185540"/>
          </a:xfrm>
        </p:spPr>
        <p:txBody>
          <a:bodyPr>
            <a:noAutofit/>
          </a:bodyPr>
          <a:lstStyle/>
          <a:p>
            <a:r>
              <a:rPr lang="fr-FR" sz="1200" dirty="0"/>
              <a:t>Les clients demandent et affichent des informations</a:t>
            </a:r>
          </a:p>
          <a:p>
            <a:r>
              <a:rPr lang="fr-FR" sz="1200" dirty="0"/>
              <a:t>Les serveurs fournissent des informations </a:t>
            </a:r>
            <a:r>
              <a:rPr lang="fr-FR" sz="1200" dirty="0" smtClean="0"/>
              <a:t> aux clients</a:t>
            </a:r>
          </a:p>
          <a:p>
            <a:r>
              <a:rPr lang="fr-FR" sz="1200" dirty="0" smtClean="0"/>
              <a:t>Avantages / Inconvénients</a:t>
            </a:r>
          </a:p>
          <a:p>
            <a:r>
              <a:rPr lang="fr-FR" sz="1200" dirty="0" smtClean="0"/>
              <a:t>La majorité des applications réseau actuelles suivent ce modèle</a:t>
            </a:r>
            <a:endParaRPr lang="fr-FR" sz="1200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Modèle pair à pair P2P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4"/>
          </p:nvPr>
        </p:nvSpPr>
        <p:spPr>
          <a:xfrm>
            <a:off x="4754880" y="2032000"/>
            <a:ext cx="4209608" cy="1041524"/>
          </a:xfrm>
        </p:spPr>
        <p:txBody>
          <a:bodyPr>
            <a:noAutofit/>
          </a:bodyPr>
          <a:lstStyle/>
          <a:p>
            <a:r>
              <a:rPr lang="fr-FR" sz="1200" dirty="0" smtClean="0"/>
              <a:t>Chaque ordinateur  peut jouer </a:t>
            </a:r>
            <a:r>
              <a:rPr lang="fr-FR" sz="1200" dirty="0"/>
              <a:t>le rôle </a:t>
            </a:r>
            <a:r>
              <a:rPr lang="fr-FR" sz="1200" dirty="0" smtClean="0"/>
              <a:t>de serveur </a:t>
            </a:r>
            <a:r>
              <a:rPr lang="fr-FR" sz="1200" dirty="0"/>
              <a:t>et </a:t>
            </a:r>
            <a:r>
              <a:rPr lang="fr-FR" sz="1200" dirty="0" smtClean="0"/>
              <a:t>de client</a:t>
            </a:r>
            <a:endParaRPr lang="fr-FR" sz="1200" dirty="0"/>
          </a:p>
          <a:p>
            <a:r>
              <a:rPr lang="fr-FR" sz="1200" dirty="0" smtClean="0"/>
              <a:t>Avantages</a:t>
            </a:r>
            <a:r>
              <a:rPr lang="fr-FR" sz="1200" dirty="0"/>
              <a:t> </a:t>
            </a:r>
            <a:r>
              <a:rPr lang="fr-FR" sz="1200" dirty="0" smtClean="0"/>
              <a:t>/ Inconvénients</a:t>
            </a:r>
            <a:r>
              <a:rPr lang="fr-FR" sz="1200" dirty="0"/>
              <a:t> </a:t>
            </a:r>
            <a:r>
              <a:rPr lang="fr-FR" sz="1200" dirty="0" smtClean="0"/>
              <a:t>?</a:t>
            </a:r>
          </a:p>
          <a:p>
            <a:r>
              <a:rPr lang="fr-FR" sz="1200" dirty="0" smtClean="0"/>
              <a:t>Exemples: </a:t>
            </a:r>
          </a:p>
          <a:p>
            <a:pPr lvl="1"/>
            <a:r>
              <a:rPr lang="fr-FR" sz="1200" dirty="0" err="1" smtClean="0"/>
              <a:t>BitTorrent</a:t>
            </a:r>
            <a:r>
              <a:rPr lang="fr-FR" sz="1200" dirty="0" smtClean="0"/>
              <a:t>, </a:t>
            </a:r>
            <a:r>
              <a:rPr lang="fr-FR" sz="1200" dirty="0" err="1" smtClean="0"/>
              <a:t>Blockchain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2458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Principales architectures / modèles réseaux</a:t>
            </a:r>
            <a:br>
              <a:rPr lang="fr-FR" dirty="0" smtClean="0"/>
            </a:br>
            <a:r>
              <a:rPr lang="fr-FR" dirty="0" smtClean="0"/>
              <a:t>Client / Serveur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7596336" y="0"/>
            <a:ext cx="1066800" cy="274320"/>
          </a:xfrm>
        </p:spPr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" y="1737800"/>
            <a:ext cx="4602328" cy="293202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17395" y="1737800"/>
            <a:ext cx="4319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Un client: </a:t>
            </a:r>
            <a:endParaRPr lang="fr-FR" sz="1400" b="1" dirty="0" smtClean="0">
              <a:solidFill>
                <a:srgbClr val="0070C0"/>
              </a:solidFill>
            </a:endParaRPr>
          </a:p>
          <a:p>
            <a:r>
              <a:rPr lang="fr-FR" sz="1400" dirty="0"/>
              <a:t>L</a:t>
            </a:r>
            <a:r>
              <a:rPr lang="fr-FR" sz="1400" dirty="0" smtClean="0"/>
              <a:t>ogiciel </a:t>
            </a:r>
            <a:r>
              <a:rPr lang="fr-FR" sz="1400" dirty="0"/>
              <a:t>qui envoie </a:t>
            </a:r>
            <a:r>
              <a:rPr lang="fr-FR" sz="1400" dirty="0" smtClean="0"/>
              <a:t>des demandes </a:t>
            </a:r>
            <a:r>
              <a:rPr lang="fr-FR" sz="1400" dirty="0"/>
              <a:t>à un serveur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717395" y="2304840"/>
            <a:ext cx="4319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Un </a:t>
            </a:r>
            <a:r>
              <a:rPr lang="fr-FR" sz="1400" b="1" dirty="0" smtClean="0">
                <a:solidFill>
                  <a:srgbClr val="0070C0"/>
                </a:solidFill>
              </a:rPr>
              <a:t>serveur logiciel:</a:t>
            </a:r>
          </a:p>
          <a:p>
            <a:r>
              <a:rPr lang="fr-FR" sz="1400" dirty="0"/>
              <a:t>L</a:t>
            </a:r>
            <a:r>
              <a:rPr lang="fr-FR" sz="1400" dirty="0" smtClean="0"/>
              <a:t>ogiciel </a:t>
            </a:r>
            <a:r>
              <a:rPr lang="fr-FR" sz="1400" dirty="0"/>
              <a:t>qui offre des </a:t>
            </a:r>
            <a:r>
              <a:rPr lang="fr-FR" sz="1400" dirty="0" smtClean="0"/>
              <a:t>services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717395" y="2983513"/>
            <a:ext cx="43191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Un </a:t>
            </a:r>
            <a:r>
              <a:rPr lang="fr-FR" sz="1400" b="1" dirty="0" smtClean="0">
                <a:solidFill>
                  <a:srgbClr val="0070C0"/>
                </a:solidFill>
              </a:rPr>
              <a:t>serveur (en tant qu’équipement): </a:t>
            </a:r>
          </a:p>
          <a:p>
            <a:r>
              <a:rPr lang="fr-FR" sz="1400" dirty="0" smtClean="0"/>
              <a:t>Un ordinateur spécifique </a:t>
            </a:r>
            <a:r>
              <a:rPr lang="fr-FR" sz="1400" dirty="0" smtClean="0">
                <a:solidFill>
                  <a:srgbClr val="00B050"/>
                </a:solidFill>
              </a:rPr>
              <a:t>(ou une machine virtuelle) </a:t>
            </a:r>
            <a:r>
              <a:rPr lang="fr-FR" sz="1400" dirty="0" smtClean="0"/>
              <a:t>qui héberge un ou plusieurs serveurs logiciels</a:t>
            </a:r>
          </a:p>
        </p:txBody>
      </p:sp>
      <p:pic>
        <p:nvPicPr>
          <p:cNvPr id="2050" name="Picture 2" descr="http://www.kenua.com/fileadmin/user_upload/mediatheque-kenua/services/infrastructure-physique-virtuel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93604"/>
            <a:ext cx="3096344" cy="158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Principales architectures / modèles réseaux : </a:t>
            </a:r>
            <a:r>
              <a:rPr lang="fr-FR" sz="3200" dirty="0"/>
              <a:t>Client / Serveur </a:t>
            </a:r>
            <a:r>
              <a:rPr lang="fr-FR" sz="3200" dirty="0" smtClean="0"/>
              <a:t>web</a:t>
            </a:r>
            <a:endParaRPr lang="fr-FR" sz="3200" dirty="0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Afficher le contenu de la page http</a:t>
            </a:r>
            <a:r>
              <a:rPr lang="fr-FR" dirty="0"/>
              <a:t>://example.com/example1/index.htm</a:t>
            </a:r>
          </a:p>
          <a:p>
            <a:endParaRPr lang="fr-FR" dirty="0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4"/>
          </p:nvPr>
        </p:nvSpPr>
        <p:spPr>
          <a:xfrm>
            <a:off x="4754880" y="2032000"/>
            <a:ext cx="4209608" cy="3292740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Une adresse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b="1" dirty="0" smtClean="0">
                <a:solidFill>
                  <a:srgbClr val="0070C0"/>
                </a:solidFill>
              </a:rPr>
              <a:t>URL </a:t>
            </a:r>
            <a:r>
              <a:rPr lang="fr-FR" dirty="0" smtClean="0"/>
              <a:t>(Uniform Resource Locator) est utilisée pour localiser le serveur et une ressource (fichier) spécifique </a:t>
            </a:r>
          </a:p>
          <a:p>
            <a:endParaRPr lang="fr-FR" dirty="0" smtClean="0"/>
          </a:p>
          <a:p>
            <a:r>
              <a:rPr lang="fr-FR" dirty="0" smtClean="0"/>
              <a:t>L'URL identifie les éléments suivants :</a:t>
            </a:r>
          </a:p>
          <a:p>
            <a:pPr lvl="1"/>
            <a:r>
              <a:rPr lang="fr-FR" dirty="0" smtClean="0"/>
              <a:t>Le protocole utilisé</a:t>
            </a:r>
          </a:p>
          <a:p>
            <a:pPr lvl="2"/>
            <a:r>
              <a:rPr lang="fr-FR" dirty="0" smtClean="0"/>
              <a:t>généralement </a:t>
            </a:r>
            <a:r>
              <a:rPr lang="fr-FR" b="1" dirty="0" smtClean="0">
                <a:solidFill>
                  <a:srgbClr val="0070C0"/>
                </a:solidFill>
              </a:rPr>
              <a:t>HTTP</a:t>
            </a:r>
            <a:r>
              <a:rPr lang="fr-FR" dirty="0" smtClean="0"/>
              <a:t> (</a:t>
            </a:r>
            <a:r>
              <a:rPr lang="fr-FR" dirty="0" err="1" smtClean="0"/>
              <a:t>Hypertext</a:t>
            </a:r>
            <a:r>
              <a:rPr lang="fr-FR" dirty="0" smtClean="0"/>
              <a:t> Transfer Protocol) pour les pages Web</a:t>
            </a:r>
          </a:p>
          <a:p>
            <a:pPr lvl="2"/>
            <a:r>
              <a:rPr lang="fr-FR" dirty="0" smtClean="0"/>
              <a:t>Ou </a:t>
            </a:r>
            <a:r>
              <a:rPr lang="fr-FR" b="1" dirty="0" smtClean="0">
                <a:solidFill>
                  <a:srgbClr val="0070C0"/>
                </a:solidFill>
              </a:rPr>
              <a:t>HTTPS</a:t>
            </a:r>
            <a:r>
              <a:rPr lang="fr-FR" dirty="0" smtClean="0"/>
              <a:t> pour un transfert HTTP sécurisé</a:t>
            </a:r>
          </a:p>
          <a:p>
            <a:pPr lvl="1"/>
            <a:r>
              <a:rPr lang="fr-FR" dirty="0" smtClean="0"/>
              <a:t>Le nom de domaine du serveur sollicité (ou son adresse IP)</a:t>
            </a:r>
          </a:p>
          <a:p>
            <a:pPr lvl="1"/>
            <a:r>
              <a:rPr lang="fr-FR" dirty="0" smtClean="0"/>
              <a:t>La localisation de la ressource sur ce serveur</a:t>
            </a:r>
          </a:p>
          <a:p>
            <a:pPr lvl="1"/>
            <a:r>
              <a:rPr lang="fr-FR" dirty="0" smtClean="0"/>
              <a:t>Le nom de la ressource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5" y="2353444"/>
            <a:ext cx="4281277" cy="2558387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77" y="1489348"/>
            <a:ext cx="2689786" cy="68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Principales architectures/modèles réseaux : Client / Serveur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2165940"/>
            <a:ext cx="4038600" cy="3427864"/>
          </a:xfrm>
        </p:spPr>
        <p:txBody>
          <a:bodyPr>
            <a:no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DNS (Domain Name System) : </a:t>
            </a:r>
          </a:p>
          <a:p>
            <a:pPr lvl="1"/>
            <a:r>
              <a:rPr lang="fr-FR" sz="1200" dirty="0" smtClean="0"/>
              <a:t>traduit les noms Internet en adresses IP</a:t>
            </a:r>
          </a:p>
          <a:p>
            <a:r>
              <a:rPr lang="fr-FR" sz="1400" dirty="0" smtClean="0">
                <a:solidFill>
                  <a:srgbClr val="0070C0"/>
                </a:solidFill>
              </a:rPr>
              <a:t>SSH (Secure Shell) </a:t>
            </a:r>
            <a:r>
              <a:rPr lang="fr-FR" sz="1400" dirty="0" smtClean="0"/>
              <a:t>: </a:t>
            </a:r>
            <a:endParaRPr lang="fr-FR" sz="1400" dirty="0"/>
          </a:p>
          <a:p>
            <a:pPr lvl="1"/>
            <a:r>
              <a:rPr lang="fr-FR" sz="1200" dirty="0" smtClean="0"/>
              <a:t>utilisé pour permettre un accès distant en ligne de commande aux serveurs et aux appareils réseau</a:t>
            </a:r>
          </a:p>
          <a:p>
            <a:r>
              <a:rPr lang="fr-FR" sz="1400" dirty="0" smtClean="0">
                <a:solidFill>
                  <a:srgbClr val="0070C0"/>
                </a:solidFill>
              </a:rPr>
              <a:t>SMTP (Simple Mail Transfer Protocol) </a:t>
            </a:r>
          </a:p>
          <a:p>
            <a:pPr lvl="1"/>
            <a:r>
              <a:rPr lang="fr-FR" sz="1200" dirty="0" smtClean="0"/>
              <a:t>assure l'envoi de messages électroniques et de pièces jointes des clients aux serveurs et des serveurs à d'autres serveurs de messagerie</a:t>
            </a:r>
          </a:p>
          <a:p>
            <a:r>
              <a:rPr lang="fr-FR" sz="1400" dirty="0" smtClean="0">
                <a:solidFill>
                  <a:srgbClr val="0070C0"/>
                </a:solidFill>
              </a:rPr>
              <a:t>POP (Post Office Protocol) :</a:t>
            </a:r>
          </a:p>
          <a:p>
            <a:pPr lvl="1"/>
            <a:r>
              <a:rPr lang="fr-FR" sz="1200" dirty="0" smtClean="0"/>
              <a:t>utilisé par les clients de messagerie pour récupérer des e-mails et des pièces jointes depuis un serveur distant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716016" y="2137420"/>
            <a:ext cx="4038600" cy="3355856"/>
          </a:xfrm>
        </p:spPr>
        <p:txBody>
          <a:bodyPr>
            <a:no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IMAP (Internet Message Access Protocol) :</a:t>
            </a:r>
          </a:p>
          <a:p>
            <a:pPr lvl="1"/>
            <a:r>
              <a:rPr lang="fr-FR" sz="1200" dirty="0" smtClean="0"/>
              <a:t>utilisé par les clients de messagerie pour récupérer des e-mails et des pièces jointes depuis un serveur distant</a:t>
            </a:r>
          </a:p>
          <a:p>
            <a:r>
              <a:rPr lang="fr-FR" sz="1400" dirty="0" smtClean="0">
                <a:solidFill>
                  <a:srgbClr val="0070C0"/>
                </a:solidFill>
              </a:rPr>
              <a:t>DHCP (</a:t>
            </a:r>
            <a:r>
              <a:rPr lang="fr-FR" sz="1400" dirty="0" err="1" smtClean="0">
                <a:solidFill>
                  <a:srgbClr val="0070C0"/>
                </a:solidFill>
              </a:rPr>
              <a:t>Dynamic</a:t>
            </a:r>
            <a:r>
              <a:rPr lang="fr-FR" sz="1400" dirty="0" smtClean="0">
                <a:solidFill>
                  <a:srgbClr val="0070C0"/>
                </a:solidFill>
              </a:rPr>
              <a:t> Host Configuration Protocol) :</a:t>
            </a:r>
          </a:p>
          <a:p>
            <a:pPr lvl="1"/>
            <a:r>
              <a:rPr lang="fr-FR" sz="1200" dirty="0" smtClean="0"/>
              <a:t>utilisé pour configurer automatiquement les appareils avec l'adressage IP et les autres informations leur permettant de communiquer sur le réseau</a:t>
            </a:r>
          </a:p>
          <a:p>
            <a:r>
              <a:rPr lang="fr-FR" sz="1400" dirty="0" smtClean="0">
                <a:solidFill>
                  <a:srgbClr val="0070C0"/>
                </a:solidFill>
              </a:rPr>
              <a:t>FTP (File Transfer Protocol) :</a:t>
            </a:r>
          </a:p>
          <a:p>
            <a:pPr lvl="1"/>
            <a:r>
              <a:rPr lang="fr-FR" sz="1200" dirty="0" smtClean="0"/>
              <a:t>utilisé pour le transfert interactif de fichiers entre les systèmes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755576" y="1532052"/>
            <a:ext cx="705678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Quelques services réseaux basés sur le modèle client/serveur</a:t>
            </a:r>
          </a:p>
          <a:p>
            <a:pPr algn="ctr"/>
            <a:r>
              <a:rPr lang="fr-FR" dirty="0" smtClean="0"/>
              <a:t>(On va les étudier de manière détaillée ultérieurement)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71200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445488"/>
            <a:ext cx="3375900" cy="226951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types de réseaux</a:t>
            </a:r>
            <a:br>
              <a:rPr lang="fr-FR" dirty="0" smtClean="0"/>
            </a:br>
            <a:r>
              <a:rPr lang="fr-FR" dirty="0" smtClean="0"/>
              <a:t>LAN, WAN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Réseaux LAN (Local Area Networks)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457200" y="2032000"/>
            <a:ext cx="3931920" cy="1041524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fr-FR" dirty="0" smtClean="0"/>
              <a:t>Couvrent une petite zone géographique</a:t>
            </a:r>
          </a:p>
          <a:p>
            <a:pPr lvl="1"/>
            <a:r>
              <a:rPr lang="fr-FR" dirty="0" smtClean="0"/>
              <a:t>Interconnectent les appareils finaux</a:t>
            </a:r>
          </a:p>
          <a:p>
            <a:pPr lvl="1"/>
            <a:r>
              <a:rPr lang="fr-FR" dirty="0" smtClean="0"/>
              <a:t>Gérés par une seule entreprise</a:t>
            </a:r>
          </a:p>
          <a:p>
            <a:pPr lvl="1"/>
            <a:r>
              <a:rPr lang="fr-FR" dirty="0" smtClean="0"/>
              <a:t>Fournissent une bande passante haut débit aux appareils internes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smtClean="0"/>
              <a:t>Réseaux WAN (Wide Area Networks)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4"/>
          </p:nvPr>
        </p:nvSpPr>
        <p:spPr>
          <a:xfrm>
            <a:off x="4754880" y="2032000"/>
            <a:ext cx="3931920" cy="969516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fr-FR" dirty="0" smtClean="0"/>
              <a:t>Interconnectent les LAN</a:t>
            </a:r>
          </a:p>
          <a:p>
            <a:pPr lvl="1"/>
            <a:r>
              <a:rPr lang="fr-FR" dirty="0" smtClean="0"/>
              <a:t>Gérés par plusieurs prestataires de services (Opérateurs)</a:t>
            </a:r>
          </a:p>
          <a:p>
            <a:pPr lvl="1"/>
            <a:r>
              <a:rPr lang="fr-FR" dirty="0" smtClean="0"/>
              <a:t>Fournissent des liaisons à plus bas débit entre les réseaux locaux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  <p:sp>
        <p:nvSpPr>
          <p:cNvPr id="15" name="ZoneTexte 14"/>
          <p:cNvSpPr txBox="1"/>
          <p:nvPr/>
        </p:nvSpPr>
        <p:spPr>
          <a:xfrm>
            <a:off x="4669154" y="3291599"/>
            <a:ext cx="1389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Réseaux WAN</a:t>
            </a:r>
            <a:endParaRPr lang="fr-FR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3274227"/>
            <a:ext cx="338815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39479" y="3291599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Réseaux LAN</a:t>
            </a:r>
            <a:endParaRPr lang="fr-FR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9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3097</TotalTime>
  <Words>1567</Words>
  <Application>Microsoft Office PowerPoint</Application>
  <PresentationFormat>Affichage à l'écran (16:10)</PresentationFormat>
  <Paragraphs>323</Paragraphs>
  <Slides>23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Clarté</vt:lpstr>
      <vt:lpstr>Module Introduction aux réseaux</vt:lpstr>
      <vt:lpstr>Objectifs</vt:lpstr>
      <vt:lpstr>Le rôle d’un réseau : la connectivité</vt:lpstr>
      <vt:lpstr>Le rôle d’un réseau : la connectivité</vt:lpstr>
      <vt:lpstr>Principales architectures / modèles réseaux</vt:lpstr>
      <vt:lpstr>Principales architectures / modèles réseaux Client / Serveur</vt:lpstr>
      <vt:lpstr>Principales architectures / modèles réseaux : Client / Serveur web</vt:lpstr>
      <vt:lpstr>Principales architectures/modèles réseaux : Client / Serveur</vt:lpstr>
      <vt:lpstr>Les différents types de réseaux LAN, WAN</vt:lpstr>
      <vt:lpstr>Les différents types de réseaux Internet</vt:lpstr>
      <vt:lpstr>Les différents types de réseaux Internet : historique</vt:lpstr>
      <vt:lpstr>Les différents types de réseaux Se connecter à Internet</vt:lpstr>
      <vt:lpstr>Les composants du réseau</vt:lpstr>
      <vt:lpstr>Protocoles et communications réseau Règles de communication</vt:lpstr>
      <vt:lpstr>Protocoles et communications réseau Règles de communication</vt:lpstr>
      <vt:lpstr>Protocoles et communications réseau Protocoles</vt:lpstr>
      <vt:lpstr>Protocoles et communications réseau Encapsulation</vt:lpstr>
      <vt:lpstr>Protocoles et communications réseau Encapsulation</vt:lpstr>
      <vt:lpstr>Protocoles et communications réseau Normes et standards</vt:lpstr>
      <vt:lpstr>Protocoles et communications réseau Modèle OSI</vt:lpstr>
      <vt:lpstr>Protocoles et communications réseau Modèle TCP/IP</vt:lpstr>
      <vt:lpstr>Séance suivante : Exploration réseau en salle TP</vt:lpstr>
      <vt:lpstr>Pour réviser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Concepts des Réseaux et Protocoles (CRP)</dc:title>
  <dc:creator>Taghrid ASFOUR</dc:creator>
  <cp:lastModifiedBy>Taghrid ASFOUR</cp:lastModifiedBy>
  <cp:revision>166</cp:revision>
  <dcterms:created xsi:type="dcterms:W3CDTF">2018-05-17T09:57:17Z</dcterms:created>
  <dcterms:modified xsi:type="dcterms:W3CDTF">2018-09-17T05:35:47Z</dcterms:modified>
</cp:coreProperties>
</file>