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sldIdLst>
    <p:sldId id="256" r:id="rId2"/>
    <p:sldId id="281" r:id="rId3"/>
    <p:sldId id="284" r:id="rId4"/>
    <p:sldId id="287" r:id="rId5"/>
    <p:sldId id="286" r:id="rId6"/>
    <p:sldId id="288" r:id="rId7"/>
    <p:sldId id="285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91" r:id="rId16"/>
    <p:sldId id="290" r:id="rId17"/>
    <p:sldId id="292" r:id="rId18"/>
    <p:sldId id="300" r:id="rId19"/>
    <p:sldId id="301" r:id="rId20"/>
    <p:sldId id="303" r:id="rId21"/>
    <p:sldId id="304" r:id="rId22"/>
    <p:sldId id="305" r:id="rId23"/>
    <p:sldId id="302" r:id="rId24"/>
    <p:sldId id="308" r:id="rId25"/>
    <p:sldId id="306" r:id="rId26"/>
    <p:sldId id="307" r:id="rId27"/>
    <p:sldId id="309" r:id="rId2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8FBD08-4912-4BC2-9E24-FDA4BF3F7F07}">
          <p14:sldIdLst>
            <p14:sldId id="256"/>
            <p14:sldId id="281"/>
            <p14:sldId id="284"/>
            <p14:sldId id="287"/>
            <p14:sldId id="286"/>
            <p14:sldId id="288"/>
            <p14:sldId id="285"/>
            <p14:sldId id="293"/>
            <p14:sldId id="294"/>
            <p14:sldId id="295"/>
            <p14:sldId id="296"/>
            <p14:sldId id="297"/>
            <p14:sldId id="298"/>
            <p14:sldId id="299"/>
            <p14:sldId id="291"/>
            <p14:sldId id="290"/>
            <p14:sldId id="292"/>
            <p14:sldId id="300"/>
            <p14:sldId id="301"/>
            <p14:sldId id="303"/>
            <p14:sldId id="304"/>
            <p14:sldId id="305"/>
            <p14:sldId id="302"/>
            <p14:sldId id="308"/>
            <p14:sldId id="306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ED4"/>
    <a:srgbClr val="FF0000"/>
    <a:srgbClr val="DAD63E"/>
    <a:srgbClr val="FF00FF"/>
    <a:srgbClr val="AD1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91652" autoAdjust="0"/>
  </p:normalViewPr>
  <p:slideViewPr>
    <p:cSldViewPr>
      <p:cViewPr>
        <p:scale>
          <a:sx n="137" d="100"/>
          <a:sy n="137" d="100"/>
        </p:scale>
        <p:origin x="-1116" y="-4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C4EE-70F8-426E-A979-3A24381DAC69}" type="datetimeFigureOut">
              <a:rPr lang="fr-FR" smtClean="0"/>
              <a:t>17/09/2018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87DA-F049-44D1-9158-34B5B9982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Logemen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Entrepris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Logemen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Entrepris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9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les enseignants: Expliquer le principe de communication entre un client web et un serveur web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63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le prof: Analyser l’entête d’un message http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419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le prof: Analyser l’entête d’un </a:t>
            </a:r>
            <a:r>
              <a:rPr lang="fr-FR" baseline="0" smtClean="0"/>
              <a:t>message http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41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les enseignants: Expliquer le principe de</a:t>
            </a:r>
            <a:r>
              <a:rPr lang="fr-FR" baseline="0" dirty="0" smtClean="0"/>
              <a:t> fonctionnement d’un serveur DNS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065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les enseignants: Expliquer le principe de</a:t>
            </a:r>
            <a:r>
              <a:rPr lang="fr-FR" baseline="0" dirty="0" smtClean="0"/>
              <a:t> fonctionnement d’un serveur DNS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065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le prof: Analyser l’entête d’un message http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41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le prof: Analyser l’entête d’un </a:t>
            </a:r>
            <a:r>
              <a:rPr lang="fr-FR" baseline="0" smtClean="0"/>
              <a:t>message http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41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le prof: Pas besoin de parler</a:t>
            </a:r>
            <a:r>
              <a:rPr lang="fr-FR" baseline="0" dirty="0" smtClean="0"/>
              <a:t> des # classes d’adresses IP à ce stade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8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les prof: Expliquer</a:t>
            </a:r>
            <a:r>
              <a:rPr lang="fr-FR" baseline="0" dirty="0" smtClean="0"/>
              <a:t> le problème de collision (média partagé)</a:t>
            </a:r>
          </a:p>
          <a:p>
            <a:r>
              <a:rPr lang="fr-FR" baseline="0" dirty="0" smtClean="0"/>
              <a:t>Expliquer la différence entre une topologie physique (étoile) et logique (bus)</a:t>
            </a:r>
          </a:p>
          <a:p>
            <a:r>
              <a:rPr lang="fr-FR" baseline="0" dirty="0" smtClean="0"/>
              <a:t>Expliquer la micro segmentation dans un </a:t>
            </a:r>
            <a:r>
              <a:rPr lang="fr-FR" baseline="0" dirty="0" err="1" smtClean="0"/>
              <a:t>siwtch</a:t>
            </a:r>
            <a:r>
              <a:rPr lang="fr-FR" baseline="0" dirty="0" smtClean="0"/>
              <a:t> (Pas besoin de détailler la construction de la table de commutation et le fonctionnement détaillé d’un switch)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77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Deux normes de câblages sont principalement répandues pour les connexions de la prise : la norme </a:t>
            </a:r>
            <a:r>
              <a:rPr lang="fr-FR" b="1" dirty="0" smtClean="0"/>
              <a:t>T568A</a:t>
            </a:r>
            <a:r>
              <a:rPr lang="fr-FR" dirty="0" smtClean="0"/>
              <a:t> et la norme </a:t>
            </a:r>
            <a:r>
              <a:rPr lang="fr-FR" b="1" dirty="0" smtClean="0"/>
              <a:t>T568B</a:t>
            </a:r>
            <a:r>
              <a:rPr lang="fr-FR" dirty="0" smtClean="0"/>
              <a:t>. Ces normes sont très similaires puisque seules les paires 2 (orange, blanc-orange) et 3 (vert, blanc-vert) sont </a:t>
            </a:r>
            <a:r>
              <a:rPr lang="fr-FR" dirty="0" err="1" smtClean="0"/>
              <a:t>interchangées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Même si ces deux normes sont déployées, la norme </a:t>
            </a:r>
            <a:r>
              <a:rPr lang="fr-FR" b="1" dirty="0" smtClean="0"/>
              <a:t>T568A</a:t>
            </a:r>
            <a:r>
              <a:rPr lang="fr-FR" dirty="0" smtClean="0"/>
              <a:t> est principalement utilisée dans le domaine du </a:t>
            </a:r>
            <a:r>
              <a:rPr lang="fr-FR" dirty="0" smtClean="0">
                <a:hlinkClick r:id="rId3" tooltip="Logement"/>
              </a:rPr>
              <a:t>résidentiel</a:t>
            </a:r>
            <a:r>
              <a:rPr lang="fr-FR" dirty="0" smtClean="0"/>
              <a:t> (souvent avec du câblage simple non blindé de type </a:t>
            </a:r>
            <a:r>
              <a:rPr lang="fr-FR" i="1" dirty="0" smtClean="0"/>
              <a:t>UTP</a:t>
            </a:r>
            <a:r>
              <a:rPr lang="fr-FR" dirty="0" smtClean="0"/>
              <a:t>) alors que la norme </a:t>
            </a:r>
            <a:r>
              <a:rPr lang="fr-FR" b="1" dirty="0" smtClean="0"/>
              <a:t>T568B</a:t>
            </a:r>
            <a:r>
              <a:rPr lang="fr-FR" dirty="0" smtClean="0"/>
              <a:t> est plutôt employée dans le </a:t>
            </a:r>
            <a:r>
              <a:rPr lang="fr-FR" dirty="0" smtClean="0">
                <a:hlinkClick r:id="rId4" tooltip="Entreprise"/>
              </a:rPr>
              <a:t>domaine professionnel</a:t>
            </a:r>
            <a:r>
              <a:rPr lang="fr-FR" dirty="0" smtClean="0"/>
              <a:t> (alors avec du câblage blindé par écrantage de type </a:t>
            </a:r>
            <a:r>
              <a:rPr lang="fr-FR" i="1" dirty="0" smtClean="0"/>
              <a:t>FTP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76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Deux normes de câblages sont principalement répandues pour les connexions de la prise : la norme </a:t>
            </a:r>
            <a:r>
              <a:rPr lang="fr-FR" b="1" dirty="0" smtClean="0"/>
              <a:t>T568A</a:t>
            </a:r>
            <a:r>
              <a:rPr lang="fr-FR" dirty="0" smtClean="0"/>
              <a:t> et la norme </a:t>
            </a:r>
            <a:r>
              <a:rPr lang="fr-FR" b="1" dirty="0" smtClean="0"/>
              <a:t>T568B</a:t>
            </a:r>
            <a:r>
              <a:rPr lang="fr-FR" dirty="0" smtClean="0"/>
              <a:t>. Ces normes sont très similaires puisque seules les paires 2 (orange, blanc-orange) et 3 (vert, blanc-vert) sont </a:t>
            </a:r>
            <a:r>
              <a:rPr lang="fr-FR" dirty="0" err="1" smtClean="0"/>
              <a:t>interchangées</a:t>
            </a:r>
            <a:r>
              <a:rPr lang="fr-FR" dirty="0" smtClean="0"/>
              <a:t>.</a:t>
            </a:r>
          </a:p>
          <a:p>
            <a:r>
              <a:rPr lang="fr-FR" smtClean="0"/>
              <a:t>Même si ces deux normes sont déployées, la norme </a:t>
            </a:r>
            <a:r>
              <a:rPr lang="fr-FR" b="1" smtClean="0"/>
              <a:t>T568A</a:t>
            </a:r>
            <a:r>
              <a:rPr lang="fr-FR" smtClean="0"/>
              <a:t> est principalement utilisée dans le domaine du </a:t>
            </a:r>
            <a:r>
              <a:rPr lang="fr-FR" smtClean="0">
                <a:hlinkClick r:id="rId3" tooltip="Logement"/>
              </a:rPr>
              <a:t>résidentiel</a:t>
            </a:r>
            <a:r>
              <a:rPr lang="fr-FR" smtClean="0"/>
              <a:t> (souvent avec du câblage simple non blindé de type </a:t>
            </a:r>
            <a:r>
              <a:rPr lang="fr-FR" i="1" smtClean="0"/>
              <a:t>UTP</a:t>
            </a:r>
            <a:r>
              <a:rPr lang="fr-FR" smtClean="0"/>
              <a:t>) alors que la norme </a:t>
            </a:r>
            <a:r>
              <a:rPr lang="fr-FR" b="1" smtClean="0"/>
              <a:t>T568B</a:t>
            </a:r>
            <a:r>
              <a:rPr lang="fr-FR" smtClean="0"/>
              <a:t> est plutôt employée dans le </a:t>
            </a:r>
            <a:r>
              <a:rPr lang="fr-FR" smtClean="0">
                <a:hlinkClick r:id="rId4" tooltip="Entreprise"/>
              </a:rPr>
              <a:t>domaine professionnel</a:t>
            </a:r>
            <a:r>
              <a:rPr lang="fr-FR" smtClean="0"/>
              <a:t> (alors avec du câblage blindé par écrantage de type </a:t>
            </a:r>
            <a:r>
              <a:rPr lang="fr-FR" i="1" smtClean="0"/>
              <a:t>FTP</a:t>
            </a: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76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les enseignants:</a:t>
            </a:r>
            <a:r>
              <a:rPr lang="fr-FR" baseline="0" dirty="0" smtClean="0"/>
              <a:t> Expliquer bien que les message ICMP n’ont pas d’entête niveau 4 et qu’il existe d’autre message ICMP qu’on verra plus tard au fur et à mesure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4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>
                <a:latin typeface="Arial" charset="0"/>
              </a:rPr>
              <a:t>4.1</a:t>
            </a:r>
            <a:r>
              <a:rPr lang="fr-FR" dirty="0" smtClean="0"/>
              <a:t> </a:t>
            </a:r>
            <a:r>
              <a:rPr lang="fr-FR" dirty="0">
                <a:latin typeface="Arial" charset="0"/>
              </a:rPr>
              <a:t>– Adresses IPv4 et masques de sous-réseau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fr-FR" dirty="0" smtClean="0">
                <a:latin typeface="Arial" charset="0"/>
              </a:rPr>
              <a:t>4.1.4 – Comment les adresses IP et les masques de sous-réseau interagissent-ils ?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05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lang="fr-FR" baseline="0" dirty="0" smtClean="0"/>
              <a:t>u prof: Guider les élèves pour la première utilisation de </a:t>
            </a:r>
            <a:r>
              <a:rPr lang="fr-FR" baseline="0" dirty="0" err="1" smtClean="0"/>
              <a:t>packet</a:t>
            </a:r>
            <a:r>
              <a:rPr lang="fr-FR" baseline="0" dirty="0" smtClean="0"/>
              <a:t> tracer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40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le prof: expliquer aux élèves le</a:t>
            </a:r>
            <a:r>
              <a:rPr lang="fr-FR" baseline="0" dirty="0" smtClean="0"/>
              <a:t> passage en mode simulation et l’envoi de message </a:t>
            </a:r>
            <a:r>
              <a:rPr lang="fr-FR" baseline="0" dirty="0" err="1" smtClean="0"/>
              <a:t>ping</a:t>
            </a:r>
            <a:r>
              <a:rPr lang="fr-FR" baseline="0" dirty="0" smtClean="0"/>
              <a:t> et l’analyse de message dans </a:t>
            </a:r>
            <a:r>
              <a:rPr lang="fr-FR" baseline="0" dirty="0" err="1" smtClean="0"/>
              <a:t>packet</a:t>
            </a:r>
            <a:r>
              <a:rPr lang="fr-FR" baseline="0" dirty="0" smtClean="0"/>
              <a:t> tracer</a:t>
            </a:r>
          </a:p>
          <a:p>
            <a:r>
              <a:rPr lang="fr-FR" baseline="0" dirty="0" smtClean="0"/>
              <a:t>Il est important de dire aux élèves de ne pas rester en mode simulation!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424F-D180-45D4-AEBD-117C11B68DFA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3210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DE34-F435-49B3-8E7D-7E88F731586A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4B7-37B8-41DA-AF9F-4F43D5B5D459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A78-EE5F-475C-BFDE-C8815D8624A0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1"/>
            <a:ext cx="7772400" cy="1833562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1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E68-5BE5-462A-A3C3-16C80B8646EE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A45D-ED7C-4E61-ADFE-713DE69C33DD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 marL="731520" indent="-182880">
              <a:buFont typeface="Arial" panose="020B0604020202020204" pitchFamily="34" charset="0"/>
              <a:buChar char="-"/>
              <a:defRPr sz="1800"/>
            </a:lvl3pPr>
            <a:lvl4pPr marL="1005840" indent="-182880">
              <a:buFont typeface="Arial" panose="020B0604020202020204" pitchFamily="34" charset="0"/>
              <a:buChar char="-"/>
              <a:defRPr sz="1600"/>
            </a:lvl4pPr>
            <a:lvl5pPr marL="1188720" indent="-137160">
              <a:buFont typeface="Arial" panose="020B0604020202020204" pitchFamily="34" charset="0"/>
              <a:buChar char="-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AD5-544C-43FC-9E87-CF9614F0E7F6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17340"/>
            <a:ext cx="0" cy="39166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EFC2-701B-43D1-861D-657BFD88B098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DDC-B634-4B52-BF17-C03D35382223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3200"/>
            </a:lvl1pPr>
            <a:lvl2pPr marL="457200" indent="-182880">
              <a:buFont typeface="Arial" panose="020B0604020202020204" pitchFamily="34" charset="0"/>
              <a:buChar char="-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1"/>
            <a:ext cx="2139696" cy="3536346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7653-2B8E-462D-9899-90B2DDE9A0B8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B63A-5210-4CC6-9084-2BF3FFBC554D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9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2987F5-1E4E-4DCD-A810-0F80A8E9FA96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Module Introduction aux réseaux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054552" cy="1460500"/>
          </a:xfrm>
        </p:spPr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séance : Cours/TP Explorer le réseau de CPE</a:t>
            </a:r>
          </a:p>
          <a:p>
            <a:pPr lvl="0">
              <a:buClr>
                <a:srgbClr val="4F81BD"/>
              </a:buClr>
            </a:pPr>
            <a:r>
              <a:rPr lang="fr-FR" sz="2000" i="1">
                <a:solidFill>
                  <a:srgbClr val="002060"/>
                </a:solidFill>
              </a:rPr>
              <a:t>Taghrid </a:t>
            </a:r>
            <a:r>
              <a:rPr lang="fr-FR" sz="2000" i="1" smtClean="0">
                <a:solidFill>
                  <a:srgbClr val="002060"/>
                </a:solidFill>
              </a:rPr>
              <a:t>Asfour</a:t>
            </a:r>
            <a:endParaRPr lang="fr-FR" sz="2000" i="1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5983"/>
            <a:ext cx="7920880" cy="1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1560" y="2137420"/>
            <a:ext cx="3932238" cy="28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peu de théorie : domaine de collisions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Hub : domaine de collision</a:t>
            </a:r>
            <a:endParaRPr lang="fr-FR" sz="1700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Switch : sépare les domaines de collisions</a:t>
            </a:r>
            <a:endParaRPr lang="fr-FR" dirty="0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563" y="2361378"/>
            <a:ext cx="3932237" cy="26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  <p:sp>
        <p:nvSpPr>
          <p:cNvPr id="15" name="Rectangle 14"/>
          <p:cNvSpPr/>
          <p:nvPr/>
        </p:nvSpPr>
        <p:spPr>
          <a:xfrm>
            <a:off x="755576" y="2137420"/>
            <a:ext cx="338437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716016" y="4222283"/>
            <a:ext cx="4248472" cy="108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6 domaines de collision </a:t>
            </a:r>
            <a:br>
              <a:rPr lang="fr-FR" sz="1700" dirty="0" smtClean="0">
                <a:solidFill>
                  <a:schemeClr val="tx1"/>
                </a:solidFill>
              </a:rPr>
            </a:br>
            <a:r>
              <a:rPr lang="fr-FR" sz="1700" dirty="0" smtClean="0">
                <a:solidFill>
                  <a:schemeClr val="tx1"/>
                </a:solidFill>
              </a:rPr>
              <a:t>(Il n’y aura pas de collisions)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3433564"/>
            <a:ext cx="280831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/>
              <a:t>Un seul domaine de collision composé de 5 concentrateur et de 35 </a:t>
            </a:r>
            <a:r>
              <a:rPr lang="fr-FR" dirty="0" smtClean="0"/>
              <a:t>PC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/>
              <a:t>Un seul PC peut envoyer à la </a:t>
            </a:r>
            <a:r>
              <a:rPr lang="fr-FR" dirty="0" smtClean="0"/>
              <a:t>fois !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théorie : câblage Ethernet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740024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Câble Ethernet</a:t>
            </a:r>
          </a:p>
          <a:p>
            <a:pPr lvl="1"/>
            <a:r>
              <a:rPr lang="fr-FR" dirty="0" smtClean="0"/>
              <a:t>Câble à paires torsadées en cuivre</a:t>
            </a:r>
          </a:p>
          <a:p>
            <a:pPr lvl="1"/>
            <a:r>
              <a:rPr lang="fr-FR" dirty="0" smtClean="0"/>
              <a:t>Sensible aux interférences électromagnétiques et à la diaphonie</a:t>
            </a:r>
          </a:p>
          <a:p>
            <a:pPr lvl="1"/>
            <a:r>
              <a:rPr lang="fr-FR" dirty="0" smtClean="0"/>
              <a:t>Des limites sont imposées sur les longueurs des câbles </a:t>
            </a:r>
            <a:endParaRPr lang="fr-FR" dirty="0"/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deux types de câble torsadé couramment utilisés : la paire torsadée non-blindée (UTP) et la paire torsadée blindée (STP</a:t>
            </a:r>
            <a:r>
              <a:rPr lang="fr-FR" dirty="0" smtClean="0"/>
              <a:t>)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61556"/>
            <a:ext cx="3168771" cy="1944216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53"/>
          <a:stretch/>
        </p:blipFill>
        <p:spPr bwMode="auto">
          <a:xfrm>
            <a:off x="611560" y="3493185"/>
            <a:ext cx="3763414" cy="18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1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théorie : câblage Ethernet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884040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Il existe deux schémas de câblage, appelés T568A et T568B.</a:t>
            </a:r>
          </a:p>
          <a:p>
            <a:pPr lvl="1"/>
            <a:r>
              <a:rPr lang="fr-FR" dirty="0" smtClean="0"/>
              <a:t>Chaque schéma définit le brochage (ordre de connexion des fils) à l'extrémité d'un câble</a:t>
            </a:r>
          </a:p>
          <a:p>
            <a:pPr lvl="1"/>
            <a:r>
              <a:rPr lang="fr-FR" dirty="0"/>
              <a:t>La norme T568A =&gt; usage résidentiel</a:t>
            </a:r>
          </a:p>
          <a:p>
            <a:pPr lvl="1"/>
            <a:r>
              <a:rPr lang="fr-FR" dirty="0"/>
              <a:t>La norme T568B=&gt; usage </a:t>
            </a:r>
            <a:r>
              <a:rPr lang="fr-FR" dirty="0" smtClean="0"/>
              <a:t>professionnel</a:t>
            </a:r>
          </a:p>
          <a:p>
            <a:r>
              <a:rPr lang="fr-FR" dirty="0" smtClean="0"/>
              <a:t>Les cartes réseau Ethernet et les ports des appareils réseau envoient leurs données via des câbles UTP ou STP</a:t>
            </a:r>
          </a:p>
          <a:p>
            <a:pPr lvl="1"/>
            <a:r>
              <a:rPr lang="fr-FR" dirty="0" smtClean="0"/>
              <a:t>Sur le connecteur, des broches spéciales sont associées à une fonction de transmission (TX) ou une fonction de réception (RX)</a:t>
            </a:r>
          </a:p>
          <a:p>
            <a:pPr lvl="1"/>
            <a:r>
              <a:rPr lang="fr-FR" dirty="0" smtClean="0"/>
              <a:t>Les interfaces de chaque appareil transmettent et reçoivent des données via des fils spécifiques dans chaque câble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45764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Câble Ethernet avec un connecteur de type RJ45</a:t>
            </a:r>
            <a:endParaRPr lang="fr-FR" sz="900" dirty="0"/>
          </a:p>
        </p:txBody>
      </p:sp>
      <p:pic>
        <p:nvPicPr>
          <p:cNvPr id="4103" name="Picture 7" descr="https://upload.wikimedia.org/wikipedia/commons/4/4e/Rj-45_on_netca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1721"/>
            <a:ext cx="977938" cy="8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1691680" y="457630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 Port RJ45 d’une carte réseau</a:t>
            </a:r>
            <a:endParaRPr lang="fr-FR" sz="1000" dirty="0"/>
          </a:p>
        </p:txBody>
      </p:sp>
      <p:pic>
        <p:nvPicPr>
          <p:cNvPr id="4105" name="Picture 9" descr="https://upload.wikimedia.org/wikipedia/commons/d/d5/Pkuczynski_RJ-45_patchco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3" y="3463873"/>
            <a:ext cx="969549" cy="7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https://upload.wikimedia.org/wikipedia/commons/thumb/3/36/Rj45plug-8p8c.png/220px-Rj45plug-8p8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63873"/>
            <a:ext cx="1224136" cy="91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84378"/>
            <a:ext cx="969397" cy="1090982"/>
          </a:xfrm>
          <a:prstGeom prst="rect">
            <a:avLst/>
          </a:prstGeom>
        </p:spPr>
      </p:pic>
      <p:pic>
        <p:nvPicPr>
          <p:cNvPr id="24" name="Picture 1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352395"/>
            <a:ext cx="1000009" cy="112829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347864" y="4576400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Brochage de la prise RJ45</a:t>
            </a:r>
          </a:p>
          <a:p>
            <a:r>
              <a:rPr lang="fr-FR" sz="1000" dirty="0" smtClean="0"/>
              <a:t>8 broches (4 paires)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5292080" y="4645650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Ethernet 10Mb/s ou 100Mb/s: 2 paires sont utilisées</a:t>
            </a:r>
            <a:endParaRPr lang="fr-FR" sz="1000" dirty="0"/>
          </a:p>
          <a:p>
            <a:r>
              <a:rPr lang="fr-FR" sz="1000" dirty="0" smtClean="0"/>
              <a:t>Ethernet 1Gb/s: les 4 paires sont utilisées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076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KVM Aten KA7970 Câble adaptateur KVM USB-VGA vers catégorie 5 - 4.5 mèt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17984"/>
            <a:ext cx="1121906" cy="11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théorie : câblage Ethernet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179512" y="1264885"/>
            <a:ext cx="4176464" cy="417558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3 types de câbles</a:t>
            </a:r>
            <a:endParaRPr lang="fr-FR" dirty="0"/>
          </a:p>
          <a:p>
            <a:pPr lvl="1"/>
            <a:r>
              <a:rPr lang="fr-FR" dirty="0" smtClean="0"/>
              <a:t>Câble droit : </a:t>
            </a:r>
          </a:p>
          <a:p>
            <a:pPr lvl="2"/>
            <a:r>
              <a:rPr lang="fr-FR" dirty="0" smtClean="0"/>
              <a:t>connecter un hôte avec un switch </a:t>
            </a:r>
          </a:p>
          <a:p>
            <a:pPr lvl="2"/>
            <a:r>
              <a:rPr lang="fr-FR" dirty="0" smtClean="0"/>
              <a:t>connecter un switch avec un routeur</a:t>
            </a:r>
          </a:p>
          <a:p>
            <a:pPr lvl="1"/>
            <a:r>
              <a:rPr lang="fr-FR" dirty="0" smtClean="0"/>
              <a:t>Câble croisé :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onnecter 2 hôtes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onnecter 2 </a:t>
            </a:r>
            <a:r>
              <a:rPr lang="fr-FR" dirty="0" err="1" smtClean="0"/>
              <a:t>switchs</a:t>
            </a:r>
            <a:endParaRPr lang="fr-FR" dirty="0" smtClean="0"/>
          </a:p>
          <a:p>
            <a:pPr lvl="2"/>
            <a:r>
              <a:rPr lang="fr-FR" dirty="0"/>
              <a:t>c</a:t>
            </a:r>
            <a:r>
              <a:rPr lang="fr-FR" dirty="0" smtClean="0"/>
              <a:t>onnecter 2 routeurs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onnecter un hôte avec un routeur</a:t>
            </a:r>
          </a:p>
          <a:p>
            <a:pPr lvl="1"/>
            <a:r>
              <a:rPr lang="fr-FR" dirty="0" smtClean="0"/>
              <a:t>Câble inversé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âble spécifique</a:t>
            </a:r>
          </a:p>
          <a:p>
            <a:pPr lvl="2"/>
            <a:r>
              <a:rPr lang="fr-FR" dirty="0" smtClean="0"/>
              <a:t>connecter le port série d’un PC au port console d’un routeur (ou d’un switch)</a:t>
            </a:r>
          </a:p>
          <a:p>
            <a:pPr lvl="2"/>
            <a:r>
              <a:rPr lang="fr-FR" dirty="0"/>
              <a:t>u</a:t>
            </a:r>
            <a:r>
              <a:rPr lang="fr-FR" dirty="0" smtClean="0"/>
              <a:t>tilisé pour la configuration du switch ou du routeur</a:t>
            </a:r>
          </a:p>
          <a:p>
            <a:pPr lvl="2"/>
            <a:r>
              <a:rPr lang="fr-FR" dirty="0"/>
              <a:t>n</a:t>
            </a:r>
            <a:r>
              <a:rPr lang="fr-FR" dirty="0" smtClean="0"/>
              <a:t>écessaire pour la première configuration</a:t>
            </a:r>
          </a:p>
          <a:p>
            <a:pPr lvl="2"/>
            <a:r>
              <a:rPr lang="fr-FR" dirty="0" smtClean="0"/>
              <a:t>Il  n’est pas utilisé pour la transmission de données entre le PC et l’équipement</a:t>
            </a:r>
          </a:p>
          <a:p>
            <a:pPr lvl="3"/>
            <a:r>
              <a:rPr lang="fr-FR" dirty="0" smtClean="0"/>
              <a:t>Sauf exception (récupération de l’IOS)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pic>
        <p:nvPicPr>
          <p:cNvPr id="16" name="Picture 2" descr="https://s1.qwant.com/thumbr/0x0/2/b/bacfb9d62f8e33321fae3042d8d4e58e23d1ececb68e194eb23ea44d45a6f7/cable%20droit%20croise.png?u=http%3A%2F%2Fpolmeguimafr.free.fr%2Fcable%2520droit%2520croise.png&amp;q=0&amp;b=1&amp;p=0&amp;a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04" y="1468029"/>
            <a:ext cx="2891031" cy="18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cisco.com/c/dam/en/us/td/i/100001-200000/130001-140000/137001-138000/137088.ps/_jcr_content/renditions/1370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52" y="4091883"/>
            <a:ext cx="2090514" cy="12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>
            <a:stCxn id="9" idx="2"/>
          </p:cNvCxnSpPr>
          <p:nvPr/>
        </p:nvCxnSpPr>
        <p:spPr>
          <a:xfrm>
            <a:off x="5090605" y="4327857"/>
            <a:ext cx="512236" cy="5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4081636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00B0F0"/>
                </a:solidFill>
              </a:rPr>
              <a:t>Port console</a:t>
            </a:r>
            <a:endParaRPr lang="fr-FR" sz="1000" dirty="0">
              <a:solidFill>
                <a:srgbClr val="00B0F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530052" y="531736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00B0F0"/>
                </a:solidFill>
              </a:rPr>
              <a:t>Port série (COM)</a:t>
            </a:r>
            <a:endParaRPr lang="fr-FR" sz="1000" dirty="0">
              <a:solidFill>
                <a:srgbClr val="00B0F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36296" y="4667486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00B0F0"/>
                </a:solidFill>
              </a:rPr>
              <a:t>logiciel d'émulation de </a:t>
            </a:r>
            <a:r>
              <a:rPr lang="fr-FR" sz="1000" dirty="0">
                <a:solidFill>
                  <a:srgbClr val="00B0F0"/>
                </a:solidFill>
              </a:rPr>
              <a:t>terminal (</a:t>
            </a:r>
            <a:r>
              <a:rPr lang="fr-FR" sz="1000" dirty="0" err="1" smtClean="0">
                <a:solidFill>
                  <a:srgbClr val="00B0F0"/>
                </a:solidFill>
              </a:rPr>
              <a:t>putty</a:t>
            </a:r>
            <a:r>
              <a:rPr lang="fr-FR" sz="1000" dirty="0" smtClean="0">
                <a:solidFill>
                  <a:srgbClr val="00B0F0"/>
                </a:solidFill>
              </a:rPr>
              <a:t> / </a:t>
            </a:r>
            <a:r>
              <a:rPr lang="fr-FR" sz="1000" dirty="0" err="1" smtClean="0">
                <a:solidFill>
                  <a:srgbClr val="00B0F0"/>
                </a:solidFill>
              </a:rPr>
              <a:t>hyperterminal</a:t>
            </a:r>
            <a:r>
              <a:rPr lang="fr-FR" sz="1000" dirty="0" smtClean="0">
                <a:solidFill>
                  <a:srgbClr val="00B0F0"/>
                </a:solidFill>
              </a:rPr>
              <a:t> / </a:t>
            </a:r>
            <a:r>
              <a:rPr lang="fr-FR" sz="1000" dirty="0" err="1" smtClean="0">
                <a:solidFill>
                  <a:srgbClr val="00B0F0"/>
                </a:solidFill>
              </a:rPr>
              <a:t>minicom</a:t>
            </a:r>
            <a:r>
              <a:rPr lang="fr-FR" sz="10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fr-FR" sz="1000" dirty="0" smtClean="0">
                <a:solidFill>
                  <a:srgbClr val="00B0F0"/>
                </a:solidFill>
              </a:rPr>
              <a:t>9600 </a:t>
            </a:r>
            <a:r>
              <a:rPr lang="fr-FR" sz="1000" dirty="0">
                <a:solidFill>
                  <a:srgbClr val="00B0F0"/>
                </a:solidFill>
              </a:rPr>
              <a:t>bauds, 8, n, 1.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5124027"/>
            <a:ext cx="792088" cy="5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40073" y="4646036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00B0F0"/>
                </a:solidFill>
              </a:rPr>
              <a:t>Communication</a:t>
            </a:r>
          </a:p>
          <a:p>
            <a:r>
              <a:rPr lang="fr-FR" sz="1000" dirty="0" smtClean="0">
                <a:solidFill>
                  <a:srgbClr val="00B0F0"/>
                </a:solidFill>
              </a:rPr>
              <a:t>RS-232</a:t>
            </a:r>
            <a:endParaRPr lang="fr-FR" sz="1000" dirty="0">
              <a:solidFill>
                <a:srgbClr val="00B0F0"/>
              </a:solidFill>
            </a:endParaRPr>
          </a:p>
        </p:txBody>
      </p:sp>
      <p:pic>
        <p:nvPicPr>
          <p:cNvPr id="5126" name="Picture 6" descr="https://upload.wikimedia.org/wikipedia/commons/8/87/RS-232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02" y="5299127"/>
            <a:ext cx="415483" cy="31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4" name="Connecteur droit 6143"/>
          <p:cNvCxnSpPr/>
          <p:nvPr/>
        </p:nvCxnSpPr>
        <p:spPr>
          <a:xfrm>
            <a:off x="2267743" y="4009628"/>
            <a:ext cx="15481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 descr="C:\Users\taghrid.asfour\AppData\Local\Microsoft\Windows\Temporary Internet Files\Content.IE5\3SY40NMV\Gnome-computer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85547"/>
            <a:ext cx="1168097" cy="11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demandé aux élèves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339914"/>
              </p:ext>
            </p:extLst>
          </p:nvPr>
        </p:nvGraphicFramePr>
        <p:xfrm>
          <a:off x="251520" y="1417340"/>
          <a:ext cx="8229600" cy="1137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36504"/>
                <a:gridCol w="36930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b="0" dirty="0" smtClean="0"/>
                        <a:t>Quel</a:t>
                      </a:r>
                      <a:r>
                        <a:rPr lang="fr-FR" sz="1000" b="0" baseline="0" dirty="0" smtClean="0"/>
                        <a:t> est le type de câble Ethernet qui relie votre ordinateur au réseau de CPE (droit ou croisé) ?</a:t>
                      </a:r>
                      <a:endParaRPr lang="fr-FR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Repérer</a:t>
                      </a:r>
                      <a:r>
                        <a:rPr lang="fr-FR" sz="1000" baseline="0" dirty="0" smtClean="0"/>
                        <a:t> dans la salle TP le ou les </a:t>
                      </a:r>
                      <a:r>
                        <a:rPr lang="fr-FR" sz="1000" baseline="0" dirty="0" err="1" smtClean="0"/>
                        <a:t>switchs</a:t>
                      </a:r>
                      <a:r>
                        <a:rPr lang="fr-FR" sz="1000" baseline="0" dirty="0" smtClean="0"/>
                        <a:t> d’accès au réseau de CPE ?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Comment est effectué le raccordement entre le PC et le switch ?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  <p:graphicFrame>
        <p:nvGraphicFramePr>
          <p:cNvPr id="12" name="Espace réservé du contenu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229599"/>
              </p:ext>
            </p:extLst>
          </p:nvPr>
        </p:nvGraphicFramePr>
        <p:xfrm>
          <a:off x="220933" y="4430643"/>
          <a:ext cx="8280920" cy="12351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280920"/>
              </a:tblGrid>
              <a:tr h="1235169">
                <a:tc>
                  <a:txBody>
                    <a:bodyPr/>
                    <a:lstStyle/>
                    <a:p>
                      <a:r>
                        <a:rPr lang="fr-FR" sz="1000" b="0" dirty="0" smtClean="0"/>
                        <a:t>Tester la connectivité entre votre ordinateur et les ordinateurs de vos voisins. Essayer d’interpréter le résultat obtenu.</a:t>
                      </a:r>
                      <a:endParaRPr lang="fr-FR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251520" y="2713484"/>
            <a:ext cx="646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La commande «  </a:t>
            </a:r>
            <a:r>
              <a:rPr lang="fr-FR" sz="1000" dirty="0" err="1"/>
              <a:t>ping</a:t>
            </a:r>
            <a:r>
              <a:rPr lang="fr-FR" sz="1000" dirty="0"/>
              <a:t> @IP H2 » lancée dans un terminal de H1  permet de tester la connectivité entre H1 et H2</a:t>
            </a:r>
          </a:p>
          <a:p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1361618" y="3113594"/>
            <a:ext cx="820107" cy="4639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483768" y="3253946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483768" y="2924852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ICMP-REQUEST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16" idx="1"/>
          </p:cNvCxnSpPr>
          <p:nvPr/>
        </p:nvCxnSpPr>
        <p:spPr>
          <a:xfrm flipH="1" flipV="1">
            <a:off x="2483768" y="3569594"/>
            <a:ext cx="33765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465826" y="3584991"/>
            <a:ext cx="111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ICMP-REPLY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274215" y="415364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H1 : votre machine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435725" y="4121378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H2 machine de votre voisin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33538" y="3053891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ICMP : Internet Control Message Protocol</a:t>
            </a:r>
            <a:endParaRPr lang="fr-FR" sz="10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4067944" y="4009628"/>
            <a:ext cx="2088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C:\Users\taghrid.asfour\AppData\Local\Microsoft\Windows\Temporary Internet Files\Content.IE5\3SY40NMV\Gnome-computer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27" y="2985546"/>
            <a:ext cx="1168097" cy="11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aghrid.asfour\AppData\Local\Microsoft\Windows\Temporary Internet Files\Content.IE5\QPTL5RF7\blue-switch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75" y="3859935"/>
            <a:ext cx="596097" cy="46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1447636" y="3253946"/>
            <a:ext cx="82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solidFill>
                  <a:schemeClr val="bg1"/>
                </a:solidFill>
              </a:rPr>
              <a:t>ping</a:t>
            </a:r>
            <a:r>
              <a:rPr lang="fr-FR" sz="800" dirty="0" smtClean="0">
                <a:solidFill>
                  <a:schemeClr val="bg1"/>
                </a:solidFill>
              </a:rPr>
              <a:t> @IP H2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Communication entre 2 </a:t>
            </a:r>
            <a:r>
              <a:rPr lang="fr-FR" dirty="0" smtClean="0"/>
              <a:t>PC </a:t>
            </a:r>
            <a:r>
              <a:rPr lang="fr-FR" dirty="0"/>
              <a:t>du même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289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peu de théorie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273324"/>
            <a:ext cx="8928992" cy="144016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Quand H1 envoie un message à H2</a:t>
            </a:r>
          </a:p>
          <a:p>
            <a:pPr lvl="1"/>
            <a:r>
              <a:rPr lang="fr-FR" dirty="0" smtClean="0"/>
              <a:t>Avant d’envoyer le message, H1 effectue 3 opérations :</a:t>
            </a:r>
          </a:p>
          <a:p>
            <a:pPr lvl="2"/>
            <a:r>
              <a:rPr lang="fr-FR" dirty="0" smtClean="0"/>
              <a:t>@IP de H1 </a:t>
            </a:r>
            <a:r>
              <a:rPr lang="fr-FR" dirty="0" smtClean="0">
                <a:solidFill>
                  <a:srgbClr val="0070C0"/>
                </a:solidFill>
              </a:rPr>
              <a:t>&amp;</a:t>
            </a:r>
            <a:r>
              <a:rPr lang="fr-FR" dirty="0" smtClean="0"/>
              <a:t> masque de réseau de </a:t>
            </a:r>
            <a:r>
              <a:rPr lang="fr-FR" b="1" dirty="0" smtClean="0">
                <a:solidFill>
                  <a:srgbClr val="00B050"/>
                </a:solidFill>
              </a:rPr>
              <a:t>H1</a:t>
            </a:r>
            <a:r>
              <a:rPr lang="fr-FR" dirty="0" smtClean="0"/>
              <a:t>(&amp;: et logique bit à bit): 192.168.1.44  </a:t>
            </a:r>
            <a:r>
              <a:rPr lang="fr-FR" dirty="0" smtClean="0">
                <a:solidFill>
                  <a:srgbClr val="0070C0"/>
                </a:solidFill>
              </a:rPr>
              <a:t>&amp; </a:t>
            </a:r>
            <a:r>
              <a:rPr lang="fr-FR" dirty="0" smtClean="0"/>
              <a:t>255.255.255.0= </a:t>
            </a:r>
            <a:r>
              <a:rPr lang="fr-FR" dirty="0" smtClean="0">
                <a:solidFill>
                  <a:srgbClr val="FF0000"/>
                </a:solidFill>
              </a:rPr>
              <a:t>192.168.1.0</a:t>
            </a:r>
          </a:p>
          <a:p>
            <a:pPr lvl="2"/>
            <a:r>
              <a:rPr lang="fr-FR" dirty="0" smtClean="0"/>
              <a:t>@IP de H2 </a:t>
            </a:r>
            <a:r>
              <a:rPr lang="fr-FR" dirty="0">
                <a:solidFill>
                  <a:srgbClr val="0070C0"/>
                </a:solidFill>
              </a:rPr>
              <a:t>&amp;</a:t>
            </a:r>
            <a:r>
              <a:rPr lang="fr-FR" dirty="0"/>
              <a:t> masque de </a:t>
            </a:r>
            <a:r>
              <a:rPr lang="fr-FR" dirty="0" smtClean="0"/>
              <a:t>réseau de </a:t>
            </a:r>
            <a:r>
              <a:rPr lang="fr-FR" b="1" dirty="0" smtClean="0">
                <a:solidFill>
                  <a:srgbClr val="00B050"/>
                </a:solidFill>
              </a:rPr>
              <a:t>H1</a:t>
            </a:r>
            <a:r>
              <a:rPr lang="fr-FR" dirty="0"/>
              <a:t> (&amp;: et logique bit à bit): </a:t>
            </a:r>
            <a:r>
              <a:rPr lang="fr-FR" dirty="0" smtClean="0"/>
              <a:t>192.168.1.66  </a:t>
            </a:r>
            <a:r>
              <a:rPr lang="fr-FR" dirty="0">
                <a:solidFill>
                  <a:srgbClr val="0070C0"/>
                </a:solidFill>
              </a:rPr>
              <a:t>&amp; </a:t>
            </a:r>
            <a:r>
              <a:rPr lang="fr-FR" dirty="0"/>
              <a:t>255.255.255.0= </a:t>
            </a:r>
            <a:r>
              <a:rPr lang="fr-FR" dirty="0" smtClean="0">
                <a:solidFill>
                  <a:srgbClr val="FF0000"/>
                </a:solidFill>
              </a:rPr>
              <a:t>192.168.1.0</a:t>
            </a:r>
            <a:endParaRPr lang="fr-FR" dirty="0" smtClean="0"/>
          </a:p>
          <a:p>
            <a:pPr lvl="2"/>
            <a:r>
              <a:rPr lang="fr-FR" dirty="0" smtClean="0"/>
              <a:t>Compare les deux résultats</a:t>
            </a:r>
          </a:p>
          <a:p>
            <a:pPr lvl="3"/>
            <a:r>
              <a:rPr lang="fr-FR" dirty="0" smtClean="0"/>
              <a:t>En cas d’égalité H1 déduit que H2 est dans le même réseau que lui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63" y="2929507"/>
            <a:ext cx="5196244" cy="2664261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128153" y="3376247"/>
            <a:ext cx="1944216" cy="1770782"/>
            <a:chOff x="1115616" y="3001516"/>
            <a:chExt cx="2376264" cy="1152128"/>
          </a:xfrm>
        </p:grpSpPr>
        <p:sp>
          <p:nvSpPr>
            <p:cNvPr id="11" name="Rectangle 10"/>
            <p:cNvSpPr/>
            <p:nvPr/>
          </p:nvSpPr>
          <p:spPr>
            <a:xfrm>
              <a:off x="1115616" y="3001516"/>
              <a:ext cx="2376264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Message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3289548"/>
              <a:ext cx="2376264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Entête 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niv</a:t>
              </a:r>
              <a:r>
                <a:rPr lang="fr-FR" sz="1100" dirty="0" smtClean="0">
                  <a:solidFill>
                    <a:schemeClr val="tx1"/>
                  </a:solidFill>
                </a:rPr>
                <a:t> 4 (si nécessaire)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616" y="3577580"/>
              <a:ext cx="2376264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@IP H1 source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@IP H2 destination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616" y="3865612"/>
              <a:ext cx="2376264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@MAC H1 source</a:t>
              </a:r>
            </a:p>
            <a:p>
              <a:pPr algn="ctr"/>
              <a:r>
                <a:rPr lang="fr-FR" sz="1100" b="1" dirty="0" smtClean="0">
                  <a:solidFill>
                    <a:srgbClr val="0070C0"/>
                  </a:solidFill>
                </a:rPr>
                <a:t>@MAC H2 destination</a:t>
              </a:r>
              <a:endParaRPr lang="fr-FR" sz="11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07504" y="2818161"/>
            <a:ext cx="318067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fr-FR" sz="1050" dirty="0"/>
              <a:t>H1 encapsule le message avec </a:t>
            </a:r>
            <a:r>
              <a:rPr lang="fr-FR" sz="1050" dirty="0" smtClean="0"/>
              <a:t>les </a:t>
            </a:r>
          </a:p>
          <a:p>
            <a:pPr marL="0" lvl="2"/>
            <a:r>
              <a:rPr lang="fr-FR" sz="1050" dirty="0" smtClean="0"/>
              <a:t>entêtes </a:t>
            </a:r>
            <a:r>
              <a:rPr lang="fr-FR" sz="1050" dirty="0"/>
              <a:t>niveau 2 (accès) et </a:t>
            </a:r>
            <a:r>
              <a:rPr lang="fr-FR" sz="1050" dirty="0" err="1" smtClean="0"/>
              <a:t>niv</a:t>
            </a:r>
            <a:r>
              <a:rPr lang="fr-FR" sz="1050" dirty="0" smtClean="0"/>
              <a:t> 3 </a:t>
            </a:r>
            <a:r>
              <a:rPr lang="fr-FR" sz="1050" dirty="0"/>
              <a:t>(Internet) suivant:</a:t>
            </a:r>
          </a:p>
          <a:p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267744" y="3471771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64539" y="4057336"/>
            <a:ext cx="1803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 switch va commuter le </a:t>
            </a:r>
          </a:p>
          <a:p>
            <a:r>
              <a:rPr lang="fr-FR" sz="1000" dirty="0" smtClean="0"/>
              <a:t>message de l’interface d’entrée vers l’interface de sortie</a:t>
            </a:r>
            <a:endParaRPr lang="fr-FR" sz="1000" dirty="0"/>
          </a:p>
        </p:txBody>
      </p:sp>
      <p:sp>
        <p:nvSpPr>
          <p:cNvPr id="22" name="Ellipse 21"/>
          <p:cNvSpPr/>
          <p:nvPr/>
        </p:nvSpPr>
        <p:spPr>
          <a:xfrm>
            <a:off x="3851920" y="4040291"/>
            <a:ext cx="936104" cy="571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0984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demandé aux élèves (guidé par le prof)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29308"/>
            <a:ext cx="8229600" cy="51588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dirty="0" err="1" smtClean="0"/>
              <a:t>packettracer</a:t>
            </a:r>
            <a:r>
              <a:rPr lang="fr-FR" dirty="0" smtClean="0"/>
              <a:t> pour réaliser le réseau suivant</a:t>
            </a:r>
          </a:p>
          <a:p>
            <a:pPr marL="0" indent="0" algn="ctr">
              <a:buNone/>
            </a:pPr>
            <a:r>
              <a:rPr lang="fr-FR" dirty="0" smtClean="0"/>
              <a:t>Pour lancer </a:t>
            </a:r>
            <a:r>
              <a:rPr lang="fr-FR" dirty="0" err="1" smtClean="0"/>
              <a:t>packettracer</a:t>
            </a:r>
            <a:r>
              <a:rPr lang="fr-FR" dirty="0"/>
              <a:t> </a:t>
            </a:r>
            <a:r>
              <a:rPr lang="fr-FR" dirty="0" smtClean="0"/>
              <a:t>utiliser la commande </a:t>
            </a:r>
            <a:r>
              <a:rPr lang="fr-FR" dirty="0" smtClean="0">
                <a:solidFill>
                  <a:srgbClr val="1C8ED4"/>
                </a:solidFill>
              </a:rPr>
              <a:t>/softwares/INFO/pt/</a:t>
            </a:r>
            <a:r>
              <a:rPr lang="fr-FR" dirty="0" err="1" smtClean="0">
                <a:solidFill>
                  <a:srgbClr val="1C8ED4"/>
                </a:solidFill>
              </a:rPr>
              <a:t>packettracer</a:t>
            </a:r>
            <a:r>
              <a:rPr lang="fr-FR" dirty="0" smtClean="0">
                <a:solidFill>
                  <a:srgbClr val="1C8ED4"/>
                </a:solidFill>
              </a:rPr>
              <a:t>&amp;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" y="1858301"/>
            <a:ext cx="7101158" cy="36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demandé aux élèves (guidé par le prof)</a:t>
            </a:r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Configurer les adresses IP du client et du serveur</a:t>
            </a:r>
          </a:p>
          <a:p>
            <a:r>
              <a:rPr lang="fr-FR" dirty="0" smtClean="0"/>
              <a:t>Tester la connectivité entre le client et le serveur (avec la commande </a:t>
            </a:r>
            <a:r>
              <a:rPr lang="fr-FR" dirty="0" err="1" smtClean="0"/>
              <a:t>ping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Compléter le tableau suivant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07504" y="3505572"/>
            <a:ext cx="8928991" cy="1296144"/>
            <a:chOff x="1115616" y="1345332"/>
            <a:chExt cx="7560840" cy="1296144"/>
          </a:xfrm>
        </p:grpSpPr>
        <p:sp>
          <p:nvSpPr>
            <p:cNvPr id="4" name="Rectangle 3"/>
            <p:cNvSpPr/>
            <p:nvPr/>
          </p:nvSpPr>
          <p:spPr>
            <a:xfrm>
              <a:off x="6156176" y="1345332"/>
              <a:ext cx="2520280" cy="2880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</a:rPr>
                <a:t>Message type ICMP-REQUEST du client au serveur</a:t>
              </a:r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37033" y="1345332"/>
              <a:ext cx="2520280" cy="2880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tx1"/>
                  </a:solidFill>
                </a:rPr>
                <a:t>?</a:t>
              </a:r>
              <a:endParaRPr lang="fr-FR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15616" y="1345332"/>
              <a:ext cx="2520280" cy="2880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tx1"/>
                  </a:solidFill>
                </a:rPr>
                <a:t>?</a:t>
              </a:r>
              <a:endParaRPr lang="fr-FR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56176" y="2353444"/>
              <a:ext cx="2520280" cy="2880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</a:rPr>
                <a:t>Message type ICMP-REPLY du serveur au client</a:t>
              </a:r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37033" y="2353444"/>
              <a:ext cx="2520280" cy="2880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tx1"/>
                  </a:solidFill>
                </a:rPr>
                <a:t>?</a:t>
              </a:r>
              <a:endParaRPr lang="fr-FR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5616" y="2353444"/>
              <a:ext cx="2520280" cy="2880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tx1"/>
                  </a:solidFill>
                </a:rPr>
                <a:t>?</a:t>
              </a:r>
              <a:endParaRPr lang="fr-F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3637033" y="1921396"/>
              <a:ext cx="2519143" cy="0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1115616" y="1921396"/>
              <a:ext cx="2519143" cy="0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676546" y="1936177"/>
              <a:ext cx="2378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00B050"/>
                  </a:solidFill>
                </a:rPr>
                <a:t>Entête IP (@source et @destination)</a:t>
              </a:r>
              <a:endParaRPr lang="fr-FR" sz="1100" dirty="0">
                <a:solidFill>
                  <a:srgbClr val="00B050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198904" y="1921396"/>
              <a:ext cx="2438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rgbClr val="00B050"/>
                  </a:solidFill>
                </a:rPr>
                <a:t>Entête Ethernet (@source et @destination)</a:t>
              </a:r>
              <a:endParaRPr lang="fr-FR" sz="11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demandé aux élèves (guidé par le prof)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9986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dirty="0" smtClean="0"/>
              <a:t>Activer le service web sur le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633363"/>
            <a:ext cx="6058883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Explorer le réseau de CPE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Comprendre le modèle TCP/IP</a:t>
            </a:r>
          </a:p>
          <a:p>
            <a:r>
              <a:rPr lang="fr-FR" dirty="0" smtClean="0"/>
              <a:t>Identifier les protocoles applicatifs</a:t>
            </a:r>
          </a:p>
          <a:p>
            <a:r>
              <a:rPr lang="fr-FR" dirty="0" smtClean="0"/>
              <a:t>Comprendre le rôle </a:t>
            </a:r>
          </a:p>
          <a:p>
            <a:pPr lvl="1"/>
            <a:r>
              <a:rPr lang="fr-FR" dirty="0" smtClean="0"/>
              <a:t>de la couche « Transport » : TCP et UDP</a:t>
            </a:r>
          </a:p>
          <a:p>
            <a:pPr lvl="1"/>
            <a:r>
              <a:rPr lang="fr-FR" dirty="0" smtClean="0"/>
              <a:t>de la couche « Internet » : IP </a:t>
            </a:r>
          </a:p>
          <a:p>
            <a:pPr lvl="1"/>
            <a:r>
              <a:rPr lang="fr-FR" dirty="0" smtClean="0"/>
              <a:t>de la couche « Access » : Ethernet</a:t>
            </a:r>
          </a:p>
          <a:p>
            <a:r>
              <a:rPr lang="fr-FR" dirty="0" smtClean="0"/>
              <a:t>Découvrir les équipements réseau</a:t>
            </a:r>
          </a:p>
          <a:p>
            <a:pPr lvl="1"/>
            <a:r>
              <a:rPr lang="fr-FR" dirty="0" smtClean="0"/>
              <a:t>Concentrateur (HUB)</a:t>
            </a:r>
          </a:p>
          <a:p>
            <a:pPr lvl="1"/>
            <a:r>
              <a:rPr lang="fr-FR" dirty="0" smtClean="0"/>
              <a:t>Commutateur (Switch)</a:t>
            </a:r>
          </a:p>
          <a:p>
            <a:r>
              <a:rPr lang="fr-FR" dirty="0"/>
              <a:t>C</a:t>
            </a:r>
            <a:r>
              <a:rPr lang="fr-FR" dirty="0" smtClean="0"/>
              <a:t>onnaitre les différents types de câbles réseau et leurs utilisations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4209608" cy="32927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Paramètres réseau du poste de travail (PC)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Identifier les équipements réseau et le câblage de la salle TP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Communication entre 2 PC du même réseau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0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demandé aux élèves (guidé par le prof)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33500"/>
            <a:ext cx="8784976" cy="5878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600" dirty="0" smtClean="0"/>
              <a:t>Utiliser le navigateur web disponible sur le client pour accéder à la page web du serveur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90575"/>
            <a:ext cx="4104456" cy="39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Travail demandé aux élèves (guidé par le prof)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80392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Analyser les messages http du client au serveur web</a:t>
            </a:r>
          </a:p>
          <a:p>
            <a:pPr lvl="1"/>
            <a:r>
              <a:rPr lang="fr-FR" dirty="0" smtClean="0"/>
              <a:t>Passer en mode de simulation et analyser un message http envoyé du client au serveur</a:t>
            </a:r>
          </a:p>
          <a:p>
            <a:pPr lvl="1"/>
            <a:r>
              <a:rPr lang="fr-FR" dirty="0" smtClean="0"/>
              <a:t>Compléter le tableau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47448"/>
              </p:ext>
            </p:extLst>
          </p:nvPr>
        </p:nvGraphicFramePr>
        <p:xfrm>
          <a:off x="107504" y="2132227"/>
          <a:ext cx="8784976" cy="3246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2488"/>
                <a:gridCol w="4392488"/>
              </a:tblGrid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Quel est le protocole de transport</a:t>
                      </a:r>
                      <a:r>
                        <a:rPr lang="fr-FR" sz="1200" baseline="0" dirty="0" smtClean="0"/>
                        <a:t> utilisé 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603539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numéro de port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numéro de port destination (entête </a:t>
                      </a:r>
                      <a:r>
                        <a:rPr lang="fr-FR" sz="1200" dirty="0" err="1" smtClean="0"/>
                        <a:t>niv</a:t>
                      </a:r>
                      <a:r>
                        <a:rPr lang="fr-FR" sz="120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@IP</a:t>
                      </a:r>
                      <a:r>
                        <a:rPr lang="fr-FR" sz="1200" baseline="0" dirty="0" smtClean="0"/>
                        <a:t>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@IP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Travail demandé aux élèves (guidé par le prof)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80392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Analyser les messages http du serveur web au client web</a:t>
            </a:r>
          </a:p>
          <a:p>
            <a:pPr lvl="1"/>
            <a:r>
              <a:rPr lang="fr-FR" dirty="0" smtClean="0"/>
              <a:t>Passer en mode de simulation et analyser un message http envoyé du client au serveur</a:t>
            </a:r>
          </a:p>
          <a:p>
            <a:pPr lvl="1"/>
            <a:r>
              <a:rPr lang="fr-FR" dirty="0" smtClean="0"/>
              <a:t>Compléter le tableau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22305"/>
              </p:ext>
            </p:extLst>
          </p:nvPr>
        </p:nvGraphicFramePr>
        <p:xfrm>
          <a:off x="107504" y="2132227"/>
          <a:ext cx="8784976" cy="3246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2488"/>
                <a:gridCol w="4392488"/>
              </a:tblGrid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Quel est le protocole de transport</a:t>
                      </a:r>
                      <a:r>
                        <a:rPr lang="fr-FR" sz="1200" baseline="0" dirty="0" smtClean="0"/>
                        <a:t> utilisé 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603539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numéro de port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numéro de port destination (entête </a:t>
                      </a:r>
                      <a:r>
                        <a:rPr lang="fr-FR" sz="1200" dirty="0" err="1" smtClean="0"/>
                        <a:t>niv</a:t>
                      </a:r>
                      <a:r>
                        <a:rPr lang="fr-FR" sz="120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@IP</a:t>
                      </a:r>
                      <a:r>
                        <a:rPr lang="fr-FR" sz="1200" baseline="0" dirty="0" smtClean="0"/>
                        <a:t>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@IP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0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demandé aux élèves (guidé par le prof)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3500"/>
            <a:ext cx="9144000" cy="2998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400" dirty="0" smtClean="0"/>
              <a:t>Activer le service DNS sur le serveur </a:t>
            </a:r>
            <a:br>
              <a:rPr lang="fr-FR" sz="1400" dirty="0" smtClean="0"/>
            </a:br>
            <a:r>
              <a:rPr lang="fr-FR" sz="1400" dirty="0" smtClean="0"/>
              <a:t>et ajouter un enregistrement pour le client et un enregistrement pour le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/>
        </p:blipFill>
        <p:spPr>
          <a:xfrm>
            <a:off x="2123728" y="1820122"/>
            <a:ext cx="4696195" cy="37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demandé aux élèves (guidé par le prof)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353444"/>
            <a:ext cx="2664296" cy="1235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Utiliser </a:t>
            </a:r>
            <a:r>
              <a:rPr lang="fr-FR" sz="1400" dirty="0"/>
              <a:t>la commande </a:t>
            </a:r>
            <a:r>
              <a:rPr lang="fr-FR" sz="1400" dirty="0" err="1" smtClean="0"/>
              <a:t>nslookup</a:t>
            </a:r>
            <a:r>
              <a:rPr lang="fr-FR" sz="1400" dirty="0" smtClean="0"/>
              <a:t> pour envoyer une requête DNS du client au serveur DNS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96" y="1201316"/>
            <a:ext cx="5671052" cy="43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Travail demandé aux élèves (guidé par le prof)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80392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Analyser les messages DNS du client au serveur DNS</a:t>
            </a:r>
          </a:p>
          <a:p>
            <a:pPr lvl="1"/>
            <a:r>
              <a:rPr lang="fr-FR" dirty="0" smtClean="0"/>
              <a:t>Passer en mode de simulation et analyser un message DNS envoyé du client au serveur</a:t>
            </a:r>
          </a:p>
          <a:p>
            <a:pPr lvl="1"/>
            <a:r>
              <a:rPr lang="fr-FR" dirty="0" smtClean="0"/>
              <a:t>Compléter le tableau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47915"/>
              </p:ext>
            </p:extLst>
          </p:nvPr>
        </p:nvGraphicFramePr>
        <p:xfrm>
          <a:off x="107504" y="2132227"/>
          <a:ext cx="8784976" cy="3246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2488"/>
                <a:gridCol w="4392488"/>
              </a:tblGrid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Quel est le protocole de transport</a:t>
                      </a:r>
                      <a:r>
                        <a:rPr lang="fr-FR" sz="1200" baseline="0" dirty="0" smtClean="0"/>
                        <a:t> utilisé 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603539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numéro de port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numéro de port destination (entête </a:t>
                      </a:r>
                      <a:r>
                        <a:rPr lang="fr-FR" sz="1200" dirty="0" err="1" smtClean="0"/>
                        <a:t>niv</a:t>
                      </a:r>
                      <a:r>
                        <a:rPr lang="fr-FR" sz="120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@IP</a:t>
                      </a:r>
                      <a:r>
                        <a:rPr lang="fr-FR" sz="1200" baseline="0" dirty="0" smtClean="0"/>
                        <a:t>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@IP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Travail demandé aux élèves (guidé par le prof)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80392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Analyser les messages DNS du serveur web au client DNS</a:t>
            </a:r>
          </a:p>
          <a:p>
            <a:pPr lvl="1"/>
            <a:r>
              <a:rPr lang="fr-FR" dirty="0" smtClean="0"/>
              <a:t>Passer en mode de simulation et analyser un message DNS envoyé du client au serveur</a:t>
            </a:r>
          </a:p>
          <a:p>
            <a:pPr lvl="1"/>
            <a:r>
              <a:rPr lang="fr-FR" dirty="0" smtClean="0"/>
              <a:t>Compléter le tableau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22057"/>
              </p:ext>
            </p:extLst>
          </p:nvPr>
        </p:nvGraphicFramePr>
        <p:xfrm>
          <a:off x="107504" y="2132227"/>
          <a:ext cx="8784976" cy="3246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2488"/>
                <a:gridCol w="4392488"/>
              </a:tblGrid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Quel est le protocole de transport</a:t>
                      </a:r>
                      <a:r>
                        <a:rPr lang="fr-FR" sz="1200" baseline="0" dirty="0" smtClean="0"/>
                        <a:t> utilisé 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603539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numéro de port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616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numéro de port destination (entête </a:t>
                      </a:r>
                      <a:r>
                        <a:rPr lang="fr-FR" sz="1200" dirty="0" err="1" smtClean="0"/>
                        <a:t>niv</a:t>
                      </a:r>
                      <a:r>
                        <a:rPr lang="fr-FR" sz="1200" dirty="0" smtClean="0"/>
                        <a:t>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@IP</a:t>
                      </a:r>
                      <a:r>
                        <a:rPr lang="fr-FR" sz="1200" baseline="0" dirty="0" smtClean="0"/>
                        <a:t>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@IP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source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  <a:tr h="352334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@MAC destination (entête </a:t>
                      </a:r>
                      <a:r>
                        <a:rPr lang="fr-FR" sz="1200" baseline="0" dirty="0" err="1" smtClean="0"/>
                        <a:t>niv</a:t>
                      </a:r>
                      <a:r>
                        <a:rPr lang="fr-FR" sz="1200" baseline="0" dirty="0" smtClean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4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réviser 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10006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Module 3IRC-Intro Réseaux-CCNA-RS</a:t>
            </a:r>
            <a:r>
              <a:rPr lang="fr-FR" dirty="0" smtClean="0"/>
              <a:t> sur le site de cisco.netacad.com</a:t>
            </a:r>
          </a:p>
          <a:p>
            <a:pPr lvl="1"/>
            <a:r>
              <a:rPr lang="fr-FR" dirty="0" smtClean="0"/>
              <a:t>Lire le chapitre 4 (A votre rythme à l’école ou chez vous)</a:t>
            </a:r>
          </a:p>
          <a:p>
            <a:r>
              <a:rPr lang="fr-FR" dirty="0" smtClean="0"/>
              <a:t>Auto-évaluation (Très fortement conseillée)</a:t>
            </a:r>
          </a:p>
          <a:p>
            <a:pPr lvl="1"/>
            <a:r>
              <a:rPr lang="fr-FR" dirty="0" smtClean="0"/>
              <a:t>Répondre aux questions de l’examen de fin de chapitre 4 en ligne </a:t>
            </a:r>
          </a:p>
          <a:p>
            <a:pPr lvl="1"/>
            <a:r>
              <a:rPr lang="fr-FR" dirty="0" smtClean="0"/>
              <a:t>Répondre au questionnaire du chapitre 4 en ligne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625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Consignes de travail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/>
            <a:r>
              <a:rPr lang="fr-FR" dirty="0"/>
              <a:t>Travailler en </a:t>
            </a:r>
            <a:r>
              <a:rPr lang="fr-FR" dirty="0" smtClean="0"/>
              <a:t>monôme ou en binôme </a:t>
            </a:r>
            <a:endParaRPr lang="fr-FR" dirty="0"/>
          </a:p>
          <a:p>
            <a:pPr marL="400050" indent="-400050"/>
            <a:r>
              <a:rPr lang="fr-FR" dirty="0"/>
              <a:t>Démarrer les machines sous Linux (Ubuntu)</a:t>
            </a:r>
          </a:p>
          <a:p>
            <a:pPr marL="400050" indent="-400050"/>
            <a:r>
              <a:rPr lang="fr-FR" dirty="0"/>
              <a:t>Se connecter avec vos identifiants </a:t>
            </a:r>
            <a:r>
              <a:rPr lang="fr-FR" dirty="0" smtClean="0"/>
              <a:t>CPE</a:t>
            </a:r>
            <a:endParaRPr lang="fr-FR" dirty="0"/>
          </a:p>
          <a:p>
            <a:pPr marL="400050" indent="-400050"/>
            <a:r>
              <a:rPr lang="fr-FR" dirty="0"/>
              <a:t>Créer un répertoire </a:t>
            </a:r>
            <a:r>
              <a:rPr lang="fr-FR" dirty="0" smtClean="0"/>
              <a:t>CRP/S2-Exploration </a:t>
            </a:r>
            <a:r>
              <a:rPr lang="fr-FR" dirty="0"/>
              <a:t>et travailler dans ce </a:t>
            </a:r>
            <a:r>
              <a:rPr lang="fr-FR" dirty="0" smtClean="0"/>
              <a:t>répertoire</a:t>
            </a:r>
          </a:p>
          <a:p>
            <a:pPr marL="400050" indent="-400050"/>
            <a:r>
              <a:rPr lang="fr-FR" dirty="0" smtClean="0"/>
              <a:t>En cas de problème avec votre quota disque (1G par défaut), n’hésitez pas à augmenter votre quota à 3G</a:t>
            </a:r>
          </a:p>
          <a:p>
            <a:pPr marL="674370" lvl="1" indent="-400050"/>
            <a:r>
              <a:rPr lang="fr-FR" dirty="0" smtClean="0"/>
              <a:t>Mettre à jour votre profil sur l’e-campus</a:t>
            </a:r>
          </a:p>
          <a:p>
            <a:pPr marL="674370" lvl="1" indent="-400050"/>
            <a:r>
              <a:rPr lang="fr-FR" dirty="0" smtClean="0"/>
              <a:t>Demander aux enseignants la procédure à suivre si besoin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4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Paramètres réseau de votre poste de travail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09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théorie : Adresses 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59600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Une adresse IP est un identifiant qui permet de designer un hôte donné (PC, imprimante, serveur, interface d’un routeur,…)</a:t>
            </a:r>
          </a:p>
          <a:p>
            <a:pPr lvl="1"/>
            <a:r>
              <a:rPr lang="fr-FR" dirty="0" smtClean="0"/>
              <a:t>Elle est configurable et unique sur le réseau</a:t>
            </a:r>
          </a:p>
          <a:p>
            <a:pPr lvl="1"/>
            <a:r>
              <a:rPr lang="fr-FR" dirty="0" smtClean="0"/>
              <a:t>Elle est associée à </a:t>
            </a:r>
            <a:r>
              <a:rPr lang="fr-FR" b="1" dirty="0" smtClean="0">
                <a:solidFill>
                  <a:srgbClr val="0070C0"/>
                </a:solidFill>
              </a:rPr>
              <a:t>une interface réseau</a:t>
            </a:r>
            <a:endParaRPr lang="fr-FR" dirty="0" smtClean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pic>
        <p:nvPicPr>
          <p:cNvPr id="11" name="Picture 2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0" y="3105045"/>
            <a:ext cx="504056" cy="399769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844775"/>
            <a:ext cx="792088" cy="79208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115616" y="2981411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50" dirty="0" smtClean="0"/>
              <a:t>Un PC avec une seule interface réseau: eth0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50" dirty="0" smtClean="0"/>
              <a:t>Une seule adresse IP sur le eth0</a:t>
            </a:r>
            <a:endParaRPr lang="fr-FR" sz="1050" dirty="0"/>
          </a:p>
        </p:txBody>
      </p:sp>
      <p:sp>
        <p:nvSpPr>
          <p:cNvPr id="15" name="Rectangle 14"/>
          <p:cNvSpPr/>
          <p:nvPr/>
        </p:nvSpPr>
        <p:spPr>
          <a:xfrm>
            <a:off x="539552" y="3531794"/>
            <a:ext cx="419236" cy="117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eth0</a:t>
            </a:r>
            <a:endParaRPr lang="fr-FR" sz="800" dirty="0"/>
          </a:p>
        </p:txBody>
      </p:sp>
      <p:pic>
        <p:nvPicPr>
          <p:cNvPr id="16" name="Picture 2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4107179"/>
            <a:ext cx="504056" cy="3997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3528" y="4560150"/>
            <a:ext cx="432048" cy="9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eth0</a:t>
            </a:r>
            <a:endParaRPr lang="fr-FR" sz="800" dirty="0"/>
          </a:p>
        </p:txBody>
      </p:sp>
      <p:sp>
        <p:nvSpPr>
          <p:cNvPr id="18" name="Rectangle 17"/>
          <p:cNvSpPr/>
          <p:nvPr/>
        </p:nvSpPr>
        <p:spPr>
          <a:xfrm>
            <a:off x="857400" y="4560150"/>
            <a:ext cx="432048" cy="9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eth1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289448" y="4090749"/>
            <a:ext cx="3210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Un PC avec 2  interfaces réseau : eth0 et eth1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Une @IP pour eth0 et une autre @IP pour eth1</a:t>
            </a:r>
            <a:endParaRPr lang="fr-FR" sz="1050" dirty="0"/>
          </a:p>
        </p:txBody>
      </p:sp>
      <p:sp>
        <p:nvSpPr>
          <p:cNvPr id="21" name="ZoneTexte 20"/>
          <p:cNvSpPr txBox="1"/>
          <p:nvPr/>
        </p:nvSpPr>
        <p:spPr>
          <a:xfrm>
            <a:off x="6372200" y="2887641"/>
            <a:ext cx="2634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Un routeur est un équipement qui sépare les réseaux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Minimum 2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Chaque interfaces à une @IP </a:t>
            </a:r>
            <a:endParaRPr lang="fr-FR" sz="1050" dirty="0"/>
          </a:p>
        </p:txBody>
      </p:sp>
      <p:sp>
        <p:nvSpPr>
          <p:cNvPr id="22" name="Ellipse 21"/>
          <p:cNvSpPr/>
          <p:nvPr/>
        </p:nvSpPr>
        <p:spPr>
          <a:xfrm>
            <a:off x="4932040" y="3154823"/>
            <a:ext cx="144016" cy="1530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328084" y="3524155"/>
            <a:ext cx="144016" cy="1530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724128" y="3154823"/>
            <a:ext cx="144016" cy="1530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554886" y="3172334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Fa0/0</a:t>
            </a:r>
            <a:endParaRPr lang="fr-FR" sz="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127421" y="367717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Fa0/1</a:t>
            </a:r>
            <a:endParaRPr lang="fr-FR" sz="8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810781" y="3073539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Serial2/0</a:t>
            </a:r>
            <a:endParaRPr lang="fr-FR" sz="800" dirty="0"/>
          </a:p>
        </p:txBody>
      </p:sp>
      <p:pic>
        <p:nvPicPr>
          <p:cNvPr id="29" name="Picture 20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647" y="4259346"/>
            <a:ext cx="1179900" cy="506366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5160345" y="284615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Routeur</a:t>
            </a:r>
            <a:endParaRPr lang="fr-FR" sz="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800476" y="4059809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Switch (commutateur)</a:t>
            </a:r>
            <a:endParaRPr lang="fr-FR" sz="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372200" y="4055584"/>
            <a:ext cx="26344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Un switch est un équipement qui relie plusieurs hôtes du même réseau ensemble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Pour son fonctionnement un switch n’a pas besoin d’une adresse IP</a:t>
            </a:r>
            <a:endParaRPr lang="fr-FR" sz="1050" dirty="0"/>
          </a:p>
        </p:txBody>
      </p:sp>
      <p:cxnSp>
        <p:nvCxnSpPr>
          <p:cNvPr id="34" name="Connecteur droit 33"/>
          <p:cNvCxnSpPr>
            <a:stCxn id="3" idx="2"/>
          </p:cNvCxnSpPr>
          <p:nvPr/>
        </p:nvCxnSpPr>
        <p:spPr>
          <a:xfrm flipH="1">
            <a:off x="4554886" y="2929508"/>
            <a:ext cx="17114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23528" y="3892617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5945111" y="4724659"/>
            <a:ext cx="82436" cy="82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5729087" y="4724659"/>
            <a:ext cx="82436" cy="82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513063" y="4724659"/>
            <a:ext cx="82436" cy="82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5282394" y="4724659"/>
            <a:ext cx="82436" cy="82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068916" y="4724659"/>
            <a:ext cx="82436" cy="82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4852892" y="4724659"/>
            <a:ext cx="82436" cy="82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00476" y="4844697"/>
            <a:ext cx="1282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Fa1/1   Fa1/2   Fa1/3 …</a:t>
            </a:r>
            <a:endParaRPr lang="fr-FR" sz="800" dirty="0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5384060" y="4612358"/>
            <a:ext cx="182877" cy="1104101"/>
          </a:xfrm>
          <a:prstGeom prst="leftBrace">
            <a:avLst>
              <a:gd name="adj1" fmla="val 30072"/>
              <a:gd name="adj2" fmla="val 51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72081" y="5247931"/>
            <a:ext cx="36567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00B0F0"/>
                </a:solidFill>
              </a:rPr>
              <a:t>Interfaces réseaux de commutation (n’accepte pas d’@IP)</a:t>
            </a:r>
            <a:endParaRPr lang="fr-FR" sz="1050" dirty="0">
              <a:solidFill>
                <a:srgbClr val="00B0F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3675" y="3617319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@IP1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857400" y="470619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@IP2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54057" y="468524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@IP1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457645" y="334032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@IP1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422912" y="367717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@IP2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796136" y="2921791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@IP3</a:t>
            </a:r>
            <a:endParaRPr lang="fr-FR" sz="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95536" y="2804236"/>
            <a:ext cx="3960440" cy="2689537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théorie : Adresses IP</a:t>
            </a:r>
            <a:endParaRPr lang="fr-FR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4"/>
          </p:nvPr>
        </p:nvSpPr>
        <p:spPr>
          <a:xfrm>
            <a:off x="4754880" y="1417340"/>
            <a:ext cx="4295670" cy="1087453"/>
          </a:xfrm>
        </p:spPr>
        <p:txBody>
          <a:bodyPr>
            <a:normAutofit fontScale="47500" lnSpcReduction="20000"/>
          </a:bodyPr>
          <a:lstStyle/>
          <a:p>
            <a:r>
              <a:rPr lang="fr-FR" sz="2000" dirty="0"/>
              <a:t>Adressage IPv4</a:t>
            </a:r>
          </a:p>
          <a:p>
            <a:pPr lvl="1"/>
            <a:r>
              <a:rPr lang="fr-FR" sz="1800" dirty="0"/>
              <a:t>32 bits </a:t>
            </a:r>
            <a:r>
              <a:rPr lang="fr-FR" sz="1800" dirty="0" smtClean="0"/>
              <a:t>binaires</a:t>
            </a:r>
            <a:endParaRPr lang="fr-FR" sz="1800" dirty="0"/>
          </a:p>
          <a:p>
            <a:pPr lvl="1"/>
            <a:r>
              <a:rPr lang="fr-FR" sz="1800" dirty="0"/>
              <a:t>Pour plus de facilité, les 32 bits sont regroupés en quatre multiplets de 8 bits </a:t>
            </a:r>
            <a:r>
              <a:rPr lang="fr-FR" sz="1800" dirty="0" smtClean="0"/>
              <a:t>(4 Bytes ou octets)</a:t>
            </a:r>
            <a:endParaRPr lang="fr-FR" sz="1800" dirty="0"/>
          </a:p>
          <a:p>
            <a:pPr lvl="1"/>
            <a:r>
              <a:rPr lang="fr-FR" sz="1800" dirty="0"/>
              <a:t>Les octets sont exprimés en notation décimale </a:t>
            </a:r>
            <a:r>
              <a:rPr lang="fr-FR" sz="1800" dirty="0" smtClean="0"/>
              <a:t>et séparés par des points « . »</a:t>
            </a:r>
          </a:p>
          <a:p>
            <a:r>
              <a:rPr lang="fr-FR" sz="2200" dirty="0" smtClean="0"/>
              <a:t>Divisée en 2 parties : partie réseau et partie machine (ou hôte)</a:t>
            </a:r>
            <a:endParaRPr lang="fr-FR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pic>
        <p:nvPicPr>
          <p:cNvPr id="1026" name="Picture 2" descr="C:\Users\taghrid.asfour\AppData\Local\Microsoft\Windows\Temporary Internet Files\Content.IE5\ORDUKHSX\1200px-Router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29" y="2504793"/>
            <a:ext cx="604027" cy="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75" y="4259570"/>
            <a:ext cx="326250" cy="258750"/>
          </a:xfrm>
          <a:prstGeom prst="rect">
            <a:avLst/>
          </a:prstGeom>
        </p:spPr>
      </p:pic>
      <p:pic>
        <p:nvPicPr>
          <p:cNvPr id="40" name="Picture 2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93" y="4672116"/>
            <a:ext cx="326250" cy="258750"/>
          </a:xfrm>
          <a:prstGeom prst="rect">
            <a:avLst/>
          </a:prstGeom>
        </p:spPr>
      </p:pic>
      <p:pic>
        <p:nvPicPr>
          <p:cNvPr id="41" name="Picture 2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021" y="4513684"/>
            <a:ext cx="326250" cy="258750"/>
          </a:xfrm>
          <a:prstGeom prst="rect">
            <a:avLst/>
          </a:prstGeom>
        </p:spPr>
      </p:pic>
      <p:pic>
        <p:nvPicPr>
          <p:cNvPr id="42" name="Picture 2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63" y="4687658"/>
            <a:ext cx="326250" cy="258750"/>
          </a:xfrm>
          <a:prstGeom prst="rect">
            <a:avLst/>
          </a:prstGeom>
        </p:spPr>
      </p:pic>
      <p:pic>
        <p:nvPicPr>
          <p:cNvPr id="43" name="Picture 2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614" y="4381696"/>
            <a:ext cx="326250" cy="258750"/>
          </a:xfrm>
          <a:prstGeom prst="rect">
            <a:avLst/>
          </a:prstGeom>
        </p:spPr>
      </p:pic>
      <p:cxnSp>
        <p:nvCxnSpPr>
          <p:cNvPr id="35" name="Connecteur droit 34"/>
          <p:cNvCxnSpPr>
            <a:stCxn id="39" idx="0"/>
          </p:cNvCxnSpPr>
          <p:nvPr/>
        </p:nvCxnSpPr>
        <p:spPr>
          <a:xfrm flipV="1">
            <a:off x="861100" y="3799390"/>
            <a:ext cx="1326470" cy="46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0" idx="0"/>
          </p:cNvCxnSpPr>
          <p:nvPr/>
        </p:nvCxnSpPr>
        <p:spPr>
          <a:xfrm flipV="1">
            <a:off x="1314618" y="3865612"/>
            <a:ext cx="859694" cy="80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1" idx="0"/>
          </p:cNvCxnSpPr>
          <p:nvPr/>
        </p:nvCxnSpPr>
        <p:spPr>
          <a:xfrm flipV="1">
            <a:off x="2137146" y="3865612"/>
            <a:ext cx="1008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2" idx="0"/>
          </p:cNvCxnSpPr>
          <p:nvPr/>
        </p:nvCxnSpPr>
        <p:spPr>
          <a:xfrm flipH="1" flipV="1">
            <a:off x="2358726" y="3865612"/>
            <a:ext cx="508062" cy="82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43" idx="0"/>
          </p:cNvCxnSpPr>
          <p:nvPr/>
        </p:nvCxnSpPr>
        <p:spPr>
          <a:xfrm>
            <a:off x="2315882" y="3663929"/>
            <a:ext cx="1389857" cy="71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028" idx="0"/>
            <a:endCxn id="1026" idx="2"/>
          </p:cNvCxnSpPr>
          <p:nvPr/>
        </p:nvCxnSpPr>
        <p:spPr>
          <a:xfrm flipV="1">
            <a:off x="2338842" y="2914021"/>
            <a:ext cx="1" cy="60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0" y="1201316"/>
            <a:ext cx="3419872" cy="9002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dirty="0" smtClean="0"/>
              <a:t>Le réseau </a:t>
            </a:r>
            <a:r>
              <a:rPr lang="fr-FR" sz="1050" dirty="0" smtClean="0">
                <a:solidFill>
                  <a:srgbClr val="FF0000"/>
                </a:solidFill>
              </a:rPr>
              <a:t>192</a:t>
            </a:r>
            <a:r>
              <a:rPr lang="fr-FR" sz="1050" dirty="0" smtClean="0"/>
              <a:t>.</a:t>
            </a:r>
            <a:r>
              <a:rPr lang="fr-FR" sz="1050" dirty="0" smtClean="0">
                <a:solidFill>
                  <a:srgbClr val="FF0000"/>
                </a:solidFill>
              </a:rPr>
              <a:t>168.1</a:t>
            </a:r>
            <a:r>
              <a:rPr lang="fr-FR" sz="1050" dirty="0" smtClean="0"/>
              <a:t>.</a:t>
            </a:r>
            <a:r>
              <a:rPr lang="fr-FR" sz="1050" dirty="0" smtClean="0">
                <a:solidFill>
                  <a:srgbClr val="00B050"/>
                </a:solidFill>
              </a:rPr>
              <a:t>0</a:t>
            </a:r>
            <a:r>
              <a:rPr lang="fr-FR" sz="1050" dirty="0" smtClean="0"/>
              <a:t>/24 </a:t>
            </a:r>
            <a:r>
              <a:rPr lang="fr-FR" sz="1050" dirty="0" smtClean="0">
                <a:sym typeface="Wingdings" panose="05000000000000000000" pitchFamily="2" charset="2"/>
              </a:rPr>
              <a:t> </a:t>
            </a:r>
            <a:r>
              <a:rPr lang="fr-FR" sz="1050" dirty="0" smtClean="0">
                <a:solidFill>
                  <a:srgbClr val="0070C0"/>
                </a:solidFill>
                <a:sym typeface="Wingdings" panose="05000000000000000000" pitchFamily="2" charset="2"/>
              </a:rPr>
              <a:t>24 bits dans la partie réseau et 8bits dans la partie machine (hôte)</a:t>
            </a:r>
            <a:endParaRPr lang="fr-FR" sz="1050" dirty="0" smtClean="0">
              <a:solidFill>
                <a:srgbClr val="0070C0"/>
              </a:solidFill>
            </a:endParaRPr>
          </a:p>
          <a:p>
            <a:r>
              <a:rPr lang="fr-FR" sz="1050" dirty="0" smtClean="0"/>
              <a:t>Masque: </a:t>
            </a:r>
            <a:r>
              <a:rPr lang="fr-FR" sz="1050" dirty="0" smtClean="0">
                <a:solidFill>
                  <a:srgbClr val="FF0000"/>
                </a:solidFill>
              </a:rPr>
              <a:t>255.255.255</a:t>
            </a:r>
            <a:r>
              <a:rPr lang="fr-FR" sz="1050" dirty="0" smtClean="0"/>
              <a:t>.0</a:t>
            </a:r>
          </a:p>
          <a:p>
            <a:r>
              <a:rPr lang="fr-FR" sz="1050" dirty="0" smtClean="0"/>
              <a:t>Adresse de diffusion (broadcast) : </a:t>
            </a:r>
            <a:r>
              <a:rPr lang="fr-FR" sz="1050" dirty="0" smtClean="0">
                <a:solidFill>
                  <a:srgbClr val="FF0000"/>
                </a:solidFill>
              </a:rPr>
              <a:t>192.168.1</a:t>
            </a:r>
            <a:r>
              <a:rPr lang="fr-FR" sz="1050" dirty="0" smtClean="0">
                <a:solidFill>
                  <a:srgbClr val="00B050"/>
                </a:solidFill>
              </a:rPr>
              <a:t>.255</a:t>
            </a:r>
          </a:p>
          <a:p>
            <a:r>
              <a:rPr lang="fr-FR" sz="1050" dirty="0" smtClean="0"/>
              <a:t>Adresse du réseau: </a:t>
            </a:r>
            <a:r>
              <a:rPr lang="fr-FR" sz="1050" dirty="0" smtClean="0">
                <a:solidFill>
                  <a:srgbClr val="FF0000"/>
                </a:solidFill>
              </a:rPr>
              <a:t>192.168.1.</a:t>
            </a:r>
            <a:r>
              <a:rPr lang="fr-FR" sz="1050" dirty="0" smtClean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1303295" y="3088584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Fa0/0: </a:t>
            </a:r>
            <a:r>
              <a:rPr lang="fr-FR" sz="1050" dirty="0" smtClean="0">
                <a:solidFill>
                  <a:srgbClr val="FF0000"/>
                </a:solidFill>
              </a:rPr>
              <a:t>192.168.1</a:t>
            </a:r>
            <a:r>
              <a:rPr lang="fr-FR" sz="1050" dirty="0" smtClean="0"/>
              <a:t>.</a:t>
            </a:r>
            <a:r>
              <a:rPr lang="fr-FR" sz="1050" dirty="0" smtClean="0">
                <a:solidFill>
                  <a:srgbClr val="00B050"/>
                </a:solidFill>
              </a:rPr>
              <a:t>254</a:t>
            </a:r>
            <a:endParaRPr lang="fr-FR" sz="1050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34926" y="4513488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192.168.1</a:t>
            </a:r>
            <a:r>
              <a:rPr lang="fr-FR" sz="1050" dirty="0" smtClean="0"/>
              <a:t>.</a:t>
            </a:r>
            <a:r>
              <a:rPr lang="fr-FR" sz="1050" dirty="0" smtClean="0">
                <a:solidFill>
                  <a:srgbClr val="00B050"/>
                </a:solidFill>
              </a:rPr>
              <a:t>1</a:t>
            </a:r>
            <a:endParaRPr lang="fr-FR" sz="1050" dirty="0">
              <a:solidFill>
                <a:srgbClr val="00B050"/>
              </a:solidFill>
            </a:endParaRPr>
          </a:p>
        </p:txBody>
      </p:sp>
      <p:pic>
        <p:nvPicPr>
          <p:cNvPr id="1028" name="Picture 4" descr="C:\Users\taghrid.asfour\AppData\Local\Microsoft\Windows\Temporary Internet Files\Content.IE5\GK0E53HA\blue-switch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21" y="3517063"/>
            <a:ext cx="729642" cy="56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Ellipse 76"/>
          <p:cNvSpPr/>
          <p:nvPr/>
        </p:nvSpPr>
        <p:spPr>
          <a:xfrm>
            <a:off x="2269881" y="2882709"/>
            <a:ext cx="144016" cy="1530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0" y="2377835"/>
            <a:ext cx="17444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La passerelle de sortie du réseau</a:t>
            </a:r>
            <a:endParaRPr lang="fr-FR" sz="1050" dirty="0"/>
          </a:p>
        </p:txBody>
      </p:sp>
      <p:cxnSp>
        <p:nvCxnSpPr>
          <p:cNvPr id="74" name="Connecteur droit avec flèche 73"/>
          <p:cNvCxnSpPr>
            <a:endCxn id="77" idx="2"/>
          </p:cNvCxnSpPr>
          <p:nvPr/>
        </p:nvCxnSpPr>
        <p:spPr>
          <a:xfrm>
            <a:off x="827584" y="2569468"/>
            <a:ext cx="1442297" cy="38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05892"/>
            <a:ext cx="4262526" cy="26718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03663" y="3365465"/>
            <a:ext cx="1600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Nombre d’adresses IP utilisables = 2</a:t>
            </a:r>
            <a:r>
              <a:rPr lang="fr-FR" sz="1050" baseline="30000" dirty="0" smtClean="0"/>
              <a:t>8</a:t>
            </a:r>
            <a:r>
              <a:rPr lang="fr-FR" sz="1050" dirty="0" smtClean="0"/>
              <a:t>-2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8028384" y="2709407"/>
            <a:ext cx="0" cy="19336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5220072" y="2705892"/>
            <a:ext cx="2736304" cy="35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963694" y="243490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Partie réseau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8100392" y="2705892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000262" y="238104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Partie hôte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99592" y="4950748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192.168.1</a:t>
            </a:r>
            <a:r>
              <a:rPr lang="fr-FR" sz="1050" dirty="0" smtClean="0"/>
              <a:t>.</a:t>
            </a:r>
            <a:r>
              <a:rPr lang="fr-FR" sz="105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688144" y="4801491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192.168.1</a:t>
            </a:r>
            <a:r>
              <a:rPr lang="fr-FR" sz="1050" dirty="0" smtClean="0"/>
              <a:t>.</a:t>
            </a:r>
            <a:r>
              <a:rPr lang="fr-FR" sz="105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2593877" y="4979848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192.168.1</a:t>
            </a:r>
            <a:r>
              <a:rPr lang="fr-FR" sz="1050" dirty="0" smtClean="0"/>
              <a:t>.</a:t>
            </a:r>
            <a:r>
              <a:rPr lang="fr-FR" sz="105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3275856" y="4585692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192.168.1</a:t>
            </a:r>
            <a:r>
              <a:rPr lang="fr-FR" sz="1050" dirty="0" smtClean="0"/>
              <a:t>.</a:t>
            </a:r>
            <a:r>
              <a:rPr lang="fr-FR" sz="1050" dirty="0" smtClean="0">
                <a:solidFill>
                  <a:srgbClr val="00B050"/>
                </a:solidFill>
              </a:rPr>
              <a:t>5</a:t>
            </a:r>
            <a:endParaRPr lang="fr-FR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Travail demandé aux élèves</a:t>
            </a:r>
            <a:br>
              <a:rPr lang="fr-FR" dirty="0" smtClean="0"/>
            </a:br>
            <a:r>
              <a:rPr lang="fr-FR" dirty="0" smtClean="0"/>
              <a:t>Identifier les paramètres réseaux de votre machine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95750"/>
              </p:ext>
            </p:extLst>
          </p:nvPr>
        </p:nvGraphicFramePr>
        <p:xfrm>
          <a:off x="179513" y="1417340"/>
          <a:ext cx="8712966" cy="410999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61002"/>
                <a:gridCol w="5048780"/>
                <a:gridCol w="1603184"/>
              </a:tblGrid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Question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Réponse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Commande</a:t>
                      </a:r>
                      <a:r>
                        <a:rPr lang="fr-FR" sz="1000" u="none" strike="noStrike" dirty="0">
                          <a:effectLst/>
                        </a:rPr>
                        <a:t> / indication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Nom de la machine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hostname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Adresse IP de l'interface eth0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ifconfig</a:t>
                      </a:r>
                      <a:r>
                        <a:rPr lang="fr-FR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fr-FR" sz="10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 eth0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Masque de sous réseau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 smtClean="0">
                          <a:solidFill>
                            <a:srgbClr val="00B0F0"/>
                          </a:solidFill>
                          <a:effectLst/>
                        </a:rPr>
                        <a:t>Ifconfig</a:t>
                      </a:r>
                      <a:r>
                        <a:rPr lang="fr-FR" sz="10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 eth0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2126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Adresse IP du réseau </a:t>
                      </a:r>
                      <a:r>
                        <a:rPr lang="fr-FR" sz="1000" u="none" strike="noStrike" dirty="0" smtClean="0">
                          <a:effectLst/>
                        </a:rPr>
                        <a:t>où est </a:t>
                      </a:r>
                      <a:r>
                        <a:rPr lang="fr-FR" sz="1000" u="none" strike="noStrike" dirty="0">
                          <a:effectLst/>
                        </a:rPr>
                        <a:t>connecté </a:t>
                      </a:r>
                      <a:r>
                        <a:rPr lang="fr-FR" sz="1000" u="none" strike="noStrike" dirty="0" smtClean="0">
                          <a:effectLst/>
                        </a:rPr>
                        <a:t>l’eth0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à déduire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Le nombre maximum </a:t>
                      </a:r>
                      <a:r>
                        <a:rPr lang="fr-FR" sz="1000" u="none" strike="noStrike" dirty="0" smtClean="0">
                          <a:effectLst/>
                        </a:rPr>
                        <a:t>d‘adresses IP valides </a:t>
                      </a:r>
                      <a:r>
                        <a:rPr lang="fr-FR" sz="1000" u="none" strike="noStrike" dirty="0">
                          <a:effectLst/>
                        </a:rPr>
                        <a:t>dans ce réseau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à calculer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Adresse IP de la passerelle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route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Adresse </a:t>
                      </a:r>
                      <a:r>
                        <a:rPr lang="fr-FR" sz="1000" u="none" strike="noStrike" dirty="0" smtClean="0">
                          <a:effectLst/>
                        </a:rPr>
                        <a:t>IP du </a:t>
                      </a:r>
                      <a:r>
                        <a:rPr lang="fr-FR" sz="1000" u="none" strike="noStrike" dirty="0">
                          <a:effectLst/>
                        </a:rPr>
                        <a:t>serveur DNS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cat   /</a:t>
                      </a:r>
                      <a:r>
                        <a:rPr lang="fr-FR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etc</a:t>
                      </a:r>
                      <a:r>
                        <a:rPr lang="fr-FR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/</a:t>
                      </a:r>
                      <a:r>
                        <a:rPr lang="fr-FR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resolv.conf</a:t>
                      </a:r>
                      <a:r>
                        <a:rPr lang="fr-FR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Existe-il d'autres interfaces réseaux que </a:t>
                      </a:r>
                      <a:r>
                        <a:rPr lang="fr-FR" sz="1000" u="none" strike="noStrike" dirty="0" smtClean="0">
                          <a:effectLst/>
                        </a:rPr>
                        <a:t>l'eth0?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cat   /</a:t>
                      </a:r>
                      <a:r>
                        <a:rPr lang="fr-FR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etc</a:t>
                      </a:r>
                      <a:r>
                        <a:rPr lang="fr-FR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/network/interfaces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 quoi sert l'interface de loopback lo?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smtClean="0">
                          <a:effectLst/>
                        </a:rPr>
                        <a:t>à</a:t>
                      </a:r>
                      <a:r>
                        <a:rPr lang="fr-FR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000" u="none" strike="noStrike" dirty="0" smtClean="0">
                          <a:effectLst/>
                        </a:rPr>
                        <a:t>rédiger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Quelle est l'adresse IP de l'interface de </a:t>
                      </a:r>
                      <a:r>
                        <a:rPr lang="fr-FR" sz="1000" u="none" strike="noStrike" dirty="0" err="1" smtClean="0">
                          <a:effectLst/>
                        </a:rPr>
                        <a:t>loopback</a:t>
                      </a:r>
                      <a:r>
                        <a:rPr lang="fr-FR" sz="1000" u="none" strike="noStrike" dirty="0" smtClean="0">
                          <a:effectLst/>
                        </a:rPr>
                        <a:t> ?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ifconfig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Quelle est l'adresse physique (adresse MAC ou HWADDR)?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ifconfig</a:t>
                      </a:r>
                      <a:endParaRPr lang="fr-FR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  <a:tr h="315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Quelle est la différence entre l'adresse MAC et l'adresse </a:t>
                      </a:r>
                      <a:r>
                        <a:rPr lang="fr-FR" sz="1000" u="none" strike="noStrike" dirty="0" smtClean="0">
                          <a:effectLst/>
                        </a:rPr>
                        <a:t>IP ?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à </a:t>
                      </a:r>
                      <a:r>
                        <a:rPr lang="fr-FR" sz="1000" u="none" strike="noStrike" dirty="0" smtClean="0">
                          <a:effectLst/>
                        </a:rPr>
                        <a:t>rédiger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86" marR="8386" marT="8386" marB="0" anchor="b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55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Identifier les équipements réseau et le câblage de la salle de 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652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2398131" y="3217728"/>
            <a:ext cx="1813829" cy="2170885"/>
            <a:chOff x="2614155" y="3421483"/>
            <a:chExt cx="1813829" cy="2170885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" r="50628"/>
            <a:stretch/>
          </p:blipFill>
          <p:spPr bwMode="auto">
            <a:xfrm>
              <a:off x="2699792" y="3577830"/>
              <a:ext cx="1434886" cy="201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2699792" y="3443432"/>
              <a:ext cx="864096" cy="566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2406" y="3421483"/>
              <a:ext cx="719554" cy="441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14155" y="5150452"/>
              <a:ext cx="1813829" cy="441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2 machines ne peuvent pas envoyer simultanément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peu de théorie : Appareils de la couche accès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3874" y="1794040"/>
            <a:ext cx="3931920" cy="533136"/>
          </a:xfrm>
        </p:spPr>
        <p:txBody>
          <a:bodyPr/>
          <a:lstStyle/>
          <a:p>
            <a:r>
              <a:rPr lang="fr-FR" dirty="0" smtClean="0"/>
              <a:t>Concentrateurs Ethernet (HUB)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0" y="2353444"/>
            <a:ext cx="4355976" cy="2232248"/>
          </a:xfrm>
        </p:spPr>
        <p:txBody>
          <a:bodyPr>
            <a:normAutofit/>
          </a:bodyPr>
          <a:lstStyle/>
          <a:p>
            <a:r>
              <a:rPr lang="fr-FR" sz="1300" dirty="0" smtClean="0"/>
              <a:t>Appareils de la couche d'accès qui fonctionne sur un mode de diffusion :</a:t>
            </a:r>
          </a:p>
          <a:p>
            <a:pPr lvl="1"/>
            <a:r>
              <a:rPr lang="fr-FR" sz="900" dirty="0" smtClean="0"/>
              <a:t>Chaque trame entrante par une interface est diffusée sur toutes les autres interfaces</a:t>
            </a:r>
          </a:p>
          <a:p>
            <a:r>
              <a:rPr lang="fr-FR" sz="1300" dirty="0" smtClean="0"/>
              <a:t>Les concentrateurs ont été remplacés par des commutateurs de couche 2</a:t>
            </a:r>
          </a:p>
          <a:p>
            <a:pPr lvl="1"/>
            <a:endParaRPr lang="fr-FR" sz="13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72528" y="1802840"/>
            <a:ext cx="3931920" cy="533136"/>
          </a:xfrm>
        </p:spPr>
        <p:txBody>
          <a:bodyPr/>
          <a:lstStyle/>
          <a:p>
            <a:r>
              <a:rPr lang="fr-FR" dirty="0" smtClean="0"/>
              <a:t>Commutateurs Ethernet (Switch)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788024" y="2301064"/>
            <a:ext cx="3931920" cy="2140612"/>
          </a:xfrm>
        </p:spPr>
        <p:txBody>
          <a:bodyPr>
            <a:noAutofit/>
          </a:bodyPr>
          <a:lstStyle/>
          <a:p>
            <a:r>
              <a:rPr lang="fr-FR" sz="1200" dirty="0" smtClean="0"/>
              <a:t>Un commutateur reçoit et </a:t>
            </a:r>
            <a:r>
              <a:rPr lang="fr-FR" sz="1200" dirty="0" smtClean="0">
                <a:solidFill>
                  <a:srgbClr val="0070C0"/>
                </a:solidFill>
              </a:rPr>
              <a:t>décode</a:t>
            </a:r>
            <a:r>
              <a:rPr lang="fr-FR" sz="1200" dirty="0" smtClean="0"/>
              <a:t> les trames pour lire la partie adresse physique (MAC) du message</a:t>
            </a:r>
          </a:p>
          <a:p>
            <a:r>
              <a:rPr lang="fr-FR" sz="1200" dirty="0" smtClean="0"/>
              <a:t>Le commutateur interroge une table, appelée «</a:t>
            </a:r>
            <a:r>
              <a:rPr lang="fr-FR" sz="1200" dirty="0" smtClean="0">
                <a:solidFill>
                  <a:srgbClr val="0070C0"/>
                </a:solidFill>
              </a:rPr>
              <a:t> table des adresses MAC »</a:t>
            </a:r>
            <a:r>
              <a:rPr lang="fr-FR" sz="1200" dirty="0" smtClean="0"/>
              <a:t>, qui contient une liste de tous les ports actifs et des adresses MAC hôtes correspondantes</a:t>
            </a:r>
          </a:p>
          <a:p>
            <a:r>
              <a:rPr lang="fr-FR" sz="1200" dirty="0" smtClean="0"/>
              <a:t>Le commutateur crée un circuit qui connecte ces deux ports et lui permet de prendre en charge plusieurs conversations entre différentes combinaisons de ports.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-34727" y="1129308"/>
            <a:ext cx="91440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fr-FR" dirty="0"/>
              <a:t>Fournissent le premier </a:t>
            </a:r>
            <a:r>
              <a:rPr lang="fr-FR" dirty="0" smtClean="0"/>
              <a:t>point d’accès réseau </a:t>
            </a:r>
            <a:br>
              <a:rPr lang="fr-FR" dirty="0" smtClean="0"/>
            </a:br>
            <a:r>
              <a:rPr lang="fr-FR" dirty="0" smtClean="0"/>
              <a:t>qui permet de connecter </a:t>
            </a:r>
            <a:r>
              <a:rPr lang="fr-FR" dirty="0"/>
              <a:t>les hôtes au réseau Ethernet </a:t>
            </a:r>
            <a:r>
              <a:rPr lang="fr-FR" dirty="0" smtClean="0"/>
              <a:t>filaire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79512" y="2209428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aghrid.asfour\AppData\Local\Microsoft\Windows\Temporary Internet Files\Content.IE5\ORDUKHSX\3HN2C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" y="3770466"/>
            <a:ext cx="1257824" cy="7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93875" y="464318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Une trame reçue par une interface sera diffusée à toutes les autres interfaces</a:t>
            </a:r>
            <a:endParaRPr lang="fr-FR" sz="1000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76853" y="4160593"/>
            <a:ext cx="3533113" cy="1386542"/>
            <a:chOff x="5376853" y="4160593"/>
            <a:chExt cx="3533113" cy="1386542"/>
          </a:xfrm>
        </p:grpSpPr>
        <p:pic>
          <p:nvPicPr>
            <p:cNvPr id="46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7655" b="3780"/>
            <a:stretch/>
          </p:blipFill>
          <p:spPr bwMode="auto">
            <a:xfrm>
              <a:off x="7613822" y="4160593"/>
              <a:ext cx="1296144" cy="1386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1" name="Flèche droite 20"/>
            <p:cNvSpPr/>
            <p:nvPr/>
          </p:nvSpPr>
          <p:spPr>
            <a:xfrm>
              <a:off x="6370984" y="4604393"/>
              <a:ext cx="360040" cy="14076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 droite 23"/>
            <p:cNvSpPr/>
            <p:nvPr/>
          </p:nvSpPr>
          <p:spPr>
            <a:xfrm>
              <a:off x="6551004" y="4444338"/>
              <a:ext cx="360040" cy="14076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 droite 24"/>
            <p:cNvSpPr/>
            <p:nvPr/>
          </p:nvSpPr>
          <p:spPr>
            <a:xfrm rot="10800000">
              <a:off x="6010944" y="4480339"/>
              <a:ext cx="360040" cy="14076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lèche droite 25"/>
            <p:cNvSpPr/>
            <p:nvPr/>
          </p:nvSpPr>
          <p:spPr>
            <a:xfrm rot="10800000">
              <a:off x="5848246" y="4643180"/>
              <a:ext cx="360040" cy="14076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80112" y="5021786"/>
              <a:ext cx="124117" cy="106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8884" y="5021786"/>
              <a:ext cx="124117" cy="106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70523" y="5021786"/>
              <a:ext cx="124117" cy="106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57749" y="5021786"/>
              <a:ext cx="124117" cy="106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C:\Users\taghrid.asfour\AppData\Local\Microsoft\Windows\Temporary Internet Files\Content.IE5\GK0E53HA\Switch-schematic-image.svg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853" y="4303171"/>
              <a:ext cx="1144061" cy="88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6635426" y="4550720"/>
              <a:ext cx="864096" cy="566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Switch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580811" y="5289511"/>
            <a:ext cx="4455685" cy="35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2 ou + machines peuvent envoyer simultanément 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 switch sépare les domaines de collision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6994</TotalTime>
  <Words>2062</Words>
  <Application>Microsoft Office PowerPoint</Application>
  <PresentationFormat>Affichage à l'écran (16:10)</PresentationFormat>
  <Paragraphs>339</Paragraphs>
  <Slides>27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Clarté</vt:lpstr>
      <vt:lpstr>Module Introduction aux réseaux</vt:lpstr>
      <vt:lpstr>Explorer le réseau de CPE</vt:lpstr>
      <vt:lpstr>Consignes de travail</vt:lpstr>
      <vt:lpstr>EtapE I</vt:lpstr>
      <vt:lpstr>Un peu de théorie : Adresses IP</vt:lpstr>
      <vt:lpstr>Un peu de théorie : Adresses IP</vt:lpstr>
      <vt:lpstr>Travail demandé aux élèves Identifier les paramètres réseaux de votre machine</vt:lpstr>
      <vt:lpstr>EtapE II</vt:lpstr>
      <vt:lpstr>Un peu de théorie : Appareils de la couche accès</vt:lpstr>
      <vt:lpstr>Un peu de théorie : domaine de collisions</vt:lpstr>
      <vt:lpstr>Un peu de théorie : câblage Ethernet</vt:lpstr>
      <vt:lpstr>Un peu de théorie : câblage Ethernet</vt:lpstr>
      <vt:lpstr>Un peu de théorie : câblage Ethernet</vt:lpstr>
      <vt:lpstr>Travail demandé aux élèves</vt:lpstr>
      <vt:lpstr>EtapE III</vt:lpstr>
      <vt:lpstr>Un peu de théorie</vt:lpstr>
      <vt:lpstr>Travail demandé aux élèves (guidé par le prof) </vt:lpstr>
      <vt:lpstr>Travail demandé aux élèves (guidé par le prof)</vt:lpstr>
      <vt:lpstr>Travail demandé aux élèves (guidé par le prof)</vt:lpstr>
      <vt:lpstr>Travail demandé aux élèves (guidé par le prof)</vt:lpstr>
      <vt:lpstr>Travail demandé aux élèves (guidé par le prof)</vt:lpstr>
      <vt:lpstr>Travail demandé aux élèves (guidé par le prof)</vt:lpstr>
      <vt:lpstr>Travail demandé aux élèves (guidé par le prof)</vt:lpstr>
      <vt:lpstr>Travail demandé aux élèves (guidé par le prof)</vt:lpstr>
      <vt:lpstr>Travail demandé aux élèves (guidé par le prof)</vt:lpstr>
      <vt:lpstr>Travail demandé aux élèves (guidé par le prof)</vt:lpstr>
      <vt:lpstr>Pour réviser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Concepts des Réseaux et Protocoles (CRP)</dc:title>
  <dc:creator>Taghrid ASFOUR</dc:creator>
  <cp:lastModifiedBy>Taghrid ASFOUR</cp:lastModifiedBy>
  <cp:revision>253</cp:revision>
  <dcterms:created xsi:type="dcterms:W3CDTF">2018-05-17T09:57:17Z</dcterms:created>
  <dcterms:modified xsi:type="dcterms:W3CDTF">2018-09-17T05:36:08Z</dcterms:modified>
</cp:coreProperties>
</file>