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33"/>
  </p:notesMasterIdLst>
  <p:handoutMasterIdLst>
    <p:handoutMasterId r:id="rId34"/>
  </p:handoutMasterIdLst>
  <p:sldIdLst>
    <p:sldId id="256" r:id="rId2"/>
    <p:sldId id="281" r:id="rId3"/>
    <p:sldId id="284" r:id="rId4"/>
    <p:sldId id="327" r:id="rId5"/>
    <p:sldId id="328" r:id="rId6"/>
    <p:sldId id="334" r:id="rId7"/>
    <p:sldId id="330" r:id="rId8"/>
    <p:sldId id="331" r:id="rId9"/>
    <p:sldId id="332" r:id="rId10"/>
    <p:sldId id="333" r:id="rId11"/>
    <p:sldId id="287" r:id="rId12"/>
    <p:sldId id="335" r:id="rId13"/>
    <p:sldId id="336" r:id="rId14"/>
    <p:sldId id="337" r:id="rId15"/>
    <p:sldId id="338" r:id="rId16"/>
    <p:sldId id="339" r:id="rId17"/>
    <p:sldId id="325" r:id="rId18"/>
    <p:sldId id="326" r:id="rId19"/>
    <p:sldId id="340" r:id="rId20"/>
    <p:sldId id="344" r:id="rId21"/>
    <p:sldId id="341" r:id="rId22"/>
    <p:sldId id="342" r:id="rId23"/>
    <p:sldId id="343" r:id="rId24"/>
    <p:sldId id="345" r:id="rId25"/>
    <p:sldId id="346" r:id="rId26"/>
    <p:sldId id="347" r:id="rId27"/>
    <p:sldId id="349" r:id="rId28"/>
    <p:sldId id="348" r:id="rId29"/>
    <p:sldId id="350" r:id="rId30"/>
    <p:sldId id="351" r:id="rId31"/>
    <p:sldId id="352" r:id="rId32"/>
  </p:sldIdLst>
  <p:sldSz cx="9144000" cy="5715000" type="screen16x10"/>
  <p:notesSz cx="6797675"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F08FBD08-4912-4BC2-9E24-FDA4BF3F7F07}">
          <p14:sldIdLst>
            <p14:sldId id="256"/>
            <p14:sldId id="281"/>
            <p14:sldId id="284"/>
            <p14:sldId id="327"/>
            <p14:sldId id="328"/>
            <p14:sldId id="334"/>
            <p14:sldId id="330"/>
            <p14:sldId id="331"/>
            <p14:sldId id="332"/>
            <p14:sldId id="333"/>
            <p14:sldId id="287"/>
            <p14:sldId id="335"/>
            <p14:sldId id="336"/>
            <p14:sldId id="337"/>
            <p14:sldId id="338"/>
            <p14:sldId id="339"/>
            <p14:sldId id="325"/>
            <p14:sldId id="326"/>
            <p14:sldId id="340"/>
            <p14:sldId id="344"/>
            <p14:sldId id="341"/>
            <p14:sldId id="342"/>
            <p14:sldId id="343"/>
            <p14:sldId id="345"/>
            <p14:sldId id="346"/>
            <p14:sldId id="347"/>
            <p14:sldId id="349"/>
            <p14:sldId id="348"/>
            <p14:sldId id="350"/>
            <p14:sldId id="351"/>
            <p14:sldId id="35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8ED4"/>
    <a:srgbClr val="FF0000"/>
    <a:srgbClr val="AD1DAD"/>
    <a:srgbClr val="DAD63E"/>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Style moyen 4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20" autoAdjust="0"/>
    <p:restoredTop sz="90935" autoAdjust="0"/>
  </p:normalViewPr>
  <p:slideViewPr>
    <p:cSldViewPr>
      <p:cViewPr>
        <p:scale>
          <a:sx n="96" d="100"/>
          <a:sy n="96" d="100"/>
        </p:scale>
        <p:origin x="-2544" y="-666"/>
      </p:cViewPr>
      <p:guideLst>
        <p:guide orient="horz" pos="1800"/>
        <p:guide pos="2880"/>
      </p:guideLst>
    </p:cSldViewPr>
  </p:slideViewPr>
  <p:outlineViewPr>
    <p:cViewPr>
      <p:scale>
        <a:sx n="33" d="100"/>
        <a:sy n="33" d="100"/>
      </p:scale>
      <p:origin x="0" y="2880"/>
    </p:cViewPr>
  </p:outlineViewPr>
  <p:notesTextViewPr>
    <p:cViewPr>
      <p:scale>
        <a:sx n="100" d="100"/>
        <a:sy n="100" d="100"/>
      </p:scale>
      <p:origin x="0" y="0"/>
    </p:cViewPr>
  </p:notesTextViewPr>
  <p:notesViewPr>
    <p:cSldViewPr>
      <p:cViewPr varScale="1">
        <p:scale>
          <a:sx n="81" d="100"/>
          <a:sy n="81" d="100"/>
        </p:scale>
        <p:origin x="-4008" y="-10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743774-B3C1-4269-80D8-8AE099755765}" type="doc">
      <dgm:prSet loTypeId="urn:microsoft.com/office/officeart/2005/8/layout/process3" loCatId="process" qsTypeId="urn:microsoft.com/office/officeart/2005/8/quickstyle/simple1" qsCatId="simple" csTypeId="urn:microsoft.com/office/officeart/2005/8/colors/colorful1" csCatId="colorful" phldr="1"/>
      <dgm:spPr/>
      <dgm:t>
        <a:bodyPr/>
        <a:lstStyle/>
        <a:p>
          <a:endParaRPr lang="fr-FR"/>
        </a:p>
      </dgm:t>
    </dgm:pt>
    <dgm:pt modelId="{3233CA54-1B95-467C-958D-B627F2EBF5AF}">
      <dgm:prSet phldrT="[Texte]"/>
      <dgm:spPr/>
      <dgm:t>
        <a:bodyPr/>
        <a:lstStyle/>
        <a:p>
          <a:r>
            <a:rPr lang="fr-FR" dirty="0" smtClean="0"/>
            <a:t>Comparer les priorités des </a:t>
          </a:r>
          <a:r>
            <a:rPr lang="fr-FR" dirty="0" err="1" smtClean="0"/>
            <a:t>switchs</a:t>
          </a:r>
          <a:endParaRPr lang="fr-FR" dirty="0"/>
        </a:p>
      </dgm:t>
    </dgm:pt>
    <dgm:pt modelId="{3D5F2466-867E-4CE7-92CA-700643FFA228}" type="parTrans" cxnId="{03287A1C-0B0D-41B7-BBEA-EE9A9A67D6E9}">
      <dgm:prSet/>
      <dgm:spPr/>
      <dgm:t>
        <a:bodyPr/>
        <a:lstStyle/>
        <a:p>
          <a:endParaRPr lang="fr-FR"/>
        </a:p>
      </dgm:t>
    </dgm:pt>
    <dgm:pt modelId="{037BDDF2-8C9B-411B-BB14-FE3A075CB8DF}" type="sibTrans" cxnId="{03287A1C-0B0D-41B7-BBEA-EE9A9A67D6E9}">
      <dgm:prSet/>
      <dgm:spPr/>
      <dgm:t>
        <a:bodyPr/>
        <a:lstStyle/>
        <a:p>
          <a:endParaRPr lang="fr-FR"/>
        </a:p>
      </dgm:t>
    </dgm:pt>
    <dgm:pt modelId="{AE609A6B-A62F-494D-970F-2507988BE8F9}">
      <dgm:prSet phldrT="[Texte]"/>
      <dgm:spPr/>
      <dgm:t>
        <a:bodyPr/>
        <a:lstStyle/>
        <a:p>
          <a:r>
            <a:rPr lang="fr-FR" dirty="0" smtClean="0"/>
            <a:t>Choisir le switch avec la priorité la moins élevée comme racine</a:t>
          </a:r>
          <a:endParaRPr lang="fr-FR" dirty="0"/>
        </a:p>
      </dgm:t>
    </dgm:pt>
    <dgm:pt modelId="{F34872AC-9A9F-4B51-8017-FAF0B8D4983C}" type="parTrans" cxnId="{6973C978-2B9D-4C4C-B430-5D78D21E8CCD}">
      <dgm:prSet/>
      <dgm:spPr/>
      <dgm:t>
        <a:bodyPr/>
        <a:lstStyle/>
        <a:p>
          <a:endParaRPr lang="fr-FR"/>
        </a:p>
      </dgm:t>
    </dgm:pt>
    <dgm:pt modelId="{D3F8EC0B-A7CA-48A1-B4E4-82141C20DA2E}" type="sibTrans" cxnId="{6973C978-2B9D-4C4C-B430-5D78D21E8CCD}">
      <dgm:prSet/>
      <dgm:spPr/>
      <dgm:t>
        <a:bodyPr/>
        <a:lstStyle/>
        <a:p>
          <a:endParaRPr lang="fr-FR"/>
        </a:p>
      </dgm:t>
    </dgm:pt>
    <dgm:pt modelId="{BB9B8550-05F1-4805-829A-268A770D5781}">
      <dgm:prSet phldrT="[Texte]"/>
      <dgm:spPr/>
      <dgm:t>
        <a:bodyPr/>
        <a:lstStyle/>
        <a:p>
          <a:r>
            <a:rPr lang="fr-FR" dirty="0" smtClean="0"/>
            <a:t>Comparer les adresses MAC </a:t>
          </a:r>
          <a:endParaRPr lang="fr-FR" dirty="0"/>
        </a:p>
      </dgm:t>
    </dgm:pt>
    <dgm:pt modelId="{2B7D38F4-3211-45F1-BEBF-30ED812401CA}" type="parTrans" cxnId="{246CA2FA-19F6-4C39-8C52-D97FD9BB767D}">
      <dgm:prSet/>
      <dgm:spPr/>
      <dgm:t>
        <a:bodyPr/>
        <a:lstStyle/>
        <a:p>
          <a:endParaRPr lang="fr-FR"/>
        </a:p>
      </dgm:t>
    </dgm:pt>
    <dgm:pt modelId="{20251828-7937-4A69-A769-3758853CB6B6}" type="sibTrans" cxnId="{246CA2FA-19F6-4C39-8C52-D97FD9BB767D}">
      <dgm:prSet/>
      <dgm:spPr/>
      <dgm:t>
        <a:bodyPr/>
        <a:lstStyle/>
        <a:p>
          <a:endParaRPr lang="fr-FR"/>
        </a:p>
      </dgm:t>
    </dgm:pt>
    <dgm:pt modelId="{1673717F-5219-4B15-9F7A-1C546787C4C1}">
      <dgm:prSet phldrT="[Texte]"/>
      <dgm:spPr/>
      <dgm:t>
        <a:bodyPr/>
        <a:lstStyle/>
        <a:p>
          <a:r>
            <a:rPr lang="fr-FR" dirty="0" smtClean="0"/>
            <a:t>Choisir le switch avec l’adresse MAC la moins élevée comme racine</a:t>
          </a:r>
          <a:endParaRPr lang="fr-FR" dirty="0"/>
        </a:p>
      </dgm:t>
    </dgm:pt>
    <dgm:pt modelId="{63631087-4235-4E67-AABB-C1C7DBFB0028}" type="parTrans" cxnId="{33D18029-F38E-4E3A-9288-9EDBA422A62E}">
      <dgm:prSet/>
      <dgm:spPr/>
      <dgm:t>
        <a:bodyPr/>
        <a:lstStyle/>
        <a:p>
          <a:endParaRPr lang="fr-FR"/>
        </a:p>
      </dgm:t>
    </dgm:pt>
    <dgm:pt modelId="{7C53F26C-5867-4D47-A700-440318A46E3A}" type="sibTrans" cxnId="{33D18029-F38E-4E3A-9288-9EDBA422A62E}">
      <dgm:prSet/>
      <dgm:spPr/>
      <dgm:t>
        <a:bodyPr/>
        <a:lstStyle/>
        <a:p>
          <a:endParaRPr lang="fr-FR"/>
        </a:p>
      </dgm:t>
    </dgm:pt>
    <dgm:pt modelId="{AC686E1B-24E0-48E4-84A3-A045B8B88E55}" type="pres">
      <dgm:prSet presAssocID="{07743774-B3C1-4269-80D8-8AE099755765}" presName="linearFlow" presStyleCnt="0">
        <dgm:presLayoutVars>
          <dgm:dir/>
          <dgm:animLvl val="lvl"/>
          <dgm:resizeHandles val="exact"/>
        </dgm:presLayoutVars>
      </dgm:prSet>
      <dgm:spPr/>
      <dgm:t>
        <a:bodyPr/>
        <a:lstStyle/>
        <a:p>
          <a:endParaRPr lang="fr-FR"/>
        </a:p>
      </dgm:t>
    </dgm:pt>
    <dgm:pt modelId="{4718514C-B0CA-4D42-889D-1B1B3619847B}" type="pres">
      <dgm:prSet presAssocID="{3233CA54-1B95-467C-958D-B627F2EBF5AF}" presName="composite" presStyleCnt="0"/>
      <dgm:spPr/>
    </dgm:pt>
    <dgm:pt modelId="{AA6E1B4D-7527-4B12-A502-30EDA0480881}" type="pres">
      <dgm:prSet presAssocID="{3233CA54-1B95-467C-958D-B627F2EBF5AF}" presName="parTx" presStyleLbl="node1" presStyleIdx="0" presStyleCnt="2">
        <dgm:presLayoutVars>
          <dgm:chMax val="0"/>
          <dgm:chPref val="0"/>
          <dgm:bulletEnabled val="1"/>
        </dgm:presLayoutVars>
      </dgm:prSet>
      <dgm:spPr/>
      <dgm:t>
        <a:bodyPr/>
        <a:lstStyle/>
        <a:p>
          <a:endParaRPr lang="fr-FR"/>
        </a:p>
      </dgm:t>
    </dgm:pt>
    <dgm:pt modelId="{AD46DF68-9343-44D3-934C-EA2F5B5E9F1E}" type="pres">
      <dgm:prSet presAssocID="{3233CA54-1B95-467C-958D-B627F2EBF5AF}" presName="parSh" presStyleLbl="node1" presStyleIdx="0" presStyleCnt="2"/>
      <dgm:spPr/>
      <dgm:t>
        <a:bodyPr/>
        <a:lstStyle/>
        <a:p>
          <a:endParaRPr lang="fr-FR"/>
        </a:p>
      </dgm:t>
    </dgm:pt>
    <dgm:pt modelId="{006AE5B5-9028-40C9-8617-C39747426938}" type="pres">
      <dgm:prSet presAssocID="{3233CA54-1B95-467C-958D-B627F2EBF5AF}" presName="desTx" presStyleLbl="fgAcc1" presStyleIdx="0" presStyleCnt="2">
        <dgm:presLayoutVars>
          <dgm:bulletEnabled val="1"/>
        </dgm:presLayoutVars>
      </dgm:prSet>
      <dgm:spPr/>
      <dgm:t>
        <a:bodyPr/>
        <a:lstStyle/>
        <a:p>
          <a:endParaRPr lang="fr-FR"/>
        </a:p>
      </dgm:t>
    </dgm:pt>
    <dgm:pt modelId="{B9B58B9D-C522-443D-8BD7-F73703F6E8BE}" type="pres">
      <dgm:prSet presAssocID="{037BDDF2-8C9B-411B-BB14-FE3A075CB8DF}" presName="sibTrans" presStyleLbl="sibTrans2D1" presStyleIdx="0" presStyleCnt="1"/>
      <dgm:spPr/>
      <dgm:t>
        <a:bodyPr/>
        <a:lstStyle/>
        <a:p>
          <a:endParaRPr lang="fr-FR"/>
        </a:p>
      </dgm:t>
    </dgm:pt>
    <dgm:pt modelId="{096121EE-D182-4ED7-B998-A6CA4A8832ED}" type="pres">
      <dgm:prSet presAssocID="{037BDDF2-8C9B-411B-BB14-FE3A075CB8DF}" presName="connTx" presStyleLbl="sibTrans2D1" presStyleIdx="0" presStyleCnt="1"/>
      <dgm:spPr/>
      <dgm:t>
        <a:bodyPr/>
        <a:lstStyle/>
        <a:p>
          <a:endParaRPr lang="fr-FR"/>
        </a:p>
      </dgm:t>
    </dgm:pt>
    <dgm:pt modelId="{5C43810B-B63E-493D-83DC-9B808200C617}" type="pres">
      <dgm:prSet presAssocID="{BB9B8550-05F1-4805-829A-268A770D5781}" presName="composite" presStyleCnt="0"/>
      <dgm:spPr/>
    </dgm:pt>
    <dgm:pt modelId="{3E4FF18E-72C0-46C9-996F-A080A7D214C9}" type="pres">
      <dgm:prSet presAssocID="{BB9B8550-05F1-4805-829A-268A770D5781}" presName="parTx" presStyleLbl="node1" presStyleIdx="0" presStyleCnt="2">
        <dgm:presLayoutVars>
          <dgm:chMax val="0"/>
          <dgm:chPref val="0"/>
          <dgm:bulletEnabled val="1"/>
        </dgm:presLayoutVars>
      </dgm:prSet>
      <dgm:spPr/>
      <dgm:t>
        <a:bodyPr/>
        <a:lstStyle/>
        <a:p>
          <a:endParaRPr lang="fr-FR"/>
        </a:p>
      </dgm:t>
    </dgm:pt>
    <dgm:pt modelId="{0CF92298-A08B-4F36-82C5-F0D679FE81EE}" type="pres">
      <dgm:prSet presAssocID="{BB9B8550-05F1-4805-829A-268A770D5781}" presName="parSh" presStyleLbl="node1" presStyleIdx="1" presStyleCnt="2"/>
      <dgm:spPr/>
      <dgm:t>
        <a:bodyPr/>
        <a:lstStyle/>
        <a:p>
          <a:endParaRPr lang="fr-FR"/>
        </a:p>
      </dgm:t>
    </dgm:pt>
    <dgm:pt modelId="{F60F9C3D-647D-4139-AAAF-EF03113F6F78}" type="pres">
      <dgm:prSet presAssocID="{BB9B8550-05F1-4805-829A-268A770D5781}" presName="desTx" presStyleLbl="fgAcc1" presStyleIdx="1" presStyleCnt="2">
        <dgm:presLayoutVars>
          <dgm:bulletEnabled val="1"/>
        </dgm:presLayoutVars>
      </dgm:prSet>
      <dgm:spPr/>
      <dgm:t>
        <a:bodyPr/>
        <a:lstStyle/>
        <a:p>
          <a:endParaRPr lang="fr-FR"/>
        </a:p>
      </dgm:t>
    </dgm:pt>
  </dgm:ptLst>
  <dgm:cxnLst>
    <dgm:cxn modelId="{5B9A4146-ED54-44BD-BA21-5A696C10659A}" type="presOf" srcId="{BB9B8550-05F1-4805-829A-268A770D5781}" destId="{0CF92298-A08B-4F36-82C5-F0D679FE81EE}" srcOrd="1" destOrd="0" presId="urn:microsoft.com/office/officeart/2005/8/layout/process3"/>
    <dgm:cxn modelId="{26EFAFAB-143E-419A-A5F7-F91049654193}" type="presOf" srcId="{AE609A6B-A62F-494D-970F-2507988BE8F9}" destId="{006AE5B5-9028-40C9-8617-C39747426938}" srcOrd="0" destOrd="0" presId="urn:microsoft.com/office/officeart/2005/8/layout/process3"/>
    <dgm:cxn modelId="{248C7C17-667A-44B1-9929-E5A0373EE84C}" type="presOf" srcId="{BB9B8550-05F1-4805-829A-268A770D5781}" destId="{3E4FF18E-72C0-46C9-996F-A080A7D214C9}" srcOrd="0" destOrd="0" presId="urn:microsoft.com/office/officeart/2005/8/layout/process3"/>
    <dgm:cxn modelId="{03287A1C-0B0D-41B7-BBEA-EE9A9A67D6E9}" srcId="{07743774-B3C1-4269-80D8-8AE099755765}" destId="{3233CA54-1B95-467C-958D-B627F2EBF5AF}" srcOrd="0" destOrd="0" parTransId="{3D5F2466-867E-4CE7-92CA-700643FFA228}" sibTransId="{037BDDF2-8C9B-411B-BB14-FE3A075CB8DF}"/>
    <dgm:cxn modelId="{71306694-23C0-4C85-BB73-3993BA7FCACF}" type="presOf" srcId="{037BDDF2-8C9B-411B-BB14-FE3A075CB8DF}" destId="{B9B58B9D-C522-443D-8BD7-F73703F6E8BE}" srcOrd="0" destOrd="0" presId="urn:microsoft.com/office/officeart/2005/8/layout/process3"/>
    <dgm:cxn modelId="{863724C7-F15F-4737-A984-C752601E5182}" type="presOf" srcId="{07743774-B3C1-4269-80D8-8AE099755765}" destId="{AC686E1B-24E0-48E4-84A3-A045B8B88E55}" srcOrd="0" destOrd="0" presId="urn:microsoft.com/office/officeart/2005/8/layout/process3"/>
    <dgm:cxn modelId="{E59D6480-5CF1-4F45-8C68-3333BFB1D368}" type="presOf" srcId="{1673717F-5219-4B15-9F7A-1C546787C4C1}" destId="{F60F9C3D-647D-4139-AAAF-EF03113F6F78}" srcOrd="0" destOrd="0" presId="urn:microsoft.com/office/officeart/2005/8/layout/process3"/>
    <dgm:cxn modelId="{709B9D5C-89DC-466B-82B1-0FE08C3E8F97}" type="presOf" srcId="{037BDDF2-8C9B-411B-BB14-FE3A075CB8DF}" destId="{096121EE-D182-4ED7-B998-A6CA4A8832ED}" srcOrd="1" destOrd="0" presId="urn:microsoft.com/office/officeart/2005/8/layout/process3"/>
    <dgm:cxn modelId="{6973C978-2B9D-4C4C-B430-5D78D21E8CCD}" srcId="{3233CA54-1B95-467C-958D-B627F2EBF5AF}" destId="{AE609A6B-A62F-494D-970F-2507988BE8F9}" srcOrd="0" destOrd="0" parTransId="{F34872AC-9A9F-4B51-8017-FAF0B8D4983C}" sibTransId="{D3F8EC0B-A7CA-48A1-B4E4-82141C20DA2E}"/>
    <dgm:cxn modelId="{7EACF718-BD69-4F94-84D1-9D4A3A532508}" type="presOf" srcId="{3233CA54-1B95-467C-958D-B627F2EBF5AF}" destId="{AD46DF68-9343-44D3-934C-EA2F5B5E9F1E}" srcOrd="1" destOrd="0" presId="urn:microsoft.com/office/officeart/2005/8/layout/process3"/>
    <dgm:cxn modelId="{246CA2FA-19F6-4C39-8C52-D97FD9BB767D}" srcId="{07743774-B3C1-4269-80D8-8AE099755765}" destId="{BB9B8550-05F1-4805-829A-268A770D5781}" srcOrd="1" destOrd="0" parTransId="{2B7D38F4-3211-45F1-BEBF-30ED812401CA}" sibTransId="{20251828-7937-4A69-A769-3758853CB6B6}"/>
    <dgm:cxn modelId="{A8DAE009-22ED-4254-8F90-318243C916E2}" type="presOf" srcId="{3233CA54-1B95-467C-958D-B627F2EBF5AF}" destId="{AA6E1B4D-7527-4B12-A502-30EDA0480881}" srcOrd="0" destOrd="0" presId="urn:microsoft.com/office/officeart/2005/8/layout/process3"/>
    <dgm:cxn modelId="{33D18029-F38E-4E3A-9288-9EDBA422A62E}" srcId="{BB9B8550-05F1-4805-829A-268A770D5781}" destId="{1673717F-5219-4B15-9F7A-1C546787C4C1}" srcOrd="0" destOrd="0" parTransId="{63631087-4235-4E67-AABB-C1C7DBFB0028}" sibTransId="{7C53F26C-5867-4D47-A700-440318A46E3A}"/>
    <dgm:cxn modelId="{F503EE98-23A0-4263-A945-675E30D2C788}" type="presParOf" srcId="{AC686E1B-24E0-48E4-84A3-A045B8B88E55}" destId="{4718514C-B0CA-4D42-889D-1B1B3619847B}" srcOrd="0" destOrd="0" presId="urn:microsoft.com/office/officeart/2005/8/layout/process3"/>
    <dgm:cxn modelId="{D29B5DD3-551A-4A03-8645-6CB4EDF65822}" type="presParOf" srcId="{4718514C-B0CA-4D42-889D-1B1B3619847B}" destId="{AA6E1B4D-7527-4B12-A502-30EDA0480881}" srcOrd="0" destOrd="0" presId="urn:microsoft.com/office/officeart/2005/8/layout/process3"/>
    <dgm:cxn modelId="{E326EDB1-715A-4A54-8747-F3BCACC40904}" type="presParOf" srcId="{4718514C-B0CA-4D42-889D-1B1B3619847B}" destId="{AD46DF68-9343-44D3-934C-EA2F5B5E9F1E}" srcOrd="1" destOrd="0" presId="urn:microsoft.com/office/officeart/2005/8/layout/process3"/>
    <dgm:cxn modelId="{2AA0CAB7-8CD6-472B-B0EB-F23626060FD3}" type="presParOf" srcId="{4718514C-B0CA-4D42-889D-1B1B3619847B}" destId="{006AE5B5-9028-40C9-8617-C39747426938}" srcOrd="2" destOrd="0" presId="urn:microsoft.com/office/officeart/2005/8/layout/process3"/>
    <dgm:cxn modelId="{D4E7C360-9263-4532-B755-7032FEA0AF77}" type="presParOf" srcId="{AC686E1B-24E0-48E4-84A3-A045B8B88E55}" destId="{B9B58B9D-C522-443D-8BD7-F73703F6E8BE}" srcOrd="1" destOrd="0" presId="urn:microsoft.com/office/officeart/2005/8/layout/process3"/>
    <dgm:cxn modelId="{7C27CBBC-C3F7-48BB-B250-DD3D0E6D3012}" type="presParOf" srcId="{B9B58B9D-C522-443D-8BD7-F73703F6E8BE}" destId="{096121EE-D182-4ED7-B998-A6CA4A8832ED}" srcOrd="0" destOrd="0" presId="urn:microsoft.com/office/officeart/2005/8/layout/process3"/>
    <dgm:cxn modelId="{0B637F53-F3AB-4794-A0E0-77ECD0D1BE16}" type="presParOf" srcId="{AC686E1B-24E0-48E4-84A3-A045B8B88E55}" destId="{5C43810B-B63E-493D-83DC-9B808200C617}" srcOrd="2" destOrd="0" presId="urn:microsoft.com/office/officeart/2005/8/layout/process3"/>
    <dgm:cxn modelId="{B714AC22-C0BC-4109-A54C-EB63251B6268}" type="presParOf" srcId="{5C43810B-B63E-493D-83DC-9B808200C617}" destId="{3E4FF18E-72C0-46C9-996F-A080A7D214C9}" srcOrd="0" destOrd="0" presId="urn:microsoft.com/office/officeart/2005/8/layout/process3"/>
    <dgm:cxn modelId="{AFA145BD-DCE8-4B9D-BF12-C30ED627D583}" type="presParOf" srcId="{5C43810B-B63E-493D-83DC-9B808200C617}" destId="{0CF92298-A08B-4F36-82C5-F0D679FE81EE}" srcOrd="1" destOrd="0" presId="urn:microsoft.com/office/officeart/2005/8/layout/process3"/>
    <dgm:cxn modelId="{4E932083-80A7-4D7D-960C-277AEB3F3629}" type="presParOf" srcId="{5C43810B-B63E-493D-83DC-9B808200C617}" destId="{F60F9C3D-647D-4139-AAAF-EF03113F6F78}"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6DF68-9343-44D3-934C-EA2F5B5E9F1E}">
      <dsp:nvSpPr>
        <dsp:cNvPr id="0" name=""/>
        <dsp:cNvSpPr/>
      </dsp:nvSpPr>
      <dsp:spPr>
        <a:xfrm>
          <a:off x="1675" y="598594"/>
          <a:ext cx="1438307" cy="620619"/>
        </a:xfrm>
        <a:prstGeom prst="roundRect">
          <a:avLst>
            <a:gd name="adj" fmla="val 10000"/>
          </a:avLst>
        </a:prstGeom>
        <a:solidFill>
          <a:schemeClr val="accent2">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lvl="0" algn="l" defTabSz="488950">
            <a:lnSpc>
              <a:spcPct val="90000"/>
            </a:lnSpc>
            <a:spcBef>
              <a:spcPct val="0"/>
            </a:spcBef>
            <a:spcAft>
              <a:spcPct val="35000"/>
            </a:spcAft>
          </a:pPr>
          <a:r>
            <a:rPr lang="fr-FR" sz="1100" kern="1200" dirty="0" smtClean="0"/>
            <a:t>Comparer les priorités des </a:t>
          </a:r>
          <a:r>
            <a:rPr lang="fr-FR" sz="1100" kern="1200" dirty="0" err="1" smtClean="0"/>
            <a:t>switchs</a:t>
          </a:r>
          <a:endParaRPr lang="fr-FR" sz="1100" kern="1200" dirty="0"/>
        </a:p>
      </dsp:txBody>
      <dsp:txXfrm>
        <a:off x="1675" y="598594"/>
        <a:ext cx="1438307" cy="413746"/>
      </dsp:txXfrm>
    </dsp:sp>
    <dsp:sp modelId="{006AE5B5-9028-40C9-8617-C39747426938}">
      <dsp:nvSpPr>
        <dsp:cNvPr id="0" name=""/>
        <dsp:cNvSpPr/>
      </dsp:nvSpPr>
      <dsp:spPr>
        <a:xfrm>
          <a:off x="296268" y="1012340"/>
          <a:ext cx="1438307" cy="940500"/>
        </a:xfrm>
        <a:prstGeom prst="roundRect">
          <a:avLst>
            <a:gd name="adj" fmla="val 10000"/>
          </a:avLst>
        </a:prstGeom>
        <a:solidFill>
          <a:schemeClr val="lt1">
            <a:alpha val="90000"/>
            <a:hueOff val="0"/>
            <a:satOff val="0"/>
            <a:lumOff val="0"/>
            <a:alphaOff val="0"/>
          </a:schemeClr>
        </a:solidFill>
        <a:ln w="2642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fr-FR" sz="1100" kern="1200" dirty="0" smtClean="0"/>
            <a:t>Choisir le switch avec la priorité la moins élevée comme racine</a:t>
          </a:r>
          <a:endParaRPr lang="fr-FR" sz="1100" kern="1200" dirty="0"/>
        </a:p>
      </dsp:txBody>
      <dsp:txXfrm>
        <a:off x="323814" y="1039886"/>
        <a:ext cx="1383215" cy="885408"/>
      </dsp:txXfrm>
    </dsp:sp>
    <dsp:sp modelId="{B9B58B9D-C522-443D-8BD7-F73703F6E8BE}">
      <dsp:nvSpPr>
        <dsp:cNvPr id="0" name=""/>
        <dsp:cNvSpPr/>
      </dsp:nvSpPr>
      <dsp:spPr>
        <a:xfrm>
          <a:off x="1658024" y="626419"/>
          <a:ext cx="462249" cy="35809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fr-FR" sz="900" kern="1200"/>
        </a:p>
      </dsp:txBody>
      <dsp:txXfrm>
        <a:off x="1658024" y="698038"/>
        <a:ext cx="354820" cy="214858"/>
      </dsp:txXfrm>
    </dsp:sp>
    <dsp:sp modelId="{0CF92298-A08B-4F36-82C5-F0D679FE81EE}">
      <dsp:nvSpPr>
        <dsp:cNvPr id="0" name=""/>
        <dsp:cNvSpPr/>
      </dsp:nvSpPr>
      <dsp:spPr>
        <a:xfrm>
          <a:off x="2312151" y="598594"/>
          <a:ext cx="1438307" cy="620619"/>
        </a:xfrm>
        <a:prstGeom prst="roundRect">
          <a:avLst>
            <a:gd name="adj" fmla="val 10000"/>
          </a:avLst>
        </a:prstGeom>
        <a:solidFill>
          <a:schemeClr val="accent3">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41910" numCol="1" spcCol="1270" anchor="t" anchorCtr="0">
          <a:noAutofit/>
        </a:bodyPr>
        <a:lstStyle/>
        <a:p>
          <a:pPr lvl="0" algn="l" defTabSz="488950">
            <a:lnSpc>
              <a:spcPct val="90000"/>
            </a:lnSpc>
            <a:spcBef>
              <a:spcPct val="0"/>
            </a:spcBef>
            <a:spcAft>
              <a:spcPct val="35000"/>
            </a:spcAft>
          </a:pPr>
          <a:r>
            <a:rPr lang="fr-FR" sz="1100" kern="1200" dirty="0" smtClean="0"/>
            <a:t>Comparer les adresses MAC </a:t>
          </a:r>
          <a:endParaRPr lang="fr-FR" sz="1100" kern="1200" dirty="0"/>
        </a:p>
      </dsp:txBody>
      <dsp:txXfrm>
        <a:off x="2312151" y="598594"/>
        <a:ext cx="1438307" cy="413746"/>
      </dsp:txXfrm>
    </dsp:sp>
    <dsp:sp modelId="{F60F9C3D-647D-4139-AAAF-EF03113F6F78}">
      <dsp:nvSpPr>
        <dsp:cNvPr id="0" name=""/>
        <dsp:cNvSpPr/>
      </dsp:nvSpPr>
      <dsp:spPr>
        <a:xfrm>
          <a:off x="2606744" y="1012340"/>
          <a:ext cx="1438307" cy="940500"/>
        </a:xfrm>
        <a:prstGeom prst="roundRect">
          <a:avLst>
            <a:gd name="adj" fmla="val 10000"/>
          </a:avLst>
        </a:prstGeom>
        <a:solidFill>
          <a:schemeClr val="lt1">
            <a:alpha val="90000"/>
            <a:hueOff val="0"/>
            <a:satOff val="0"/>
            <a:lumOff val="0"/>
            <a:alphaOff val="0"/>
          </a:schemeClr>
        </a:solidFill>
        <a:ln w="2642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fr-FR" sz="1100" kern="1200" dirty="0" smtClean="0"/>
            <a:t>Choisir le switch avec l’adresse MAC la moins élevée comme racine</a:t>
          </a:r>
          <a:endParaRPr lang="fr-FR" sz="1100" kern="1200" dirty="0"/>
        </a:p>
      </dsp:txBody>
      <dsp:txXfrm>
        <a:off x="2634290" y="1039886"/>
        <a:ext cx="1383215" cy="8854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FB49419C-29D0-496D-A262-99E7925471C9}" type="datetimeFigureOut">
              <a:rPr lang="fr-FR" smtClean="0"/>
              <a:t>17/09/2018</a:t>
            </a:fld>
            <a:endParaRPr lang="fr-FR"/>
          </a:p>
        </p:txBody>
      </p:sp>
      <p:sp>
        <p:nvSpPr>
          <p:cNvPr id="4" name="Espace réservé du pied de page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EA1284CC-1D3B-4E28-AAA2-BDAB1EE37496}" type="slidenum">
              <a:rPr lang="fr-FR" smtClean="0"/>
              <a:t>‹N°›</a:t>
            </a:fld>
            <a:endParaRPr lang="fr-FR"/>
          </a:p>
        </p:txBody>
      </p:sp>
    </p:spTree>
    <p:extLst>
      <p:ext uri="{BB962C8B-B14F-4D97-AF65-F5344CB8AC3E}">
        <p14:creationId xmlns:p14="http://schemas.microsoft.com/office/powerpoint/2010/main" val="20043925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4DBDC4EE-70F8-426E-A979-3A24381DAC69}" type="datetimeFigureOut">
              <a:rPr lang="fr-FR" smtClean="0"/>
              <a:t>17/09/2018</a:t>
            </a:fld>
            <a:endParaRPr lang="fr-FR" dirty="0"/>
          </a:p>
        </p:txBody>
      </p:sp>
      <p:sp>
        <p:nvSpPr>
          <p:cNvPr id="4" name="Espace réservé de l'image des diapositives 3"/>
          <p:cNvSpPr>
            <a:spLocks noGrp="1" noRot="1" noChangeAspect="1"/>
          </p:cNvSpPr>
          <p:nvPr>
            <p:ph type="sldImg" idx="2"/>
          </p:nvPr>
        </p:nvSpPr>
        <p:spPr>
          <a:xfrm>
            <a:off x="420688" y="744538"/>
            <a:ext cx="5956300" cy="3722687"/>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326E87DA-F049-44D1-9158-34B5B998216C}" type="slidenum">
              <a:rPr lang="fr-FR" smtClean="0"/>
              <a:t>‹N°›</a:t>
            </a:fld>
            <a:endParaRPr lang="fr-FR" dirty="0"/>
          </a:p>
        </p:txBody>
      </p:sp>
    </p:spTree>
    <p:extLst>
      <p:ext uri="{BB962C8B-B14F-4D97-AF65-F5344CB8AC3E}">
        <p14:creationId xmlns:p14="http://schemas.microsoft.com/office/powerpoint/2010/main" val="2542970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26E87DA-F049-44D1-9158-34B5B998216C}" type="slidenum">
              <a:rPr lang="fr-FR" smtClean="0"/>
              <a:t>2</a:t>
            </a:fld>
            <a:endParaRPr lang="fr-FR" dirty="0"/>
          </a:p>
        </p:txBody>
      </p:sp>
    </p:spTree>
    <p:extLst>
      <p:ext uri="{BB962C8B-B14F-4D97-AF65-F5344CB8AC3E}">
        <p14:creationId xmlns:p14="http://schemas.microsoft.com/office/powerpoint/2010/main" val="1890298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326E87DA-F049-44D1-9158-34B5B998216C}" type="slidenum">
              <a:rPr lang="fr-FR" smtClean="0"/>
              <a:t>5</a:t>
            </a:fld>
            <a:endParaRPr lang="fr-FR" dirty="0"/>
          </a:p>
        </p:txBody>
      </p:sp>
    </p:spTree>
    <p:extLst>
      <p:ext uri="{BB962C8B-B14F-4D97-AF65-F5344CB8AC3E}">
        <p14:creationId xmlns:p14="http://schemas.microsoft.com/office/powerpoint/2010/main" val="347922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le prof expliquer bien étape</a:t>
            </a:r>
            <a:r>
              <a:rPr lang="fr-FR" baseline="0" dirty="0" smtClean="0"/>
              <a:t> par étape le démarrage d’un switch</a:t>
            </a:r>
            <a:endParaRPr lang="fr-FR" dirty="0"/>
          </a:p>
        </p:txBody>
      </p:sp>
      <p:sp>
        <p:nvSpPr>
          <p:cNvPr id="4" name="Espace réservé du numéro de diapositive 3"/>
          <p:cNvSpPr>
            <a:spLocks noGrp="1"/>
          </p:cNvSpPr>
          <p:nvPr>
            <p:ph type="sldNum" sz="quarter" idx="10"/>
          </p:nvPr>
        </p:nvSpPr>
        <p:spPr/>
        <p:txBody>
          <a:bodyPr/>
          <a:lstStyle/>
          <a:p>
            <a:fld id="{326E87DA-F049-44D1-9158-34B5B998216C}" type="slidenum">
              <a:rPr lang="fr-FR" smtClean="0"/>
              <a:t>8</a:t>
            </a:fld>
            <a:endParaRPr lang="fr-FR" dirty="0"/>
          </a:p>
        </p:txBody>
      </p:sp>
    </p:spTree>
    <p:extLst>
      <p:ext uri="{BB962C8B-B14F-4D97-AF65-F5344CB8AC3E}">
        <p14:creationId xmlns:p14="http://schemas.microsoft.com/office/powerpoint/2010/main" val="3622009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les prof: bien expliquer la</a:t>
            </a:r>
            <a:r>
              <a:rPr lang="fr-FR" baseline="0" dirty="0" smtClean="0"/>
              <a:t> nécessité de sauvegarder sa configuration au fur et à mesure</a:t>
            </a:r>
            <a:endParaRPr lang="fr-FR" dirty="0"/>
          </a:p>
        </p:txBody>
      </p:sp>
      <p:sp>
        <p:nvSpPr>
          <p:cNvPr id="4" name="Espace réservé du numéro de diapositive 3"/>
          <p:cNvSpPr>
            <a:spLocks noGrp="1"/>
          </p:cNvSpPr>
          <p:nvPr>
            <p:ph type="sldNum" sz="quarter" idx="10"/>
          </p:nvPr>
        </p:nvSpPr>
        <p:spPr/>
        <p:txBody>
          <a:bodyPr/>
          <a:lstStyle/>
          <a:p>
            <a:fld id="{326E87DA-F049-44D1-9158-34B5B998216C}" type="slidenum">
              <a:rPr lang="fr-FR" smtClean="0"/>
              <a:t>9</a:t>
            </a:fld>
            <a:endParaRPr lang="fr-FR" dirty="0"/>
          </a:p>
        </p:txBody>
      </p:sp>
    </p:spTree>
    <p:extLst>
      <p:ext uri="{BB962C8B-B14F-4D97-AF65-F5344CB8AC3E}">
        <p14:creationId xmlns:p14="http://schemas.microsoft.com/office/powerpoint/2010/main" val="1026917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26E87DA-F049-44D1-9158-34B5B998216C}" type="slidenum">
              <a:rPr lang="fr-FR" smtClean="0"/>
              <a:t>17</a:t>
            </a:fld>
            <a:endParaRPr lang="fr-FR" dirty="0"/>
          </a:p>
        </p:txBody>
      </p:sp>
    </p:spTree>
    <p:extLst>
      <p:ext uri="{BB962C8B-B14F-4D97-AF65-F5344CB8AC3E}">
        <p14:creationId xmlns:p14="http://schemas.microsoft.com/office/powerpoint/2010/main" val="1371130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le prof: évoquer rapidement SNMP</a:t>
            </a:r>
            <a:endParaRPr lang="fr-FR" dirty="0"/>
          </a:p>
        </p:txBody>
      </p:sp>
      <p:sp>
        <p:nvSpPr>
          <p:cNvPr id="4" name="Espace réservé du numéro de diapositive 3"/>
          <p:cNvSpPr>
            <a:spLocks noGrp="1"/>
          </p:cNvSpPr>
          <p:nvPr>
            <p:ph type="sldNum" sz="quarter" idx="10"/>
          </p:nvPr>
        </p:nvSpPr>
        <p:spPr/>
        <p:txBody>
          <a:bodyPr/>
          <a:lstStyle/>
          <a:p>
            <a:fld id="{326E87DA-F049-44D1-9158-34B5B998216C}" type="slidenum">
              <a:rPr lang="fr-FR" smtClean="0"/>
              <a:t>20</a:t>
            </a:fld>
            <a:endParaRPr lang="fr-FR" dirty="0"/>
          </a:p>
        </p:txBody>
      </p:sp>
    </p:spTree>
    <p:extLst>
      <p:ext uri="{BB962C8B-B14F-4D97-AF65-F5344CB8AC3E}">
        <p14:creationId xmlns:p14="http://schemas.microsoft.com/office/powerpoint/2010/main" val="2161509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9268"/>
            <a:ext cx="7848600" cy="1606021"/>
          </a:xfrm>
        </p:spPr>
        <p:txBody>
          <a:bodyPr anchor="b">
            <a:noAutofit/>
          </a:bodyPr>
          <a:lstStyle>
            <a:lvl1pPr>
              <a:defRPr sz="5400" cap="all" baseline="0"/>
            </a:lvl1pPr>
          </a:lstStyle>
          <a:p>
            <a:r>
              <a:rPr lang="fr-FR" dirty="0" smtClean="0"/>
              <a:t>Modifiez le style du titre</a:t>
            </a:r>
            <a:endParaRPr lang="en-US" dirty="0"/>
          </a:p>
        </p:txBody>
      </p:sp>
      <p:sp>
        <p:nvSpPr>
          <p:cNvPr id="3" name="Subtitle 2"/>
          <p:cNvSpPr>
            <a:spLocks noGrp="1"/>
          </p:cNvSpPr>
          <p:nvPr>
            <p:ph type="subTitle" idx="1"/>
          </p:nvPr>
        </p:nvSpPr>
        <p:spPr>
          <a:xfrm>
            <a:off x="685800" y="2477120"/>
            <a:ext cx="6400800" cy="14605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4" name="Date Placeholder 3"/>
          <p:cNvSpPr>
            <a:spLocks noGrp="1"/>
          </p:cNvSpPr>
          <p:nvPr>
            <p:ph type="dt" sz="half" idx="10"/>
          </p:nvPr>
        </p:nvSpPr>
        <p:spPr/>
        <p:txBody>
          <a:bodyPr/>
          <a:lstStyle/>
          <a:p>
            <a:fld id="{4C84424F-D180-45D4-AEBD-117C11B68DFA}" type="datetime1">
              <a:rPr lang="fr-FR" smtClean="0"/>
              <a:t>17/09/2018</a:t>
            </a:fld>
            <a:endParaRPr lang="fr-BE" dirty="0"/>
          </a:p>
        </p:txBody>
      </p:sp>
      <p:sp>
        <p:nvSpPr>
          <p:cNvPr id="5" name="Footer Placeholder 4"/>
          <p:cNvSpPr>
            <a:spLocks noGrp="1"/>
          </p:cNvSpPr>
          <p:nvPr>
            <p:ph type="ftr" sz="quarter" idx="11"/>
          </p:nvPr>
        </p:nvSpPr>
        <p:spPr/>
        <p:txBody>
          <a:bodyPr/>
          <a:lstStyle/>
          <a:p>
            <a:endParaRPr lang="fr-BE" dirty="0"/>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dirty="0"/>
          </a:p>
        </p:txBody>
      </p:sp>
      <p:cxnSp>
        <p:nvCxnSpPr>
          <p:cNvPr id="8" name="Straight Connector 7"/>
          <p:cNvCxnSpPr/>
          <p:nvPr/>
        </p:nvCxnSpPr>
        <p:spPr>
          <a:xfrm>
            <a:off x="685800" y="2281436"/>
            <a:ext cx="7848600" cy="132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3BDFDE34-F435-49B3-8E7D-7E88F731586A}" type="datetime1">
              <a:rPr lang="fr-FR" smtClean="0"/>
              <a:t>17/09/2018</a:t>
            </a:fld>
            <a:endParaRPr lang="fr-BE" dirty="0"/>
          </a:p>
        </p:txBody>
      </p:sp>
      <p:sp>
        <p:nvSpPr>
          <p:cNvPr id="5" name="Footer Placeholder 4"/>
          <p:cNvSpPr>
            <a:spLocks noGrp="1"/>
          </p:cNvSpPr>
          <p:nvPr>
            <p:ph type="ftr" sz="quarter" idx="11"/>
          </p:nvPr>
        </p:nvSpPr>
        <p:spPr/>
        <p:txBody>
          <a:bodyPr/>
          <a:lstStyle/>
          <a:p>
            <a:endParaRPr lang="fr-BE" dirty="0"/>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08000"/>
            <a:ext cx="2057400" cy="4889500"/>
          </a:xfrm>
        </p:spPr>
        <p:txBody>
          <a:bodyPr vert="eaVert" anchor="b"/>
          <a:lstStyle/>
          <a:p>
            <a:r>
              <a:rPr lang="fr-FR" smtClean="0"/>
              <a:t>Modifiez le style du titre</a:t>
            </a:r>
            <a:endParaRPr lang="en-US" dirty="0"/>
          </a:p>
        </p:txBody>
      </p:sp>
      <p:sp>
        <p:nvSpPr>
          <p:cNvPr id="3" name="Vertical Text Placeholder 2"/>
          <p:cNvSpPr>
            <a:spLocks noGrp="1"/>
          </p:cNvSpPr>
          <p:nvPr>
            <p:ph type="body" orient="vert" idx="1"/>
          </p:nvPr>
        </p:nvSpPr>
        <p:spPr>
          <a:xfrm>
            <a:off x="457200" y="508000"/>
            <a:ext cx="6019800" cy="488950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1A9D4B7-37B8-41DA-AF9F-4F43D5B5D459}" type="datetime1">
              <a:rPr lang="fr-FR" smtClean="0"/>
              <a:t>17/09/2018</a:t>
            </a:fld>
            <a:endParaRPr lang="fr-BE" dirty="0"/>
          </a:p>
        </p:txBody>
      </p:sp>
      <p:sp>
        <p:nvSpPr>
          <p:cNvPr id="5" name="Footer Placeholder 4"/>
          <p:cNvSpPr>
            <a:spLocks noGrp="1"/>
          </p:cNvSpPr>
          <p:nvPr>
            <p:ph type="ftr" sz="quarter" idx="11"/>
          </p:nvPr>
        </p:nvSpPr>
        <p:spPr/>
        <p:txBody>
          <a:bodyPr/>
          <a:lstStyle/>
          <a:p>
            <a:endParaRPr lang="fr-BE" dirty="0"/>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fr-FR" smtClean="0"/>
              <a:t>Modifiez le style du titre</a:t>
            </a:r>
            <a:endParaRPr lang="en-US"/>
          </a:p>
        </p:txBody>
      </p:sp>
      <p:sp>
        <p:nvSpPr>
          <p:cNvPr id="3" name="Content Placeholder 2"/>
          <p:cNvSpPr>
            <a:spLocks noGrp="1"/>
          </p:cNvSpPr>
          <p:nvPr>
            <p:ph idx="1"/>
          </p:nvPr>
        </p:nvSpPr>
        <p:spPr/>
        <p:txBody>
          <a:bodyPr/>
          <a:lstStyle>
            <a:lvl1pPr marL="182880" indent="-182880">
              <a:buFont typeface="Wingdings" panose="05000000000000000000" pitchFamily="2" charset="2"/>
              <a:buChar char="Ø"/>
              <a:defRPr/>
            </a:lvl1pPr>
            <a:lvl2pPr marL="457200" indent="-182880">
              <a:buFont typeface="Arial" panose="020B0604020202020204" pitchFamily="34" charset="0"/>
              <a:buChar char="-"/>
              <a:defRPr/>
            </a:lvl2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4" name="Date Placeholder 3"/>
          <p:cNvSpPr>
            <a:spLocks noGrp="1"/>
          </p:cNvSpPr>
          <p:nvPr>
            <p:ph type="dt" sz="half" idx="10"/>
          </p:nvPr>
        </p:nvSpPr>
        <p:spPr/>
        <p:txBody>
          <a:bodyPr/>
          <a:lstStyle/>
          <a:p>
            <a:fld id="{A04CFA78-EE5F-475C-BFDE-C8815D8624A0}" type="datetime1">
              <a:rPr lang="fr-FR" smtClean="0"/>
              <a:t>17/09/2018</a:t>
            </a:fld>
            <a:endParaRPr lang="fr-BE" dirty="0"/>
          </a:p>
        </p:txBody>
      </p:sp>
      <p:sp>
        <p:nvSpPr>
          <p:cNvPr id="5" name="Footer Placeholder 4"/>
          <p:cNvSpPr>
            <a:spLocks noGrp="1"/>
          </p:cNvSpPr>
          <p:nvPr>
            <p:ph type="ftr" sz="quarter" idx="11"/>
          </p:nvPr>
        </p:nvSpPr>
        <p:spPr/>
        <p:txBody>
          <a:bodyPr/>
          <a:lstStyle/>
          <a:p>
            <a:endParaRPr lang="fr-BE" dirty="0"/>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968501"/>
            <a:ext cx="7772400" cy="1833562"/>
          </a:xfrm>
        </p:spPr>
        <p:txBody>
          <a:bodyPr anchor="b">
            <a:normAutofit/>
          </a:bodyPr>
          <a:lstStyle>
            <a:lvl1pPr algn="l">
              <a:defRPr sz="4800" b="0" cap="all"/>
            </a:lvl1pPr>
          </a:lstStyle>
          <a:p>
            <a:r>
              <a:rPr lang="fr-FR" smtClean="0"/>
              <a:t>Modifiez le style du titre</a:t>
            </a:r>
            <a:endParaRPr lang="en-US" dirty="0"/>
          </a:p>
        </p:txBody>
      </p:sp>
      <p:sp>
        <p:nvSpPr>
          <p:cNvPr id="3" name="Text Placeholder 2"/>
          <p:cNvSpPr>
            <a:spLocks noGrp="1"/>
          </p:cNvSpPr>
          <p:nvPr>
            <p:ph type="body" idx="1"/>
          </p:nvPr>
        </p:nvSpPr>
        <p:spPr>
          <a:xfrm>
            <a:off x="722313" y="3855721"/>
            <a:ext cx="7772400" cy="1250156"/>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1768E68-5BE5-462A-A3C3-16C80B8646EE}" type="datetime1">
              <a:rPr lang="fr-FR" smtClean="0"/>
              <a:t>17/09/2018</a:t>
            </a:fld>
            <a:endParaRPr lang="fr-BE" dirty="0"/>
          </a:p>
        </p:txBody>
      </p:sp>
      <p:sp>
        <p:nvSpPr>
          <p:cNvPr id="5" name="Footer Placeholder 4"/>
          <p:cNvSpPr>
            <a:spLocks noGrp="1"/>
          </p:cNvSpPr>
          <p:nvPr>
            <p:ph type="ftr" sz="quarter" idx="11"/>
          </p:nvPr>
        </p:nvSpPr>
        <p:spPr/>
        <p:txBody>
          <a:bodyPr/>
          <a:lstStyle/>
          <a:p>
            <a:endParaRPr lang="fr-BE" dirty="0"/>
          </a:p>
        </p:txBody>
      </p:sp>
      <p:sp>
        <p:nvSpPr>
          <p:cNvPr id="6" name="Slide Number Placeholder 5"/>
          <p:cNvSpPr>
            <a:spLocks noGrp="1"/>
          </p:cNvSpPr>
          <p:nvPr>
            <p:ph type="sldNum" sz="quarter" idx="12"/>
          </p:nvPr>
        </p:nvSpPr>
        <p:spPr/>
        <p:txBody>
          <a:bodyPr/>
          <a:lstStyle/>
          <a:p>
            <a:fld id="{CF4668DC-857F-487D-BFFA-8C0CA5037977}" type="slidenum">
              <a:rPr lang="fr-BE" smtClean="0"/>
              <a:t>‹N°›</a:t>
            </a:fld>
            <a:endParaRPr lang="fr-BE" dirty="0"/>
          </a:p>
        </p:txBody>
      </p:sp>
      <p:cxnSp>
        <p:nvCxnSpPr>
          <p:cNvPr id="7" name="Straight Connector 6"/>
          <p:cNvCxnSpPr/>
          <p:nvPr/>
        </p:nvCxnSpPr>
        <p:spPr>
          <a:xfrm>
            <a:off x="731520" y="3832861"/>
            <a:ext cx="7848600" cy="1323"/>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sz="half" idx="1"/>
          </p:nvPr>
        </p:nvSpPr>
        <p:spPr>
          <a:xfrm>
            <a:off x="457200" y="1394460"/>
            <a:ext cx="4038600" cy="3931920"/>
          </a:xfrm>
        </p:spPr>
        <p:txBody>
          <a:bodyPr/>
          <a:lstStyle>
            <a:lvl1pPr marL="182880" indent="-182880">
              <a:buFont typeface="Wingdings" panose="05000000000000000000" pitchFamily="2" charset="2"/>
              <a:buChar char="Ø"/>
              <a:defRPr sz="2800"/>
            </a:lvl1pPr>
            <a:lvl2pPr marL="457200" indent="-182880">
              <a:buFont typeface="Arial" panose="020B0604020202020204" pitchFamily="34" charset="0"/>
              <a:buChar cha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4" name="Content Placeholder 3"/>
          <p:cNvSpPr>
            <a:spLocks noGrp="1"/>
          </p:cNvSpPr>
          <p:nvPr>
            <p:ph sz="half" idx="2"/>
          </p:nvPr>
        </p:nvSpPr>
        <p:spPr>
          <a:xfrm>
            <a:off x="4648200" y="1394460"/>
            <a:ext cx="4038600" cy="3931920"/>
          </a:xfrm>
        </p:spPr>
        <p:txBody>
          <a:bodyPr/>
          <a:lstStyle>
            <a:lvl1pPr marL="182880" indent="-182880">
              <a:buFont typeface="Wingdings" panose="05000000000000000000" pitchFamily="2" charset="2"/>
              <a:buChar char="Ø"/>
              <a:defRPr sz="2800"/>
            </a:lvl1pPr>
            <a:lvl2pPr marL="457200" indent="-182880">
              <a:buFont typeface="Arial" panose="020B0604020202020204" pitchFamily="34" charset="0"/>
              <a:buChar cha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5" name="Date Placeholder 4"/>
          <p:cNvSpPr>
            <a:spLocks noGrp="1"/>
          </p:cNvSpPr>
          <p:nvPr>
            <p:ph type="dt" sz="half" idx="10"/>
          </p:nvPr>
        </p:nvSpPr>
        <p:spPr/>
        <p:txBody>
          <a:bodyPr/>
          <a:lstStyle/>
          <a:p>
            <a:fld id="{BFD6A45D-ED7C-4E61-ADFE-713DE69C33DD}" type="datetime1">
              <a:rPr lang="fr-FR" smtClean="0"/>
              <a:t>17/09/2018</a:t>
            </a:fld>
            <a:endParaRPr lang="fr-BE" dirty="0"/>
          </a:p>
        </p:txBody>
      </p:sp>
      <p:sp>
        <p:nvSpPr>
          <p:cNvPr id="6" name="Footer Placeholder 5"/>
          <p:cNvSpPr>
            <a:spLocks noGrp="1"/>
          </p:cNvSpPr>
          <p:nvPr>
            <p:ph type="ftr" sz="quarter" idx="11"/>
          </p:nvPr>
        </p:nvSpPr>
        <p:spPr/>
        <p:txBody>
          <a:bodyPr/>
          <a:lstStyle/>
          <a:p>
            <a:endParaRPr lang="fr-BE" dirty="0"/>
          </a:p>
        </p:txBody>
      </p:sp>
      <p:sp>
        <p:nvSpPr>
          <p:cNvPr id="7" name="Slide Number Placeholder 6"/>
          <p:cNvSpPr>
            <a:spLocks noGrp="1"/>
          </p:cNvSpPr>
          <p:nvPr>
            <p:ph type="sldNum" sz="quarter" idx="12"/>
          </p:nvPr>
        </p:nvSpPr>
        <p:spPr/>
        <p:txBody>
          <a:bodyPr/>
          <a:lstStyle/>
          <a:p>
            <a:fld id="{CF4668DC-857F-487D-BFFA-8C0CA5037977}" type="slidenum">
              <a:rPr lang="fr-BE" smtClean="0"/>
              <a:t>‹N°›</a:t>
            </a:fld>
            <a:endParaRPr lang="fr-BE"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fr-FR" dirty="0" smtClean="0"/>
              <a:t>Modifiez le style du titre</a:t>
            </a:r>
            <a:endParaRPr lang="en-US" dirty="0"/>
          </a:p>
        </p:txBody>
      </p:sp>
      <p:sp>
        <p:nvSpPr>
          <p:cNvPr id="3" name="Text Placeholder 2"/>
          <p:cNvSpPr>
            <a:spLocks noGrp="1"/>
          </p:cNvSpPr>
          <p:nvPr>
            <p:ph type="body" idx="1"/>
          </p:nvPr>
        </p:nvSpPr>
        <p:spPr>
          <a:xfrm>
            <a:off x="457200" y="1397000"/>
            <a:ext cx="3931920" cy="533136"/>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457200" y="2032000"/>
            <a:ext cx="3931920" cy="3292740"/>
          </a:xfrm>
        </p:spPr>
        <p:txBody>
          <a:bodyPr/>
          <a:lstStyle>
            <a:lvl1pPr marL="182880" indent="-182880">
              <a:buFont typeface="Wingdings" panose="05000000000000000000" pitchFamily="2" charset="2"/>
              <a:buChar char="Ø"/>
              <a:defRPr sz="2400"/>
            </a:lvl1pPr>
            <a:lvl2pPr marL="457200" indent="-182880">
              <a:buFont typeface="Arial" panose="020B0604020202020204" pitchFamily="34" charset="0"/>
              <a:buChar char="-"/>
              <a:defRPr sz="2000"/>
            </a:lvl2pPr>
            <a:lvl3pPr marL="731520" indent="-182880">
              <a:buFont typeface="Arial" panose="020B0604020202020204" pitchFamily="34" charset="0"/>
              <a:buChar char="-"/>
              <a:defRPr sz="1800"/>
            </a:lvl3pPr>
            <a:lvl4pPr marL="1005840" indent="-182880">
              <a:buFont typeface="Arial" panose="020B0604020202020204" pitchFamily="34" charset="0"/>
              <a:buChar char="-"/>
              <a:defRPr sz="1600"/>
            </a:lvl4pPr>
            <a:lvl5pPr marL="1188720" indent="-137160">
              <a:buFont typeface="Arial" panose="020B0604020202020204" pitchFamily="34" charset="0"/>
              <a:buChar char="-"/>
              <a:defRPr sz="1600"/>
            </a:lvl5pPr>
            <a:lvl6pPr>
              <a:defRPr sz="1600"/>
            </a:lvl6pPr>
            <a:lvl7pPr>
              <a:defRPr sz="1600"/>
            </a:lvl7pPr>
            <a:lvl8pPr>
              <a:defRPr sz="1600"/>
            </a:lvl8pPr>
            <a:lvl9pPr>
              <a:defRPr sz="16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5" name="Text Placeholder 4"/>
          <p:cNvSpPr>
            <a:spLocks noGrp="1"/>
          </p:cNvSpPr>
          <p:nvPr>
            <p:ph type="body" sz="quarter" idx="3"/>
          </p:nvPr>
        </p:nvSpPr>
        <p:spPr>
          <a:xfrm>
            <a:off x="4754880" y="1397000"/>
            <a:ext cx="3931920" cy="533136"/>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754880" y="2032000"/>
            <a:ext cx="3931920" cy="3292740"/>
          </a:xfrm>
        </p:spPr>
        <p:txBody>
          <a:bodyPr/>
          <a:lstStyle>
            <a:lvl1pPr marL="182880" indent="-182880">
              <a:buFont typeface="Wingdings" panose="05000000000000000000" pitchFamily="2" charset="2"/>
              <a:buChar char="Ø"/>
              <a:defRPr sz="2400"/>
            </a:lvl1pPr>
            <a:lvl2pPr marL="457200" indent="-182880">
              <a:buFont typeface="Arial" panose="020B0604020202020204" pitchFamily="34" charset="0"/>
              <a:buChar cha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7" name="Date Placeholder 6"/>
          <p:cNvSpPr>
            <a:spLocks noGrp="1"/>
          </p:cNvSpPr>
          <p:nvPr>
            <p:ph type="dt" sz="half" idx="10"/>
          </p:nvPr>
        </p:nvSpPr>
        <p:spPr/>
        <p:txBody>
          <a:bodyPr/>
          <a:lstStyle/>
          <a:p>
            <a:fld id="{2D34DAD5-544C-43FC-9E87-CF9614F0E7F6}" type="datetime1">
              <a:rPr lang="fr-FR" smtClean="0"/>
              <a:t>17/09/2018</a:t>
            </a:fld>
            <a:endParaRPr lang="fr-BE" dirty="0"/>
          </a:p>
        </p:txBody>
      </p:sp>
      <p:sp>
        <p:nvSpPr>
          <p:cNvPr id="8" name="Footer Placeholder 7"/>
          <p:cNvSpPr>
            <a:spLocks noGrp="1"/>
          </p:cNvSpPr>
          <p:nvPr>
            <p:ph type="ftr" sz="quarter" idx="11"/>
          </p:nvPr>
        </p:nvSpPr>
        <p:spPr/>
        <p:txBody>
          <a:bodyPr/>
          <a:lstStyle/>
          <a:p>
            <a:endParaRPr lang="fr-BE" dirty="0"/>
          </a:p>
        </p:txBody>
      </p:sp>
      <p:sp>
        <p:nvSpPr>
          <p:cNvPr id="9" name="Slide Number Placeholder 8"/>
          <p:cNvSpPr>
            <a:spLocks noGrp="1"/>
          </p:cNvSpPr>
          <p:nvPr>
            <p:ph type="sldNum" sz="quarter" idx="12"/>
          </p:nvPr>
        </p:nvSpPr>
        <p:spPr/>
        <p:txBody>
          <a:bodyPr/>
          <a:lstStyle/>
          <a:p>
            <a:fld id="{CF4668DC-857F-487D-BFFA-8C0CA5037977}" type="slidenum">
              <a:rPr lang="fr-BE" smtClean="0"/>
              <a:t>‹N°›</a:t>
            </a:fld>
            <a:endParaRPr lang="fr-BE" dirty="0"/>
          </a:p>
        </p:txBody>
      </p:sp>
      <p:cxnSp>
        <p:nvCxnSpPr>
          <p:cNvPr id="11" name="Straight Connector 10"/>
          <p:cNvCxnSpPr/>
          <p:nvPr/>
        </p:nvCxnSpPr>
        <p:spPr>
          <a:xfrm>
            <a:off x="4572000" y="1417340"/>
            <a:ext cx="0" cy="391666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B76EEFC2-701B-43D1-861D-657BFD88B098}" type="datetime1">
              <a:rPr lang="fr-FR" smtClean="0"/>
              <a:t>17/09/2018</a:t>
            </a:fld>
            <a:endParaRPr lang="fr-BE" dirty="0"/>
          </a:p>
        </p:txBody>
      </p:sp>
      <p:sp>
        <p:nvSpPr>
          <p:cNvPr id="4" name="Footer Placeholder 3"/>
          <p:cNvSpPr>
            <a:spLocks noGrp="1"/>
          </p:cNvSpPr>
          <p:nvPr>
            <p:ph type="ftr" sz="quarter" idx="11"/>
          </p:nvPr>
        </p:nvSpPr>
        <p:spPr/>
        <p:txBody>
          <a:bodyPr/>
          <a:lstStyle/>
          <a:p>
            <a:endParaRPr lang="fr-BE" dirty="0"/>
          </a:p>
        </p:txBody>
      </p:sp>
      <p:sp>
        <p:nvSpPr>
          <p:cNvPr id="5" name="Slide Number Placeholder 4"/>
          <p:cNvSpPr>
            <a:spLocks noGrp="1"/>
          </p:cNvSpPr>
          <p:nvPr>
            <p:ph type="sldNum" sz="quarter" idx="12"/>
          </p:nvPr>
        </p:nvSpPr>
        <p:spPr/>
        <p:txBody>
          <a:bodyPr/>
          <a:lstStyle/>
          <a:p>
            <a:fld id="{CF4668DC-857F-487D-BFFA-8C0CA5037977}" type="slidenum">
              <a:rPr lang="fr-BE" smtClean="0"/>
              <a:t>‹N°›</a:t>
            </a:fld>
            <a:endParaRPr lang="fr-B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CEDDDC-B634-4B52-BF17-C03D35382223}" type="datetime1">
              <a:rPr lang="fr-FR" smtClean="0"/>
              <a:t>17/09/2018</a:t>
            </a:fld>
            <a:endParaRPr lang="fr-BE" dirty="0"/>
          </a:p>
        </p:txBody>
      </p:sp>
      <p:sp>
        <p:nvSpPr>
          <p:cNvPr id="3" name="Footer Placeholder 2"/>
          <p:cNvSpPr>
            <a:spLocks noGrp="1"/>
          </p:cNvSpPr>
          <p:nvPr>
            <p:ph type="ftr" sz="quarter" idx="11"/>
          </p:nvPr>
        </p:nvSpPr>
        <p:spPr/>
        <p:txBody>
          <a:bodyPr/>
          <a:lstStyle/>
          <a:p>
            <a:endParaRPr lang="fr-BE" dirty="0"/>
          </a:p>
        </p:txBody>
      </p:sp>
      <p:sp>
        <p:nvSpPr>
          <p:cNvPr id="4" name="Slide Number Placeholder 3"/>
          <p:cNvSpPr>
            <a:spLocks noGrp="1"/>
          </p:cNvSpPr>
          <p:nvPr>
            <p:ph type="sldNum" sz="quarter" idx="12"/>
          </p:nvPr>
        </p:nvSpPr>
        <p:spPr/>
        <p:txBody>
          <a:bodyPr/>
          <a:lstStyle/>
          <a:p>
            <a:fld id="{CF4668DC-857F-487D-BFFA-8C0CA5037977}" type="slidenum">
              <a:rPr lang="fr-BE" smtClean="0"/>
              <a:t>‹N°›</a:t>
            </a:fld>
            <a:endParaRPr lang="fr-B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660067"/>
            <a:ext cx="2139696" cy="1051560"/>
          </a:xfrm>
        </p:spPr>
        <p:txBody>
          <a:bodyPr anchor="b">
            <a:noAutofit/>
          </a:bodyPr>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2971800" y="660067"/>
            <a:ext cx="5715000" cy="4648200"/>
          </a:xfrm>
        </p:spPr>
        <p:txBody>
          <a:bodyPr/>
          <a:lstStyle>
            <a:lvl1pPr marL="182880" indent="-182880">
              <a:buFont typeface="Wingdings" panose="05000000000000000000" pitchFamily="2" charset="2"/>
              <a:buChar char="Ø"/>
              <a:defRPr sz="3200"/>
            </a:lvl1pPr>
            <a:lvl2pPr marL="457200" indent="-182880">
              <a:buFont typeface="Arial" panose="020B0604020202020204" pitchFamily="34" charset="0"/>
              <a:buChar cha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en-US" dirty="0"/>
          </a:p>
        </p:txBody>
      </p:sp>
      <p:sp>
        <p:nvSpPr>
          <p:cNvPr id="4" name="Text Placeholder 3"/>
          <p:cNvSpPr>
            <a:spLocks noGrp="1"/>
          </p:cNvSpPr>
          <p:nvPr>
            <p:ph type="body" sz="half" idx="2"/>
          </p:nvPr>
        </p:nvSpPr>
        <p:spPr>
          <a:xfrm>
            <a:off x="457201" y="1775461"/>
            <a:ext cx="2139696" cy="3536346"/>
          </a:xfrm>
        </p:spPr>
        <p:txBody>
          <a:bodyPr/>
          <a:lstStyle>
            <a:lvl1pPr marL="285750" indent="-285750">
              <a:buFont typeface="Wingdings" panose="05000000000000000000" pitchFamily="2" charset="2"/>
              <a:buChar char="Ø"/>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dirty="0" smtClean="0"/>
              <a:t>Modifiez les styles du texte du masque</a:t>
            </a:r>
          </a:p>
        </p:txBody>
      </p:sp>
      <p:sp>
        <p:nvSpPr>
          <p:cNvPr id="5" name="Date Placeholder 4"/>
          <p:cNvSpPr>
            <a:spLocks noGrp="1"/>
          </p:cNvSpPr>
          <p:nvPr>
            <p:ph type="dt" sz="half" idx="10"/>
          </p:nvPr>
        </p:nvSpPr>
        <p:spPr/>
        <p:txBody>
          <a:bodyPr/>
          <a:lstStyle/>
          <a:p>
            <a:fld id="{CAA47653-2B8E-462D-9899-90B2DDE9A0B8}" type="datetime1">
              <a:rPr lang="fr-FR" smtClean="0"/>
              <a:t>17/09/2018</a:t>
            </a:fld>
            <a:endParaRPr lang="fr-BE" dirty="0"/>
          </a:p>
        </p:txBody>
      </p:sp>
      <p:sp>
        <p:nvSpPr>
          <p:cNvPr id="6" name="Footer Placeholder 5"/>
          <p:cNvSpPr>
            <a:spLocks noGrp="1"/>
          </p:cNvSpPr>
          <p:nvPr>
            <p:ph type="ftr" sz="quarter" idx="11"/>
          </p:nvPr>
        </p:nvSpPr>
        <p:spPr/>
        <p:txBody>
          <a:bodyPr/>
          <a:lstStyle/>
          <a:p>
            <a:endParaRPr lang="fr-BE" dirty="0"/>
          </a:p>
        </p:txBody>
      </p:sp>
      <p:sp>
        <p:nvSpPr>
          <p:cNvPr id="7" name="Slide Number Placeholder 6"/>
          <p:cNvSpPr>
            <a:spLocks noGrp="1"/>
          </p:cNvSpPr>
          <p:nvPr>
            <p:ph type="sldNum" sz="quarter" idx="12"/>
          </p:nvPr>
        </p:nvSpPr>
        <p:spPr/>
        <p:txBody>
          <a:bodyPr/>
          <a:lstStyle/>
          <a:p>
            <a:fld id="{CF4668DC-857F-487D-BFFA-8C0CA5037977}" type="slidenum">
              <a:rPr lang="fr-BE" smtClean="0"/>
              <a:t>‹N°›</a:t>
            </a:fld>
            <a:endParaRPr lang="fr-BE" dirty="0"/>
          </a:p>
        </p:txBody>
      </p:sp>
      <p:cxnSp>
        <p:nvCxnSpPr>
          <p:cNvPr id="9" name="Straight Connector 8"/>
          <p:cNvCxnSpPr/>
          <p:nvPr/>
        </p:nvCxnSpPr>
        <p:spPr>
          <a:xfrm rot="5400000">
            <a:off x="451704" y="2983373"/>
            <a:ext cx="46482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660400"/>
            <a:ext cx="2142680" cy="1054100"/>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p:cNvSpPr>
          <p:nvPr>
            <p:ph type="pic" idx="1"/>
          </p:nvPr>
        </p:nvSpPr>
        <p:spPr>
          <a:xfrm>
            <a:off x="2858610" y="698501"/>
            <a:ext cx="5904390" cy="4583713"/>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smtClean="0"/>
              <a:t>Cliquez sur l'icône pour ajouter une image</a:t>
            </a:r>
            <a:endParaRPr lang="en-US" dirty="0"/>
          </a:p>
        </p:txBody>
      </p:sp>
      <p:sp>
        <p:nvSpPr>
          <p:cNvPr id="4" name="Text Placeholder 3"/>
          <p:cNvSpPr>
            <a:spLocks noGrp="1"/>
          </p:cNvSpPr>
          <p:nvPr>
            <p:ph type="body" sz="half" idx="2"/>
          </p:nvPr>
        </p:nvSpPr>
        <p:spPr>
          <a:xfrm>
            <a:off x="457200" y="1778000"/>
            <a:ext cx="2139696" cy="35356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68F0B63A-5210-4CC6-9084-2BF3FFBC554D}" type="datetime1">
              <a:rPr lang="fr-FR" smtClean="0"/>
              <a:t>17/09/2018</a:t>
            </a:fld>
            <a:endParaRPr lang="fr-BE" dirty="0"/>
          </a:p>
        </p:txBody>
      </p:sp>
      <p:sp>
        <p:nvSpPr>
          <p:cNvPr id="6" name="Footer Placeholder 5"/>
          <p:cNvSpPr>
            <a:spLocks noGrp="1"/>
          </p:cNvSpPr>
          <p:nvPr>
            <p:ph type="ftr" sz="quarter" idx="11"/>
          </p:nvPr>
        </p:nvSpPr>
        <p:spPr/>
        <p:txBody>
          <a:bodyPr/>
          <a:lstStyle/>
          <a:p>
            <a:endParaRPr lang="fr-BE" dirty="0"/>
          </a:p>
        </p:txBody>
      </p:sp>
      <p:sp>
        <p:nvSpPr>
          <p:cNvPr id="7" name="Slide Number Placeholder 6"/>
          <p:cNvSpPr>
            <a:spLocks noGrp="1"/>
          </p:cNvSpPr>
          <p:nvPr>
            <p:ph type="sldNum" sz="quarter" idx="12"/>
          </p:nvPr>
        </p:nvSpPr>
        <p:spPr/>
        <p:txBody>
          <a:bodyPr/>
          <a:lstStyle/>
          <a:p>
            <a:fld id="{CF4668DC-857F-487D-BFFA-8C0CA5037977}" type="slidenum">
              <a:rPr lang="fr-BE" smtClean="0"/>
              <a:t>‹N°›</a:t>
            </a:fld>
            <a:endParaRPr lang="fr-B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83989"/>
            <a:ext cx="9144000" cy="190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444500"/>
            <a:ext cx="8229600" cy="825500"/>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457200" y="1333500"/>
            <a:ext cx="8229600" cy="40640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Rectangle 6"/>
          <p:cNvSpPr/>
          <p:nvPr/>
        </p:nvSpPr>
        <p:spPr>
          <a:xfrm>
            <a:off x="0" y="0"/>
            <a:ext cx="9144000" cy="30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5240"/>
            <a:ext cx="2895600" cy="274320"/>
          </a:xfrm>
          <a:prstGeom prst="rect">
            <a:avLst/>
          </a:prstGeom>
        </p:spPr>
        <p:txBody>
          <a:bodyPr vert="horz" lIns="91440" tIns="45720" rIns="91440" bIns="45720" rtlCol="0" anchor="ctr"/>
          <a:lstStyle>
            <a:lvl1pPr algn="l">
              <a:defRPr sz="1200">
                <a:solidFill>
                  <a:srgbClr val="FFFFFF"/>
                </a:solidFill>
              </a:defRPr>
            </a:lvl1pPr>
          </a:lstStyle>
          <a:p>
            <a:fld id="{E22987F5-1E4E-4DCD-A810-0F80A8E9FA96}" type="datetime1">
              <a:rPr lang="fr-FR" smtClean="0"/>
              <a:t>17/09/2018</a:t>
            </a:fld>
            <a:endParaRPr lang="fr-BE" dirty="0"/>
          </a:p>
        </p:txBody>
      </p:sp>
      <p:sp>
        <p:nvSpPr>
          <p:cNvPr id="5" name="Footer Placeholder 4"/>
          <p:cNvSpPr>
            <a:spLocks noGrp="1"/>
          </p:cNvSpPr>
          <p:nvPr>
            <p:ph type="ftr" sz="quarter" idx="3"/>
          </p:nvPr>
        </p:nvSpPr>
        <p:spPr>
          <a:xfrm>
            <a:off x="3429000" y="15240"/>
            <a:ext cx="4114800" cy="274320"/>
          </a:xfrm>
          <a:prstGeom prst="rect">
            <a:avLst/>
          </a:prstGeom>
        </p:spPr>
        <p:txBody>
          <a:bodyPr vert="horz" lIns="91440" tIns="45720" rIns="91440" bIns="45720" rtlCol="0" anchor="ctr"/>
          <a:lstStyle>
            <a:lvl1pPr algn="ctr">
              <a:defRPr sz="1200">
                <a:solidFill>
                  <a:srgbClr val="FFFFFF"/>
                </a:solidFill>
              </a:defRPr>
            </a:lvl1pPr>
          </a:lstStyle>
          <a:p>
            <a:endParaRPr lang="fr-BE" dirty="0"/>
          </a:p>
        </p:txBody>
      </p:sp>
      <p:sp>
        <p:nvSpPr>
          <p:cNvPr id="6" name="Slide Number Placeholder 5"/>
          <p:cNvSpPr>
            <a:spLocks noGrp="1"/>
          </p:cNvSpPr>
          <p:nvPr>
            <p:ph type="sldNum" sz="quarter" idx="4"/>
          </p:nvPr>
        </p:nvSpPr>
        <p:spPr>
          <a:xfrm>
            <a:off x="7620000" y="15240"/>
            <a:ext cx="1066800" cy="274320"/>
          </a:xfrm>
          <a:prstGeom prst="rect">
            <a:avLst/>
          </a:prstGeom>
        </p:spPr>
        <p:txBody>
          <a:bodyPr vert="horz" lIns="91440" tIns="45720" rIns="91440" bIns="45720" rtlCol="0" anchor="ctr"/>
          <a:lstStyle>
            <a:lvl1pPr algn="l">
              <a:defRPr sz="1400" b="1">
                <a:solidFill>
                  <a:srgbClr val="FFFFFF"/>
                </a:solidFill>
              </a:defRPr>
            </a:lvl1pPr>
          </a:lstStyle>
          <a:p>
            <a:fld id="{CF4668DC-857F-487D-BFFA-8C0CA5037977}" type="slidenum">
              <a:rPr lang="fr-BE" smtClean="0"/>
              <a:t>‹N°›</a:t>
            </a:fld>
            <a:endParaRPr lang="fr-BE" dirty="0"/>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6.xml"/><Relationship Id="rId5" Type="http://schemas.openxmlformats.org/officeDocument/2006/relationships/image" Target="../media/image15.jpeg"/><Relationship Id="rId4" Type="http://schemas.openxmlformats.org/officeDocument/2006/relationships/image" Target="../media/image14.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697260"/>
            <a:ext cx="7848600" cy="1606021"/>
          </a:xfrm>
        </p:spPr>
        <p:txBody>
          <a:bodyPr>
            <a:normAutofit/>
          </a:bodyPr>
          <a:lstStyle/>
          <a:p>
            <a:r>
              <a:rPr lang="fr-FR" sz="3200" dirty="0" smtClean="0"/>
              <a:t>Module Introduction aux réseaux</a:t>
            </a:r>
            <a:endParaRPr lang="fr-FR" sz="3200" dirty="0"/>
          </a:p>
        </p:txBody>
      </p:sp>
      <p:sp>
        <p:nvSpPr>
          <p:cNvPr id="3" name="Sous-titre 2"/>
          <p:cNvSpPr>
            <a:spLocks noGrp="1"/>
          </p:cNvSpPr>
          <p:nvPr>
            <p:ph type="subTitle" idx="1"/>
          </p:nvPr>
        </p:nvSpPr>
        <p:spPr>
          <a:xfrm>
            <a:off x="685800" y="2425452"/>
            <a:ext cx="7054552" cy="1460500"/>
          </a:xfrm>
        </p:spPr>
        <p:txBody>
          <a:bodyPr/>
          <a:lstStyle/>
          <a:p>
            <a:r>
              <a:rPr lang="fr-FR" dirty="0"/>
              <a:t>4</a:t>
            </a:r>
            <a:r>
              <a:rPr lang="fr-FR" baseline="30000" dirty="0" smtClean="0"/>
              <a:t>ème</a:t>
            </a:r>
            <a:r>
              <a:rPr lang="fr-FR" dirty="0" smtClean="0"/>
              <a:t> séance : TP Réseaux locaux commutés (Ethernet)</a:t>
            </a:r>
          </a:p>
          <a:p>
            <a:pPr lvl="0">
              <a:buClr>
                <a:srgbClr val="4F81BD"/>
              </a:buClr>
            </a:pPr>
            <a:r>
              <a:rPr lang="fr-FR" sz="2000" i="1" dirty="0">
                <a:solidFill>
                  <a:srgbClr val="002060"/>
                </a:solidFill>
              </a:rPr>
              <a:t>Taghrid </a:t>
            </a:r>
            <a:r>
              <a:rPr lang="fr-FR" sz="2000" i="1" dirty="0" smtClean="0">
                <a:solidFill>
                  <a:srgbClr val="002060"/>
                </a:solidFill>
              </a:rPr>
              <a:t>Asfour</a:t>
            </a:r>
            <a:endParaRPr lang="fr-FR" sz="2000" i="1" dirty="0">
              <a:solidFill>
                <a:srgbClr val="002060"/>
              </a:solidFill>
            </a:endParaRPr>
          </a:p>
          <a:p>
            <a:endParaRPr lang="fr-FR" dirty="0"/>
          </a:p>
        </p:txBody>
      </p:sp>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895983"/>
            <a:ext cx="7920880" cy="15266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Espace réservé du numéro de diapositive 3"/>
          <p:cNvSpPr>
            <a:spLocks noGrp="1"/>
          </p:cNvSpPr>
          <p:nvPr>
            <p:ph type="sldNum" sz="quarter" idx="12"/>
          </p:nvPr>
        </p:nvSpPr>
        <p:spPr/>
        <p:txBody>
          <a:bodyPr/>
          <a:lstStyle/>
          <a:p>
            <a:fld id="{CF4668DC-857F-487D-BFFA-8C0CA5037977}" type="slidenum">
              <a:rPr lang="fr-BE" smtClean="0"/>
              <a:t>1</a:t>
            </a:fld>
            <a:endParaRPr lang="fr-BE" dirty="0"/>
          </a:p>
        </p:txBody>
      </p:sp>
    </p:spTree>
    <p:extLst>
      <p:ext uri="{BB962C8B-B14F-4D97-AF65-F5344CB8AC3E}">
        <p14:creationId xmlns:p14="http://schemas.microsoft.com/office/powerpoint/2010/main" val="25972868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 retenir</a:t>
            </a:r>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10</a:t>
            </a:fld>
            <a:endParaRPr lang="fr-BE" dirty="0"/>
          </a:p>
        </p:txBody>
      </p:sp>
      <p:sp>
        <p:nvSpPr>
          <p:cNvPr id="6" name="ZoneTexte 5"/>
          <p:cNvSpPr txBox="1"/>
          <p:nvPr/>
        </p:nvSpPr>
        <p:spPr>
          <a:xfrm>
            <a:off x="971600" y="3361556"/>
            <a:ext cx="4824536" cy="116955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fr-FR" sz="1400" dirty="0" smtClean="0"/>
              <a:t>La mémoire RAM: mémoire vive et volatile, on y trouve</a:t>
            </a:r>
          </a:p>
          <a:p>
            <a:r>
              <a:rPr lang="fr-FR" sz="1400" dirty="0" smtClean="0"/>
              <a:t>- Les programmes en cours d’exécution</a:t>
            </a:r>
          </a:p>
          <a:p>
            <a:r>
              <a:rPr lang="fr-FR" sz="1400" dirty="0" smtClean="0"/>
              <a:t>- Le fichier running-config avec les configurations prises en compte </a:t>
            </a:r>
          </a:p>
          <a:p>
            <a:r>
              <a:rPr lang="fr-FR" sz="1400" dirty="0" smtClean="0"/>
              <a:t>- La table mac-</a:t>
            </a:r>
            <a:r>
              <a:rPr lang="fr-FR" sz="1400" dirty="0" err="1" smtClean="0"/>
              <a:t>address</a:t>
            </a:r>
            <a:r>
              <a:rPr lang="fr-FR" sz="1400" dirty="0" smtClean="0"/>
              <a:t>-table</a:t>
            </a:r>
            <a:endParaRPr lang="fr-FR" sz="1400" dirty="0"/>
          </a:p>
        </p:txBody>
      </p:sp>
      <p:sp>
        <p:nvSpPr>
          <p:cNvPr id="7" name="ZoneTexte 6"/>
          <p:cNvSpPr txBox="1"/>
          <p:nvPr/>
        </p:nvSpPr>
        <p:spPr>
          <a:xfrm>
            <a:off x="4788024" y="1319064"/>
            <a:ext cx="3672408" cy="738664"/>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1400" dirty="0" smtClean="0"/>
              <a:t>La mémoire NVRAM: mémoire persistante</a:t>
            </a:r>
          </a:p>
          <a:p>
            <a:r>
              <a:rPr lang="fr-FR" sz="1400" dirty="0" smtClean="0"/>
              <a:t>On y trouve le fichier de configuration sauvegardé "startup-config"</a:t>
            </a:r>
            <a:endParaRPr lang="fr-FR" sz="1400" dirty="0"/>
          </a:p>
        </p:txBody>
      </p:sp>
      <p:cxnSp>
        <p:nvCxnSpPr>
          <p:cNvPr id="9" name="Connecteur droit avec flèche 8"/>
          <p:cNvCxnSpPr/>
          <p:nvPr/>
        </p:nvCxnSpPr>
        <p:spPr>
          <a:xfrm>
            <a:off x="2405776" y="2057728"/>
            <a:ext cx="1230120" cy="130382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 name="ZoneTexte 9"/>
          <p:cNvSpPr txBox="1"/>
          <p:nvPr/>
        </p:nvSpPr>
        <p:spPr>
          <a:xfrm>
            <a:off x="0" y="2804656"/>
            <a:ext cx="3627660" cy="307777"/>
          </a:xfrm>
          <a:prstGeom prst="rect">
            <a:avLst/>
          </a:prstGeom>
          <a:noFill/>
        </p:spPr>
        <p:txBody>
          <a:bodyPr wrap="none" rtlCol="0">
            <a:spAutoFit/>
          </a:bodyPr>
          <a:lstStyle/>
          <a:p>
            <a:r>
              <a:rPr lang="fr-FR" sz="1400" dirty="0" smtClean="0"/>
              <a:t>L’IOS est copié dans la RAM au démarrage</a:t>
            </a:r>
            <a:endParaRPr lang="fr-FR" sz="1400" dirty="0"/>
          </a:p>
        </p:txBody>
      </p:sp>
      <p:sp>
        <p:nvSpPr>
          <p:cNvPr id="14" name="ZoneTexte 13"/>
          <p:cNvSpPr txBox="1"/>
          <p:nvPr/>
        </p:nvSpPr>
        <p:spPr>
          <a:xfrm>
            <a:off x="5785183" y="4178367"/>
            <a:ext cx="3240360" cy="1384995"/>
          </a:xfrm>
          <a:prstGeom prst="rect">
            <a:avLst/>
          </a:prstGeom>
          <a:noFill/>
        </p:spPr>
        <p:txBody>
          <a:bodyPr wrap="square" rtlCol="0">
            <a:spAutoFit/>
          </a:bodyPr>
          <a:lstStyle/>
          <a:p>
            <a:r>
              <a:rPr lang="fr-FR" sz="1400" dirty="0" smtClean="0"/>
              <a:t>Commande: </a:t>
            </a:r>
          </a:p>
          <a:p>
            <a:r>
              <a:rPr lang="fr-FR" sz="1400" i="1" dirty="0" smtClean="0">
                <a:solidFill>
                  <a:srgbClr val="0070C0"/>
                </a:solidFill>
              </a:rPr>
              <a:t>copy running-config  startup-config</a:t>
            </a:r>
          </a:p>
          <a:p>
            <a:r>
              <a:rPr lang="fr-FR" sz="1400" dirty="0" smtClean="0"/>
              <a:t>Ou</a:t>
            </a:r>
          </a:p>
          <a:p>
            <a:r>
              <a:rPr lang="fr-FR" sz="1400" i="1" dirty="0" err="1" smtClean="0">
                <a:solidFill>
                  <a:srgbClr val="0070C0"/>
                </a:solidFill>
              </a:rPr>
              <a:t>write</a:t>
            </a:r>
            <a:endParaRPr lang="fr-FR" sz="1400" i="1" dirty="0" smtClean="0">
              <a:solidFill>
                <a:srgbClr val="0070C0"/>
              </a:solidFill>
            </a:endParaRPr>
          </a:p>
          <a:p>
            <a:r>
              <a:rPr lang="fr-FR" sz="1400" dirty="0" smtClean="0"/>
              <a:t>Pour sauvegarder votre configuration dans la </a:t>
            </a:r>
            <a:r>
              <a:rPr lang="fr-FR" sz="1400" dirty="0" err="1" smtClean="0"/>
              <a:t>nvram</a:t>
            </a:r>
            <a:endParaRPr lang="fr-FR" sz="1400" dirty="0"/>
          </a:p>
        </p:txBody>
      </p:sp>
      <p:sp>
        <p:nvSpPr>
          <p:cNvPr id="5" name="ZoneTexte 4"/>
          <p:cNvSpPr txBox="1"/>
          <p:nvPr/>
        </p:nvSpPr>
        <p:spPr>
          <a:xfrm>
            <a:off x="569573" y="1345332"/>
            <a:ext cx="3672408" cy="73866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sz="1400" dirty="0" smtClean="0"/>
              <a:t>Flash:</a:t>
            </a:r>
          </a:p>
          <a:p>
            <a:r>
              <a:rPr lang="fr-FR" sz="1400" dirty="0" smtClean="0"/>
              <a:t>on y trouve l’IOS sous format binaire compressé</a:t>
            </a:r>
            <a:endParaRPr lang="fr-FR" sz="1400" dirty="0"/>
          </a:p>
        </p:txBody>
      </p:sp>
      <p:cxnSp>
        <p:nvCxnSpPr>
          <p:cNvPr id="16" name="Connecteur droit avec flèche 15"/>
          <p:cNvCxnSpPr/>
          <p:nvPr/>
        </p:nvCxnSpPr>
        <p:spPr>
          <a:xfrm flipH="1">
            <a:off x="4788024" y="2057728"/>
            <a:ext cx="864096" cy="130382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8" name="Connecteur en angle 17"/>
          <p:cNvCxnSpPr>
            <a:stCxn id="6" idx="3"/>
            <a:endCxn id="7" idx="3"/>
          </p:cNvCxnSpPr>
          <p:nvPr/>
        </p:nvCxnSpPr>
        <p:spPr>
          <a:xfrm flipV="1">
            <a:off x="5796136" y="1688396"/>
            <a:ext cx="2664296" cy="2257936"/>
          </a:xfrm>
          <a:prstGeom prst="bentConnector3">
            <a:avLst>
              <a:gd name="adj1" fmla="val 108580"/>
            </a:avLst>
          </a:prstGeom>
          <a:ln>
            <a:tailEnd type="arrow"/>
          </a:ln>
        </p:spPr>
        <p:style>
          <a:lnRef idx="2">
            <a:schemeClr val="accent3"/>
          </a:lnRef>
          <a:fillRef idx="0">
            <a:schemeClr val="accent3"/>
          </a:fillRef>
          <a:effectRef idx="1">
            <a:schemeClr val="accent3"/>
          </a:effectRef>
          <a:fontRef idx="minor">
            <a:schemeClr val="tx1"/>
          </a:fontRef>
        </p:style>
      </p:cxnSp>
      <p:sp>
        <p:nvSpPr>
          <p:cNvPr id="19" name="ZoneTexte 18"/>
          <p:cNvSpPr txBox="1"/>
          <p:nvPr/>
        </p:nvSpPr>
        <p:spPr>
          <a:xfrm>
            <a:off x="4788024" y="2501893"/>
            <a:ext cx="3896668" cy="738664"/>
          </a:xfrm>
          <a:prstGeom prst="rect">
            <a:avLst/>
          </a:prstGeom>
          <a:noFill/>
        </p:spPr>
        <p:txBody>
          <a:bodyPr wrap="square" rtlCol="0">
            <a:spAutoFit/>
          </a:bodyPr>
          <a:lstStyle/>
          <a:p>
            <a:r>
              <a:rPr lang="fr-FR" sz="1400" dirty="0" smtClean="0"/>
              <a:t>Le startup-config est copié sur le running-config dans la RAM au démarrage</a:t>
            </a:r>
          </a:p>
          <a:p>
            <a:endParaRPr lang="fr-FR" sz="1400" dirty="0"/>
          </a:p>
        </p:txBody>
      </p:sp>
    </p:spTree>
    <p:extLst>
      <p:ext uri="{BB962C8B-B14F-4D97-AF65-F5344CB8AC3E}">
        <p14:creationId xmlns:p14="http://schemas.microsoft.com/office/powerpoint/2010/main" val="17641654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lstStyle/>
          <a:p>
            <a:r>
              <a:rPr lang="fr-FR" smtClean="0"/>
              <a:t>EtapE II</a:t>
            </a:r>
            <a:endParaRPr lang="fr-FR" dirty="0"/>
          </a:p>
        </p:txBody>
      </p:sp>
      <p:sp>
        <p:nvSpPr>
          <p:cNvPr id="6" name="Sous-titre 5"/>
          <p:cNvSpPr>
            <a:spLocks noGrp="1"/>
          </p:cNvSpPr>
          <p:nvPr>
            <p:ph type="subTitle" idx="1"/>
          </p:nvPr>
        </p:nvSpPr>
        <p:spPr/>
        <p:txBody>
          <a:bodyPr/>
          <a:lstStyle/>
          <a:p>
            <a:r>
              <a:rPr lang="fr-FR" smtClean="0"/>
              <a:t>Mise en place et configuration d’une infrastructure réseau commuté</a:t>
            </a:r>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11</a:t>
            </a:fld>
            <a:endParaRPr lang="fr-BE" dirty="0"/>
          </a:p>
        </p:txBody>
      </p:sp>
    </p:spTree>
    <p:extLst>
      <p:ext uri="{BB962C8B-B14F-4D97-AF65-F5344CB8AC3E}">
        <p14:creationId xmlns:p14="http://schemas.microsoft.com/office/powerpoint/2010/main" val="42509283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Travail à réaliser par chaque élève</a:t>
            </a:r>
            <a:endParaRPr lang="fr-FR" dirty="0"/>
          </a:p>
        </p:txBody>
      </p:sp>
      <p:sp>
        <p:nvSpPr>
          <p:cNvPr id="3" name="Espace réservé du contenu 2"/>
          <p:cNvSpPr>
            <a:spLocks noGrp="1"/>
          </p:cNvSpPr>
          <p:nvPr>
            <p:ph idx="1"/>
          </p:nvPr>
        </p:nvSpPr>
        <p:spPr>
          <a:xfrm>
            <a:off x="457200" y="1333501"/>
            <a:ext cx="8579296" cy="1451992"/>
          </a:xfrm>
        </p:spPr>
        <p:txBody>
          <a:bodyPr>
            <a:normAutofit fontScale="55000" lnSpcReduction="20000"/>
          </a:bodyPr>
          <a:lstStyle/>
          <a:p>
            <a:r>
              <a:rPr lang="fr-FR" dirty="0" smtClean="0"/>
              <a:t>Connecter votre switch à votre PC (eth1) avec un câble droit</a:t>
            </a:r>
          </a:p>
          <a:p>
            <a:r>
              <a:rPr lang="fr-FR" dirty="0" smtClean="0"/>
              <a:t>Ne débrancher pas le câble réseau de l’eth0 afin d’accéder à Internet via la connexion réseau de CPE</a:t>
            </a:r>
          </a:p>
          <a:p>
            <a:r>
              <a:rPr lang="fr-FR" dirty="0" smtClean="0"/>
              <a:t>Pour pouvoir modifier la configuration de l’eth1 il faut avoir les droits d’administrateur sur le PC</a:t>
            </a:r>
            <a:endParaRPr lang="fr-FR" dirty="0"/>
          </a:p>
          <a:p>
            <a:pPr lvl="1"/>
            <a:r>
              <a:rPr lang="fr-FR" dirty="0" smtClean="0"/>
              <a:t>Vous n’avez pas ces droits avec votre compte élève!</a:t>
            </a:r>
          </a:p>
          <a:p>
            <a:r>
              <a:rPr lang="fr-FR" dirty="0" smtClean="0"/>
              <a:t>On va travailler sur une machine virtuelle avec un compte </a:t>
            </a:r>
            <a:r>
              <a:rPr lang="fr-FR" dirty="0" err="1" smtClean="0"/>
              <a:t>tp</a:t>
            </a:r>
            <a:r>
              <a:rPr lang="fr-FR" dirty="0" smtClean="0"/>
              <a:t>/</a:t>
            </a:r>
            <a:r>
              <a:rPr lang="fr-FR" dirty="0" err="1" smtClean="0"/>
              <a:t>tp</a:t>
            </a:r>
            <a:r>
              <a:rPr lang="fr-FR" dirty="0" smtClean="0"/>
              <a:t> (login </a:t>
            </a:r>
            <a:r>
              <a:rPr lang="fr-FR" dirty="0" err="1" smtClean="0"/>
              <a:t>tp</a:t>
            </a:r>
            <a:r>
              <a:rPr lang="fr-FR" dirty="0" smtClean="0"/>
              <a:t> et mot de passe </a:t>
            </a:r>
            <a:r>
              <a:rPr lang="fr-FR" dirty="0" err="1" smtClean="0"/>
              <a:t>tp</a:t>
            </a:r>
            <a:r>
              <a:rPr lang="fr-FR" dirty="0" smtClean="0"/>
              <a:t>) qui dispose des droits nécessaires pour modifier la configuration de l’interface eth1</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12</a:t>
            </a:fld>
            <a:endParaRPr lang="fr-BE" dirty="0"/>
          </a:p>
        </p:txBody>
      </p:sp>
      <p:grpSp>
        <p:nvGrpSpPr>
          <p:cNvPr id="5" name="Groupe 4"/>
          <p:cNvGrpSpPr/>
          <p:nvPr/>
        </p:nvGrpSpPr>
        <p:grpSpPr>
          <a:xfrm>
            <a:off x="6309490" y="2942844"/>
            <a:ext cx="2088519" cy="2295893"/>
            <a:chOff x="6182480" y="2073775"/>
            <a:chExt cx="2547518" cy="3073524"/>
          </a:xfrm>
        </p:grpSpPr>
        <p:sp>
          <p:nvSpPr>
            <p:cNvPr id="6" name="ZoneTexte 5"/>
            <p:cNvSpPr txBox="1"/>
            <p:nvPr/>
          </p:nvSpPr>
          <p:spPr>
            <a:xfrm>
              <a:off x="6694495" y="2671010"/>
              <a:ext cx="577402" cy="276999"/>
            </a:xfrm>
            <a:prstGeom prst="rect">
              <a:avLst/>
            </a:prstGeom>
            <a:noFill/>
          </p:spPr>
          <p:txBody>
            <a:bodyPr wrap="none" rtlCol="0">
              <a:spAutoFit/>
            </a:bodyPr>
            <a:lstStyle/>
            <a:p>
              <a:r>
                <a:rPr lang="fr-FR" sz="1200" dirty="0" smtClean="0"/>
                <a:t>Fa0/1</a:t>
              </a:r>
              <a:endParaRPr lang="fr-FR" sz="1200" dirty="0"/>
            </a:p>
          </p:txBody>
        </p:sp>
        <p:sp>
          <p:nvSpPr>
            <p:cNvPr id="7" name="ZoneTexte 6"/>
            <p:cNvSpPr txBox="1"/>
            <p:nvPr/>
          </p:nvSpPr>
          <p:spPr>
            <a:xfrm>
              <a:off x="6182480" y="3282442"/>
              <a:ext cx="925253" cy="277000"/>
            </a:xfrm>
            <a:prstGeom prst="rect">
              <a:avLst/>
            </a:prstGeom>
            <a:noFill/>
          </p:spPr>
          <p:txBody>
            <a:bodyPr wrap="none" rtlCol="0">
              <a:spAutoFit/>
            </a:bodyPr>
            <a:lstStyle/>
            <a:p>
              <a:r>
                <a:rPr lang="fr-FR" sz="1200" dirty="0" smtClean="0"/>
                <a:t>Câble droit</a:t>
              </a:r>
              <a:endParaRPr lang="fr-FR" sz="1200" dirty="0"/>
            </a:p>
          </p:txBody>
        </p:sp>
        <p:sp>
          <p:nvSpPr>
            <p:cNvPr id="8" name="Lune 7"/>
            <p:cNvSpPr/>
            <p:nvPr/>
          </p:nvSpPr>
          <p:spPr>
            <a:xfrm flipH="1">
              <a:off x="7499331" y="2386401"/>
              <a:ext cx="504056" cy="2340260"/>
            </a:xfrm>
            <a:prstGeom prst="moon">
              <a:avLst>
                <a:gd name="adj" fmla="val 3405"/>
              </a:avLst>
            </a:prstGeom>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ln>
                  <a:solidFill>
                    <a:srgbClr val="00B0F0"/>
                  </a:solidFill>
                </a:ln>
                <a:solidFill>
                  <a:srgbClr val="00B0F0"/>
                </a:solidFill>
              </a:endParaRPr>
            </a:p>
          </p:txBody>
        </p:sp>
        <p:pic>
          <p:nvPicPr>
            <p:cNvPr id="9" name="Picture 3" descr="C:\Users\taghrid.asfour\AppData\Local\Microsoft\Windows\Temporary Internet Files\Content.IE5\3SY40NMV\Gnome-computer.sv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851259" y="4306023"/>
              <a:ext cx="841276" cy="84127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taghrid.asfour\AppData\Local\Microsoft\Windows\Temporary Internet Files\Content.IE5\ORDUKHSX\blue-switch[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67924" y="2073775"/>
              <a:ext cx="807946" cy="625252"/>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p:cNvSpPr txBox="1"/>
            <p:nvPr/>
          </p:nvSpPr>
          <p:spPr>
            <a:xfrm>
              <a:off x="7692535" y="2386401"/>
              <a:ext cx="1037463" cy="276999"/>
            </a:xfrm>
            <a:prstGeom prst="rect">
              <a:avLst/>
            </a:prstGeom>
            <a:noFill/>
          </p:spPr>
          <p:txBody>
            <a:bodyPr wrap="none" rtlCol="0">
              <a:spAutoFit/>
            </a:bodyPr>
            <a:lstStyle/>
            <a:p>
              <a:r>
                <a:rPr lang="fr-FR" sz="1200" dirty="0" smtClean="0"/>
                <a:t>Port console</a:t>
              </a:r>
              <a:endParaRPr lang="fr-FR" sz="1200" dirty="0"/>
            </a:p>
          </p:txBody>
        </p:sp>
        <p:sp>
          <p:nvSpPr>
            <p:cNvPr id="12" name="ZoneTexte 11"/>
            <p:cNvSpPr txBox="1"/>
            <p:nvPr/>
          </p:nvSpPr>
          <p:spPr>
            <a:xfrm>
              <a:off x="7623605" y="4588454"/>
              <a:ext cx="1026923" cy="370820"/>
            </a:xfrm>
            <a:prstGeom prst="rect">
              <a:avLst/>
            </a:prstGeom>
            <a:noFill/>
          </p:spPr>
          <p:txBody>
            <a:bodyPr wrap="none" rtlCol="0">
              <a:spAutoFit/>
            </a:bodyPr>
            <a:lstStyle/>
            <a:p>
              <a:r>
                <a:rPr lang="fr-FR" sz="1200" dirty="0" smtClean="0"/>
                <a:t>Port série</a:t>
              </a:r>
              <a:endParaRPr lang="fr-FR" sz="1200" dirty="0"/>
            </a:p>
          </p:txBody>
        </p:sp>
      </p:grpSp>
      <p:cxnSp>
        <p:nvCxnSpPr>
          <p:cNvPr id="14" name="Connecteur droit 13"/>
          <p:cNvCxnSpPr>
            <a:endCxn id="9" idx="0"/>
          </p:cNvCxnSpPr>
          <p:nvPr/>
        </p:nvCxnSpPr>
        <p:spPr>
          <a:xfrm>
            <a:off x="7202622" y="3279831"/>
            <a:ext cx="0" cy="1330481"/>
          </a:xfrm>
          <a:prstGeom prst="line">
            <a:avLst/>
          </a:prstGeom>
        </p:spPr>
        <p:style>
          <a:lnRef idx="3">
            <a:schemeClr val="dk1"/>
          </a:lnRef>
          <a:fillRef idx="0">
            <a:schemeClr val="dk1"/>
          </a:fillRef>
          <a:effectRef idx="2">
            <a:schemeClr val="dk1"/>
          </a:effectRef>
          <a:fontRef idx="minor">
            <a:schemeClr val="tx1"/>
          </a:fontRef>
        </p:style>
      </p:cxnSp>
      <p:sp>
        <p:nvSpPr>
          <p:cNvPr id="15" name="ZoneTexte 14"/>
          <p:cNvSpPr txBox="1"/>
          <p:nvPr/>
        </p:nvSpPr>
        <p:spPr>
          <a:xfrm>
            <a:off x="7211548" y="4306285"/>
            <a:ext cx="482824" cy="276999"/>
          </a:xfrm>
          <a:prstGeom prst="rect">
            <a:avLst/>
          </a:prstGeom>
          <a:noFill/>
        </p:spPr>
        <p:txBody>
          <a:bodyPr wrap="none" rtlCol="0">
            <a:spAutoFit/>
          </a:bodyPr>
          <a:lstStyle/>
          <a:p>
            <a:r>
              <a:rPr lang="fr-FR" sz="1200" dirty="0" smtClean="0"/>
              <a:t>eth1</a:t>
            </a:r>
            <a:endParaRPr lang="fr-FR" sz="1200" dirty="0"/>
          </a:p>
        </p:txBody>
      </p:sp>
      <p:sp>
        <p:nvSpPr>
          <p:cNvPr id="17" name="Espace réservé du contenu 2"/>
          <p:cNvSpPr txBox="1">
            <a:spLocks/>
          </p:cNvSpPr>
          <p:nvPr/>
        </p:nvSpPr>
        <p:spPr>
          <a:xfrm>
            <a:off x="107504" y="2942844"/>
            <a:ext cx="5760640" cy="2295893"/>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rmAutofit fontScale="92500" lnSpcReduction="10000"/>
          </a:bodyPr>
          <a:lstStyle>
            <a:lvl1pPr marL="182880" indent="-182880" algn="l" defTabSz="914400" rtl="0" eaLnBrk="1" latinLnBrk="0" hangingPunct="1">
              <a:spcBef>
                <a:spcPct val="20000"/>
              </a:spcBef>
              <a:buClr>
                <a:schemeClr val="accent1"/>
              </a:buClr>
              <a:buSzPct val="85000"/>
              <a:buFont typeface="Wingdings" panose="05000000000000000000" pitchFamily="2" charset="2"/>
              <a:buChar char="Ø"/>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fr-FR" sz="1500" dirty="0">
                <a:solidFill>
                  <a:schemeClr val="bg1"/>
                </a:solidFill>
              </a:rPr>
              <a:t>Pour utiliser une machine virtuelle:</a:t>
            </a:r>
          </a:p>
          <a:p>
            <a:pPr lvl="1"/>
            <a:r>
              <a:rPr lang="fr-FR" sz="1500" dirty="0">
                <a:solidFill>
                  <a:schemeClr val="bg1"/>
                </a:solidFill>
              </a:rPr>
              <a:t>Entrer la commande "</a:t>
            </a:r>
            <a:r>
              <a:rPr lang="fr-FR" sz="1500" dirty="0" err="1">
                <a:solidFill>
                  <a:schemeClr val="bg1"/>
                </a:solidFill>
              </a:rPr>
              <a:t>virtualbox</a:t>
            </a:r>
            <a:r>
              <a:rPr lang="fr-FR" sz="1500" dirty="0">
                <a:solidFill>
                  <a:schemeClr val="bg1"/>
                </a:solidFill>
              </a:rPr>
              <a:t>"  dans un </a:t>
            </a:r>
            <a:r>
              <a:rPr lang="fr-FR" sz="1500" dirty="0" smtClean="0">
                <a:solidFill>
                  <a:schemeClr val="bg1"/>
                </a:solidFill>
              </a:rPr>
              <a:t>terminal linux</a:t>
            </a:r>
            <a:endParaRPr lang="fr-FR" sz="1500" dirty="0">
              <a:solidFill>
                <a:schemeClr val="bg1"/>
              </a:solidFill>
            </a:endParaRPr>
          </a:p>
          <a:p>
            <a:pPr lvl="1"/>
            <a:r>
              <a:rPr lang="fr-FR" sz="1500" dirty="0">
                <a:solidFill>
                  <a:schemeClr val="bg1"/>
                </a:solidFill>
              </a:rPr>
              <a:t>Choisir la machine </a:t>
            </a:r>
            <a:r>
              <a:rPr lang="fr-FR" sz="1500" dirty="0" err="1">
                <a:solidFill>
                  <a:schemeClr val="bg1"/>
                </a:solidFill>
              </a:rPr>
              <a:t>LxFull</a:t>
            </a:r>
            <a:r>
              <a:rPr lang="fr-FR" sz="1500" dirty="0">
                <a:solidFill>
                  <a:schemeClr val="bg1"/>
                </a:solidFill>
              </a:rPr>
              <a:t> (une machine </a:t>
            </a:r>
            <a:r>
              <a:rPr lang="fr-FR" sz="1500" dirty="0" smtClean="0">
                <a:solidFill>
                  <a:schemeClr val="bg1"/>
                </a:solidFill>
              </a:rPr>
              <a:t>Linux Ubuntu</a:t>
            </a:r>
            <a:r>
              <a:rPr lang="fr-FR" sz="1500" dirty="0">
                <a:solidFill>
                  <a:schemeClr val="bg1"/>
                </a:solidFill>
              </a:rPr>
              <a:t>)</a:t>
            </a:r>
          </a:p>
          <a:p>
            <a:pPr lvl="1"/>
            <a:r>
              <a:rPr lang="fr-FR" sz="1500" dirty="0">
                <a:solidFill>
                  <a:schemeClr val="bg1"/>
                </a:solidFill>
              </a:rPr>
              <a:t>Utiliser le compte </a:t>
            </a:r>
            <a:r>
              <a:rPr lang="fr-FR" sz="1500" dirty="0" err="1">
                <a:solidFill>
                  <a:schemeClr val="bg1"/>
                </a:solidFill>
              </a:rPr>
              <a:t>tp</a:t>
            </a:r>
            <a:r>
              <a:rPr lang="fr-FR" sz="1500" dirty="0">
                <a:solidFill>
                  <a:schemeClr val="bg1"/>
                </a:solidFill>
              </a:rPr>
              <a:t>/</a:t>
            </a:r>
            <a:r>
              <a:rPr lang="fr-FR" sz="1500" dirty="0" err="1">
                <a:solidFill>
                  <a:schemeClr val="bg1"/>
                </a:solidFill>
              </a:rPr>
              <a:t>tp</a:t>
            </a:r>
            <a:r>
              <a:rPr lang="fr-FR" sz="1500" dirty="0">
                <a:solidFill>
                  <a:schemeClr val="bg1"/>
                </a:solidFill>
              </a:rPr>
              <a:t> pour vous connecter</a:t>
            </a:r>
          </a:p>
          <a:p>
            <a:pPr lvl="1"/>
            <a:r>
              <a:rPr lang="fr-FR" sz="1500" dirty="0">
                <a:solidFill>
                  <a:schemeClr val="bg1"/>
                </a:solidFill>
              </a:rPr>
              <a:t>Pour lancer une </a:t>
            </a:r>
            <a:r>
              <a:rPr lang="fr-FR" sz="1500" dirty="0" smtClean="0">
                <a:solidFill>
                  <a:schemeClr val="bg1"/>
                </a:solidFill>
              </a:rPr>
              <a:t>commande </a:t>
            </a:r>
            <a:r>
              <a:rPr lang="fr-FR" sz="1500" dirty="0">
                <a:solidFill>
                  <a:schemeClr val="bg1"/>
                </a:solidFill>
              </a:rPr>
              <a:t>avec les droits d’administrateur il suffit d’entrer « </a:t>
            </a:r>
            <a:r>
              <a:rPr lang="fr-FR" sz="1500" dirty="0" err="1">
                <a:solidFill>
                  <a:schemeClr val="bg1"/>
                </a:solidFill>
              </a:rPr>
              <a:t>sudo</a:t>
            </a:r>
            <a:r>
              <a:rPr lang="fr-FR" sz="1500" dirty="0">
                <a:solidFill>
                  <a:schemeClr val="bg1"/>
                </a:solidFill>
              </a:rPr>
              <a:t> » avant la </a:t>
            </a:r>
            <a:r>
              <a:rPr lang="fr-FR" sz="1500" dirty="0" smtClean="0">
                <a:solidFill>
                  <a:schemeClr val="bg1"/>
                </a:solidFill>
              </a:rPr>
              <a:t>commande</a:t>
            </a:r>
          </a:p>
          <a:p>
            <a:pPr lvl="1"/>
            <a:r>
              <a:rPr lang="fr-FR" sz="1500" dirty="0" smtClean="0">
                <a:solidFill>
                  <a:schemeClr val="bg1"/>
                </a:solidFill>
              </a:rPr>
              <a:t>Exemple:  </a:t>
            </a:r>
            <a:r>
              <a:rPr lang="fr-FR" sz="1500" dirty="0" err="1" smtClean="0">
                <a:solidFill>
                  <a:schemeClr val="bg1"/>
                </a:solidFill>
              </a:rPr>
              <a:t>sudo</a:t>
            </a:r>
            <a:r>
              <a:rPr lang="fr-FR" sz="1500" dirty="0" smtClean="0">
                <a:solidFill>
                  <a:schemeClr val="bg1"/>
                </a:solidFill>
              </a:rPr>
              <a:t> </a:t>
            </a:r>
            <a:r>
              <a:rPr lang="fr-FR" sz="1500" dirty="0" err="1" smtClean="0">
                <a:solidFill>
                  <a:schemeClr val="bg1"/>
                </a:solidFill>
              </a:rPr>
              <a:t>ifconfig</a:t>
            </a:r>
            <a:r>
              <a:rPr lang="fr-FR" sz="1500" dirty="0" smtClean="0">
                <a:solidFill>
                  <a:schemeClr val="bg1"/>
                </a:solidFill>
              </a:rPr>
              <a:t> eth1 10.10.10.1/24  </a:t>
            </a:r>
          </a:p>
          <a:p>
            <a:pPr lvl="1"/>
            <a:r>
              <a:rPr lang="fr-FR" sz="1500" dirty="0" smtClean="0">
                <a:solidFill>
                  <a:schemeClr val="bg1"/>
                </a:solidFill>
              </a:rPr>
              <a:t>Faire attention à mettre l’eth1 de la VM en mode « Bridge » ou « pont » sur l’eth1 de la machine physique (à paramétrer dans le menu de </a:t>
            </a:r>
            <a:r>
              <a:rPr lang="fr-FR" sz="1500" dirty="0" err="1" smtClean="0">
                <a:solidFill>
                  <a:schemeClr val="bg1"/>
                </a:solidFill>
              </a:rPr>
              <a:t>VirtualBox</a:t>
            </a:r>
            <a:r>
              <a:rPr lang="fr-FR" sz="1500" dirty="0" smtClean="0">
                <a:solidFill>
                  <a:schemeClr val="bg1"/>
                </a:solidFill>
              </a:rPr>
              <a:t>-&gt;interfaces réseaux)</a:t>
            </a:r>
            <a:endParaRPr lang="fr-FR" sz="1500" dirty="0">
              <a:solidFill>
                <a:schemeClr val="bg1"/>
              </a:solidFill>
            </a:endParaRPr>
          </a:p>
          <a:p>
            <a:endParaRPr lang="fr-FR" sz="1500" dirty="0">
              <a:solidFill>
                <a:schemeClr val="bg1"/>
              </a:solidFill>
            </a:endParaRPr>
          </a:p>
        </p:txBody>
      </p:sp>
    </p:spTree>
    <p:extLst>
      <p:ext uri="{BB962C8B-B14F-4D97-AF65-F5344CB8AC3E}">
        <p14:creationId xmlns:p14="http://schemas.microsoft.com/office/powerpoint/2010/main" val="42793300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Travail à réaliser par chaque élève</a:t>
            </a:r>
            <a:endParaRPr lang="fr-FR" dirty="0"/>
          </a:p>
        </p:txBody>
      </p:sp>
      <p:sp>
        <p:nvSpPr>
          <p:cNvPr id="3" name="Espace réservé du contenu 2"/>
          <p:cNvSpPr>
            <a:spLocks noGrp="1"/>
          </p:cNvSpPr>
          <p:nvPr>
            <p:ph sz="half" idx="1"/>
          </p:nvPr>
        </p:nvSpPr>
        <p:spPr/>
        <p:txBody>
          <a:bodyPr>
            <a:normAutofit fontScale="85000" lnSpcReduction="10000"/>
          </a:bodyPr>
          <a:lstStyle/>
          <a:p>
            <a:r>
              <a:rPr lang="fr-FR" dirty="0" smtClean="0"/>
              <a:t>Configurer l’eth1 avec l’adresse IP 172.16.1.n/24</a:t>
            </a:r>
          </a:p>
          <a:p>
            <a:pPr lvl="1"/>
            <a:r>
              <a:rPr lang="fr-FR" dirty="0" smtClean="0"/>
              <a:t>n correspond à votre classement dans l’ordre alphabétique du groupe</a:t>
            </a:r>
          </a:p>
          <a:p>
            <a:pPr lvl="2"/>
            <a:r>
              <a:rPr lang="fr-FR" dirty="0" smtClean="0"/>
              <a:t>Si vous êtes le premier dans l’ordre alphabétique alors n=1</a:t>
            </a:r>
          </a:p>
          <a:p>
            <a:pPr lvl="2"/>
            <a:r>
              <a:rPr lang="fr-FR" dirty="0" smtClean="0"/>
              <a:t>Si vous êtes 10</a:t>
            </a:r>
            <a:r>
              <a:rPr lang="fr-FR" baseline="30000" dirty="0" smtClean="0"/>
              <a:t>ème</a:t>
            </a:r>
            <a:r>
              <a:rPr lang="fr-FR" dirty="0" smtClean="0"/>
              <a:t> alors n=10, etc…</a:t>
            </a:r>
          </a:p>
          <a:p>
            <a:pPr lvl="2"/>
            <a:r>
              <a:rPr lang="fr-FR" dirty="0" smtClean="0"/>
              <a:t>Utiliser la commande </a:t>
            </a:r>
            <a:r>
              <a:rPr lang="fr-FR" dirty="0" err="1" smtClean="0"/>
              <a:t>ifconfig</a:t>
            </a:r>
            <a:r>
              <a:rPr lang="fr-FR" dirty="0" smtClean="0"/>
              <a:t> pour configurer l’adresse </a:t>
            </a:r>
            <a:r>
              <a:rPr lang="fr-FR" dirty="0" err="1" smtClean="0"/>
              <a:t>ip</a:t>
            </a:r>
            <a:r>
              <a:rPr lang="fr-FR" dirty="0" smtClean="0"/>
              <a:t> de l’eth1</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13</a:t>
            </a:fld>
            <a:endParaRPr lang="fr-BE" dirty="0"/>
          </a:p>
        </p:txBody>
      </p:sp>
      <p:grpSp>
        <p:nvGrpSpPr>
          <p:cNvPr id="18" name="Groupe 17"/>
          <p:cNvGrpSpPr/>
          <p:nvPr/>
        </p:nvGrpSpPr>
        <p:grpSpPr>
          <a:xfrm>
            <a:off x="4671166" y="1873864"/>
            <a:ext cx="4248472" cy="3513208"/>
            <a:chOff x="4675365" y="2697759"/>
            <a:chExt cx="4248472" cy="3513208"/>
          </a:xfrm>
        </p:grpSpPr>
        <p:grpSp>
          <p:nvGrpSpPr>
            <p:cNvPr id="5" name="Groupe 4"/>
            <p:cNvGrpSpPr/>
            <p:nvPr/>
          </p:nvGrpSpPr>
          <p:grpSpPr>
            <a:xfrm>
              <a:off x="5897543" y="2697759"/>
              <a:ext cx="2088519" cy="2295893"/>
              <a:chOff x="6182480" y="2073775"/>
              <a:chExt cx="2547518" cy="3073524"/>
            </a:xfrm>
          </p:grpSpPr>
          <p:sp>
            <p:nvSpPr>
              <p:cNvPr id="6" name="ZoneTexte 5"/>
              <p:cNvSpPr txBox="1"/>
              <p:nvPr/>
            </p:nvSpPr>
            <p:spPr>
              <a:xfrm>
                <a:off x="6694495" y="2671010"/>
                <a:ext cx="577402" cy="276999"/>
              </a:xfrm>
              <a:prstGeom prst="rect">
                <a:avLst/>
              </a:prstGeom>
              <a:noFill/>
            </p:spPr>
            <p:txBody>
              <a:bodyPr wrap="none" rtlCol="0">
                <a:spAutoFit/>
              </a:bodyPr>
              <a:lstStyle/>
              <a:p>
                <a:r>
                  <a:rPr lang="fr-FR" sz="1200" dirty="0" smtClean="0"/>
                  <a:t>Fa0/1</a:t>
                </a:r>
                <a:endParaRPr lang="fr-FR" sz="1200" dirty="0"/>
              </a:p>
            </p:txBody>
          </p:sp>
          <p:sp>
            <p:nvSpPr>
              <p:cNvPr id="7" name="ZoneTexte 6"/>
              <p:cNvSpPr txBox="1"/>
              <p:nvPr/>
            </p:nvSpPr>
            <p:spPr>
              <a:xfrm>
                <a:off x="6182480" y="3282442"/>
                <a:ext cx="925253" cy="277000"/>
              </a:xfrm>
              <a:prstGeom prst="rect">
                <a:avLst/>
              </a:prstGeom>
              <a:noFill/>
            </p:spPr>
            <p:txBody>
              <a:bodyPr wrap="none" rtlCol="0">
                <a:spAutoFit/>
              </a:bodyPr>
              <a:lstStyle/>
              <a:p>
                <a:r>
                  <a:rPr lang="fr-FR" sz="1200" dirty="0" smtClean="0"/>
                  <a:t>Câble droit</a:t>
                </a:r>
                <a:endParaRPr lang="fr-FR" sz="1200" dirty="0"/>
              </a:p>
            </p:txBody>
          </p:sp>
          <p:sp>
            <p:nvSpPr>
              <p:cNvPr id="8" name="Lune 7"/>
              <p:cNvSpPr/>
              <p:nvPr/>
            </p:nvSpPr>
            <p:spPr>
              <a:xfrm flipH="1">
                <a:off x="7499331" y="2386401"/>
                <a:ext cx="504056" cy="2340260"/>
              </a:xfrm>
              <a:prstGeom prst="moon">
                <a:avLst>
                  <a:gd name="adj" fmla="val 3405"/>
                </a:avLst>
              </a:prstGeom>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ln>
                    <a:solidFill>
                      <a:srgbClr val="00B0F0"/>
                    </a:solidFill>
                  </a:ln>
                  <a:solidFill>
                    <a:srgbClr val="00B0F0"/>
                  </a:solidFill>
                </a:endParaRPr>
              </a:p>
            </p:txBody>
          </p:sp>
          <p:pic>
            <p:nvPicPr>
              <p:cNvPr id="9" name="Picture 3" descr="C:\Users\taghrid.asfour\AppData\Local\Microsoft\Windows\Temporary Internet Files\Content.IE5\3SY40NMV\Gnome-computer.sv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851259" y="4306023"/>
                <a:ext cx="841276" cy="84127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taghrid.asfour\AppData\Local\Microsoft\Windows\Temporary Internet Files\Content.IE5\ORDUKHSX\blue-switch[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67924" y="2073775"/>
                <a:ext cx="807946" cy="625252"/>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p:cNvSpPr txBox="1"/>
              <p:nvPr/>
            </p:nvSpPr>
            <p:spPr>
              <a:xfrm>
                <a:off x="7692535" y="2386401"/>
                <a:ext cx="1037463" cy="276999"/>
              </a:xfrm>
              <a:prstGeom prst="rect">
                <a:avLst/>
              </a:prstGeom>
              <a:noFill/>
            </p:spPr>
            <p:txBody>
              <a:bodyPr wrap="none" rtlCol="0">
                <a:spAutoFit/>
              </a:bodyPr>
              <a:lstStyle/>
              <a:p>
                <a:r>
                  <a:rPr lang="fr-FR" sz="1200" dirty="0" smtClean="0"/>
                  <a:t>Port console</a:t>
                </a:r>
                <a:endParaRPr lang="fr-FR" sz="1200" dirty="0"/>
              </a:p>
            </p:txBody>
          </p:sp>
          <p:sp>
            <p:nvSpPr>
              <p:cNvPr id="12" name="ZoneTexte 11"/>
              <p:cNvSpPr txBox="1"/>
              <p:nvPr/>
            </p:nvSpPr>
            <p:spPr>
              <a:xfrm>
                <a:off x="7623605" y="4588454"/>
                <a:ext cx="1026923" cy="370820"/>
              </a:xfrm>
              <a:prstGeom prst="rect">
                <a:avLst/>
              </a:prstGeom>
              <a:noFill/>
            </p:spPr>
            <p:txBody>
              <a:bodyPr wrap="none" rtlCol="0">
                <a:spAutoFit/>
              </a:bodyPr>
              <a:lstStyle/>
              <a:p>
                <a:r>
                  <a:rPr lang="fr-FR" sz="1200" dirty="0" smtClean="0"/>
                  <a:t>Port série</a:t>
                </a:r>
                <a:endParaRPr lang="fr-FR" sz="1200" dirty="0"/>
              </a:p>
            </p:txBody>
          </p:sp>
        </p:grpSp>
        <p:cxnSp>
          <p:nvCxnSpPr>
            <p:cNvPr id="14" name="Connecteur droit 13"/>
            <p:cNvCxnSpPr>
              <a:endCxn id="9" idx="0"/>
            </p:cNvCxnSpPr>
            <p:nvPr/>
          </p:nvCxnSpPr>
          <p:spPr>
            <a:xfrm>
              <a:off x="6790675" y="3034746"/>
              <a:ext cx="0" cy="1330481"/>
            </a:xfrm>
            <a:prstGeom prst="line">
              <a:avLst/>
            </a:prstGeom>
          </p:spPr>
          <p:style>
            <a:lnRef idx="3">
              <a:schemeClr val="dk1"/>
            </a:lnRef>
            <a:fillRef idx="0">
              <a:schemeClr val="dk1"/>
            </a:fillRef>
            <a:effectRef idx="2">
              <a:schemeClr val="dk1"/>
            </a:effectRef>
            <a:fontRef idx="minor">
              <a:schemeClr val="tx1"/>
            </a:fontRef>
          </p:style>
        </p:cxnSp>
        <p:sp>
          <p:nvSpPr>
            <p:cNvPr id="15" name="ZoneTexte 14"/>
            <p:cNvSpPr txBox="1"/>
            <p:nvPr/>
          </p:nvSpPr>
          <p:spPr>
            <a:xfrm>
              <a:off x="6304391" y="4118960"/>
              <a:ext cx="512902" cy="276999"/>
            </a:xfrm>
            <a:prstGeom prst="rect">
              <a:avLst/>
            </a:prstGeom>
            <a:noFill/>
          </p:spPr>
          <p:txBody>
            <a:bodyPr wrap="square" rtlCol="0">
              <a:spAutoFit/>
            </a:bodyPr>
            <a:lstStyle/>
            <a:p>
              <a:r>
                <a:rPr lang="fr-FR" sz="1200" dirty="0" smtClean="0"/>
                <a:t>eth1</a:t>
              </a:r>
              <a:endParaRPr lang="fr-FR" sz="1200" dirty="0"/>
            </a:p>
          </p:txBody>
        </p:sp>
        <p:sp>
          <p:nvSpPr>
            <p:cNvPr id="13" name="ZoneTexte 12"/>
            <p:cNvSpPr txBox="1"/>
            <p:nvPr/>
          </p:nvSpPr>
          <p:spPr>
            <a:xfrm>
              <a:off x="4675365" y="5841635"/>
              <a:ext cx="424847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fr-FR" dirty="0" err="1" smtClean="0"/>
                <a:t>sudo</a:t>
              </a:r>
              <a:r>
                <a:rPr lang="fr-FR" dirty="0" smtClean="0"/>
                <a:t> </a:t>
              </a:r>
              <a:r>
                <a:rPr lang="fr-FR" dirty="0" err="1" smtClean="0"/>
                <a:t>Ifconfig</a:t>
              </a:r>
              <a:r>
                <a:rPr lang="fr-FR" dirty="0" smtClean="0"/>
                <a:t> eth1 172.16.1.n/24</a:t>
              </a:r>
              <a:endParaRPr lang="fr-FR" dirty="0"/>
            </a:p>
          </p:txBody>
        </p:sp>
      </p:grpSp>
    </p:spTree>
    <p:extLst>
      <p:ext uri="{BB962C8B-B14F-4D97-AF65-F5344CB8AC3E}">
        <p14:creationId xmlns:p14="http://schemas.microsoft.com/office/powerpoint/2010/main" val="38562738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44500"/>
            <a:ext cx="8507288" cy="825500"/>
          </a:xfrm>
        </p:spPr>
        <p:txBody>
          <a:bodyPr>
            <a:normAutofit fontScale="90000"/>
          </a:bodyPr>
          <a:lstStyle/>
          <a:p>
            <a:r>
              <a:rPr lang="fr-FR" dirty="0" smtClean="0"/>
              <a:t>Travail à réaliser par 1/2 groupe (par salle)</a:t>
            </a:r>
            <a:endParaRPr lang="fr-FR" dirty="0"/>
          </a:p>
        </p:txBody>
      </p:sp>
      <p:sp>
        <p:nvSpPr>
          <p:cNvPr id="3" name="Espace réservé du contenu 2"/>
          <p:cNvSpPr>
            <a:spLocks noGrp="1"/>
          </p:cNvSpPr>
          <p:nvPr>
            <p:ph sz="half" idx="1"/>
          </p:nvPr>
        </p:nvSpPr>
        <p:spPr>
          <a:xfrm>
            <a:off x="457200" y="1394460"/>
            <a:ext cx="8363272" cy="1463039"/>
          </a:xfrm>
        </p:spPr>
        <p:txBody>
          <a:bodyPr>
            <a:normAutofit fontScale="47500" lnSpcReduction="20000"/>
          </a:bodyPr>
          <a:lstStyle/>
          <a:p>
            <a:r>
              <a:rPr lang="fr-FR" dirty="0" smtClean="0"/>
              <a:t>Tous les élèves de la B122 connectent leurs </a:t>
            </a:r>
            <a:r>
              <a:rPr lang="fr-FR" dirty="0" err="1" smtClean="0"/>
              <a:t>switchs</a:t>
            </a:r>
            <a:r>
              <a:rPr lang="fr-FR" dirty="0" smtClean="0"/>
              <a:t> ensemble en boucle avec des câbles croisés, comme cela est montré dans le schéma réseau suivant</a:t>
            </a:r>
          </a:p>
          <a:p>
            <a:r>
              <a:rPr lang="fr-FR" dirty="0" smtClean="0"/>
              <a:t>Même travail pour les élèves de la B121</a:t>
            </a:r>
          </a:p>
          <a:p>
            <a:r>
              <a:rPr lang="fr-FR" dirty="0" smtClean="0"/>
              <a:t>Supprimer toute configuration existante</a:t>
            </a:r>
          </a:p>
          <a:p>
            <a:pPr lvl="1"/>
            <a:r>
              <a:rPr lang="fr-FR" b="1" dirty="0" smtClean="0"/>
              <a:t>Commande « </a:t>
            </a:r>
            <a:r>
              <a:rPr lang="fr-FR" b="1" dirty="0" err="1" smtClean="0"/>
              <a:t>erase</a:t>
            </a:r>
            <a:r>
              <a:rPr lang="fr-FR" b="1" dirty="0" smtClean="0"/>
              <a:t> startup-config » puis commande « </a:t>
            </a:r>
            <a:r>
              <a:rPr lang="fr-FR" b="1" dirty="0" err="1" smtClean="0"/>
              <a:t>reload</a:t>
            </a:r>
            <a:r>
              <a:rPr lang="fr-FR" b="1" dirty="0" smtClean="0"/>
              <a:t> » en mode </a:t>
            </a:r>
            <a:r>
              <a:rPr lang="fr-FR" b="1" dirty="0" err="1" smtClean="0"/>
              <a:t>enable</a:t>
            </a:r>
            <a:endParaRPr lang="fr-FR" b="1" dirty="0" smtClean="0"/>
          </a:p>
          <a:p>
            <a:r>
              <a:rPr lang="fr-FR" dirty="0" smtClean="0"/>
              <a:t>Tester la connectivité entre tous les ordinateurs ainsi connectés (avec la commande </a:t>
            </a:r>
            <a:r>
              <a:rPr lang="fr-FR" dirty="0" err="1" smtClean="0"/>
              <a:t>ping</a:t>
            </a:r>
            <a:r>
              <a:rPr lang="fr-FR" dirty="0" smtClean="0"/>
              <a:t>)</a:t>
            </a:r>
          </a:p>
          <a:p>
            <a:r>
              <a:rPr lang="fr-FR" dirty="0" smtClean="0"/>
              <a:t>A ce stade tous les ordinateurs doivent pouvoir communiquer ensemble</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14</a:t>
            </a:fld>
            <a:endParaRPr lang="fr-BE" dirty="0"/>
          </a:p>
        </p:txBody>
      </p:sp>
      <p:grpSp>
        <p:nvGrpSpPr>
          <p:cNvPr id="7" name="Groupe 6"/>
          <p:cNvGrpSpPr/>
          <p:nvPr/>
        </p:nvGrpSpPr>
        <p:grpSpPr>
          <a:xfrm>
            <a:off x="782238" y="3218964"/>
            <a:ext cx="6870437" cy="2374840"/>
            <a:chOff x="782238" y="3218964"/>
            <a:chExt cx="6870437" cy="2374840"/>
          </a:xfrm>
        </p:grpSpPr>
        <p:pic>
          <p:nvPicPr>
            <p:cNvPr id="9" name="Picture 3" descr="C:\Users\taghrid.asfour\AppData\Local\Microsoft\Windows\Temporary Internet Files\Content.IE5\3SY40NMV\Gnome-computer.sv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971599" y="4739664"/>
              <a:ext cx="535393" cy="58459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taghrid.asfour\AppData\Local\Microsoft\Windows\Temporary Internet Files\Content.IE5\ORDUKHSX\blue-switch[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5260" y="3227495"/>
              <a:ext cx="648072" cy="54761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aghrid.asfour\AppData\Local\Microsoft\Windows\Temporary Internet Files\Content.IE5\3SY40NMV\Gnome-computer.sv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2020382" y="4731133"/>
              <a:ext cx="535393" cy="58459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C:\Users\taghrid.asfour\AppData\Local\Microsoft\Windows\Temporary Internet Files\Content.IE5\ORDUKHSX\blue-switch[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4043" y="3218964"/>
              <a:ext cx="648072" cy="54761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 descr="C:\Users\taghrid.asfour\AppData\Local\Microsoft\Windows\Temporary Internet Files\Content.IE5\3SY40NMV\Gnome-computer.sv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3028494" y="4731133"/>
              <a:ext cx="535393" cy="58459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taghrid.asfour\AppData\Local\Microsoft\Windows\Temporary Internet Files\Content.IE5\ORDUKHSX\blue-switch[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2155" y="3218964"/>
              <a:ext cx="648072" cy="54761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3" descr="C:\Users\taghrid.asfour\AppData\Local\Microsoft\Windows\Temporary Internet Files\Content.IE5\3SY40NMV\Gnome-computer.sv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836806" y="4739665"/>
              <a:ext cx="535393" cy="58459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C:\Users\taghrid.asfour\AppData\Local\Microsoft\Windows\Temporary Internet Files\Content.IE5\ORDUKHSX\blue-switch[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0467" y="3227496"/>
              <a:ext cx="648072" cy="54761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 descr="C:\Users\taghrid.asfour\AppData\Local\Microsoft\Windows\Temporary Internet Files\Content.IE5\3SY40NMV\Gnome-computer.sv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060942" y="4739665"/>
              <a:ext cx="535393" cy="58459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Users\taghrid.asfour\AppData\Local\Microsoft\Windows\Temporary Internet Files\Content.IE5\ORDUKHSX\blue-switch[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4603" y="3227496"/>
              <a:ext cx="648072" cy="547619"/>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Connecteur droit 27"/>
            <p:cNvCxnSpPr/>
            <p:nvPr/>
          </p:nvCxnSpPr>
          <p:spPr>
            <a:xfrm>
              <a:off x="3692235" y="3492773"/>
              <a:ext cx="1944216" cy="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0" name="Connecteur droit 29"/>
            <p:cNvCxnSpPr>
              <a:stCxn id="10" idx="3"/>
              <a:endCxn id="20" idx="1"/>
            </p:cNvCxnSpPr>
            <p:nvPr/>
          </p:nvCxnSpPr>
          <p:spPr>
            <a:xfrm flipV="1">
              <a:off x="1563332" y="3492774"/>
              <a:ext cx="400711" cy="8531"/>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3" name="Connecteur droit 32"/>
            <p:cNvCxnSpPr/>
            <p:nvPr/>
          </p:nvCxnSpPr>
          <p:spPr>
            <a:xfrm flipV="1">
              <a:off x="2577478" y="3497038"/>
              <a:ext cx="400711" cy="8531"/>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4" name="Connecteur droit 33"/>
            <p:cNvCxnSpPr>
              <a:stCxn id="24" idx="3"/>
              <a:endCxn id="26" idx="1"/>
            </p:cNvCxnSpPr>
            <p:nvPr/>
          </p:nvCxnSpPr>
          <p:spPr>
            <a:xfrm>
              <a:off x="6428539" y="3501306"/>
              <a:ext cx="576064"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1" name="Connecteur en angle 40"/>
            <p:cNvCxnSpPr>
              <a:stCxn id="26" idx="3"/>
              <a:endCxn id="10" idx="1"/>
            </p:cNvCxnSpPr>
            <p:nvPr/>
          </p:nvCxnSpPr>
          <p:spPr>
            <a:xfrm flipH="1" flipV="1">
              <a:off x="915260" y="3501305"/>
              <a:ext cx="6737415" cy="1"/>
            </a:xfrm>
            <a:prstGeom prst="bentConnector5">
              <a:avLst>
                <a:gd name="adj1" fmla="val -3393"/>
                <a:gd name="adj2" fmla="val 50241100000"/>
                <a:gd name="adj3" fmla="val 103393"/>
              </a:avLst>
            </a:prstGeom>
            <a:ln>
              <a:prstDash val="dash"/>
            </a:ln>
          </p:spPr>
          <p:style>
            <a:lnRef idx="1">
              <a:schemeClr val="dk1"/>
            </a:lnRef>
            <a:fillRef idx="0">
              <a:schemeClr val="dk1"/>
            </a:fillRef>
            <a:effectRef idx="0">
              <a:schemeClr val="dk1"/>
            </a:effectRef>
            <a:fontRef idx="minor">
              <a:schemeClr val="tx1"/>
            </a:fontRef>
          </p:style>
        </p:cxnSp>
        <p:cxnSp>
          <p:nvCxnSpPr>
            <p:cNvPr id="44" name="Connecteur droit 43"/>
            <p:cNvCxnSpPr>
              <a:stCxn id="9" idx="0"/>
              <a:endCxn id="10" idx="2"/>
            </p:cNvCxnSpPr>
            <p:nvPr/>
          </p:nvCxnSpPr>
          <p:spPr>
            <a:xfrm flipV="1">
              <a:off x="1239295" y="3775114"/>
              <a:ext cx="1" cy="96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Connecteur droit 45"/>
            <p:cNvCxnSpPr>
              <a:stCxn id="19" idx="0"/>
              <a:endCxn id="20" idx="2"/>
            </p:cNvCxnSpPr>
            <p:nvPr/>
          </p:nvCxnSpPr>
          <p:spPr>
            <a:xfrm flipV="1">
              <a:off x="2288078" y="3766583"/>
              <a:ext cx="1" cy="96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Connecteur droit 47"/>
            <p:cNvCxnSpPr>
              <a:stCxn id="21" idx="0"/>
              <a:endCxn id="22" idx="2"/>
            </p:cNvCxnSpPr>
            <p:nvPr/>
          </p:nvCxnSpPr>
          <p:spPr>
            <a:xfrm flipV="1">
              <a:off x="3296190" y="3766583"/>
              <a:ext cx="1" cy="96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Connecteur droit 51"/>
            <p:cNvCxnSpPr>
              <a:stCxn id="23" idx="0"/>
              <a:endCxn id="24" idx="2"/>
            </p:cNvCxnSpPr>
            <p:nvPr/>
          </p:nvCxnSpPr>
          <p:spPr>
            <a:xfrm flipV="1">
              <a:off x="6104502" y="3775115"/>
              <a:ext cx="1" cy="96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Connecteur droit 53"/>
            <p:cNvCxnSpPr>
              <a:stCxn id="25" idx="0"/>
              <a:endCxn id="26" idx="2"/>
            </p:cNvCxnSpPr>
            <p:nvPr/>
          </p:nvCxnSpPr>
          <p:spPr>
            <a:xfrm flipV="1">
              <a:off x="7328638" y="3775115"/>
              <a:ext cx="1" cy="964550"/>
            </a:xfrm>
            <a:prstGeom prst="line">
              <a:avLst/>
            </a:prstGeom>
          </p:spPr>
          <p:style>
            <a:lnRef idx="1">
              <a:schemeClr val="accent1"/>
            </a:lnRef>
            <a:fillRef idx="0">
              <a:schemeClr val="accent1"/>
            </a:fillRef>
            <a:effectRef idx="0">
              <a:schemeClr val="accent1"/>
            </a:effectRef>
            <a:fontRef idx="minor">
              <a:schemeClr val="tx1"/>
            </a:fontRef>
          </p:style>
        </p:cxnSp>
        <p:sp>
          <p:nvSpPr>
            <p:cNvPr id="5" name="ZoneTexte 4"/>
            <p:cNvSpPr txBox="1"/>
            <p:nvPr/>
          </p:nvSpPr>
          <p:spPr>
            <a:xfrm>
              <a:off x="782238" y="3590449"/>
              <a:ext cx="372218" cy="276999"/>
            </a:xfrm>
            <a:prstGeom prst="rect">
              <a:avLst/>
            </a:prstGeom>
            <a:noFill/>
          </p:spPr>
          <p:txBody>
            <a:bodyPr wrap="none" rtlCol="0">
              <a:spAutoFit/>
            </a:bodyPr>
            <a:lstStyle/>
            <a:p>
              <a:r>
                <a:rPr lang="fr-FR" sz="1200" dirty="0" smtClean="0"/>
                <a:t>S1</a:t>
              </a:r>
              <a:endParaRPr lang="fr-FR" sz="1200" dirty="0"/>
            </a:p>
          </p:txBody>
        </p:sp>
        <p:sp>
          <p:nvSpPr>
            <p:cNvPr id="27" name="ZoneTexte 26"/>
            <p:cNvSpPr txBox="1"/>
            <p:nvPr/>
          </p:nvSpPr>
          <p:spPr>
            <a:xfrm>
              <a:off x="6771206" y="3664399"/>
              <a:ext cx="457176" cy="276999"/>
            </a:xfrm>
            <a:prstGeom prst="rect">
              <a:avLst/>
            </a:prstGeom>
            <a:noFill/>
          </p:spPr>
          <p:txBody>
            <a:bodyPr wrap="none" rtlCol="0">
              <a:spAutoFit/>
            </a:bodyPr>
            <a:lstStyle/>
            <a:p>
              <a:r>
                <a:rPr lang="fr-FR" sz="1200" dirty="0" smtClean="0"/>
                <a:t>S16</a:t>
              </a:r>
              <a:endParaRPr lang="fr-FR" sz="1200" dirty="0"/>
            </a:p>
          </p:txBody>
        </p:sp>
        <p:sp>
          <p:nvSpPr>
            <p:cNvPr id="29" name="ZoneTexte 28"/>
            <p:cNvSpPr txBox="1"/>
            <p:nvPr/>
          </p:nvSpPr>
          <p:spPr>
            <a:xfrm>
              <a:off x="5547070" y="3649588"/>
              <a:ext cx="457176" cy="276999"/>
            </a:xfrm>
            <a:prstGeom prst="rect">
              <a:avLst/>
            </a:prstGeom>
            <a:noFill/>
          </p:spPr>
          <p:txBody>
            <a:bodyPr wrap="none" rtlCol="0">
              <a:spAutoFit/>
            </a:bodyPr>
            <a:lstStyle/>
            <a:p>
              <a:r>
                <a:rPr lang="fr-FR" sz="1200" dirty="0" smtClean="0"/>
                <a:t>S15</a:t>
              </a:r>
              <a:endParaRPr lang="fr-FR" sz="1200" dirty="0"/>
            </a:p>
          </p:txBody>
        </p:sp>
        <p:sp>
          <p:nvSpPr>
            <p:cNvPr id="31" name="ZoneTexte 30"/>
            <p:cNvSpPr txBox="1"/>
            <p:nvPr/>
          </p:nvSpPr>
          <p:spPr>
            <a:xfrm>
              <a:off x="2777833" y="3605260"/>
              <a:ext cx="372218" cy="276999"/>
            </a:xfrm>
            <a:prstGeom prst="rect">
              <a:avLst/>
            </a:prstGeom>
            <a:noFill/>
          </p:spPr>
          <p:txBody>
            <a:bodyPr wrap="none" rtlCol="0">
              <a:spAutoFit/>
            </a:bodyPr>
            <a:lstStyle/>
            <a:p>
              <a:r>
                <a:rPr lang="fr-FR" sz="1200" dirty="0" smtClean="0"/>
                <a:t>S3</a:t>
              </a:r>
              <a:endParaRPr lang="fr-FR" sz="1200" dirty="0"/>
            </a:p>
          </p:txBody>
        </p:sp>
        <p:sp>
          <p:nvSpPr>
            <p:cNvPr id="32" name="ZoneTexte 31"/>
            <p:cNvSpPr txBox="1"/>
            <p:nvPr/>
          </p:nvSpPr>
          <p:spPr>
            <a:xfrm>
              <a:off x="1798108" y="3590449"/>
              <a:ext cx="372218" cy="276999"/>
            </a:xfrm>
            <a:prstGeom prst="rect">
              <a:avLst/>
            </a:prstGeom>
            <a:noFill/>
          </p:spPr>
          <p:txBody>
            <a:bodyPr wrap="none" rtlCol="0">
              <a:spAutoFit/>
            </a:bodyPr>
            <a:lstStyle/>
            <a:p>
              <a:r>
                <a:rPr lang="fr-FR" sz="1200" dirty="0" smtClean="0"/>
                <a:t>S2</a:t>
              </a:r>
              <a:endParaRPr lang="fr-FR" sz="1200" dirty="0"/>
            </a:p>
          </p:txBody>
        </p:sp>
        <p:sp>
          <p:nvSpPr>
            <p:cNvPr id="35" name="ZoneTexte 34"/>
            <p:cNvSpPr txBox="1"/>
            <p:nvPr/>
          </p:nvSpPr>
          <p:spPr>
            <a:xfrm>
              <a:off x="7020272" y="5315728"/>
              <a:ext cx="567784" cy="276999"/>
            </a:xfrm>
            <a:prstGeom prst="rect">
              <a:avLst/>
            </a:prstGeom>
            <a:noFill/>
          </p:spPr>
          <p:txBody>
            <a:bodyPr wrap="none" rtlCol="0">
              <a:spAutoFit/>
            </a:bodyPr>
            <a:lstStyle/>
            <a:p>
              <a:r>
                <a:rPr lang="fr-FR" sz="1200" dirty="0" smtClean="0"/>
                <a:t>PC16</a:t>
              </a:r>
              <a:endParaRPr lang="fr-FR" sz="1200" dirty="0"/>
            </a:p>
          </p:txBody>
        </p:sp>
        <p:sp>
          <p:nvSpPr>
            <p:cNvPr id="37" name="ZoneTexte 36"/>
            <p:cNvSpPr txBox="1"/>
            <p:nvPr/>
          </p:nvSpPr>
          <p:spPr>
            <a:xfrm>
              <a:off x="992832" y="5316805"/>
              <a:ext cx="482824" cy="276999"/>
            </a:xfrm>
            <a:prstGeom prst="rect">
              <a:avLst/>
            </a:prstGeom>
            <a:noFill/>
          </p:spPr>
          <p:txBody>
            <a:bodyPr wrap="none" rtlCol="0">
              <a:spAutoFit/>
            </a:bodyPr>
            <a:lstStyle/>
            <a:p>
              <a:r>
                <a:rPr lang="fr-FR" sz="1200" dirty="0" smtClean="0"/>
                <a:t>PC1</a:t>
              </a:r>
              <a:endParaRPr lang="fr-FR" sz="1200" dirty="0"/>
            </a:p>
          </p:txBody>
        </p:sp>
        <p:sp>
          <p:nvSpPr>
            <p:cNvPr id="38" name="ZoneTexte 37"/>
            <p:cNvSpPr txBox="1"/>
            <p:nvPr/>
          </p:nvSpPr>
          <p:spPr>
            <a:xfrm>
              <a:off x="2051720" y="5316805"/>
              <a:ext cx="482824" cy="276999"/>
            </a:xfrm>
            <a:prstGeom prst="rect">
              <a:avLst/>
            </a:prstGeom>
            <a:noFill/>
          </p:spPr>
          <p:txBody>
            <a:bodyPr wrap="none" rtlCol="0">
              <a:spAutoFit/>
            </a:bodyPr>
            <a:lstStyle/>
            <a:p>
              <a:r>
                <a:rPr lang="fr-FR" sz="1200" dirty="0" smtClean="0"/>
                <a:t>PC2</a:t>
              </a:r>
              <a:endParaRPr lang="fr-FR" sz="1200" dirty="0"/>
            </a:p>
          </p:txBody>
        </p:sp>
        <p:sp>
          <p:nvSpPr>
            <p:cNvPr id="39" name="ZoneTexte 38"/>
            <p:cNvSpPr txBox="1"/>
            <p:nvPr/>
          </p:nvSpPr>
          <p:spPr>
            <a:xfrm>
              <a:off x="3059832" y="5315728"/>
              <a:ext cx="482824" cy="276999"/>
            </a:xfrm>
            <a:prstGeom prst="rect">
              <a:avLst/>
            </a:prstGeom>
            <a:noFill/>
          </p:spPr>
          <p:txBody>
            <a:bodyPr wrap="none" rtlCol="0">
              <a:spAutoFit/>
            </a:bodyPr>
            <a:lstStyle/>
            <a:p>
              <a:r>
                <a:rPr lang="fr-FR" sz="1200" dirty="0" smtClean="0"/>
                <a:t>PC3</a:t>
              </a:r>
              <a:endParaRPr lang="fr-FR" sz="1200" dirty="0"/>
            </a:p>
          </p:txBody>
        </p:sp>
        <p:sp>
          <p:nvSpPr>
            <p:cNvPr id="40" name="ZoneTexte 39"/>
            <p:cNvSpPr txBox="1"/>
            <p:nvPr/>
          </p:nvSpPr>
          <p:spPr>
            <a:xfrm>
              <a:off x="5804415" y="5305772"/>
              <a:ext cx="567784" cy="276999"/>
            </a:xfrm>
            <a:prstGeom prst="rect">
              <a:avLst/>
            </a:prstGeom>
            <a:noFill/>
          </p:spPr>
          <p:txBody>
            <a:bodyPr wrap="none" rtlCol="0">
              <a:spAutoFit/>
            </a:bodyPr>
            <a:lstStyle/>
            <a:p>
              <a:r>
                <a:rPr lang="fr-FR" sz="1200" dirty="0" smtClean="0"/>
                <a:t>PC15</a:t>
              </a:r>
              <a:endParaRPr lang="fr-FR" sz="1200" dirty="0"/>
            </a:p>
          </p:txBody>
        </p:sp>
        <p:sp>
          <p:nvSpPr>
            <p:cNvPr id="6" name="ZoneTexte 5"/>
            <p:cNvSpPr txBox="1"/>
            <p:nvPr/>
          </p:nvSpPr>
          <p:spPr>
            <a:xfrm>
              <a:off x="1154456" y="3804023"/>
              <a:ext cx="577402" cy="276999"/>
            </a:xfrm>
            <a:prstGeom prst="rect">
              <a:avLst/>
            </a:prstGeom>
            <a:noFill/>
          </p:spPr>
          <p:txBody>
            <a:bodyPr wrap="none" rtlCol="0">
              <a:spAutoFit/>
            </a:bodyPr>
            <a:lstStyle/>
            <a:p>
              <a:r>
                <a:rPr lang="fr-FR" sz="1200" dirty="0" smtClean="0"/>
                <a:t>Fa0/1</a:t>
              </a:r>
              <a:endParaRPr lang="fr-FR" sz="1200" dirty="0"/>
            </a:p>
          </p:txBody>
        </p:sp>
        <p:sp>
          <p:nvSpPr>
            <p:cNvPr id="42" name="ZoneTexte 41"/>
            <p:cNvSpPr txBox="1"/>
            <p:nvPr/>
          </p:nvSpPr>
          <p:spPr>
            <a:xfrm>
              <a:off x="7060942" y="3887761"/>
              <a:ext cx="577402" cy="276999"/>
            </a:xfrm>
            <a:prstGeom prst="rect">
              <a:avLst/>
            </a:prstGeom>
            <a:noFill/>
          </p:spPr>
          <p:txBody>
            <a:bodyPr wrap="none" rtlCol="0">
              <a:spAutoFit/>
            </a:bodyPr>
            <a:lstStyle/>
            <a:p>
              <a:r>
                <a:rPr lang="fr-FR" sz="1200" dirty="0" smtClean="0"/>
                <a:t>Fa0/1</a:t>
              </a:r>
              <a:endParaRPr lang="fr-FR" sz="1200" dirty="0"/>
            </a:p>
          </p:txBody>
        </p:sp>
        <p:sp>
          <p:nvSpPr>
            <p:cNvPr id="43" name="ZoneTexte 42"/>
            <p:cNvSpPr txBox="1"/>
            <p:nvPr/>
          </p:nvSpPr>
          <p:spPr>
            <a:xfrm>
              <a:off x="2051720" y="3815908"/>
              <a:ext cx="577402" cy="276999"/>
            </a:xfrm>
            <a:prstGeom prst="rect">
              <a:avLst/>
            </a:prstGeom>
            <a:noFill/>
          </p:spPr>
          <p:txBody>
            <a:bodyPr wrap="none" rtlCol="0">
              <a:spAutoFit/>
            </a:bodyPr>
            <a:lstStyle/>
            <a:p>
              <a:r>
                <a:rPr lang="fr-FR" sz="1200" dirty="0" smtClean="0"/>
                <a:t>Fa0/1</a:t>
              </a:r>
              <a:endParaRPr lang="fr-FR" sz="1200" dirty="0"/>
            </a:p>
          </p:txBody>
        </p:sp>
        <p:sp>
          <p:nvSpPr>
            <p:cNvPr id="45" name="ZoneTexte 44"/>
            <p:cNvSpPr txBox="1"/>
            <p:nvPr/>
          </p:nvSpPr>
          <p:spPr>
            <a:xfrm>
              <a:off x="5865335" y="3867448"/>
              <a:ext cx="577402" cy="276999"/>
            </a:xfrm>
            <a:prstGeom prst="rect">
              <a:avLst/>
            </a:prstGeom>
            <a:noFill/>
          </p:spPr>
          <p:txBody>
            <a:bodyPr wrap="none" rtlCol="0">
              <a:spAutoFit/>
            </a:bodyPr>
            <a:lstStyle/>
            <a:p>
              <a:r>
                <a:rPr lang="fr-FR" sz="1200" dirty="0" smtClean="0"/>
                <a:t>Fa0/1</a:t>
              </a:r>
              <a:endParaRPr lang="fr-FR" sz="1200" dirty="0"/>
            </a:p>
          </p:txBody>
        </p:sp>
        <p:sp>
          <p:nvSpPr>
            <p:cNvPr id="47" name="ZoneTexte 46"/>
            <p:cNvSpPr txBox="1"/>
            <p:nvPr/>
          </p:nvSpPr>
          <p:spPr>
            <a:xfrm>
              <a:off x="3100633" y="3815908"/>
              <a:ext cx="577402" cy="276999"/>
            </a:xfrm>
            <a:prstGeom prst="rect">
              <a:avLst/>
            </a:prstGeom>
            <a:noFill/>
          </p:spPr>
          <p:txBody>
            <a:bodyPr wrap="none" rtlCol="0">
              <a:spAutoFit/>
            </a:bodyPr>
            <a:lstStyle/>
            <a:p>
              <a:r>
                <a:rPr lang="fr-FR" sz="1200" dirty="0" smtClean="0"/>
                <a:t>Fa0/1</a:t>
              </a:r>
              <a:endParaRPr lang="fr-FR" sz="1200" dirty="0"/>
            </a:p>
          </p:txBody>
        </p:sp>
      </p:grpSp>
    </p:spTree>
    <p:extLst>
      <p:ext uri="{BB962C8B-B14F-4D97-AF65-F5344CB8AC3E}">
        <p14:creationId xmlns:p14="http://schemas.microsoft.com/office/powerpoint/2010/main" val="34418844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44500"/>
            <a:ext cx="8507288" cy="825500"/>
          </a:xfrm>
        </p:spPr>
        <p:txBody>
          <a:bodyPr>
            <a:normAutofit/>
          </a:bodyPr>
          <a:lstStyle/>
          <a:p>
            <a:r>
              <a:rPr lang="fr-FR" dirty="0" smtClean="0"/>
              <a:t>Travail à réaliser par chaque élève</a:t>
            </a:r>
            <a:endParaRPr lang="fr-FR" dirty="0"/>
          </a:p>
        </p:txBody>
      </p:sp>
      <p:sp>
        <p:nvSpPr>
          <p:cNvPr id="3" name="Espace réservé du contenu 2"/>
          <p:cNvSpPr>
            <a:spLocks noGrp="1"/>
          </p:cNvSpPr>
          <p:nvPr>
            <p:ph sz="half" idx="1"/>
          </p:nvPr>
        </p:nvSpPr>
        <p:spPr>
          <a:xfrm>
            <a:off x="457200" y="1394461"/>
            <a:ext cx="8363272" cy="1247016"/>
          </a:xfrm>
        </p:spPr>
        <p:txBody>
          <a:bodyPr>
            <a:normAutofit fontScale="55000" lnSpcReduction="20000"/>
          </a:bodyPr>
          <a:lstStyle/>
          <a:p>
            <a:r>
              <a:rPr lang="fr-FR" dirty="0" smtClean="0"/>
              <a:t>Examiner le contenu de la table </a:t>
            </a:r>
            <a:r>
              <a:rPr lang="fr-FR" dirty="0" err="1" smtClean="0"/>
              <a:t>arp</a:t>
            </a:r>
            <a:r>
              <a:rPr lang="fr-FR" dirty="0" smtClean="0"/>
              <a:t> de votre PC</a:t>
            </a:r>
          </a:p>
          <a:p>
            <a:pPr lvl="1"/>
            <a:r>
              <a:rPr lang="fr-FR" dirty="0" smtClean="0"/>
              <a:t>Copier-coller le contenu de la table dans un fichier</a:t>
            </a:r>
          </a:p>
          <a:p>
            <a:r>
              <a:rPr lang="fr-FR" dirty="0" smtClean="0"/>
              <a:t>Examiner le contenu de la mac-</a:t>
            </a:r>
            <a:r>
              <a:rPr lang="fr-FR" dirty="0" err="1" smtClean="0"/>
              <a:t>address</a:t>
            </a:r>
            <a:r>
              <a:rPr lang="fr-FR" dirty="0" smtClean="0"/>
              <a:t>-table de votre switch</a:t>
            </a:r>
          </a:p>
          <a:p>
            <a:pPr lvl="1"/>
            <a:r>
              <a:rPr lang="fr-FR" dirty="0" smtClean="0"/>
              <a:t>Copier-coller le contenu de la table dans un fichier</a:t>
            </a:r>
          </a:p>
          <a:p>
            <a:r>
              <a:rPr lang="fr-FR" dirty="0" smtClean="0"/>
              <a:t>Existe-t-il une table </a:t>
            </a:r>
            <a:r>
              <a:rPr lang="fr-FR" dirty="0" err="1" smtClean="0"/>
              <a:t>arp</a:t>
            </a:r>
            <a:r>
              <a:rPr lang="fr-FR" dirty="0" smtClean="0"/>
              <a:t> sur le switch?</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15</a:t>
            </a:fld>
            <a:endParaRPr lang="fr-BE" dirty="0"/>
          </a:p>
        </p:txBody>
      </p:sp>
      <p:grpSp>
        <p:nvGrpSpPr>
          <p:cNvPr id="50" name="Groupe 49"/>
          <p:cNvGrpSpPr/>
          <p:nvPr/>
        </p:nvGrpSpPr>
        <p:grpSpPr>
          <a:xfrm>
            <a:off x="754359" y="2957027"/>
            <a:ext cx="6870437" cy="2374840"/>
            <a:chOff x="782238" y="3218964"/>
            <a:chExt cx="6870437" cy="2374840"/>
          </a:xfrm>
        </p:grpSpPr>
        <p:pic>
          <p:nvPicPr>
            <p:cNvPr id="51" name="Picture 3" descr="C:\Users\taghrid.asfour\AppData\Local\Microsoft\Windows\Temporary Internet Files\Content.IE5\3SY40NMV\Gnome-computer.sv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971599" y="4739664"/>
              <a:ext cx="535393" cy="58459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C:\Users\taghrid.asfour\AppData\Local\Microsoft\Windows\Temporary Internet Files\Content.IE5\ORDUKHSX\blue-switch[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5260" y="3227495"/>
              <a:ext cx="648072" cy="547619"/>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3" descr="C:\Users\taghrid.asfour\AppData\Local\Microsoft\Windows\Temporary Internet Files\Content.IE5\3SY40NMV\Gnome-computer.sv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2020382" y="4731133"/>
              <a:ext cx="535393" cy="584595"/>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C:\Users\taghrid.asfour\AppData\Local\Microsoft\Windows\Temporary Internet Files\Content.IE5\ORDUKHSX\blue-switch[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4043" y="3218964"/>
              <a:ext cx="648072" cy="547619"/>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3" descr="C:\Users\taghrid.asfour\AppData\Local\Microsoft\Windows\Temporary Internet Files\Content.IE5\3SY40NMV\Gnome-computer.sv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3028494" y="4731133"/>
              <a:ext cx="535393" cy="584595"/>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C:\Users\taghrid.asfour\AppData\Local\Microsoft\Windows\Temporary Internet Files\Content.IE5\ORDUKHSX\blue-switch[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2155" y="3218964"/>
              <a:ext cx="648072" cy="547619"/>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3" descr="C:\Users\taghrid.asfour\AppData\Local\Microsoft\Windows\Temporary Internet Files\Content.IE5\3SY40NMV\Gnome-computer.sv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836806" y="4739665"/>
              <a:ext cx="535393" cy="584595"/>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C:\Users\taghrid.asfour\AppData\Local\Microsoft\Windows\Temporary Internet Files\Content.IE5\ORDUKHSX\blue-switch[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0467" y="3227496"/>
              <a:ext cx="648072" cy="547619"/>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3" descr="C:\Users\taghrid.asfour\AppData\Local\Microsoft\Windows\Temporary Internet Files\Content.IE5\3SY40NMV\Gnome-computer.sv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060942" y="4739665"/>
              <a:ext cx="535393" cy="584595"/>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C:\Users\taghrid.asfour\AppData\Local\Microsoft\Windows\Temporary Internet Files\Content.IE5\ORDUKHSX\blue-switch[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4603" y="3227496"/>
              <a:ext cx="648072" cy="547619"/>
            </a:xfrm>
            <a:prstGeom prst="rect">
              <a:avLst/>
            </a:prstGeom>
            <a:noFill/>
            <a:extLst>
              <a:ext uri="{909E8E84-426E-40DD-AFC4-6F175D3DCCD1}">
                <a14:hiddenFill xmlns:a14="http://schemas.microsoft.com/office/drawing/2010/main">
                  <a:solidFill>
                    <a:srgbClr val="FFFFFF"/>
                  </a:solidFill>
                </a14:hiddenFill>
              </a:ext>
            </a:extLst>
          </p:spPr>
        </p:pic>
        <p:cxnSp>
          <p:nvCxnSpPr>
            <p:cNvPr id="63" name="Connecteur droit 62"/>
            <p:cNvCxnSpPr/>
            <p:nvPr/>
          </p:nvCxnSpPr>
          <p:spPr>
            <a:xfrm>
              <a:off x="3692235" y="3492773"/>
              <a:ext cx="1944216" cy="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64" name="Connecteur droit 63"/>
            <p:cNvCxnSpPr>
              <a:stCxn id="53" idx="3"/>
              <a:endCxn id="56" idx="1"/>
            </p:cNvCxnSpPr>
            <p:nvPr/>
          </p:nvCxnSpPr>
          <p:spPr>
            <a:xfrm flipV="1">
              <a:off x="1563332" y="3492774"/>
              <a:ext cx="400711" cy="8531"/>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65" name="Connecteur droit 64"/>
            <p:cNvCxnSpPr/>
            <p:nvPr/>
          </p:nvCxnSpPr>
          <p:spPr>
            <a:xfrm flipV="1">
              <a:off x="2577478" y="3497038"/>
              <a:ext cx="400711" cy="8531"/>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66" name="Connecteur droit 65"/>
            <p:cNvCxnSpPr>
              <a:stCxn id="60" idx="3"/>
              <a:endCxn id="62" idx="1"/>
            </p:cNvCxnSpPr>
            <p:nvPr/>
          </p:nvCxnSpPr>
          <p:spPr>
            <a:xfrm>
              <a:off x="6428539" y="3501306"/>
              <a:ext cx="576064"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67" name="Connecteur en angle 66"/>
            <p:cNvCxnSpPr>
              <a:stCxn id="62" idx="3"/>
              <a:endCxn id="53" idx="1"/>
            </p:cNvCxnSpPr>
            <p:nvPr/>
          </p:nvCxnSpPr>
          <p:spPr>
            <a:xfrm flipH="1" flipV="1">
              <a:off x="915260" y="3501305"/>
              <a:ext cx="6737415" cy="1"/>
            </a:xfrm>
            <a:prstGeom prst="bentConnector5">
              <a:avLst>
                <a:gd name="adj1" fmla="val -3393"/>
                <a:gd name="adj2" fmla="val 50241100000"/>
                <a:gd name="adj3" fmla="val 103393"/>
              </a:avLst>
            </a:prstGeom>
            <a:ln>
              <a:prstDash val="dash"/>
            </a:ln>
          </p:spPr>
          <p:style>
            <a:lnRef idx="1">
              <a:schemeClr val="dk1"/>
            </a:lnRef>
            <a:fillRef idx="0">
              <a:schemeClr val="dk1"/>
            </a:fillRef>
            <a:effectRef idx="0">
              <a:schemeClr val="dk1"/>
            </a:effectRef>
            <a:fontRef idx="minor">
              <a:schemeClr val="tx1"/>
            </a:fontRef>
          </p:style>
        </p:cxnSp>
        <p:cxnSp>
          <p:nvCxnSpPr>
            <p:cNvPr id="68" name="Connecteur droit 67"/>
            <p:cNvCxnSpPr>
              <a:stCxn id="51" idx="0"/>
              <a:endCxn id="53" idx="2"/>
            </p:cNvCxnSpPr>
            <p:nvPr/>
          </p:nvCxnSpPr>
          <p:spPr>
            <a:xfrm flipV="1">
              <a:off x="1239295" y="3775114"/>
              <a:ext cx="1" cy="96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Connecteur droit 68"/>
            <p:cNvCxnSpPr>
              <a:stCxn id="55" idx="0"/>
              <a:endCxn id="56" idx="2"/>
            </p:cNvCxnSpPr>
            <p:nvPr/>
          </p:nvCxnSpPr>
          <p:spPr>
            <a:xfrm flipV="1">
              <a:off x="2288078" y="3766583"/>
              <a:ext cx="1" cy="96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Connecteur droit 69"/>
            <p:cNvCxnSpPr>
              <a:stCxn id="57" idx="0"/>
              <a:endCxn id="58" idx="2"/>
            </p:cNvCxnSpPr>
            <p:nvPr/>
          </p:nvCxnSpPr>
          <p:spPr>
            <a:xfrm flipV="1">
              <a:off x="3296190" y="3766583"/>
              <a:ext cx="1" cy="96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Connecteur droit 70"/>
            <p:cNvCxnSpPr>
              <a:stCxn id="59" idx="0"/>
              <a:endCxn id="60" idx="2"/>
            </p:cNvCxnSpPr>
            <p:nvPr/>
          </p:nvCxnSpPr>
          <p:spPr>
            <a:xfrm flipV="1">
              <a:off x="6104502" y="3775115"/>
              <a:ext cx="1" cy="96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Connecteur droit 71"/>
            <p:cNvCxnSpPr>
              <a:stCxn id="61" idx="0"/>
              <a:endCxn id="62" idx="2"/>
            </p:cNvCxnSpPr>
            <p:nvPr/>
          </p:nvCxnSpPr>
          <p:spPr>
            <a:xfrm flipV="1">
              <a:off x="7328638" y="3775115"/>
              <a:ext cx="1" cy="964550"/>
            </a:xfrm>
            <a:prstGeom prst="line">
              <a:avLst/>
            </a:prstGeom>
          </p:spPr>
          <p:style>
            <a:lnRef idx="1">
              <a:schemeClr val="accent1"/>
            </a:lnRef>
            <a:fillRef idx="0">
              <a:schemeClr val="accent1"/>
            </a:fillRef>
            <a:effectRef idx="0">
              <a:schemeClr val="accent1"/>
            </a:effectRef>
            <a:fontRef idx="minor">
              <a:schemeClr val="tx1"/>
            </a:fontRef>
          </p:style>
        </p:cxnSp>
        <p:sp>
          <p:nvSpPr>
            <p:cNvPr id="73" name="ZoneTexte 72"/>
            <p:cNvSpPr txBox="1"/>
            <p:nvPr/>
          </p:nvSpPr>
          <p:spPr>
            <a:xfrm>
              <a:off x="782238" y="3590449"/>
              <a:ext cx="372218" cy="276999"/>
            </a:xfrm>
            <a:prstGeom prst="rect">
              <a:avLst/>
            </a:prstGeom>
            <a:noFill/>
          </p:spPr>
          <p:txBody>
            <a:bodyPr wrap="none" rtlCol="0">
              <a:spAutoFit/>
            </a:bodyPr>
            <a:lstStyle/>
            <a:p>
              <a:r>
                <a:rPr lang="fr-FR" sz="1200" dirty="0" smtClean="0"/>
                <a:t>S1</a:t>
              </a:r>
              <a:endParaRPr lang="fr-FR" sz="1200" dirty="0"/>
            </a:p>
          </p:txBody>
        </p:sp>
        <p:sp>
          <p:nvSpPr>
            <p:cNvPr id="74" name="ZoneTexte 73"/>
            <p:cNvSpPr txBox="1"/>
            <p:nvPr/>
          </p:nvSpPr>
          <p:spPr>
            <a:xfrm>
              <a:off x="6771206" y="3664399"/>
              <a:ext cx="457176" cy="276999"/>
            </a:xfrm>
            <a:prstGeom prst="rect">
              <a:avLst/>
            </a:prstGeom>
            <a:noFill/>
          </p:spPr>
          <p:txBody>
            <a:bodyPr wrap="none" rtlCol="0">
              <a:spAutoFit/>
            </a:bodyPr>
            <a:lstStyle/>
            <a:p>
              <a:r>
                <a:rPr lang="fr-FR" sz="1200" dirty="0" smtClean="0"/>
                <a:t>S16</a:t>
              </a:r>
              <a:endParaRPr lang="fr-FR" sz="1200" dirty="0"/>
            </a:p>
          </p:txBody>
        </p:sp>
        <p:sp>
          <p:nvSpPr>
            <p:cNvPr id="75" name="ZoneTexte 74"/>
            <p:cNvSpPr txBox="1"/>
            <p:nvPr/>
          </p:nvSpPr>
          <p:spPr>
            <a:xfrm>
              <a:off x="5547070" y="3649588"/>
              <a:ext cx="457176" cy="276999"/>
            </a:xfrm>
            <a:prstGeom prst="rect">
              <a:avLst/>
            </a:prstGeom>
            <a:noFill/>
          </p:spPr>
          <p:txBody>
            <a:bodyPr wrap="none" rtlCol="0">
              <a:spAutoFit/>
            </a:bodyPr>
            <a:lstStyle/>
            <a:p>
              <a:r>
                <a:rPr lang="fr-FR" sz="1200" dirty="0" smtClean="0"/>
                <a:t>S15</a:t>
              </a:r>
              <a:endParaRPr lang="fr-FR" sz="1200" dirty="0"/>
            </a:p>
          </p:txBody>
        </p:sp>
        <p:sp>
          <p:nvSpPr>
            <p:cNvPr id="76" name="ZoneTexte 75"/>
            <p:cNvSpPr txBox="1"/>
            <p:nvPr/>
          </p:nvSpPr>
          <p:spPr>
            <a:xfrm>
              <a:off x="2777833" y="3605260"/>
              <a:ext cx="372218" cy="276999"/>
            </a:xfrm>
            <a:prstGeom prst="rect">
              <a:avLst/>
            </a:prstGeom>
            <a:noFill/>
          </p:spPr>
          <p:txBody>
            <a:bodyPr wrap="none" rtlCol="0">
              <a:spAutoFit/>
            </a:bodyPr>
            <a:lstStyle/>
            <a:p>
              <a:r>
                <a:rPr lang="fr-FR" sz="1200" dirty="0" smtClean="0"/>
                <a:t>S3</a:t>
              </a:r>
              <a:endParaRPr lang="fr-FR" sz="1200" dirty="0"/>
            </a:p>
          </p:txBody>
        </p:sp>
        <p:sp>
          <p:nvSpPr>
            <p:cNvPr id="77" name="ZoneTexte 76"/>
            <p:cNvSpPr txBox="1"/>
            <p:nvPr/>
          </p:nvSpPr>
          <p:spPr>
            <a:xfrm>
              <a:off x="1798108" y="3590449"/>
              <a:ext cx="372218" cy="276999"/>
            </a:xfrm>
            <a:prstGeom prst="rect">
              <a:avLst/>
            </a:prstGeom>
            <a:noFill/>
          </p:spPr>
          <p:txBody>
            <a:bodyPr wrap="none" rtlCol="0">
              <a:spAutoFit/>
            </a:bodyPr>
            <a:lstStyle/>
            <a:p>
              <a:r>
                <a:rPr lang="fr-FR" sz="1200" dirty="0" smtClean="0"/>
                <a:t>S2</a:t>
              </a:r>
              <a:endParaRPr lang="fr-FR" sz="1200" dirty="0"/>
            </a:p>
          </p:txBody>
        </p:sp>
        <p:sp>
          <p:nvSpPr>
            <p:cNvPr id="78" name="ZoneTexte 77"/>
            <p:cNvSpPr txBox="1"/>
            <p:nvPr/>
          </p:nvSpPr>
          <p:spPr>
            <a:xfrm>
              <a:off x="7020272" y="5315728"/>
              <a:ext cx="567784" cy="276999"/>
            </a:xfrm>
            <a:prstGeom prst="rect">
              <a:avLst/>
            </a:prstGeom>
            <a:noFill/>
          </p:spPr>
          <p:txBody>
            <a:bodyPr wrap="none" rtlCol="0">
              <a:spAutoFit/>
            </a:bodyPr>
            <a:lstStyle/>
            <a:p>
              <a:r>
                <a:rPr lang="fr-FR" sz="1200" dirty="0" smtClean="0"/>
                <a:t>PC16</a:t>
              </a:r>
              <a:endParaRPr lang="fr-FR" sz="1200" dirty="0"/>
            </a:p>
          </p:txBody>
        </p:sp>
        <p:sp>
          <p:nvSpPr>
            <p:cNvPr id="79" name="ZoneTexte 78"/>
            <p:cNvSpPr txBox="1"/>
            <p:nvPr/>
          </p:nvSpPr>
          <p:spPr>
            <a:xfrm>
              <a:off x="992832" y="5316805"/>
              <a:ext cx="482824" cy="276999"/>
            </a:xfrm>
            <a:prstGeom prst="rect">
              <a:avLst/>
            </a:prstGeom>
            <a:noFill/>
          </p:spPr>
          <p:txBody>
            <a:bodyPr wrap="none" rtlCol="0">
              <a:spAutoFit/>
            </a:bodyPr>
            <a:lstStyle/>
            <a:p>
              <a:r>
                <a:rPr lang="fr-FR" sz="1200" dirty="0" smtClean="0"/>
                <a:t>PC1</a:t>
              </a:r>
              <a:endParaRPr lang="fr-FR" sz="1200" dirty="0"/>
            </a:p>
          </p:txBody>
        </p:sp>
        <p:sp>
          <p:nvSpPr>
            <p:cNvPr id="80" name="ZoneTexte 79"/>
            <p:cNvSpPr txBox="1"/>
            <p:nvPr/>
          </p:nvSpPr>
          <p:spPr>
            <a:xfrm>
              <a:off x="2051720" y="5316805"/>
              <a:ext cx="482824" cy="276999"/>
            </a:xfrm>
            <a:prstGeom prst="rect">
              <a:avLst/>
            </a:prstGeom>
            <a:noFill/>
          </p:spPr>
          <p:txBody>
            <a:bodyPr wrap="none" rtlCol="0">
              <a:spAutoFit/>
            </a:bodyPr>
            <a:lstStyle/>
            <a:p>
              <a:r>
                <a:rPr lang="fr-FR" sz="1200" dirty="0" smtClean="0"/>
                <a:t>PC2</a:t>
              </a:r>
              <a:endParaRPr lang="fr-FR" sz="1200" dirty="0"/>
            </a:p>
          </p:txBody>
        </p:sp>
        <p:sp>
          <p:nvSpPr>
            <p:cNvPr id="81" name="ZoneTexte 80"/>
            <p:cNvSpPr txBox="1"/>
            <p:nvPr/>
          </p:nvSpPr>
          <p:spPr>
            <a:xfrm>
              <a:off x="3059832" y="5315728"/>
              <a:ext cx="482824" cy="276999"/>
            </a:xfrm>
            <a:prstGeom prst="rect">
              <a:avLst/>
            </a:prstGeom>
            <a:noFill/>
          </p:spPr>
          <p:txBody>
            <a:bodyPr wrap="none" rtlCol="0">
              <a:spAutoFit/>
            </a:bodyPr>
            <a:lstStyle/>
            <a:p>
              <a:r>
                <a:rPr lang="fr-FR" sz="1200" dirty="0" smtClean="0"/>
                <a:t>PC3</a:t>
              </a:r>
              <a:endParaRPr lang="fr-FR" sz="1200" dirty="0"/>
            </a:p>
          </p:txBody>
        </p:sp>
        <p:sp>
          <p:nvSpPr>
            <p:cNvPr id="82" name="ZoneTexte 81"/>
            <p:cNvSpPr txBox="1"/>
            <p:nvPr/>
          </p:nvSpPr>
          <p:spPr>
            <a:xfrm>
              <a:off x="5804415" y="5305772"/>
              <a:ext cx="567784" cy="276999"/>
            </a:xfrm>
            <a:prstGeom prst="rect">
              <a:avLst/>
            </a:prstGeom>
            <a:noFill/>
          </p:spPr>
          <p:txBody>
            <a:bodyPr wrap="none" rtlCol="0">
              <a:spAutoFit/>
            </a:bodyPr>
            <a:lstStyle/>
            <a:p>
              <a:r>
                <a:rPr lang="fr-FR" sz="1200" dirty="0" smtClean="0"/>
                <a:t>PC15</a:t>
              </a:r>
              <a:endParaRPr lang="fr-FR" sz="1200" dirty="0"/>
            </a:p>
          </p:txBody>
        </p:sp>
        <p:sp>
          <p:nvSpPr>
            <p:cNvPr id="83" name="ZoneTexte 82"/>
            <p:cNvSpPr txBox="1"/>
            <p:nvPr/>
          </p:nvSpPr>
          <p:spPr>
            <a:xfrm>
              <a:off x="1154456" y="3804023"/>
              <a:ext cx="577402" cy="276999"/>
            </a:xfrm>
            <a:prstGeom prst="rect">
              <a:avLst/>
            </a:prstGeom>
            <a:noFill/>
          </p:spPr>
          <p:txBody>
            <a:bodyPr wrap="none" rtlCol="0">
              <a:spAutoFit/>
            </a:bodyPr>
            <a:lstStyle/>
            <a:p>
              <a:r>
                <a:rPr lang="fr-FR" sz="1200" dirty="0" smtClean="0"/>
                <a:t>Fa0/1</a:t>
              </a:r>
              <a:endParaRPr lang="fr-FR" sz="1200" dirty="0"/>
            </a:p>
          </p:txBody>
        </p:sp>
        <p:sp>
          <p:nvSpPr>
            <p:cNvPr id="84" name="ZoneTexte 83"/>
            <p:cNvSpPr txBox="1"/>
            <p:nvPr/>
          </p:nvSpPr>
          <p:spPr>
            <a:xfrm>
              <a:off x="7060942" y="3887761"/>
              <a:ext cx="577402" cy="276999"/>
            </a:xfrm>
            <a:prstGeom prst="rect">
              <a:avLst/>
            </a:prstGeom>
            <a:noFill/>
          </p:spPr>
          <p:txBody>
            <a:bodyPr wrap="none" rtlCol="0">
              <a:spAutoFit/>
            </a:bodyPr>
            <a:lstStyle/>
            <a:p>
              <a:r>
                <a:rPr lang="fr-FR" sz="1200" dirty="0" smtClean="0"/>
                <a:t>Fa0/1</a:t>
              </a:r>
              <a:endParaRPr lang="fr-FR" sz="1200" dirty="0"/>
            </a:p>
          </p:txBody>
        </p:sp>
        <p:sp>
          <p:nvSpPr>
            <p:cNvPr id="85" name="ZoneTexte 84"/>
            <p:cNvSpPr txBox="1"/>
            <p:nvPr/>
          </p:nvSpPr>
          <p:spPr>
            <a:xfrm>
              <a:off x="2051720" y="3815908"/>
              <a:ext cx="577402" cy="276999"/>
            </a:xfrm>
            <a:prstGeom prst="rect">
              <a:avLst/>
            </a:prstGeom>
            <a:noFill/>
          </p:spPr>
          <p:txBody>
            <a:bodyPr wrap="none" rtlCol="0">
              <a:spAutoFit/>
            </a:bodyPr>
            <a:lstStyle/>
            <a:p>
              <a:r>
                <a:rPr lang="fr-FR" sz="1200" dirty="0" smtClean="0"/>
                <a:t>Fa0/1</a:t>
              </a:r>
              <a:endParaRPr lang="fr-FR" sz="1200" dirty="0"/>
            </a:p>
          </p:txBody>
        </p:sp>
        <p:sp>
          <p:nvSpPr>
            <p:cNvPr id="86" name="ZoneTexte 85"/>
            <p:cNvSpPr txBox="1"/>
            <p:nvPr/>
          </p:nvSpPr>
          <p:spPr>
            <a:xfrm>
              <a:off x="5865335" y="3867448"/>
              <a:ext cx="577402" cy="276999"/>
            </a:xfrm>
            <a:prstGeom prst="rect">
              <a:avLst/>
            </a:prstGeom>
            <a:noFill/>
          </p:spPr>
          <p:txBody>
            <a:bodyPr wrap="none" rtlCol="0">
              <a:spAutoFit/>
            </a:bodyPr>
            <a:lstStyle/>
            <a:p>
              <a:r>
                <a:rPr lang="fr-FR" sz="1200" dirty="0" smtClean="0"/>
                <a:t>Fa0/1</a:t>
              </a:r>
              <a:endParaRPr lang="fr-FR" sz="1200" dirty="0"/>
            </a:p>
          </p:txBody>
        </p:sp>
        <p:sp>
          <p:nvSpPr>
            <p:cNvPr id="87" name="ZoneTexte 86"/>
            <p:cNvSpPr txBox="1"/>
            <p:nvPr/>
          </p:nvSpPr>
          <p:spPr>
            <a:xfrm>
              <a:off x="3100633" y="3815908"/>
              <a:ext cx="577402" cy="276999"/>
            </a:xfrm>
            <a:prstGeom prst="rect">
              <a:avLst/>
            </a:prstGeom>
            <a:noFill/>
          </p:spPr>
          <p:txBody>
            <a:bodyPr wrap="none" rtlCol="0">
              <a:spAutoFit/>
            </a:bodyPr>
            <a:lstStyle/>
            <a:p>
              <a:r>
                <a:rPr lang="fr-FR" sz="1200" dirty="0" smtClean="0"/>
                <a:t>Fa0/1</a:t>
              </a:r>
              <a:endParaRPr lang="fr-FR" sz="1200" dirty="0"/>
            </a:p>
          </p:txBody>
        </p:sp>
      </p:grpSp>
    </p:spTree>
    <p:extLst>
      <p:ext uri="{BB962C8B-B14F-4D97-AF65-F5344CB8AC3E}">
        <p14:creationId xmlns:p14="http://schemas.microsoft.com/office/powerpoint/2010/main" val="24455398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lstStyle/>
          <a:p>
            <a:r>
              <a:rPr lang="fr-FR" smtClean="0"/>
              <a:t>EtapE III</a:t>
            </a:r>
            <a:endParaRPr lang="fr-FR" dirty="0"/>
          </a:p>
        </p:txBody>
      </p:sp>
      <p:sp>
        <p:nvSpPr>
          <p:cNvPr id="6" name="Sous-titre 5"/>
          <p:cNvSpPr>
            <a:spLocks noGrp="1"/>
          </p:cNvSpPr>
          <p:nvPr>
            <p:ph type="subTitle" idx="1"/>
          </p:nvPr>
        </p:nvSpPr>
        <p:spPr/>
        <p:txBody>
          <a:bodyPr/>
          <a:lstStyle/>
          <a:p>
            <a:r>
              <a:rPr lang="fr-FR" smtClean="0"/>
              <a:t>Sécuriser l’accès aux ports des switch contre les attaques "MAC-flooding"</a:t>
            </a:r>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16</a:t>
            </a:fld>
            <a:endParaRPr lang="fr-BE" dirty="0"/>
          </a:p>
        </p:txBody>
      </p:sp>
    </p:spTree>
    <p:extLst>
      <p:ext uri="{BB962C8B-B14F-4D97-AF65-F5344CB8AC3E}">
        <p14:creationId xmlns:p14="http://schemas.microsoft.com/office/powerpoint/2010/main" val="9446146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Connecteur droit 7"/>
          <p:cNvCxnSpPr>
            <a:stCxn id="15" idx="2"/>
            <a:endCxn id="14" idx="0"/>
          </p:cNvCxnSpPr>
          <p:nvPr/>
        </p:nvCxnSpPr>
        <p:spPr>
          <a:xfrm flipH="1">
            <a:off x="7453851" y="2677908"/>
            <a:ext cx="20306" cy="1417375"/>
          </a:xfrm>
          <a:prstGeom prst="line">
            <a:avLst/>
          </a:prstGeom>
        </p:spPr>
        <p:style>
          <a:lnRef idx="1">
            <a:schemeClr val="dk1"/>
          </a:lnRef>
          <a:fillRef idx="0">
            <a:schemeClr val="dk1"/>
          </a:fillRef>
          <a:effectRef idx="0">
            <a:schemeClr val="dk1"/>
          </a:effectRef>
          <a:fontRef idx="minor">
            <a:schemeClr val="tx1"/>
          </a:fontRef>
        </p:style>
      </p:cxnSp>
      <p:sp>
        <p:nvSpPr>
          <p:cNvPr id="2" name="Titre 1"/>
          <p:cNvSpPr>
            <a:spLocks noGrp="1"/>
          </p:cNvSpPr>
          <p:nvPr>
            <p:ph type="title"/>
          </p:nvPr>
        </p:nvSpPr>
        <p:spPr>
          <a:xfrm>
            <a:off x="0" y="444500"/>
            <a:ext cx="9144000" cy="825500"/>
          </a:xfrm>
        </p:spPr>
        <p:txBody>
          <a:bodyPr>
            <a:normAutofit fontScale="90000"/>
          </a:bodyPr>
          <a:lstStyle/>
          <a:p>
            <a:r>
              <a:rPr lang="fr-FR" dirty="0" smtClean="0"/>
              <a:t>Un peu de théorie: Sécuriser l’accès réseau à un switch</a:t>
            </a:r>
            <a:endParaRPr lang="fr-FR" dirty="0"/>
          </a:p>
        </p:txBody>
      </p:sp>
      <p:sp>
        <p:nvSpPr>
          <p:cNvPr id="5" name="Espace réservé du contenu 4"/>
          <p:cNvSpPr>
            <a:spLocks noGrp="1"/>
          </p:cNvSpPr>
          <p:nvPr>
            <p:ph idx="1"/>
          </p:nvPr>
        </p:nvSpPr>
        <p:spPr>
          <a:xfrm>
            <a:off x="251520" y="1345332"/>
            <a:ext cx="6708034" cy="4064000"/>
          </a:xfrm>
        </p:spPr>
        <p:txBody>
          <a:bodyPr>
            <a:normAutofit fontScale="85000" lnSpcReduction="10000"/>
          </a:bodyPr>
          <a:lstStyle/>
          <a:p>
            <a:r>
              <a:rPr lang="fr-FR" dirty="0" smtClean="0"/>
              <a:t>Considérer le scénario d’attaque suivant:</a:t>
            </a:r>
          </a:p>
          <a:p>
            <a:pPr lvl="1"/>
            <a:r>
              <a:rPr lang="fr-FR" dirty="0" smtClean="0"/>
              <a:t>Un utilisateur du PC1 programme un script pour envoyer des messages au PC2, avec à chaque fois une adresse MAC source différente </a:t>
            </a:r>
          </a:p>
          <a:p>
            <a:pPr lvl="2"/>
            <a:r>
              <a:rPr lang="fr-FR" dirty="0" smtClean="0"/>
              <a:t>N’oublier pas que l’adresse Mac est recopiée de la mémoire ROM de la carte réseau vers la mémoire RAM du PC1 au démarrage</a:t>
            </a:r>
          </a:p>
          <a:p>
            <a:pPr lvl="2"/>
            <a:r>
              <a:rPr lang="fr-FR" dirty="0" smtClean="0"/>
              <a:t>Cette adresse et  stockée dans une variable modifiable:</a:t>
            </a:r>
          </a:p>
          <a:p>
            <a:pPr lvl="3"/>
            <a:r>
              <a:rPr lang="fr-FR" dirty="0" smtClean="0"/>
              <a:t>Sous linux vous pouvez changer l’adresse MAC avec la commande:</a:t>
            </a:r>
          </a:p>
          <a:p>
            <a:pPr lvl="4"/>
            <a:r>
              <a:rPr lang="en-US" dirty="0" err="1" smtClean="0"/>
              <a:t>ifconfig</a:t>
            </a:r>
            <a:r>
              <a:rPr lang="en-US" dirty="0" smtClean="0"/>
              <a:t> eth0 </a:t>
            </a:r>
            <a:r>
              <a:rPr lang="en-US" dirty="0" err="1" smtClean="0"/>
              <a:t>hw</a:t>
            </a:r>
            <a:r>
              <a:rPr lang="en-US" dirty="0" smtClean="0"/>
              <a:t> ether 00:1c:26:b3:5c:7f</a:t>
            </a:r>
          </a:p>
          <a:p>
            <a:pPr lvl="3"/>
            <a:r>
              <a:rPr lang="fr-FR" dirty="0" smtClean="0"/>
              <a:t>Vous pouvez même générer des adresses MAC aléatoirement! </a:t>
            </a:r>
          </a:p>
          <a:p>
            <a:pPr lvl="1"/>
            <a:r>
              <a:rPr lang="fr-FR" dirty="0" smtClean="0"/>
              <a:t>Quelles sont les conséquences pour le switch?</a:t>
            </a:r>
          </a:p>
          <a:p>
            <a:r>
              <a:rPr lang="fr-FR" dirty="0" smtClean="0"/>
              <a:t>Cette attaque et appelée « MAC-</a:t>
            </a:r>
            <a:r>
              <a:rPr lang="fr-FR" dirty="0" err="1" smtClean="0"/>
              <a:t>flooding</a:t>
            </a:r>
            <a:r>
              <a:rPr lang="fr-FR" dirty="0" smtClean="0"/>
              <a:t> »</a:t>
            </a:r>
          </a:p>
          <a:p>
            <a:r>
              <a:rPr lang="fr-FR" dirty="0" smtClean="0"/>
              <a:t>Pour se prévenir de cette attaque il faut limiter le nombre d’adresses MAC apprises via une interface du switch</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17</a:t>
            </a:fld>
            <a:endParaRPr lang="fr-BE" dirty="0"/>
          </a:p>
        </p:txBody>
      </p:sp>
      <p:pic>
        <p:nvPicPr>
          <p:cNvPr id="14" name="Picture 3" descr="C:\Users\taghrid.asfour\AppData\Local\Microsoft\Windows\Temporary Internet Files\Content.IE5\3SY40NMV\Gnome-computer.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236296" y="4095283"/>
            <a:ext cx="435111" cy="39645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taghrid.asfour\AppData\Local\Microsoft\Windows\Temporary Internet Files\Content.IE5\ORDUKHSX\blue-switch[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42970" y="2210851"/>
            <a:ext cx="662374" cy="46705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3" descr="C:\Users\taghrid.asfour\AppData\Local\Microsoft\Windows\Temporary Internet Files\Content.IE5\3SY40NMV\Gnome-computer.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460432" y="2246151"/>
            <a:ext cx="435111" cy="396455"/>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Connecteur droit 23"/>
          <p:cNvCxnSpPr>
            <a:stCxn id="15" idx="3"/>
            <a:endCxn id="22" idx="3"/>
          </p:cNvCxnSpPr>
          <p:nvPr/>
        </p:nvCxnSpPr>
        <p:spPr>
          <a:xfrm flipV="1">
            <a:off x="7805344" y="2444379"/>
            <a:ext cx="655088" cy="1"/>
          </a:xfrm>
          <a:prstGeom prst="line">
            <a:avLst/>
          </a:prstGeom>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a:xfrm>
            <a:off x="8460432" y="2785492"/>
            <a:ext cx="482824" cy="276999"/>
          </a:xfrm>
          <a:prstGeom prst="rect">
            <a:avLst/>
          </a:prstGeom>
          <a:noFill/>
        </p:spPr>
        <p:txBody>
          <a:bodyPr wrap="none" rtlCol="0">
            <a:spAutoFit/>
          </a:bodyPr>
          <a:lstStyle/>
          <a:p>
            <a:r>
              <a:rPr lang="fr-FR" sz="1200" dirty="0" smtClean="0"/>
              <a:t>PC1</a:t>
            </a:r>
            <a:endParaRPr lang="fr-FR" sz="1200" dirty="0"/>
          </a:p>
        </p:txBody>
      </p:sp>
      <p:sp>
        <p:nvSpPr>
          <p:cNvPr id="26" name="ZoneTexte 25"/>
          <p:cNvSpPr txBox="1"/>
          <p:nvPr/>
        </p:nvSpPr>
        <p:spPr>
          <a:xfrm>
            <a:off x="6959554" y="3814193"/>
            <a:ext cx="482824" cy="276999"/>
          </a:xfrm>
          <a:prstGeom prst="rect">
            <a:avLst/>
          </a:prstGeom>
          <a:noFill/>
        </p:spPr>
        <p:txBody>
          <a:bodyPr wrap="none" rtlCol="0">
            <a:spAutoFit/>
          </a:bodyPr>
          <a:lstStyle/>
          <a:p>
            <a:r>
              <a:rPr lang="fr-FR" sz="1200" dirty="0" smtClean="0"/>
              <a:t>PC2</a:t>
            </a:r>
            <a:endParaRPr lang="fr-FR" sz="1200" dirty="0"/>
          </a:p>
        </p:txBody>
      </p:sp>
    </p:spTree>
    <p:extLst>
      <p:ext uri="{BB962C8B-B14F-4D97-AF65-F5344CB8AC3E}">
        <p14:creationId xmlns:p14="http://schemas.microsoft.com/office/powerpoint/2010/main" val="3426449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0" y="444500"/>
            <a:ext cx="9036496" cy="825500"/>
          </a:xfrm>
        </p:spPr>
        <p:txBody>
          <a:bodyPr>
            <a:normAutofit fontScale="90000"/>
          </a:bodyPr>
          <a:lstStyle/>
          <a:p>
            <a:r>
              <a:rPr lang="fr-FR" dirty="0"/>
              <a:t>Un peu de théorie: L’attaque </a:t>
            </a:r>
            <a:r>
              <a:rPr lang="fr-FR" dirty="0" smtClean="0"/>
              <a:t>« MAC </a:t>
            </a:r>
            <a:r>
              <a:rPr lang="fr-FR" dirty="0" err="1" smtClean="0"/>
              <a:t>flooding</a:t>
            </a:r>
            <a:r>
              <a:rPr lang="fr-FR" dirty="0" smtClean="0"/>
              <a:t> »</a:t>
            </a:r>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18</a:t>
            </a:fld>
            <a:endParaRPr lang="fr-BE" dirty="0"/>
          </a:p>
        </p:txBody>
      </p:sp>
      <p:pic>
        <p:nvPicPr>
          <p:cNvPr id="6146" name="Picture 2" descr="http://4.bp.blogspot.com/-94HTj3SXbiM/VIqn2S3_AGI/AAAAAAAAAU4/4X3c9ZaOL3I/s1600/그림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267" y="1511837"/>
            <a:ext cx="3469528" cy="174034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148" name="Picture 4" descr="http://4.bp.blogspot.com/-UEP9c4Ni5jg/VIqn3rYo0hI/AAAAAAAAAVA/CrSiBLrq2NE/s1600/그림5.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4880" y="1521066"/>
            <a:ext cx="3469529" cy="174034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150" name="Picture 6" descr="http://1.bp.blogspot.com/-3O0I18aAtbA/VIqn2xvFTTI/AAAAAAAAAUw/HVlz8xuwLyw/s1600/그림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650" y="3488825"/>
            <a:ext cx="3453302" cy="174034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152" name="Picture 8" descr="http://3.bp.blogspot.com/-4EPdKFY5q5A/VIqn2tDnucI/AAAAAAAAAUs/bYJoV6Nuaeg/s1600/그림4.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74881" y="3433564"/>
            <a:ext cx="3469528" cy="174034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ZoneTexte 5"/>
          <p:cNvSpPr txBox="1"/>
          <p:nvPr/>
        </p:nvSpPr>
        <p:spPr>
          <a:xfrm>
            <a:off x="323528" y="1561356"/>
            <a:ext cx="312906" cy="369332"/>
          </a:xfrm>
          <a:prstGeom prst="rect">
            <a:avLst/>
          </a:prstGeom>
          <a:noFill/>
        </p:spPr>
        <p:txBody>
          <a:bodyPr wrap="none" rtlCol="0">
            <a:spAutoFit/>
          </a:bodyPr>
          <a:lstStyle/>
          <a:p>
            <a:r>
              <a:rPr lang="fr-FR" dirty="0" smtClean="0"/>
              <a:t>1</a:t>
            </a:r>
            <a:endParaRPr lang="fr-FR" dirty="0"/>
          </a:p>
        </p:txBody>
      </p:sp>
      <p:sp>
        <p:nvSpPr>
          <p:cNvPr id="11" name="ZoneTexte 10"/>
          <p:cNvSpPr txBox="1"/>
          <p:nvPr/>
        </p:nvSpPr>
        <p:spPr>
          <a:xfrm>
            <a:off x="4838158" y="1561356"/>
            <a:ext cx="312906" cy="369332"/>
          </a:xfrm>
          <a:prstGeom prst="rect">
            <a:avLst/>
          </a:prstGeom>
          <a:noFill/>
        </p:spPr>
        <p:txBody>
          <a:bodyPr wrap="none" rtlCol="0">
            <a:spAutoFit/>
          </a:bodyPr>
          <a:lstStyle/>
          <a:p>
            <a:r>
              <a:rPr lang="fr-FR" dirty="0"/>
              <a:t>2</a:t>
            </a:r>
          </a:p>
        </p:txBody>
      </p:sp>
      <p:sp>
        <p:nvSpPr>
          <p:cNvPr id="12" name="ZoneTexte 11"/>
          <p:cNvSpPr txBox="1"/>
          <p:nvPr/>
        </p:nvSpPr>
        <p:spPr>
          <a:xfrm>
            <a:off x="323528" y="3649588"/>
            <a:ext cx="312906" cy="369332"/>
          </a:xfrm>
          <a:prstGeom prst="rect">
            <a:avLst/>
          </a:prstGeom>
          <a:noFill/>
        </p:spPr>
        <p:txBody>
          <a:bodyPr wrap="none" rtlCol="0">
            <a:spAutoFit/>
          </a:bodyPr>
          <a:lstStyle/>
          <a:p>
            <a:r>
              <a:rPr lang="fr-FR" dirty="0" smtClean="0"/>
              <a:t>3</a:t>
            </a:r>
            <a:endParaRPr lang="fr-FR" dirty="0"/>
          </a:p>
        </p:txBody>
      </p:sp>
      <p:sp>
        <p:nvSpPr>
          <p:cNvPr id="13" name="ZoneTexte 12"/>
          <p:cNvSpPr txBox="1"/>
          <p:nvPr/>
        </p:nvSpPr>
        <p:spPr>
          <a:xfrm>
            <a:off x="4774881" y="3649588"/>
            <a:ext cx="312906" cy="369332"/>
          </a:xfrm>
          <a:prstGeom prst="rect">
            <a:avLst/>
          </a:prstGeom>
          <a:noFill/>
        </p:spPr>
        <p:txBody>
          <a:bodyPr wrap="none" rtlCol="0">
            <a:spAutoFit/>
          </a:bodyPr>
          <a:lstStyle/>
          <a:p>
            <a:r>
              <a:rPr lang="fr-FR" dirty="0"/>
              <a:t>4</a:t>
            </a:r>
          </a:p>
        </p:txBody>
      </p:sp>
      <p:sp>
        <p:nvSpPr>
          <p:cNvPr id="15" name="ZoneTexte 14"/>
          <p:cNvSpPr txBox="1"/>
          <p:nvPr/>
        </p:nvSpPr>
        <p:spPr>
          <a:xfrm>
            <a:off x="281651" y="5247126"/>
            <a:ext cx="3453302" cy="261610"/>
          </a:xfrm>
          <a:prstGeom prst="rect">
            <a:avLst/>
          </a:prstGeom>
          <a:noFill/>
        </p:spPr>
        <p:txBody>
          <a:bodyPr wrap="square" rtlCol="0">
            <a:spAutoFit/>
          </a:bodyPr>
          <a:lstStyle/>
          <a:p>
            <a:r>
              <a:rPr lang="fr-FR" sz="1050" dirty="0"/>
              <a:t>Source: nerv0.blogspot.com/2014/12/</a:t>
            </a:r>
          </a:p>
        </p:txBody>
      </p:sp>
    </p:spTree>
    <p:extLst>
      <p:ext uri="{BB962C8B-B14F-4D97-AF65-F5344CB8AC3E}">
        <p14:creationId xmlns:p14="http://schemas.microsoft.com/office/powerpoint/2010/main" val="2404424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 peu de théorie: Port-</a:t>
            </a:r>
            <a:r>
              <a:rPr lang="fr-FR" dirty="0" err="1" smtClean="0"/>
              <a:t>security</a:t>
            </a:r>
            <a:endParaRPr lang="fr-FR" dirty="0"/>
          </a:p>
        </p:txBody>
      </p:sp>
      <p:sp>
        <p:nvSpPr>
          <p:cNvPr id="5" name="Espace réservé du contenu 4"/>
          <p:cNvSpPr>
            <a:spLocks noGrp="1"/>
          </p:cNvSpPr>
          <p:nvPr>
            <p:ph idx="1"/>
          </p:nvPr>
        </p:nvSpPr>
        <p:spPr>
          <a:xfrm>
            <a:off x="457200" y="1333500"/>
            <a:ext cx="8229600" cy="1235968"/>
          </a:xfrm>
        </p:spPr>
        <p:txBody>
          <a:bodyPr>
            <a:normAutofit fontScale="55000" lnSpcReduction="20000"/>
          </a:bodyPr>
          <a:lstStyle/>
          <a:p>
            <a:r>
              <a:rPr lang="fr-FR" dirty="0"/>
              <a:t>Avec les </a:t>
            </a:r>
            <a:r>
              <a:rPr lang="fr-FR" dirty="0" err="1"/>
              <a:t>Switchs</a:t>
            </a:r>
            <a:r>
              <a:rPr lang="fr-FR" dirty="0"/>
              <a:t> Cisco, il est possible de faire un contrôle sur les ports en limitant l’accès à certaines adresses MAC, cela permet de sécuriser l’accès. Pour cela, il faut utiliser l’option « Port-</a:t>
            </a:r>
            <a:r>
              <a:rPr lang="fr-FR" dirty="0" err="1"/>
              <a:t>security</a:t>
            </a:r>
            <a:r>
              <a:rPr lang="fr-FR" dirty="0"/>
              <a:t> </a:t>
            </a:r>
            <a:r>
              <a:rPr lang="fr-FR" dirty="0" smtClean="0"/>
              <a:t>»</a:t>
            </a:r>
          </a:p>
          <a:p>
            <a:pPr lvl="1"/>
            <a:r>
              <a:rPr lang="fr-FR" dirty="0" smtClean="0"/>
              <a:t>Le port-</a:t>
            </a:r>
            <a:r>
              <a:rPr lang="fr-FR" dirty="0" err="1" smtClean="0"/>
              <a:t>security</a:t>
            </a:r>
            <a:r>
              <a:rPr lang="fr-FR" dirty="0" smtClean="0"/>
              <a:t> est à activer en mode de configuration de l’interface avec la </a:t>
            </a:r>
            <a:r>
              <a:rPr lang="fr-FR" dirty="0"/>
              <a:t>commande  </a:t>
            </a:r>
            <a:r>
              <a:rPr lang="fr-FR" i="1" dirty="0" smtClean="0">
                <a:solidFill>
                  <a:srgbClr val="0070C0"/>
                </a:solidFill>
              </a:rPr>
              <a:t>"</a:t>
            </a:r>
            <a:r>
              <a:rPr lang="fr-FR" i="1" dirty="0" err="1" smtClean="0">
                <a:solidFill>
                  <a:srgbClr val="0070C0"/>
                </a:solidFill>
              </a:rPr>
              <a:t>switchport</a:t>
            </a:r>
            <a:r>
              <a:rPr lang="fr-FR" i="1" dirty="0" smtClean="0">
                <a:solidFill>
                  <a:srgbClr val="0070C0"/>
                </a:solidFill>
              </a:rPr>
              <a:t> port-</a:t>
            </a:r>
            <a:r>
              <a:rPr lang="fr-FR" i="1" dirty="0" err="1" smtClean="0">
                <a:solidFill>
                  <a:srgbClr val="0070C0"/>
                </a:solidFill>
              </a:rPr>
              <a:t>security</a:t>
            </a:r>
            <a:r>
              <a:rPr lang="fr-FR" i="1" dirty="0" smtClean="0">
                <a:solidFill>
                  <a:srgbClr val="0070C0"/>
                </a:solidFill>
              </a:rPr>
              <a:t>"</a:t>
            </a:r>
          </a:p>
          <a:p>
            <a:pPr lvl="1"/>
            <a:r>
              <a:rPr lang="fr-FR" dirty="0"/>
              <a:t>la commande  </a:t>
            </a:r>
            <a:r>
              <a:rPr lang="fr-FR" i="1" dirty="0">
                <a:solidFill>
                  <a:srgbClr val="0070C0"/>
                </a:solidFill>
              </a:rPr>
              <a:t>"</a:t>
            </a:r>
            <a:r>
              <a:rPr lang="fr-FR" i="1" dirty="0" err="1">
                <a:solidFill>
                  <a:srgbClr val="0070C0"/>
                </a:solidFill>
              </a:rPr>
              <a:t>switchport</a:t>
            </a:r>
            <a:r>
              <a:rPr lang="fr-FR" i="1" dirty="0">
                <a:solidFill>
                  <a:srgbClr val="0070C0"/>
                </a:solidFill>
              </a:rPr>
              <a:t>  port-</a:t>
            </a:r>
            <a:r>
              <a:rPr lang="fr-FR" i="1" dirty="0" err="1">
                <a:solidFill>
                  <a:srgbClr val="0070C0"/>
                </a:solidFill>
              </a:rPr>
              <a:t>security</a:t>
            </a:r>
            <a:r>
              <a:rPr lang="fr-FR" i="1" dirty="0">
                <a:solidFill>
                  <a:srgbClr val="0070C0"/>
                </a:solidFill>
              </a:rPr>
              <a:t>  maximum </a:t>
            </a:r>
            <a:r>
              <a:rPr lang="fr-FR" i="1" dirty="0" smtClean="0">
                <a:solidFill>
                  <a:srgbClr val="0070C0"/>
                </a:solidFill>
              </a:rPr>
              <a:t>m" </a:t>
            </a:r>
            <a:r>
              <a:rPr lang="fr-FR" i="1" dirty="0" smtClean="0"/>
              <a:t>permet de </a:t>
            </a:r>
            <a:r>
              <a:rPr lang="fr-FR" dirty="0" smtClean="0"/>
              <a:t> limiter le nombre d’adresses MAC qui peuvent être apprises via cette interface à m adresses </a:t>
            </a:r>
          </a:p>
          <a:p>
            <a:pPr lvl="1"/>
            <a:r>
              <a:rPr lang="fr-FR" dirty="0" smtClean="0"/>
              <a:t>2 options  de sécurisation sont possibles (Il y en a une troisième mais qui ne sera pas étudiée)</a:t>
            </a:r>
            <a:endParaRPr lang="fr-FR"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t>19</a:t>
            </a:fld>
            <a:endParaRPr lang="fr-BE" dirty="0"/>
          </a:p>
        </p:txBody>
      </p:sp>
      <p:grpSp>
        <p:nvGrpSpPr>
          <p:cNvPr id="17" name="Groupe 16"/>
          <p:cNvGrpSpPr/>
          <p:nvPr/>
        </p:nvGrpSpPr>
        <p:grpSpPr>
          <a:xfrm>
            <a:off x="341580" y="4195505"/>
            <a:ext cx="5178085" cy="1368152"/>
            <a:chOff x="41987" y="2713484"/>
            <a:chExt cx="5178085" cy="1368152"/>
          </a:xfrm>
        </p:grpSpPr>
        <p:sp>
          <p:nvSpPr>
            <p:cNvPr id="9" name="Rectangle 8"/>
            <p:cNvSpPr/>
            <p:nvPr/>
          </p:nvSpPr>
          <p:spPr>
            <a:xfrm>
              <a:off x="41987" y="2713484"/>
              <a:ext cx="5178085" cy="1368152"/>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7" name="ZoneTexte 6"/>
            <p:cNvSpPr txBox="1"/>
            <p:nvPr/>
          </p:nvSpPr>
          <p:spPr>
            <a:xfrm>
              <a:off x="53142" y="2713484"/>
              <a:ext cx="4783682" cy="461665"/>
            </a:xfrm>
            <a:prstGeom prst="rect">
              <a:avLst/>
            </a:prstGeom>
            <a:noFill/>
          </p:spPr>
          <p:txBody>
            <a:bodyPr wrap="square" rtlCol="0">
              <a:spAutoFit/>
            </a:bodyPr>
            <a:lstStyle/>
            <a:p>
              <a:r>
                <a:rPr lang="fr-FR" sz="1200" b="1" dirty="0" smtClean="0"/>
                <a:t>Option 2: associer les adresses MAC </a:t>
              </a:r>
              <a:r>
                <a:rPr lang="fr-FR" sz="1200" b="1" dirty="0"/>
                <a:t>autorisées </a:t>
              </a:r>
              <a:r>
                <a:rPr lang="fr-FR" sz="1200" b="1" dirty="0" smtClean="0"/>
                <a:t> (toutes ou une partie) statiquement. Exemple:</a:t>
              </a:r>
              <a:endParaRPr lang="fr-FR" sz="1200" b="1" dirty="0"/>
            </a:p>
          </p:txBody>
        </p:sp>
        <p:sp>
          <p:nvSpPr>
            <p:cNvPr id="8" name="ZoneTexte 7"/>
            <p:cNvSpPr txBox="1"/>
            <p:nvPr/>
          </p:nvSpPr>
          <p:spPr>
            <a:xfrm>
              <a:off x="146448" y="3234342"/>
              <a:ext cx="4783682" cy="769441"/>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fr-FR" sz="1100" dirty="0" smtClean="0"/>
                <a:t>Switch(config)#interface fa0/1</a:t>
              </a:r>
            </a:p>
            <a:p>
              <a:r>
                <a:rPr lang="fr-FR" sz="1100" dirty="0" smtClean="0"/>
                <a:t>Switch(config-if</a:t>
              </a:r>
              <a:r>
                <a:rPr lang="fr-FR" sz="1100" dirty="0"/>
                <a:t>)#</a:t>
              </a:r>
              <a:r>
                <a:rPr lang="fr-FR" sz="1100" dirty="0" err="1"/>
                <a:t>switchport</a:t>
              </a:r>
              <a:r>
                <a:rPr lang="fr-FR" sz="1100" dirty="0"/>
                <a:t> port-</a:t>
              </a:r>
              <a:r>
                <a:rPr lang="fr-FR" sz="1100" dirty="0" err="1"/>
                <a:t>security</a:t>
              </a:r>
              <a:r>
                <a:rPr lang="fr-FR" sz="1100" dirty="0"/>
                <a:t> </a:t>
              </a:r>
              <a:endParaRPr lang="fr-FR" sz="1100" dirty="0" smtClean="0"/>
            </a:p>
            <a:p>
              <a:r>
                <a:rPr lang="fr-FR" sz="1100" dirty="0" smtClean="0"/>
                <a:t>Switch(config-if)#</a:t>
              </a:r>
              <a:r>
                <a:rPr lang="fr-FR" sz="1100" dirty="0" err="1" smtClean="0"/>
                <a:t>switchport</a:t>
              </a:r>
              <a:r>
                <a:rPr lang="fr-FR" sz="1100" dirty="0" smtClean="0"/>
                <a:t> port-</a:t>
              </a:r>
              <a:r>
                <a:rPr lang="fr-FR" sz="1100" dirty="0" err="1" smtClean="0"/>
                <a:t>security</a:t>
              </a:r>
              <a:r>
                <a:rPr lang="fr-FR" sz="1100" dirty="0" smtClean="0"/>
                <a:t> maximum 2</a:t>
              </a:r>
            </a:p>
            <a:p>
              <a:r>
                <a:rPr lang="fr-FR" sz="1100" dirty="0" smtClean="0"/>
                <a:t>Switch(config-if)#</a:t>
              </a:r>
              <a:r>
                <a:rPr lang="fr-FR" sz="1100" dirty="0" err="1" smtClean="0"/>
                <a:t>switchport</a:t>
              </a:r>
              <a:r>
                <a:rPr lang="fr-FR" sz="1100" dirty="0" smtClean="0"/>
                <a:t> port-</a:t>
              </a:r>
              <a:r>
                <a:rPr lang="fr-FR" sz="1100" dirty="0" err="1" smtClean="0"/>
                <a:t>security</a:t>
              </a:r>
              <a:r>
                <a:rPr lang="fr-FR" sz="1100" dirty="0" smtClean="0"/>
                <a:t> mac-</a:t>
              </a:r>
              <a:r>
                <a:rPr lang="fr-FR" sz="1100" dirty="0" err="1" smtClean="0"/>
                <a:t>address</a:t>
              </a:r>
              <a:r>
                <a:rPr lang="fr-FR" sz="1100" dirty="0"/>
                <a:t> </a:t>
              </a:r>
              <a:r>
                <a:rPr lang="fr-FR" sz="1100" dirty="0" smtClean="0"/>
                <a:t>0145.ABCD.4A2C </a:t>
              </a:r>
              <a:endParaRPr lang="fr-FR" sz="1100" dirty="0"/>
            </a:p>
          </p:txBody>
        </p:sp>
      </p:grpSp>
      <p:grpSp>
        <p:nvGrpSpPr>
          <p:cNvPr id="16" name="Groupe 15"/>
          <p:cNvGrpSpPr/>
          <p:nvPr/>
        </p:nvGrpSpPr>
        <p:grpSpPr>
          <a:xfrm>
            <a:off x="371802" y="2675739"/>
            <a:ext cx="5178085" cy="1368152"/>
            <a:chOff x="34076" y="4143141"/>
            <a:chExt cx="5178085" cy="1368152"/>
          </a:xfrm>
        </p:grpSpPr>
        <p:sp>
          <p:nvSpPr>
            <p:cNvPr id="10" name="Rectangle 9"/>
            <p:cNvSpPr/>
            <p:nvPr/>
          </p:nvSpPr>
          <p:spPr>
            <a:xfrm>
              <a:off x="34076" y="4143141"/>
              <a:ext cx="5178085" cy="1368152"/>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1" name="ZoneTexte 10"/>
            <p:cNvSpPr txBox="1"/>
            <p:nvPr/>
          </p:nvSpPr>
          <p:spPr>
            <a:xfrm>
              <a:off x="62677" y="4159590"/>
              <a:ext cx="5060438" cy="461665"/>
            </a:xfrm>
            <a:prstGeom prst="rect">
              <a:avLst/>
            </a:prstGeom>
            <a:noFill/>
          </p:spPr>
          <p:txBody>
            <a:bodyPr wrap="square" rtlCol="0">
              <a:spAutoFit/>
            </a:bodyPr>
            <a:lstStyle/>
            <a:p>
              <a:r>
                <a:rPr lang="fr-FR" sz="1200" b="1" dirty="0" smtClean="0"/>
                <a:t>Option 1: Le switch associe dynamiquement les adresses MAC dans la limite du nombre maximum autorisé. Exemple:</a:t>
              </a:r>
              <a:endParaRPr lang="fr-FR" sz="1200" b="1" dirty="0"/>
            </a:p>
          </p:txBody>
        </p:sp>
        <p:sp>
          <p:nvSpPr>
            <p:cNvPr id="12" name="ZoneTexte 11"/>
            <p:cNvSpPr txBox="1"/>
            <p:nvPr/>
          </p:nvSpPr>
          <p:spPr>
            <a:xfrm>
              <a:off x="108315" y="4621644"/>
              <a:ext cx="4783682" cy="600164"/>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fr-FR" sz="1100" dirty="0" smtClean="0"/>
                <a:t>Switch(config)#interface fa0/1</a:t>
              </a:r>
            </a:p>
            <a:p>
              <a:r>
                <a:rPr lang="fr-FR" sz="1100" dirty="0" smtClean="0"/>
                <a:t>Switch(config-if</a:t>
              </a:r>
              <a:r>
                <a:rPr lang="fr-FR" sz="1100" dirty="0"/>
                <a:t>)#</a:t>
              </a:r>
              <a:r>
                <a:rPr lang="fr-FR" sz="1100" dirty="0" err="1"/>
                <a:t>switchport</a:t>
              </a:r>
              <a:r>
                <a:rPr lang="fr-FR" sz="1100" dirty="0"/>
                <a:t> port-</a:t>
              </a:r>
              <a:r>
                <a:rPr lang="fr-FR" sz="1100" dirty="0" err="1"/>
                <a:t>security</a:t>
              </a:r>
              <a:r>
                <a:rPr lang="fr-FR" sz="1100" dirty="0"/>
                <a:t> </a:t>
              </a:r>
              <a:endParaRPr lang="fr-FR" sz="1100" dirty="0" smtClean="0"/>
            </a:p>
            <a:p>
              <a:r>
                <a:rPr lang="fr-FR" sz="1100" dirty="0"/>
                <a:t>Switch(config-if)#</a:t>
              </a:r>
              <a:r>
                <a:rPr lang="fr-FR" sz="1100" dirty="0" err="1"/>
                <a:t>switchport</a:t>
              </a:r>
              <a:r>
                <a:rPr lang="fr-FR" sz="1100" dirty="0"/>
                <a:t> port-</a:t>
              </a:r>
              <a:r>
                <a:rPr lang="fr-FR" sz="1100" dirty="0" err="1"/>
                <a:t>security</a:t>
              </a:r>
              <a:r>
                <a:rPr lang="fr-FR" sz="1100" dirty="0"/>
                <a:t> maximum </a:t>
              </a:r>
              <a:r>
                <a:rPr lang="fr-FR" sz="1100" dirty="0" smtClean="0"/>
                <a:t>2</a:t>
              </a:r>
            </a:p>
          </p:txBody>
        </p:sp>
      </p:grpSp>
      <p:sp>
        <p:nvSpPr>
          <p:cNvPr id="14" name="ZoneTexte 13"/>
          <p:cNvSpPr txBox="1"/>
          <p:nvPr/>
        </p:nvSpPr>
        <p:spPr>
          <a:xfrm>
            <a:off x="5549887" y="3098205"/>
            <a:ext cx="3384376" cy="523220"/>
          </a:xfrm>
          <a:prstGeom prst="rect">
            <a:avLst/>
          </a:prstGeom>
          <a:noFill/>
        </p:spPr>
        <p:txBody>
          <a:bodyPr wrap="square" rtlCol="0">
            <a:spAutoFit/>
          </a:bodyPr>
          <a:lstStyle/>
          <a:p>
            <a:r>
              <a:rPr lang="fr-FR" sz="1400" dirty="0" smtClean="0">
                <a:solidFill>
                  <a:srgbClr val="0070C0"/>
                </a:solidFill>
              </a:rPr>
              <a:t>Quels sont les avantages et les inconvénients de cette option?</a:t>
            </a:r>
            <a:endParaRPr lang="fr-FR" sz="1400" dirty="0">
              <a:solidFill>
                <a:srgbClr val="0070C0"/>
              </a:solidFill>
            </a:endParaRPr>
          </a:p>
        </p:txBody>
      </p:sp>
      <p:sp>
        <p:nvSpPr>
          <p:cNvPr id="15" name="ZoneTexte 14"/>
          <p:cNvSpPr txBox="1"/>
          <p:nvPr/>
        </p:nvSpPr>
        <p:spPr>
          <a:xfrm>
            <a:off x="5549887" y="4617971"/>
            <a:ext cx="3384376" cy="523220"/>
          </a:xfrm>
          <a:prstGeom prst="rect">
            <a:avLst/>
          </a:prstGeom>
          <a:noFill/>
        </p:spPr>
        <p:txBody>
          <a:bodyPr wrap="square" rtlCol="0">
            <a:spAutoFit/>
          </a:bodyPr>
          <a:lstStyle/>
          <a:p>
            <a:r>
              <a:rPr lang="fr-FR" sz="1400" dirty="0" smtClean="0">
                <a:solidFill>
                  <a:srgbClr val="0070C0"/>
                </a:solidFill>
              </a:rPr>
              <a:t>Quels sont les avantages et les inconvénients de cette option?</a:t>
            </a:r>
            <a:endParaRPr lang="fr-FR" sz="1400" dirty="0">
              <a:solidFill>
                <a:srgbClr val="0070C0"/>
              </a:solidFill>
            </a:endParaRPr>
          </a:p>
        </p:txBody>
      </p:sp>
    </p:spTree>
    <p:extLst>
      <p:ext uri="{BB962C8B-B14F-4D97-AF65-F5344CB8AC3E}">
        <p14:creationId xmlns:p14="http://schemas.microsoft.com/office/powerpoint/2010/main" val="3329528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TP Réseaux locaux commutés</a:t>
            </a:r>
          </a:p>
        </p:txBody>
      </p:sp>
      <p:sp>
        <p:nvSpPr>
          <p:cNvPr id="4" name="Espace réservé du texte 3"/>
          <p:cNvSpPr>
            <a:spLocks noGrp="1"/>
          </p:cNvSpPr>
          <p:nvPr>
            <p:ph type="body" idx="1"/>
          </p:nvPr>
        </p:nvSpPr>
        <p:spPr/>
        <p:txBody>
          <a:bodyPr/>
          <a:lstStyle/>
          <a:p>
            <a:r>
              <a:rPr lang="fr-FR" dirty="0" smtClean="0"/>
              <a:t>Objectifs</a:t>
            </a:r>
            <a:endParaRPr lang="fr-FR" dirty="0"/>
          </a:p>
        </p:txBody>
      </p:sp>
      <p:sp>
        <p:nvSpPr>
          <p:cNvPr id="14" name="Espace réservé du contenu 13"/>
          <p:cNvSpPr>
            <a:spLocks noGrp="1"/>
          </p:cNvSpPr>
          <p:nvPr>
            <p:ph sz="half" idx="2"/>
          </p:nvPr>
        </p:nvSpPr>
        <p:spPr/>
        <p:txBody>
          <a:bodyPr>
            <a:normAutofit fontScale="92500" lnSpcReduction="10000"/>
          </a:bodyPr>
          <a:lstStyle/>
          <a:p>
            <a:r>
              <a:rPr lang="fr-FR" sz="1700" dirty="0" smtClean="0"/>
              <a:t>Concevoir un réseau Ethernet commuté avec des </a:t>
            </a:r>
            <a:r>
              <a:rPr lang="fr-FR" sz="1700" dirty="0" err="1" smtClean="0"/>
              <a:t>switchs</a:t>
            </a:r>
            <a:r>
              <a:rPr lang="fr-FR" sz="1700" dirty="0" smtClean="0"/>
              <a:t> Cisco</a:t>
            </a:r>
            <a:endParaRPr lang="fr-FR" sz="1700" dirty="0"/>
          </a:p>
          <a:p>
            <a:r>
              <a:rPr lang="fr-FR" sz="1700" dirty="0" smtClean="0"/>
              <a:t>Utiliser les commandes d’un IOS Cisco pour configurer un Switch</a:t>
            </a:r>
          </a:p>
          <a:p>
            <a:r>
              <a:rPr lang="fr-FR" sz="1700" dirty="0" smtClean="0"/>
              <a:t>Comprendre le rôle essentiel du protocole ARP</a:t>
            </a:r>
          </a:p>
          <a:p>
            <a:r>
              <a:rPr lang="fr-FR" sz="1700" dirty="0" smtClean="0"/>
              <a:t>Se rendre compte des failles de sécurité dans un réseau Ethernet commuté</a:t>
            </a:r>
          </a:p>
          <a:p>
            <a:r>
              <a:rPr lang="fr-FR" sz="1700" dirty="0" smtClean="0"/>
              <a:t>Sécuriser l’accès à un réseau commuté</a:t>
            </a:r>
          </a:p>
          <a:p>
            <a:r>
              <a:rPr lang="fr-FR" sz="1700" dirty="0" smtClean="0"/>
              <a:t>Comprendre le fonctionnement du STP</a:t>
            </a:r>
          </a:p>
          <a:p>
            <a:r>
              <a:rPr lang="fr-FR" sz="1700" dirty="0" smtClean="0"/>
              <a:t>Paramétrer le protocole STP</a:t>
            </a:r>
          </a:p>
        </p:txBody>
      </p:sp>
      <p:sp>
        <p:nvSpPr>
          <p:cNvPr id="12" name="Espace réservé du texte 11"/>
          <p:cNvSpPr>
            <a:spLocks noGrp="1"/>
          </p:cNvSpPr>
          <p:nvPr>
            <p:ph type="body" sz="quarter" idx="3"/>
          </p:nvPr>
        </p:nvSpPr>
        <p:spPr/>
        <p:txBody>
          <a:bodyPr/>
          <a:lstStyle/>
          <a:p>
            <a:r>
              <a:rPr lang="fr-FR" dirty="0" smtClean="0"/>
              <a:t>Etapes</a:t>
            </a:r>
            <a:endParaRPr lang="fr-FR" dirty="0"/>
          </a:p>
        </p:txBody>
      </p:sp>
      <p:sp>
        <p:nvSpPr>
          <p:cNvPr id="13" name="Espace réservé du contenu 12"/>
          <p:cNvSpPr>
            <a:spLocks noGrp="1"/>
          </p:cNvSpPr>
          <p:nvPr>
            <p:ph sz="quarter" idx="4"/>
          </p:nvPr>
        </p:nvSpPr>
        <p:spPr>
          <a:xfrm>
            <a:off x="4754880" y="2032000"/>
            <a:ext cx="4209608" cy="3292740"/>
          </a:xfrm>
        </p:spPr>
        <p:txBody>
          <a:bodyPr>
            <a:normAutofit/>
          </a:bodyPr>
          <a:lstStyle/>
          <a:p>
            <a:pPr marL="514350" indent="-514350">
              <a:buFont typeface="+mj-lt"/>
              <a:buAutoNum type="romanUcPeriod"/>
            </a:pPr>
            <a:r>
              <a:rPr lang="fr-FR" sz="1700" dirty="0" smtClean="0"/>
              <a:t>Accéder à un switch pour le configurer et analyser ses composants matériels et logiciels</a:t>
            </a:r>
          </a:p>
          <a:p>
            <a:pPr marL="514350" indent="-514350">
              <a:buFont typeface="+mj-lt"/>
              <a:buAutoNum type="romanUcPeriod"/>
            </a:pPr>
            <a:r>
              <a:rPr lang="fr-FR" sz="1700" dirty="0" smtClean="0"/>
              <a:t>Mettre en place une infrastructure matérielle (</a:t>
            </a:r>
            <a:r>
              <a:rPr lang="fr-FR" sz="1700" dirty="0" err="1" smtClean="0"/>
              <a:t>Switchs</a:t>
            </a:r>
            <a:r>
              <a:rPr lang="fr-FR" sz="1700" dirty="0" smtClean="0"/>
              <a:t>, câblage, ordinateurs) d’un réseau commuté Ethernet</a:t>
            </a:r>
          </a:p>
          <a:p>
            <a:pPr marL="514350" indent="-514350">
              <a:buFont typeface="+mj-lt"/>
              <a:buAutoNum type="romanUcPeriod"/>
            </a:pPr>
            <a:r>
              <a:rPr lang="fr-FR" sz="1700" dirty="0" smtClean="0"/>
              <a:t>Sécuriser l’accès aux ports d’un switch pour éviter le "MAC-</a:t>
            </a:r>
            <a:r>
              <a:rPr lang="fr-FR" sz="1700" dirty="0" err="1" smtClean="0"/>
              <a:t>Flooding</a:t>
            </a:r>
            <a:r>
              <a:rPr lang="fr-FR" sz="1700" dirty="0" smtClean="0"/>
              <a:t> attaque"</a:t>
            </a:r>
          </a:p>
          <a:p>
            <a:pPr marL="514350" indent="-514350">
              <a:buFont typeface="+mj-lt"/>
              <a:buAutoNum type="romanUcPeriod"/>
            </a:pPr>
            <a:r>
              <a:rPr lang="fr-FR" sz="1700" dirty="0" smtClean="0"/>
              <a:t>Etudier le fonctionnement de STP</a:t>
            </a:r>
          </a:p>
          <a:p>
            <a:pPr marL="514350" indent="-514350">
              <a:buFont typeface="+mj-lt"/>
              <a:buAutoNum type="romanUcPeriod"/>
            </a:pPr>
            <a:endParaRPr lang="fr-FR" sz="1700" dirty="0" smtClean="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2</a:t>
            </a:fld>
            <a:endParaRPr lang="fr-BE" dirty="0"/>
          </a:p>
        </p:txBody>
      </p:sp>
    </p:spTree>
    <p:extLst>
      <p:ext uri="{BB962C8B-B14F-4D97-AF65-F5344CB8AC3E}">
        <p14:creationId xmlns:p14="http://schemas.microsoft.com/office/powerpoint/2010/main" val="23707791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 peu de théorie: Port-</a:t>
            </a:r>
            <a:r>
              <a:rPr lang="fr-FR" dirty="0" err="1" smtClean="0"/>
              <a:t>security</a:t>
            </a:r>
            <a:r>
              <a:rPr lang="fr-FR" dirty="0" smtClean="0"/>
              <a:t> </a:t>
            </a:r>
            <a:endParaRPr lang="fr-FR" dirty="0"/>
          </a:p>
        </p:txBody>
      </p:sp>
      <p:sp>
        <p:nvSpPr>
          <p:cNvPr id="5" name="Espace réservé du contenu 4"/>
          <p:cNvSpPr>
            <a:spLocks noGrp="1"/>
          </p:cNvSpPr>
          <p:nvPr>
            <p:ph idx="1"/>
          </p:nvPr>
        </p:nvSpPr>
        <p:spPr>
          <a:xfrm>
            <a:off x="457200" y="1333499"/>
            <a:ext cx="8229600" cy="2316090"/>
          </a:xfrm>
        </p:spPr>
        <p:txBody>
          <a:bodyPr>
            <a:normAutofit fontScale="70000" lnSpcReduction="20000"/>
          </a:bodyPr>
          <a:lstStyle/>
          <a:p>
            <a:r>
              <a:rPr lang="fr-FR" dirty="0" smtClean="0"/>
              <a:t>Il est possible de définir 3 actions en cas de violation des règles de sécurité définies : </a:t>
            </a:r>
          </a:p>
          <a:p>
            <a:pPr lvl="1"/>
            <a:r>
              <a:rPr lang="fr-FR" dirty="0" err="1"/>
              <a:t>P</a:t>
            </a:r>
            <a:r>
              <a:rPr lang="fr-FR" dirty="0" err="1" smtClean="0"/>
              <a:t>rotect</a:t>
            </a:r>
            <a:r>
              <a:rPr lang="fr-FR" dirty="0" smtClean="0"/>
              <a:t> </a:t>
            </a:r>
            <a:r>
              <a:rPr lang="fr-FR" dirty="0"/>
              <a:t>: Toutes les trames ayant des adresses MAC sources inconnues sont bloquées et les autres autorisées</a:t>
            </a:r>
            <a:endParaRPr lang="fr-FR" dirty="0" smtClean="0"/>
          </a:p>
          <a:p>
            <a:pPr lvl="1"/>
            <a:r>
              <a:rPr lang="fr-FR" dirty="0" err="1" smtClean="0"/>
              <a:t>Restrict</a:t>
            </a:r>
            <a:r>
              <a:rPr lang="fr-FR" dirty="0"/>
              <a:t> : </a:t>
            </a:r>
            <a:r>
              <a:rPr lang="fr-FR" dirty="0" smtClean="0"/>
              <a:t>Alerte « SNMP *» envoyée et le compteur </a:t>
            </a:r>
            <a:r>
              <a:rPr lang="fr-FR" dirty="0"/>
              <a:t>de violation </a:t>
            </a:r>
            <a:r>
              <a:rPr lang="fr-FR" dirty="0" smtClean="0"/>
              <a:t>est incrémenté</a:t>
            </a:r>
          </a:p>
          <a:p>
            <a:pPr lvl="1"/>
            <a:r>
              <a:rPr lang="fr-FR" b="1" dirty="0" err="1" smtClean="0">
                <a:solidFill>
                  <a:srgbClr val="0070C0"/>
                </a:solidFill>
              </a:rPr>
              <a:t>Shutdown</a:t>
            </a:r>
            <a:r>
              <a:rPr lang="fr-FR" b="1" dirty="0" smtClean="0">
                <a:solidFill>
                  <a:srgbClr val="0070C0"/>
                </a:solidFill>
              </a:rPr>
              <a:t> (Action par défaut) :  </a:t>
            </a:r>
            <a:r>
              <a:rPr lang="fr-FR" dirty="0" smtClean="0"/>
              <a:t>L’interface est désactivée et mise en état « </a:t>
            </a:r>
            <a:r>
              <a:rPr lang="fr-FR" dirty="0" err="1" smtClean="0"/>
              <a:t>err-disabled</a:t>
            </a:r>
            <a:r>
              <a:rPr lang="fr-FR" dirty="0" smtClean="0"/>
              <a:t> »</a:t>
            </a:r>
          </a:p>
          <a:p>
            <a:pPr lvl="2"/>
            <a:r>
              <a:rPr lang="fr-FR" dirty="0" smtClean="0"/>
              <a:t>L’administrateur peut configurer (en mode </a:t>
            </a:r>
            <a:r>
              <a:rPr lang="fr-FR" dirty="0" err="1" smtClean="0"/>
              <a:t>enable</a:t>
            </a:r>
            <a:r>
              <a:rPr lang="fr-FR" dirty="0" smtClean="0"/>
              <a:t>) un délai au delà duquel l’interface s’active seule</a:t>
            </a:r>
          </a:p>
          <a:p>
            <a:pPr lvl="2"/>
            <a:r>
              <a:rPr lang="fr-FR" dirty="0" smtClean="0"/>
              <a:t>Si ce délai n’est pas configuré l’administrateur doit intervenir sur le switch pour activer l’interface avec la </a:t>
            </a:r>
            <a:r>
              <a:rPr lang="fr-FR" b="1" u="sng" dirty="0" smtClean="0">
                <a:solidFill>
                  <a:srgbClr val="FF0000"/>
                </a:solidFill>
              </a:rPr>
              <a:t>commande « </a:t>
            </a:r>
            <a:r>
              <a:rPr lang="fr-FR" b="1" u="sng" dirty="0" err="1" smtClean="0">
                <a:solidFill>
                  <a:srgbClr val="FF0000"/>
                </a:solidFill>
              </a:rPr>
              <a:t>shutdown</a:t>
            </a:r>
            <a:r>
              <a:rPr lang="fr-FR" b="1" u="sng" dirty="0" smtClean="0">
                <a:solidFill>
                  <a:srgbClr val="FF0000"/>
                </a:solidFill>
              </a:rPr>
              <a:t> » suivie de la commande « no </a:t>
            </a:r>
            <a:r>
              <a:rPr lang="fr-FR" b="1" u="sng" dirty="0" err="1" smtClean="0">
                <a:solidFill>
                  <a:srgbClr val="FF0000"/>
                </a:solidFill>
              </a:rPr>
              <a:t>shutdown</a:t>
            </a:r>
            <a:r>
              <a:rPr lang="fr-FR" b="1" u="sng" dirty="0" smtClean="0">
                <a:solidFill>
                  <a:srgbClr val="FF0000"/>
                </a:solidFill>
              </a:rPr>
              <a:t> »</a:t>
            </a:r>
            <a:endParaRPr lang="fr-FR" b="1" u="sng" dirty="0">
              <a:solidFill>
                <a:srgbClr val="FF0000"/>
              </a:solidFill>
            </a:endParaRPr>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t>20</a:t>
            </a:fld>
            <a:endParaRPr lang="fr-BE" dirty="0"/>
          </a:p>
        </p:txBody>
      </p:sp>
      <p:sp>
        <p:nvSpPr>
          <p:cNvPr id="8" name="ZoneTexte 7"/>
          <p:cNvSpPr txBox="1"/>
          <p:nvPr/>
        </p:nvSpPr>
        <p:spPr>
          <a:xfrm>
            <a:off x="130017" y="3810683"/>
            <a:ext cx="223138" cy="261610"/>
          </a:xfrm>
          <a:prstGeom prst="rect">
            <a:avLst/>
          </a:prstGeom>
        </p:spPr>
        <p:style>
          <a:lnRef idx="3">
            <a:schemeClr val="lt1"/>
          </a:lnRef>
          <a:fillRef idx="1">
            <a:schemeClr val="dk1"/>
          </a:fillRef>
          <a:effectRef idx="1">
            <a:schemeClr val="dk1"/>
          </a:effectRef>
          <a:fontRef idx="minor">
            <a:schemeClr val="lt1"/>
          </a:fontRef>
        </p:style>
        <p:txBody>
          <a:bodyPr wrap="none" rtlCol="0">
            <a:spAutoFit/>
          </a:bodyPr>
          <a:lstStyle/>
          <a:p>
            <a:r>
              <a:rPr lang="fr-FR" sz="1100" dirty="0" smtClean="0"/>
              <a:t> </a:t>
            </a:r>
            <a:endParaRPr lang="fr-FR" sz="1100" dirty="0"/>
          </a:p>
        </p:txBody>
      </p:sp>
      <p:sp>
        <p:nvSpPr>
          <p:cNvPr id="12" name="ZoneTexte 11"/>
          <p:cNvSpPr txBox="1"/>
          <p:nvPr/>
        </p:nvSpPr>
        <p:spPr>
          <a:xfrm>
            <a:off x="107504" y="3789675"/>
            <a:ext cx="3937928" cy="144655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fr-FR" sz="1100" dirty="0" smtClean="0">
                <a:solidFill>
                  <a:srgbClr val="92D050"/>
                </a:solidFill>
              </a:rPr>
              <a:t>Switch(config)#</a:t>
            </a:r>
            <a:r>
              <a:rPr lang="fr-FR" sz="1100" dirty="0" err="1" smtClean="0"/>
              <a:t>errdisable</a:t>
            </a:r>
            <a:r>
              <a:rPr lang="fr-FR" sz="1100" dirty="0" smtClean="0"/>
              <a:t> </a:t>
            </a:r>
            <a:r>
              <a:rPr lang="fr-FR" sz="1100" dirty="0" err="1"/>
              <a:t>recovery</a:t>
            </a:r>
            <a:r>
              <a:rPr lang="fr-FR" sz="1100" dirty="0"/>
              <a:t> cause </a:t>
            </a:r>
            <a:r>
              <a:rPr lang="fr-FR" sz="1100" dirty="0" err="1" smtClean="0"/>
              <a:t>psecure</a:t>
            </a:r>
            <a:r>
              <a:rPr lang="fr-FR" sz="1100" dirty="0" smtClean="0"/>
              <a:t>-violation</a:t>
            </a:r>
          </a:p>
          <a:p>
            <a:endParaRPr lang="fr-FR" sz="1100" dirty="0" smtClean="0"/>
          </a:p>
          <a:p>
            <a:r>
              <a:rPr lang="fr-FR" sz="1100" dirty="0">
                <a:solidFill>
                  <a:srgbClr val="92D050"/>
                </a:solidFill>
              </a:rPr>
              <a:t>Switch(config)#</a:t>
            </a:r>
            <a:r>
              <a:rPr lang="fr-FR" sz="1100" dirty="0" err="1"/>
              <a:t>errdisable</a:t>
            </a:r>
            <a:r>
              <a:rPr lang="fr-FR" sz="1100" dirty="0"/>
              <a:t> </a:t>
            </a:r>
            <a:r>
              <a:rPr lang="fr-FR" sz="1100" dirty="0" err="1"/>
              <a:t>recovery</a:t>
            </a:r>
            <a:r>
              <a:rPr lang="fr-FR" sz="1100" dirty="0"/>
              <a:t> </a:t>
            </a:r>
            <a:r>
              <a:rPr lang="fr-FR" sz="1100" dirty="0" err="1" smtClean="0"/>
              <a:t>interval</a:t>
            </a:r>
            <a:r>
              <a:rPr lang="fr-FR" sz="1100" dirty="0" smtClean="0"/>
              <a:t>  30</a:t>
            </a:r>
          </a:p>
          <a:p>
            <a:endParaRPr lang="fr-FR" sz="1100" dirty="0" smtClean="0"/>
          </a:p>
          <a:p>
            <a:r>
              <a:rPr lang="fr-FR" sz="1100" dirty="0" smtClean="0"/>
              <a:t>Switch(config)#interface fa0/1</a:t>
            </a:r>
          </a:p>
          <a:p>
            <a:r>
              <a:rPr lang="fr-FR" sz="1100" dirty="0" smtClean="0">
                <a:solidFill>
                  <a:srgbClr val="FF0000"/>
                </a:solidFill>
              </a:rPr>
              <a:t>Switch(config-if</a:t>
            </a:r>
            <a:r>
              <a:rPr lang="fr-FR" sz="1100" dirty="0">
                <a:solidFill>
                  <a:srgbClr val="FF0000"/>
                </a:solidFill>
              </a:rPr>
              <a:t>)</a:t>
            </a:r>
            <a:r>
              <a:rPr lang="fr-FR" sz="1100" dirty="0"/>
              <a:t>#</a:t>
            </a:r>
            <a:r>
              <a:rPr lang="fr-FR" sz="1100" dirty="0" err="1"/>
              <a:t>switchport</a:t>
            </a:r>
            <a:r>
              <a:rPr lang="fr-FR" sz="1100" dirty="0"/>
              <a:t> port-</a:t>
            </a:r>
            <a:r>
              <a:rPr lang="fr-FR" sz="1100" dirty="0" err="1"/>
              <a:t>security</a:t>
            </a:r>
            <a:r>
              <a:rPr lang="fr-FR" sz="1100" dirty="0"/>
              <a:t> </a:t>
            </a:r>
            <a:endParaRPr lang="fr-FR" sz="1100" dirty="0" smtClean="0"/>
          </a:p>
          <a:p>
            <a:r>
              <a:rPr lang="fr-FR" sz="1100" dirty="0">
                <a:solidFill>
                  <a:srgbClr val="FF0000"/>
                </a:solidFill>
              </a:rPr>
              <a:t>Switch(config-if)#</a:t>
            </a:r>
            <a:r>
              <a:rPr lang="fr-FR" sz="1100" dirty="0" err="1"/>
              <a:t>switchport</a:t>
            </a:r>
            <a:r>
              <a:rPr lang="fr-FR" sz="1100" dirty="0"/>
              <a:t> port-</a:t>
            </a:r>
            <a:r>
              <a:rPr lang="fr-FR" sz="1100" dirty="0" err="1"/>
              <a:t>security</a:t>
            </a:r>
            <a:r>
              <a:rPr lang="fr-FR" sz="1100" dirty="0"/>
              <a:t> maximum </a:t>
            </a:r>
            <a:r>
              <a:rPr lang="fr-FR" sz="1100" dirty="0" smtClean="0"/>
              <a:t>2</a:t>
            </a:r>
          </a:p>
          <a:p>
            <a:r>
              <a:rPr lang="fr-FR" sz="1100" dirty="0" smtClean="0">
                <a:solidFill>
                  <a:srgbClr val="FF0000"/>
                </a:solidFill>
              </a:rPr>
              <a:t>Switch(config-if)#</a:t>
            </a:r>
            <a:r>
              <a:rPr lang="fr-FR" sz="1100" dirty="0" err="1" smtClean="0"/>
              <a:t>switchport</a:t>
            </a:r>
            <a:r>
              <a:rPr lang="fr-FR" sz="1100" dirty="0" smtClean="0"/>
              <a:t> port-</a:t>
            </a:r>
            <a:r>
              <a:rPr lang="fr-FR" sz="1100" dirty="0" err="1" smtClean="0"/>
              <a:t>security</a:t>
            </a:r>
            <a:r>
              <a:rPr lang="fr-FR" sz="1100" dirty="0" smtClean="0"/>
              <a:t> violation </a:t>
            </a:r>
            <a:r>
              <a:rPr lang="fr-FR" sz="1100" dirty="0" err="1" smtClean="0"/>
              <a:t>shutdown</a:t>
            </a:r>
            <a:endParaRPr lang="fr-FR" sz="1100" dirty="0" smtClean="0"/>
          </a:p>
        </p:txBody>
      </p:sp>
      <p:sp>
        <p:nvSpPr>
          <p:cNvPr id="18" name="ZoneTexte 17"/>
          <p:cNvSpPr txBox="1"/>
          <p:nvPr/>
        </p:nvSpPr>
        <p:spPr>
          <a:xfrm>
            <a:off x="4283968" y="3766037"/>
            <a:ext cx="4752528" cy="1446550"/>
          </a:xfrm>
          <a:prstGeom prst="rect">
            <a:avLst/>
          </a:prstGeom>
          <a:ln w="3175">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1100" dirty="0" smtClean="0"/>
              <a:t>Définir la possibilité de réactiver l’interface après une violation de port-</a:t>
            </a:r>
            <a:r>
              <a:rPr lang="fr-FR" sz="1100" dirty="0" err="1" smtClean="0"/>
              <a:t>security</a:t>
            </a:r>
            <a:endParaRPr lang="fr-FR" sz="1100" dirty="0" smtClean="0"/>
          </a:p>
          <a:p>
            <a:r>
              <a:rPr lang="fr-FR" sz="1100" dirty="0" smtClean="0"/>
              <a:t>L’interface se réactive seule après 30 secondes</a:t>
            </a:r>
          </a:p>
          <a:p>
            <a:endParaRPr lang="fr-FR" sz="1100" dirty="0"/>
          </a:p>
          <a:p>
            <a:r>
              <a:rPr lang="fr-FR" sz="1100" dirty="0" smtClean="0"/>
              <a:t>Entrer en mode de configuration de l’interface fa0/1</a:t>
            </a:r>
          </a:p>
          <a:p>
            <a:r>
              <a:rPr lang="fr-FR" sz="1100" dirty="0" smtClean="0"/>
              <a:t>Activer le port-</a:t>
            </a:r>
            <a:r>
              <a:rPr lang="fr-FR" sz="1100" dirty="0" err="1" smtClean="0"/>
              <a:t>security</a:t>
            </a:r>
            <a:endParaRPr lang="fr-FR" sz="1100" dirty="0" smtClean="0"/>
          </a:p>
          <a:p>
            <a:r>
              <a:rPr lang="fr-FR" sz="1100" dirty="0" smtClean="0"/>
              <a:t>Définir le nombre maximum d’adresses MAC associées à l’interface</a:t>
            </a:r>
          </a:p>
          <a:p>
            <a:r>
              <a:rPr lang="fr-FR" sz="1100" dirty="0" smtClean="0"/>
              <a:t>Définir le mode de violation</a:t>
            </a:r>
          </a:p>
        </p:txBody>
      </p:sp>
      <p:cxnSp>
        <p:nvCxnSpPr>
          <p:cNvPr id="6" name="Connecteur droit avec flèche 5"/>
          <p:cNvCxnSpPr/>
          <p:nvPr/>
        </p:nvCxnSpPr>
        <p:spPr>
          <a:xfrm>
            <a:off x="4045432" y="3941488"/>
            <a:ext cx="238536" cy="0"/>
          </a:xfrm>
          <a:prstGeom prst="straightConnector1">
            <a:avLst/>
          </a:prstGeom>
          <a:ln>
            <a:prstDash val="dash"/>
            <a:tailEnd type="arrow"/>
          </a:ln>
        </p:spPr>
        <p:style>
          <a:lnRef idx="1">
            <a:schemeClr val="accent5"/>
          </a:lnRef>
          <a:fillRef idx="0">
            <a:schemeClr val="accent5"/>
          </a:fillRef>
          <a:effectRef idx="0">
            <a:schemeClr val="accent5"/>
          </a:effectRef>
          <a:fontRef idx="minor">
            <a:schemeClr val="tx1"/>
          </a:fontRef>
        </p:style>
      </p:cxnSp>
      <p:cxnSp>
        <p:nvCxnSpPr>
          <p:cNvPr id="19" name="Connecteur droit avec flèche 18"/>
          <p:cNvCxnSpPr/>
          <p:nvPr/>
        </p:nvCxnSpPr>
        <p:spPr>
          <a:xfrm>
            <a:off x="4045432" y="4225652"/>
            <a:ext cx="238536" cy="0"/>
          </a:xfrm>
          <a:prstGeom prst="straightConnector1">
            <a:avLst/>
          </a:prstGeom>
          <a:ln>
            <a:prstDash val="dash"/>
            <a:tailEnd type="arrow"/>
          </a:ln>
        </p:spPr>
        <p:style>
          <a:lnRef idx="1">
            <a:schemeClr val="accent5"/>
          </a:lnRef>
          <a:fillRef idx="0">
            <a:schemeClr val="accent5"/>
          </a:fillRef>
          <a:effectRef idx="0">
            <a:schemeClr val="accent5"/>
          </a:effectRef>
          <a:fontRef idx="minor">
            <a:schemeClr val="tx1"/>
          </a:fontRef>
        </p:style>
      </p:cxnSp>
      <p:cxnSp>
        <p:nvCxnSpPr>
          <p:cNvPr id="21" name="Connecteur droit avec flèche 20"/>
          <p:cNvCxnSpPr/>
          <p:nvPr/>
        </p:nvCxnSpPr>
        <p:spPr>
          <a:xfrm>
            <a:off x="4045432" y="4921899"/>
            <a:ext cx="238536" cy="0"/>
          </a:xfrm>
          <a:prstGeom prst="straightConnector1">
            <a:avLst/>
          </a:prstGeom>
          <a:ln>
            <a:prstDash val="dash"/>
            <a:tailEnd type="arrow"/>
          </a:ln>
        </p:spPr>
        <p:style>
          <a:lnRef idx="1">
            <a:schemeClr val="accent5"/>
          </a:lnRef>
          <a:fillRef idx="0">
            <a:schemeClr val="accent5"/>
          </a:fillRef>
          <a:effectRef idx="0">
            <a:schemeClr val="accent5"/>
          </a:effectRef>
          <a:fontRef idx="minor">
            <a:schemeClr val="tx1"/>
          </a:fontRef>
        </p:style>
      </p:cxnSp>
      <p:cxnSp>
        <p:nvCxnSpPr>
          <p:cNvPr id="22" name="Connecteur droit avec flèche 21"/>
          <p:cNvCxnSpPr/>
          <p:nvPr/>
        </p:nvCxnSpPr>
        <p:spPr>
          <a:xfrm>
            <a:off x="4045432" y="4585692"/>
            <a:ext cx="238536" cy="0"/>
          </a:xfrm>
          <a:prstGeom prst="straightConnector1">
            <a:avLst/>
          </a:prstGeom>
          <a:ln>
            <a:prstDash val="dash"/>
            <a:tailEnd type="arrow"/>
          </a:ln>
        </p:spPr>
        <p:style>
          <a:lnRef idx="1">
            <a:schemeClr val="accent5"/>
          </a:lnRef>
          <a:fillRef idx="0">
            <a:schemeClr val="accent5"/>
          </a:fillRef>
          <a:effectRef idx="0">
            <a:schemeClr val="accent5"/>
          </a:effectRef>
          <a:fontRef idx="minor">
            <a:schemeClr val="tx1"/>
          </a:fontRef>
        </p:style>
      </p:cxnSp>
      <p:cxnSp>
        <p:nvCxnSpPr>
          <p:cNvPr id="23" name="Connecteur droit avec flèche 22"/>
          <p:cNvCxnSpPr/>
          <p:nvPr/>
        </p:nvCxnSpPr>
        <p:spPr>
          <a:xfrm>
            <a:off x="4045432" y="4729708"/>
            <a:ext cx="238536" cy="0"/>
          </a:xfrm>
          <a:prstGeom prst="straightConnector1">
            <a:avLst/>
          </a:prstGeom>
          <a:ln>
            <a:prstDash val="dash"/>
            <a:tailEnd type="arrow"/>
          </a:ln>
        </p:spPr>
        <p:style>
          <a:lnRef idx="1">
            <a:schemeClr val="accent5"/>
          </a:lnRef>
          <a:fillRef idx="0">
            <a:schemeClr val="accent5"/>
          </a:fillRef>
          <a:effectRef idx="0">
            <a:schemeClr val="accent5"/>
          </a:effectRef>
          <a:fontRef idx="minor">
            <a:schemeClr val="tx1"/>
          </a:fontRef>
        </p:style>
      </p:cxnSp>
      <p:sp>
        <p:nvSpPr>
          <p:cNvPr id="13" name="ZoneTexte 12"/>
          <p:cNvSpPr txBox="1"/>
          <p:nvPr/>
        </p:nvSpPr>
        <p:spPr>
          <a:xfrm>
            <a:off x="130017" y="5284113"/>
            <a:ext cx="4946039" cy="430887"/>
          </a:xfrm>
          <a:prstGeom prst="rect">
            <a:avLst/>
          </a:prstGeom>
          <a:noFill/>
        </p:spPr>
        <p:txBody>
          <a:bodyPr wrap="square" rtlCol="0">
            <a:spAutoFit/>
          </a:bodyPr>
          <a:lstStyle/>
          <a:p>
            <a:r>
              <a:rPr lang="fr-FR" sz="1100" dirty="0" smtClean="0"/>
              <a:t>*SNMP: Simple Network Mangement Protocole (Protocole utilisé principalement pour la supervision des systèmes et des réseaux)</a:t>
            </a:r>
            <a:endParaRPr lang="fr-FR" sz="1100" dirty="0"/>
          </a:p>
        </p:txBody>
      </p:sp>
      <p:cxnSp>
        <p:nvCxnSpPr>
          <p:cNvPr id="24" name="Connecteur droit avec flèche 23"/>
          <p:cNvCxnSpPr/>
          <p:nvPr/>
        </p:nvCxnSpPr>
        <p:spPr>
          <a:xfrm>
            <a:off x="4045432" y="5089748"/>
            <a:ext cx="238536" cy="0"/>
          </a:xfrm>
          <a:prstGeom prst="straightConnector1">
            <a:avLst/>
          </a:prstGeom>
          <a:ln>
            <a:prstDash val="dash"/>
            <a:tailEnd type="arrow"/>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0315970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Travail à faire par chaque élève</a:t>
            </a:r>
            <a:endParaRPr lang="fr-FR" dirty="0"/>
          </a:p>
        </p:txBody>
      </p:sp>
      <p:sp>
        <p:nvSpPr>
          <p:cNvPr id="5" name="Espace réservé du contenu 4"/>
          <p:cNvSpPr>
            <a:spLocks noGrp="1"/>
          </p:cNvSpPr>
          <p:nvPr>
            <p:ph idx="1"/>
          </p:nvPr>
        </p:nvSpPr>
        <p:spPr>
          <a:xfrm>
            <a:off x="457200" y="1333500"/>
            <a:ext cx="8229600" cy="1596008"/>
          </a:xfrm>
        </p:spPr>
        <p:txBody>
          <a:bodyPr>
            <a:normAutofit fontScale="62500" lnSpcReduction="20000"/>
          </a:bodyPr>
          <a:lstStyle/>
          <a:p>
            <a:r>
              <a:rPr lang="fr-FR" dirty="0" smtClean="0"/>
              <a:t>Sécuriser l’accès à l’interface fa0/1 de votre switch</a:t>
            </a:r>
          </a:p>
          <a:p>
            <a:pPr lvl="1"/>
            <a:r>
              <a:rPr lang="fr-FR" dirty="0" smtClean="0"/>
              <a:t> </a:t>
            </a:r>
            <a:r>
              <a:rPr lang="fr-FR" dirty="0"/>
              <a:t>B</a:t>
            </a:r>
            <a:r>
              <a:rPr lang="fr-FR" dirty="0" smtClean="0"/>
              <a:t>ien réfléchir à l’option de sécurisation, à la règle de violation et de réactivation</a:t>
            </a:r>
          </a:p>
          <a:p>
            <a:r>
              <a:rPr lang="fr-FR" dirty="0" smtClean="0"/>
              <a:t>Proposer et mettre en place une solution simple pour tester l’efficacité de votre solution</a:t>
            </a:r>
          </a:p>
          <a:p>
            <a:r>
              <a:rPr lang="fr-FR" dirty="0" smtClean="0"/>
              <a:t>Faut-il implémenter une solution de port-</a:t>
            </a:r>
            <a:r>
              <a:rPr lang="fr-FR" dirty="0" err="1" smtClean="0"/>
              <a:t>security</a:t>
            </a:r>
            <a:r>
              <a:rPr lang="fr-FR" dirty="0" smtClean="0"/>
              <a:t> sur les interfaces d’interconnexion entre les </a:t>
            </a:r>
            <a:r>
              <a:rPr lang="fr-FR" dirty="0" err="1" smtClean="0"/>
              <a:t>switchs</a:t>
            </a:r>
            <a:endParaRPr lang="fr-FR" dirty="0"/>
          </a:p>
          <a:p>
            <a:r>
              <a:rPr lang="fr-FR" dirty="0" smtClean="0"/>
              <a:t>Sauvegarder votre configuration</a:t>
            </a:r>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t>21</a:t>
            </a:fld>
            <a:endParaRPr lang="fr-BE" dirty="0"/>
          </a:p>
        </p:txBody>
      </p:sp>
      <p:sp>
        <p:nvSpPr>
          <p:cNvPr id="4" name="ZoneTexte 3"/>
          <p:cNvSpPr txBox="1"/>
          <p:nvPr/>
        </p:nvSpPr>
        <p:spPr>
          <a:xfrm>
            <a:off x="3577486" y="2380995"/>
            <a:ext cx="3768553"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fr-FR" sz="1400" dirty="0" err="1" smtClean="0"/>
              <a:t>Switch#copy</a:t>
            </a:r>
            <a:r>
              <a:rPr lang="fr-FR" sz="1400" dirty="0" smtClean="0"/>
              <a:t> running-config  startup-config</a:t>
            </a:r>
            <a:endParaRPr lang="fr-FR" sz="1400" dirty="0"/>
          </a:p>
        </p:txBody>
      </p:sp>
      <p:sp>
        <p:nvSpPr>
          <p:cNvPr id="13" name="ZoneTexte 12"/>
          <p:cNvSpPr txBox="1"/>
          <p:nvPr/>
        </p:nvSpPr>
        <p:spPr>
          <a:xfrm>
            <a:off x="251520" y="3577580"/>
            <a:ext cx="4320480" cy="160043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fr-FR" sz="1400" dirty="0" smtClean="0"/>
              <a:t>La commande « show » avec ses différentes options est une commande très importante pour afficher diverses informations sur les configurations, l’état des interfaces et les différents paramétrages donnés au switch. Utiliser cette commande pour vérifier vos configurations</a:t>
            </a:r>
          </a:p>
          <a:p>
            <a:endParaRPr lang="fr-FR" sz="1400" dirty="0"/>
          </a:p>
        </p:txBody>
      </p:sp>
      <p:sp>
        <p:nvSpPr>
          <p:cNvPr id="17" name="ZoneTexte 16"/>
          <p:cNvSpPr txBox="1"/>
          <p:nvPr/>
        </p:nvSpPr>
        <p:spPr>
          <a:xfrm>
            <a:off x="5076056" y="3547256"/>
            <a:ext cx="3768553" cy="160043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fr-FR" sz="1400" dirty="0" err="1" smtClean="0"/>
              <a:t>Switch#show</a:t>
            </a:r>
            <a:r>
              <a:rPr lang="fr-FR" sz="1400" dirty="0" smtClean="0"/>
              <a:t> running-config</a:t>
            </a:r>
          </a:p>
          <a:p>
            <a:r>
              <a:rPr lang="fr-FR" sz="1400" dirty="0" err="1"/>
              <a:t>Switch#show</a:t>
            </a:r>
            <a:r>
              <a:rPr lang="fr-FR" sz="1400" dirty="0"/>
              <a:t> </a:t>
            </a:r>
            <a:r>
              <a:rPr lang="fr-FR" sz="1400" dirty="0" smtClean="0"/>
              <a:t>startup-config</a:t>
            </a:r>
          </a:p>
          <a:p>
            <a:r>
              <a:rPr lang="fr-FR" sz="1400" dirty="0" err="1" smtClean="0"/>
              <a:t>Switch#show</a:t>
            </a:r>
            <a:r>
              <a:rPr lang="fr-FR" sz="1400" dirty="0" smtClean="0"/>
              <a:t> port-</a:t>
            </a:r>
            <a:r>
              <a:rPr lang="fr-FR" sz="1400" dirty="0" err="1" smtClean="0"/>
              <a:t>security</a:t>
            </a:r>
            <a:endParaRPr lang="fr-FR" sz="1400" dirty="0" smtClean="0"/>
          </a:p>
          <a:p>
            <a:r>
              <a:rPr lang="fr-FR" sz="1400" dirty="0" err="1" smtClean="0"/>
              <a:t>Switch#show</a:t>
            </a:r>
            <a:r>
              <a:rPr lang="fr-FR" sz="1400" dirty="0" smtClean="0"/>
              <a:t> interface fa0/1</a:t>
            </a:r>
          </a:p>
          <a:p>
            <a:r>
              <a:rPr lang="fr-FR" sz="1400" dirty="0" err="1" smtClean="0"/>
              <a:t>Switch#show</a:t>
            </a:r>
            <a:r>
              <a:rPr lang="fr-FR" sz="1400" dirty="0" smtClean="0"/>
              <a:t> interface fa0/1 </a:t>
            </a:r>
            <a:r>
              <a:rPr lang="fr-FR" sz="1400" dirty="0" err="1" smtClean="0"/>
              <a:t>switchport</a:t>
            </a:r>
            <a:endParaRPr lang="fr-FR" sz="1400" dirty="0" smtClean="0"/>
          </a:p>
          <a:p>
            <a:r>
              <a:rPr lang="fr-FR" sz="1400" dirty="0" err="1" smtClean="0"/>
              <a:t>Switch#show</a:t>
            </a:r>
            <a:r>
              <a:rPr lang="fr-FR" sz="1400" dirty="0" smtClean="0"/>
              <a:t> </a:t>
            </a:r>
            <a:r>
              <a:rPr lang="fr-FR" sz="1400" dirty="0" err="1" smtClean="0"/>
              <a:t>spanning-tree</a:t>
            </a:r>
            <a:r>
              <a:rPr lang="fr-FR" sz="1400" dirty="0" smtClean="0"/>
              <a:t> vlan1</a:t>
            </a:r>
          </a:p>
          <a:p>
            <a:r>
              <a:rPr lang="fr-FR" sz="1400" dirty="0" err="1" smtClean="0"/>
              <a:t>Switch#show</a:t>
            </a:r>
            <a:r>
              <a:rPr lang="fr-FR" sz="1400" dirty="0" smtClean="0"/>
              <a:t> ?</a:t>
            </a:r>
          </a:p>
        </p:txBody>
      </p:sp>
      <p:sp>
        <p:nvSpPr>
          <p:cNvPr id="18" name="Rectangle 17"/>
          <p:cNvSpPr/>
          <p:nvPr/>
        </p:nvSpPr>
        <p:spPr>
          <a:xfrm>
            <a:off x="4283968" y="5253335"/>
            <a:ext cx="4176464" cy="461665"/>
          </a:xfrm>
          <a:prstGeom prst="rect">
            <a:avLst/>
          </a:prstGeom>
        </p:spPr>
        <p:txBody>
          <a:bodyPr wrap="square">
            <a:spAutoFit/>
          </a:bodyPr>
          <a:lstStyle/>
          <a:p>
            <a:r>
              <a:rPr lang="fr-FR" sz="1200" dirty="0" smtClean="0"/>
              <a:t>La </a:t>
            </a:r>
            <a:r>
              <a:rPr lang="fr-FR" sz="1200" dirty="0"/>
              <a:t>dernière commande permet d’afficher la liste des options de la commande show</a:t>
            </a:r>
          </a:p>
        </p:txBody>
      </p:sp>
    </p:spTree>
    <p:extLst>
      <p:ext uri="{BB962C8B-B14F-4D97-AF65-F5344CB8AC3E}">
        <p14:creationId xmlns:p14="http://schemas.microsoft.com/office/powerpoint/2010/main" val="14563224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lstStyle/>
          <a:p>
            <a:r>
              <a:rPr lang="fr-FR" smtClean="0"/>
              <a:t>EtapE IV</a:t>
            </a:r>
            <a:endParaRPr lang="fr-FR" dirty="0"/>
          </a:p>
        </p:txBody>
      </p:sp>
      <p:sp>
        <p:nvSpPr>
          <p:cNvPr id="6" name="Sous-titre 5"/>
          <p:cNvSpPr>
            <a:spLocks noGrp="1"/>
          </p:cNvSpPr>
          <p:nvPr>
            <p:ph type="subTitle" idx="1"/>
          </p:nvPr>
        </p:nvSpPr>
        <p:spPr/>
        <p:txBody>
          <a:bodyPr/>
          <a:lstStyle/>
          <a:p>
            <a:r>
              <a:rPr lang="fr-FR" smtClean="0"/>
              <a:t>Etudier le fonctionnement de Spanning Tree Protocol</a:t>
            </a:r>
          </a:p>
          <a:p>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22</a:t>
            </a:fld>
            <a:endParaRPr lang="fr-BE" dirty="0"/>
          </a:p>
        </p:txBody>
      </p:sp>
    </p:spTree>
    <p:extLst>
      <p:ext uri="{BB962C8B-B14F-4D97-AF65-F5344CB8AC3E}">
        <p14:creationId xmlns:p14="http://schemas.microsoft.com/office/powerpoint/2010/main" val="23778912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44500"/>
            <a:ext cx="8507288" cy="825500"/>
          </a:xfrm>
        </p:spPr>
        <p:txBody>
          <a:bodyPr>
            <a:normAutofit fontScale="90000"/>
          </a:bodyPr>
          <a:lstStyle/>
          <a:p>
            <a:r>
              <a:rPr lang="fr-FR" dirty="0" smtClean="0"/>
              <a:t>Travail à réaliser par 1/2 groupe (par salle)</a:t>
            </a:r>
            <a:endParaRPr lang="fr-FR" dirty="0"/>
          </a:p>
        </p:txBody>
      </p:sp>
      <p:sp>
        <p:nvSpPr>
          <p:cNvPr id="3" name="Espace réservé du contenu 2"/>
          <p:cNvSpPr>
            <a:spLocks noGrp="1"/>
          </p:cNvSpPr>
          <p:nvPr>
            <p:ph sz="half" idx="1"/>
          </p:nvPr>
        </p:nvSpPr>
        <p:spPr>
          <a:xfrm>
            <a:off x="457200" y="1394460"/>
            <a:ext cx="8363272" cy="1175007"/>
          </a:xfrm>
        </p:spPr>
        <p:txBody>
          <a:bodyPr>
            <a:normAutofit fontScale="47500" lnSpcReduction="20000"/>
          </a:bodyPr>
          <a:lstStyle/>
          <a:p>
            <a:r>
              <a:rPr lang="fr-FR" dirty="0" smtClean="0"/>
              <a:t>Le protocole STP est activé par défaut sur les </a:t>
            </a:r>
            <a:r>
              <a:rPr lang="fr-FR" dirty="0" err="1"/>
              <a:t>s</a:t>
            </a:r>
            <a:r>
              <a:rPr lang="fr-FR" dirty="0" err="1" smtClean="0"/>
              <a:t>witchs</a:t>
            </a:r>
            <a:endParaRPr lang="fr-FR" dirty="0" smtClean="0"/>
          </a:p>
          <a:p>
            <a:r>
              <a:rPr lang="fr-FR" dirty="0" smtClean="0"/>
              <a:t>Utiliser la commande « sh </a:t>
            </a:r>
            <a:r>
              <a:rPr lang="fr-FR" dirty="0" err="1" smtClean="0"/>
              <a:t>spanning-tree</a:t>
            </a:r>
            <a:r>
              <a:rPr lang="fr-FR" dirty="0" smtClean="0"/>
              <a:t> vlan1 » pour afficher les informations STP de votre switch et connaitre l’état des interfaces connectées (FWD: </a:t>
            </a:r>
            <a:r>
              <a:rPr lang="fr-FR" dirty="0" err="1" smtClean="0"/>
              <a:t>Forwarding</a:t>
            </a:r>
            <a:r>
              <a:rPr lang="fr-FR" dirty="0" smtClean="0"/>
              <a:t>, ou BLK: </a:t>
            </a:r>
            <a:r>
              <a:rPr lang="fr-FR" dirty="0" err="1" smtClean="0"/>
              <a:t>Blocked</a:t>
            </a:r>
            <a:r>
              <a:rPr lang="fr-FR" dirty="0" smtClean="0"/>
              <a:t>)</a:t>
            </a:r>
          </a:p>
          <a:p>
            <a:r>
              <a:rPr lang="fr-FR" dirty="0" smtClean="0"/>
              <a:t>Identifier, grâce aux informations précédentes l’interface bloquée dans le réseau de votre salle. Le blocage de l’interface en question permet d’éviter les boucles de commutation</a:t>
            </a:r>
          </a:p>
          <a:p>
            <a:r>
              <a:rPr lang="fr-FR" dirty="0" smtClean="0"/>
              <a:t>Il y a une seule interface en état BLK </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23</a:t>
            </a:fld>
            <a:endParaRPr lang="fr-BE" dirty="0"/>
          </a:p>
        </p:txBody>
      </p:sp>
      <p:grpSp>
        <p:nvGrpSpPr>
          <p:cNvPr id="7" name="Groupe 6"/>
          <p:cNvGrpSpPr/>
          <p:nvPr/>
        </p:nvGrpSpPr>
        <p:grpSpPr>
          <a:xfrm>
            <a:off x="782238" y="3218964"/>
            <a:ext cx="6870437" cy="2374840"/>
            <a:chOff x="782238" y="3218964"/>
            <a:chExt cx="6870437" cy="2374840"/>
          </a:xfrm>
        </p:grpSpPr>
        <p:pic>
          <p:nvPicPr>
            <p:cNvPr id="9" name="Picture 3" descr="C:\Users\taghrid.asfour\AppData\Local\Microsoft\Windows\Temporary Internet Files\Content.IE5\3SY40NMV\Gnome-computer.sv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971599" y="4739664"/>
              <a:ext cx="535393" cy="58459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taghrid.asfour\AppData\Local\Microsoft\Windows\Temporary Internet Files\Content.IE5\ORDUKHSX\blue-switch[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5260" y="3227495"/>
              <a:ext cx="648072" cy="54761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3" descr="C:\Users\taghrid.asfour\AppData\Local\Microsoft\Windows\Temporary Internet Files\Content.IE5\3SY40NMV\Gnome-computer.sv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2020382" y="4731133"/>
              <a:ext cx="535393" cy="58459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C:\Users\taghrid.asfour\AppData\Local\Microsoft\Windows\Temporary Internet Files\Content.IE5\ORDUKHSX\blue-switch[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4043" y="3218964"/>
              <a:ext cx="648072" cy="54761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 descr="C:\Users\taghrid.asfour\AppData\Local\Microsoft\Windows\Temporary Internet Files\Content.IE5\3SY40NMV\Gnome-computer.sv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3028494" y="4731133"/>
              <a:ext cx="535393" cy="58459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C:\Users\taghrid.asfour\AppData\Local\Microsoft\Windows\Temporary Internet Files\Content.IE5\ORDUKHSX\blue-switch[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2155" y="3218964"/>
              <a:ext cx="648072" cy="54761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3" descr="C:\Users\taghrid.asfour\AppData\Local\Microsoft\Windows\Temporary Internet Files\Content.IE5\3SY40NMV\Gnome-computer.sv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836806" y="4739665"/>
              <a:ext cx="535393" cy="58459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C:\Users\taghrid.asfour\AppData\Local\Microsoft\Windows\Temporary Internet Files\Content.IE5\ORDUKHSX\blue-switch[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0467" y="3227496"/>
              <a:ext cx="648072" cy="54761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 descr="C:\Users\taghrid.asfour\AppData\Local\Microsoft\Windows\Temporary Internet Files\Content.IE5\3SY40NMV\Gnome-computer.sv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060942" y="4739665"/>
              <a:ext cx="535393" cy="58459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Users\taghrid.asfour\AppData\Local\Microsoft\Windows\Temporary Internet Files\Content.IE5\ORDUKHSX\blue-switch[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4603" y="3227496"/>
              <a:ext cx="648072" cy="547619"/>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Connecteur droit 27"/>
            <p:cNvCxnSpPr/>
            <p:nvPr/>
          </p:nvCxnSpPr>
          <p:spPr>
            <a:xfrm>
              <a:off x="3692235" y="3492773"/>
              <a:ext cx="1944216" cy="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30" name="Connecteur droit 29"/>
            <p:cNvCxnSpPr>
              <a:stCxn id="10" idx="3"/>
              <a:endCxn id="20" idx="1"/>
            </p:cNvCxnSpPr>
            <p:nvPr/>
          </p:nvCxnSpPr>
          <p:spPr>
            <a:xfrm flipV="1">
              <a:off x="1563332" y="3492774"/>
              <a:ext cx="400711" cy="8531"/>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3" name="Connecteur droit 32"/>
            <p:cNvCxnSpPr/>
            <p:nvPr/>
          </p:nvCxnSpPr>
          <p:spPr>
            <a:xfrm flipV="1">
              <a:off x="2577478" y="3497038"/>
              <a:ext cx="400711" cy="8531"/>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4" name="Connecteur droit 33"/>
            <p:cNvCxnSpPr>
              <a:stCxn id="24" idx="3"/>
              <a:endCxn id="26" idx="1"/>
            </p:cNvCxnSpPr>
            <p:nvPr/>
          </p:nvCxnSpPr>
          <p:spPr>
            <a:xfrm>
              <a:off x="6428539" y="3501306"/>
              <a:ext cx="576064"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1" name="Connecteur en angle 40"/>
            <p:cNvCxnSpPr>
              <a:stCxn id="26" idx="3"/>
              <a:endCxn id="10" idx="1"/>
            </p:cNvCxnSpPr>
            <p:nvPr/>
          </p:nvCxnSpPr>
          <p:spPr>
            <a:xfrm flipH="1" flipV="1">
              <a:off x="915260" y="3501305"/>
              <a:ext cx="6737415" cy="1"/>
            </a:xfrm>
            <a:prstGeom prst="bentConnector5">
              <a:avLst>
                <a:gd name="adj1" fmla="val -3393"/>
                <a:gd name="adj2" fmla="val 50241100000"/>
                <a:gd name="adj3" fmla="val 103393"/>
              </a:avLst>
            </a:prstGeom>
            <a:ln>
              <a:prstDash val="dash"/>
            </a:ln>
          </p:spPr>
          <p:style>
            <a:lnRef idx="1">
              <a:schemeClr val="dk1"/>
            </a:lnRef>
            <a:fillRef idx="0">
              <a:schemeClr val="dk1"/>
            </a:fillRef>
            <a:effectRef idx="0">
              <a:schemeClr val="dk1"/>
            </a:effectRef>
            <a:fontRef idx="minor">
              <a:schemeClr val="tx1"/>
            </a:fontRef>
          </p:style>
        </p:cxnSp>
        <p:cxnSp>
          <p:nvCxnSpPr>
            <p:cNvPr id="44" name="Connecteur droit 43"/>
            <p:cNvCxnSpPr>
              <a:stCxn id="9" idx="0"/>
              <a:endCxn id="10" idx="2"/>
            </p:cNvCxnSpPr>
            <p:nvPr/>
          </p:nvCxnSpPr>
          <p:spPr>
            <a:xfrm flipV="1">
              <a:off x="1239295" y="3775114"/>
              <a:ext cx="1" cy="96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Connecteur droit 45"/>
            <p:cNvCxnSpPr>
              <a:stCxn id="19" idx="0"/>
              <a:endCxn id="20" idx="2"/>
            </p:cNvCxnSpPr>
            <p:nvPr/>
          </p:nvCxnSpPr>
          <p:spPr>
            <a:xfrm flipV="1">
              <a:off x="2288078" y="3766583"/>
              <a:ext cx="1" cy="96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Connecteur droit 47"/>
            <p:cNvCxnSpPr>
              <a:stCxn id="21" idx="0"/>
              <a:endCxn id="22" idx="2"/>
            </p:cNvCxnSpPr>
            <p:nvPr/>
          </p:nvCxnSpPr>
          <p:spPr>
            <a:xfrm flipV="1">
              <a:off x="3296190" y="3766583"/>
              <a:ext cx="1" cy="96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Connecteur droit 51"/>
            <p:cNvCxnSpPr>
              <a:stCxn id="23" idx="0"/>
              <a:endCxn id="24" idx="2"/>
            </p:cNvCxnSpPr>
            <p:nvPr/>
          </p:nvCxnSpPr>
          <p:spPr>
            <a:xfrm flipV="1">
              <a:off x="6104502" y="3775115"/>
              <a:ext cx="1" cy="96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Connecteur droit 53"/>
            <p:cNvCxnSpPr>
              <a:stCxn id="25" idx="0"/>
              <a:endCxn id="26" idx="2"/>
            </p:cNvCxnSpPr>
            <p:nvPr/>
          </p:nvCxnSpPr>
          <p:spPr>
            <a:xfrm flipV="1">
              <a:off x="7328638" y="3775115"/>
              <a:ext cx="1" cy="964550"/>
            </a:xfrm>
            <a:prstGeom prst="line">
              <a:avLst/>
            </a:prstGeom>
          </p:spPr>
          <p:style>
            <a:lnRef idx="1">
              <a:schemeClr val="accent1"/>
            </a:lnRef>
            <a:fillRef idx="0">
              <a:schemeClr val="accent1"/>
            </a:fillRef>
            <a:effectRef idx="0">
              <a:schemeClr val="accent1"/>
            </a:effectRef>
            <a:fontRef idx="minor">
              <a:schemeClr val="tx1"/>
            </a:fontRef>
          </p:style>
        </p:cxnSp>
        <p:sp>
          <p:nvSpPr>
            <p:cNvPr id="5" name="ZoneTexte 4"/>
            <p:cNvSpPr txBox="1"/>
            <p:nvPr/>
          </p:nvSpPr>
          <p:spPr>
            <a:xfrm>
              <a:off x="782238" y="3590449"/>
              <a:ext cx="372218" cy="276999"/>
            </a:xfrm>
            <a:prstGeom prst="rect">
              <a:avLst/>
            </a:prstGeom>
            <a:noFill/>
          </p:spPr>
          <p:txBody>
            <a:bodyPr wrap="none" rtlCol="0">
              <a:spAutoFit/>
            </a:bodyPr>
            <a:lstStyle/>
            <a:p>
              <a:r>
                <a:rPr lang="fr-FR" sz="1200" dirty="0" smtClean="0"/>
                <a:t>S1</a:t>
              </a:r>
              <a:endParaRPr lang="fr-FR" sz="1200" dirty="0"/>
            </a:p>
          </p:txBody>
        </p:sp>
        <p:sp>
          <p:nvSpPr>
            <p:cNvPr id="27" name="ZoneTexte 26"/>
            <p:cNvSpPr txBox="1"/>
            <p:nvPr/>
          </p:nvSpPr>
          <p:spPr>
            <a:xfrm>
              <a:off x="6771206" y="3664399"/>
              <a:ext cx="457176" cy="276999"/>
            </a:xfrm>
            <a:prstGeom prst="rect">
              <a:avLst/>
            </a:prstGeom>
            <a:noFill/>
          </p:spPr>
          <p:txBody>
            <a:bodyPr wrap="none" rtlCol="0">
              <a:spAutoFit/>
            </a:bodyPr>
            <a:lstStyle/>
            <a:p>
              <a:r>
                <a:rPr lang="fr-FR" sz="1200" dirty="0" smtClean="0"/>
                <a:t>S16</a:t>
              </a:r>
              <a:endParaRPr lang="fr-FR" sz="1200" dirty="0"/>
            </a:p>
          </p:txBody>
        </p:sp>
        <p:sp>
          <p:nvSpPr>
            <p:cNvPr id="29" name="ZoneTexte 28"/>
            <p:cNvSpPr txBox="1"/>
            <p:nvPr/>
          </p:nvSpPr>
          <p:spPr>
            <a:xfrm>
              <a:off x="5547070" y="3649588"/>
              <a:ext cx="457176" cy="276999"/>
            </a:xfrm>
            <a:prstGeom prst="rect">
              <a:avLst/>
            </a:prstGeom>
            <a:noFill/>
          </p:spPr>
          <p:txBody>
            <a:bodyPr wrap="none" rtlCol="0">
              <a:spAutoFit/>
            </a:bodyPr>
            <a:lstStyle/>
            <a:p>
              <a:r>
                <a:rPr lang="fr-FR" sz="1200" dirty="0" smtClean="0"/>
                <a:t>S15</a:t>
              </a:r>
              <a:endParaRPr lang="fr-FR" sz="1200" dirty="0"/>
            </a:p>
          </p:txBody>
        </p:sp>
        <p:sp>
          <p:nvSpPr>
            <p:cNvPr id="31" name="ZoneTexte 30"/>
            <p:cNvSpPr txBox="1"/>
            <p:nvPr/>
          </p:nvSpPr>
          <p:spPr>
            <a:xfrm>
              <a:off x="2777833" y="3605260"/>
              <a:ext cx="372218" cy="276999"/>
            </a:xfrm>
            <a:prstGeom prst="rect">
              <a:avLst/>
            </a:prstGeom>
            <a:noFill/>
          </p:spPr>
          <p:txBody>
            <a:bodyPr wrap="none" rtlCol="0">
              <a:spAutoFit/>
            </a:bodyPr>
            <a:lstStyle/>
            <a:p>
              <a:r>
                <a:rPr lang="fr-FR" sz="1200" dirty="0" smtClean="0"/>
                <a:t>S3</a:t>
              </a:r>
              <a:endParaRPr lang="fr-FR" sz="1200" dirty="0"/>
            </a:p>
          </p:txBody>
        </p:sp>
        <p:sp>
          <p:nvSpPr>
            <p:cNvPr id="32" name="ZoneTexte 31"/>
            <p:cNvSpPr txBox="1"/>
            <p:nvPr/>
          </p:nvSpPr>
          <p:spPr>
            <a:xfrm>
              <a:off x="1798108" y="3590449"/>
              <a:ext cx="372218" cy="276999"/>
            </a:xfrm>
            <a:prstGeom prst="rect">
              <a:avLst/>
            </a:prstGeom>
            <a:noFill/>
          </p:spPr>
          <p:txBody>
            <a:bodyPr wrap="none" rtlCol="0">
              <a:spAutoFit/>
            </a:bodyPr>
            <a:lstStyle/>
            <a:p>
              <a:r>
                <a:rPr lang="fr-FR" sz="1200" dirty="0" smtClean="0"/>
                <a:t>S2</a:t>
              </a:r>
              <a:endParaRPr lang="fr-FR" sz="1200" dirty="0"/>
            </a:p>
          </p:txBody>
        </p:sp>
        <p:sp>
          <p:nvSpPr>
            <p:cNvPr id="35" name="ZoneTexte 34"/>
            <p:cNvSpPr txBox="1"/>
            <p:nvPr/>
          </p:nvSpPr>
          <p:spPr>
            <a:xfrm>
              <a:off x="7020272" y="5315728"/>
              <a:ext cx="567784" cy="276999"/>
            </a:xfrm>
            <a:prstGeom prst="rect">
              <a:avLst/>
            </a:prstGeom>
            <a:noFill/>
          </p:spPr>
          <p:txBody>
            <a:bodyPr wrap="none" rtlCol="0">
              <a:spAutoFit/>
            </a:bodyPr>
            <a:lstStyle/>
            <a:p>
              <a:r>
                <a:rPr lang="fr-FR" sz="1200" dirty="0" smtClean="0"/>
                <a:t>PC16</a:t>
              </a:r>
              <a:endParaRPr lang="fr-FR" sz="1200" dirty="0"/>
            </a:p>
          </p:txBody>
        </p:sp>
        <p:sp>
          <p:nvSpPr>
            <p:cNvPr id="37" name="ZoneTexte 36"/>
            <p:cNvSpPr txBox="1"/>
            <p:nvPr/>
          </p:nvSpPr>
          <p:spPr>
            <a:xfrm>
              <a:off x="992832" y="5316805"/>
              <a:ext cx="482824" cy="276999"/>
            </a:xfrm>
            <a:prstGeom prst="rect">
              <a:avLst/>
            </a:prstGeom>
            <a:noFill/>
          </p:spPr>
          <p:txBody>
            <a:bodyPr wrap="none" rtlCol="0">
              <a:spAutoFit/>
            </a:bodyPr>
            <a:lstStyle/>
            <a:p>
              <a:r>
                <a:rPr lang="fr-FR" sz="1200" dirty="0" smtClean="0"/>
                <a:t>PC1</a:t>
              </a:r>
              <a:endParaRPr lang="fr-FR" sz="1200" dirty="0"/>
            </a:p>
          </p:txBody>
        </p:sp>
        <p:sp>
          <p:nvSpPr>
            <p:cNvPr id="38" name="ZoneTexte 37"/>
            <p:cNvSpPr txBox="1"/>
            <p:nvPr/>
          </p:nvSpPr>
          <p:spPr>
            <a:xfrm>
              <a:off x="2051720" y="5316805"/>
              <a:ext cx="482824" cy="276999"/>
            </a:xfrm>
            <a:prstGeom prst="rect">
              <a:avLst/>
            </a:prstGeom>
            <a:noFill/>
          </p:spPr>
          <p:txBody>
            <a:bodyPr wrap="none" rtlCol="0">
              <a:spAutoFit/>
            </a:bodyPr>
            <a:lstStyle/>
            <a:p>
              <a:r>
                <a:rPr lang="fr-FR" sz="1200" dirty="0" smtClean="0"/>
                <a:t>PC2</a:t>
              </a:r>
              <a:endParaRPr lang="fr-FR" sz="1200" dirty="0"/>
            </a:p>
          </p:txBody>
        </p:sp>
        <p:sp>
          <p:nvSpPr>
            <p:cNvPr id="39" name="ZoneTexte 38"/>
            <p:cNvSpPr txBox="1"/>
            <p:nvPr/>
          </p:nvSpPr>
          <p:spPr>
            <a:xfrm>
              <a:off x="3059832" y="5315728"/>
              <a:ext cx="482824" cy="276999"/>
            </a:xfrm>
            <a:prstGeom prst="rect">
              <a:avLst/>
            </a:prstGeom>
            <a:noFill/>
          </p:spPr>
          <p:txBody>
            <a:bodyPr wrap="none" rtlCol="0">
              <a:spAutoFit/>
            </a:bodyPr>
            <a:lstStyle/>
            <a:p>
              <a:r>
                <a:rPr lang="fr-FR" sz="1200" dirty="0" smtClean="0"/>
                <a:t>PC3</a:t>
              </a:r>
              <a:endParaRPr lang="fr-FR" sz="1200" dirty="0"/>
            </a:p>
          </p:txBody>
        </p:sp>
        <p:sp>
          <p:nvSpPr>
            <p:cNvPr id="40" name="ZoneTexte 39"/>
            <p:cNvSpPr txBox="1"/>
            <p:nvPr/>
          </p:nvSpPr>
          <p:spPr>
            <a:xfrm>
              <a:off x="5804415" y="5305772"/>
              <a:ext cx="567784" cy="276999"/>
            </a:xfrm>
            <a:prstGeom prst="rect">
              <a:avLst/>
            </a:prstGeom>
            <a:noFill/>
          </p:spPr>
          <p:txBody>
            <a:bodyPr wrap="none" rtlCol="0">
              <a:spAutoFit/>
            </a:bodyPr>
            <a:lstStyle/>
            <a:p>
              <a:r>
                <a:rPr lang="fr-FR" sz="1200" dirty="0" smtClean="0"/>
                <a:t>PC15</a:t>
              </a:r>
              <a:endParaRPr lang="fr-FR" sz="1200" dirty="0"/>
            </a:p>
          </p:txBody>
        </p:sp>
        <p:sp>
          <p:nvSpPr>
            <p:cNvPr id="6" name="ZoneTexte 5"/>
            <p:cNvSpPr txBox="1"/>
            <p:nvPr/>
          </p:nvSpPr>
          <p:spPr>
            <a:xfrm>
              <a:off x="1154456" y="3804023"/>
              <a:ext cx="577402" cy="276999"/>
            </a:xfrm>
            <a:prstGeom prst="rect">
              <a:avLst/>
            </a:prstGeom>
            <a:noFill/>
          </p:spPr>
          <p:txBody>
            <a:bodyPr wrap="none" rtlCol="0">
              <a:spAutoFit/>
            </a:bodyPr>
            <a:lstStyle/>
            <a:p>
              <a:r>
                <a:rPr lang="fr-FR" sz="1200" dirty="0" smtClean="0"/>
                <a:t>Fa0/1</a:t>
              </a:r>
              <a:endParaRPr lang="fr-FR" sz="1200" dirty="0"/>
            </a:p>
          </p:txBody>
        </p:sp>
        <p:sp>
          <p:nvSpPr>
            <p:cNvPr id="42" name="ZoneTexte 41"/>
            <p:cNvSpPr txBox="1"/>
            <p:nvPr/>
          </p:nvSpPr>
          <p:spPr>
            <a:xfrm>
              <a:off x="7060942" y="3887761"/>
              <a:ext cx="577402" cy="276999"/>
            </a:xfrm>
            <a:prstGeom prst="rect">
              <a:avLst/>
            </a:prstGeom>
            <a:noFill/>
          </p:spPr>
          <p:txBody>
            <a:bodyPr wrap="none" rtlCol="0">
              <a:spAutoFit/>
            </a:bodyPr>
            <a:lstStyle/>
            <a:p>
              <a:r>
                <a:rPr lang="fr-FR" sz="1200" dirty="0" smtClean="0"/>
                <a:t>Fa0/1</a:t>
              </a:r>
              <a:endParaRPr lang="fr-FR" sz="1200" dirty="0"/>
            </a:p>
          </p:txBody>
        </p:sp>
        <p:sp>
          <p:nvSpPr>
            <p:cNvPr id="43" name="ZoneTexte 42"/>
            <p:cNvSpPr txBox="1"/>
            <p:nvPr/>
          </p:nvSpPr>
          <p:spPr>
            <a:xfrm>
              <a:off x="2051720" y="3815908"/>
              <a:ext cx="577402" cy="276999"/>
            </a:xfrm>
            <a:prstGeom prst="rect">
              <a:avLst/>
            </a:prstGeom>
            <a:noFill/>
          </p:spPr>
          <p:txBody>
            <a:bodyPr wrap="none" rtlCol="0">
              <a:spAutoFit/>
            </a:bodyPr>
            <a:lstStyle/>
            <a:p>
              <a:r>
                <a:rPr lang="fr-FR" sz="1200" dirty="0" smtClean="0"/>
                <a:t>Fa0/1</a:t>
              </a:r>
              <a:endParaRPr lang="fr-FR" sz="1200" dirty="0"/>
            </a:p>
          </p:txBody>
        </p:sp>
        <p:sp>
          <p:nvSpPr>
            <p:cNvPr id="45" name="ZoneTexte 44"/>
            <p:cNvSpPr txBox="1"/>
            <p:nvPr/>
          </p:nvSpPr>
          <p:spPr>
            <a:xfrm>
              <a:off x="5865335" y="3867448"/>
              <a:ext cx="577402" cy="276999"/>
            </a:xfrm>
            <a:prstGeom prst="rect">
              <a:avLst/>
            </a:prstGeom>
            <a:noFill/>
          </p:spPr>
          <p:txBody>
            <a:bodyPr wrap="none" rtlCol="0">
              <a:spAutoFit/>
            </a:bodyPr>
            <a:lstStyle/>
            <a:p>
              <a:r>
                <a:rPr lang="fr-FR" sz="1200" dirty="0" smtClean="0"/>
                <a:t>Fa0/1</a:t>
              </a:r>
              <a:endParaRPr lang="fr-FR" sz="1200" dirty="0"/>
            </a:p>
          </p:txBody>
        </p:sp>
        <p:sp>
          <p:nvSpPr>
            <p:cNvPr id="47" name="ZoneTexte 46"/>
            <p:cNvSpPr txBox="1"/>
            <p:nvPr/>
          </p:nvSpPr>
          <p:spPr>
            <a:xfrm>
              <a:off x="3100633" y="3815908"/>
              <a:ext cx="577402" cy="276999"/>
            </a:xfrm>
            <a:prstGeom prst="rect">
              <a:avLst/>
            </a:prstGeom>
            <a:noFill/>
          </p:spPr>
          <p:txBody>
            <a:bodyPr wrap="none" rtlCol="0">
              <a:spAutoFit/>
            </a:bodyPr>
            <a:lstStyle/>
            <a:p>
              <a:r>
                <a:rPr lang="fr-FR" sz="1200" dirty="0" smtClean="0"/>
                <a:t>Fa0/1</a:t>
              </a:r>
              <a:endParaRPr lang="fr-FR" sz="1200" dirty="0"/>
            </a:p>
          </p:txBody>
        </p:sp>
      </p:grpSp>
    </p:spTree>
    <p:extLst>
      <p:ext uri="{BB962C8B-B14F-4D97-AF65-F5344CB8AC3E}">
        <p14:creationId xmlns:p14="http://schemas.microsoft.com/office/powerpoint/2010/main" val="8046232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Un peu de théorie: Fonctionnement de STP</a:t>
            </a:r>
            <a:endParaRPr lang="fr-FR" dirty="0"/>
          </a:p>
        </p:txBody>
      </p:sp>
      <p:sp>
        <p:nvSpPr>
          <p:cNvPr id="6" name="Espace réservé du contenu 5"/>
          <p:cNvSpPr>
            <a:spLocks noGrp="1"/>
          </p:cNvSpPr>
          <p:nvPr>
            <p:ph sz="half" idx="1"/>
          </p:nvPr>
        </p:nvSpPr>
        <p:spPr>
          <a:xfrm>
            <a:off x="107504" y="1534699"/>
            <a:ext cx="4181028" cy="3049855"/>
          </a:xfrm>
        </p:spPr>
        <p:txBody>
          <a:bodyPr>
            <a:normAutofit fontScale="55000" lnSpcReduction="20000"/>
          </a:bodyPr>
          <a:lstStyle/>
          <a:p>
            <a:r>
              <a:rPr lang="fr-FR" dirty="0" smtClean="0"/>
              <a:t>Le rôle de STP est de désactiver certaines interfaces sur certains </a:t>
            </a:r>
            <a:r>
              <a:rPr lang="fr-FR" dirty="0" err="1" smtClean="0"/>
              <a:t>switchs</a:t>
            </a:r>
            <a:r>
              <a:rPr lang="fr-FR" dirty="0" smtClean="0"/>
              <a:t> pour ne garder que les liens nécessaires sans avoir des boucles</a:t>
            </a:r>
          </a:p>
          <a:p>
            <a:r>
              <a:rPr lang="fr-FR" dirty="0" smtClean="0"/>
              <a:t>En cas de problème avec un lien actif, STP choisit de réactiver un lien inactif pour prendre le relais</a:t>
            </a:r>
          </a:p>
          <a:p>
            <a:r>
              <a:rPr lang="fr-FR" dirty="0" smtClean="0"/>
              <a:t>Les étapes de STP</a:t>
            </a:r>
          </a:p>
          <a:p>
            <a:pPr marL="731520" lvl="1" indent="-457200">
              <a:buFont typeface="+mj-lt"/>
              <a:buAutoNum type="arabicPeriod"/>
            </a:pPr>
            <a:r>
              <a:rPr lang="fr-FR" dirty="0" smtClean="0"/>
              <a:t>Choisir un switch racine: </a:t>
            </a:r>
          </a:p>
          <a:p>
            <a:pPr lvl="2"/>
            <a:r>
              <a:rPr lang="fr-FR" dirty="0" smtClean="0"/>
              <a:t>se base sur le BID</a:t>
            </a:r>
          </a:p>
          <a:p>
            <a:pPr marL="731520" lvl="1" indent="-457200">
              <a:buFont typeface="+mj-lt"/>
              <a:buAutoNum type="arabicPeriod"/>
            </a:pPr>
            <a:r>
              <a:rPr lang="fr-FR" dirty="0" smtClean="0"/>
              <a:t>Connecter les autres </a:t>
            </a:r>
            <a:r>
              <a:rPr lang="fr-FR" dirty="0" err="1" smtClean="0"/>
              <a:t>switchs</a:t>
            </a:r>
            <a:r>
              <a:rPr lang="fr-FR" dirty="0" smtClean="0"/>
              <a:t> à la racine par le chemin le plus rapide </a:t>
            </a:r>
          </a:p>
          <a:p>
            <a:pPr lvl="2"/>
            <a:r>
              <a:rPr lang="fr-FR" dirty="0" smtClean="0"/>
              <a:t>se base principalement sur la bande passante</a:t>
            </a:r>
            <a:endParaRPr lang="fr-FR"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24</a:t>
            </a:fld>
            <a:endParaRPr lang="fr-BE" dirty="0"/>
          </a:p>
        </p:txBody>
      </p:sp>
      <p:grpSp>
        <p:nvGrpSpPr>
          <p:cNvPr id="20" name="Groupe 19"/>
          <p:cNvGrpSpPr/>
          <p:nvPr/>
        </p:nvGrpSpPr>
        <p:grpSpPr>
          <a:xfrm>
            <a:off x="4440499" y="1705370"/>
            <a:ext cx="4536504" cy="3017684"/>
            <a:chOff x="4669688" y="1286188"/>
            <a:chExt cx="3804779" cy="2225044"/>
          </a:xfrm>
        </p:grpSpPr>
        <p:cxnSp>
          <p:nvCxnSpPr>
            <p:cNvPr id="8" name="Connecteur droit 7"/>
            <p:cNvCxnSpPr/>
            <p:nvPr/>
          </p:nvCxnSpPr>
          <p:spPr>
            <a:xfrm>
              <a:off x="6732240" y="1627928"/>
              <a:ext cx="873643" cy="104899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flipH="1">
              <a:off x="5724128" y="1627928"/>
              <a:ext cx="648072" cy="9501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a:off x="5724128" y="2703816"/>
              <a:ext cx="1584176"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2" descr="C:\Users\taghrid.asfour\AppData\Local\Microsoft\Windows\Temporary Internet Files\Content.IE5\QPTL5RF7\blue-switch[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4288" y="2335185"/>
              <a:ext cx="883190" cy="6834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taghrid.asfour\AppData\Local\Microsoft\Windows\Temporary Internet Files\Content.IE5\QPTL5RF7\blue-switch[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77663" y="1286188"/>
              <a:ext cx="883190" cy="68348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taghrid.asfour\AppData\Local\Microsoft\Windows\Temporary Internet Files\Content.IE5\QPTL5RF7\blue-switch[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7779" y="2362076"/>
              <a:ext cx="883190" cy="683481"/>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p:cNvSpPr txBox="1"/>
            <p:nvPr/>
          </p:nvSpPr>
          <p:spPr>
            <a:xfrm>
              <a:off x="4669688" y="2468941"/>
              <a:ext cx="518091" cy="276999"/>
            </a:xfrm>
            <a:prstGeom prst="rect">
              <a:avLst/>
            </a:prstGeom>
            <a:noFill/>
          </p:spPr>
          <p:txBody>
            <a:bodyPr wrap="none" rtlCol="0">
              <a:spAutoFit/>
            </a:bodyPr>
            <a:lstStyle/>
            <a:p>
              <a:r>
                <a:rPr lang="fr-FR" sz="1200" b="1" dirty="0" smtClean="0"/>
                <a:t>SW2</a:t>
              </a:r>
              <a:endParaRPr lang="fr-FR" sz="1200" b="1" dirty="0"/>
            </a:p>
          </p:txBody>
        </p:sp>
        <p:sp>
          <p:nvSpPr>
            <p:cNvPr id="15" name="ZoneTexte 14"/>
            <p:cNvSpPr txBox="1"/>
            <p:nvPr/>
          </p:nvSpPr>
          <p:spPr>
            <a:xfrm>
              <a:off x="7956376" y="2538425"/>
              <a:ext cx="518091" cy="276999"/>
            </a:xfrm>
            <a:prstGeom prst="rect">
              <a:avLst/>
            </a:prstGeom>
            <a:noFill/>
          </p:spPr>
          <p:txBody>
            <a:bodyPr wrap="none" rtlCol="0">
              <a:spAutoFit/>
            </a:bodyPr>
            <a:lstStyle/>
            <a:p>
              <a:r>
                <a:rPr lang="fr-FR" sz="1200" b="1" dirty="0" smtClean="0"/>
                <a:t>SW3</a:t>
              </a:r>
              <a:endParaRPr lang="fr-FR" sz="1200" b="1" dirty="0"/>
            </a:p>
          </p:txBody>
        </p:sp>
        <p:sp>
          <p:nvSpPr>
            <p:cNvPr id="16" name="ZoneTexte 15"/>
            <p:cNvSpPr txBox="1"/>
            <p:nvPr/>
          </p:nvSpPr>
          <p:spPr>
            <a:xfrm>
              <a:off x="5530073" y="1410996"/>
              <a:ext cx="518091" cy="276999"/>
            </a:xfrm>
            <a:prstGeom prst="rect">
              <a:avLst/>
            </a:prstGeom>
            <a:noFill/>
          </p:spPr>
          <p:txBody>
            <a:bodyPr wrap="none" rtlCol="0">
              <a:spAutoFit/>
            </a:bodyPr>
            <a:lstStyle/>
            <a:p>
              <a:r>
                <a:rPr lang="fr-FR" sz="1200" b="1" dirty="0" smtClean="0"/>
                <a:t>SW1</a:t>
              </a:r>
              <a:endParaRPr lang="fr-FR" sz="1200" b="1" dirty="0"/>
            </a:p>
          </p:txBody>
        </p:sp>
        <p:sp>
          <p:nvSpPr>
            <p:cNvPr id="17" name="ZoneTexte 16"/>
            <p:cNvSpPr txBox="1"/>
            <p:nvPr/>
          </p:nvSpPr>
          <p:spPr>
            <a:xfrm>
              <a:off x="4844711" y="3306991"/>
              <a:ext cx="3425911" cy="204241"/>
            </a:xfrm>
            <a:prstGeom prst="rect">
              <a:avLst/>
            </a:prstGeom>
            <a:noFill/>
          </p:spPr>
          <p:txBody>
            <a:bodyPr wrap="none" rtlCol="0">
              <a:spAutoFit/>
            </a:bodyPr>
            <a:lstStyle/>
            <a:p>
              <a:r>
                <a:rPr lang="fr-FR" sz="1200" dirty="0" smtClean="0">
                  <a:solidFill>
                    <a:srgbClr val="0070C0"/>
                  </a:solidFill>
                </a:rPr>
                <a:t>Le lien SW3 à SW2 n’est plus nécessaire =&gt; a désactiver</a:t>
              </a:r>
              <a:endParaRPr lang="fr-FR" sz="1200" dirty="0">
                <a:solidFill>
                  <a:srgbClr val="0070C0"/>
                </a:solidFill>
              </a:endParaRPr>
            </a:p>
          </p:txBody>
        </p:sp>
        <p:sp>
          <p:nvSpPr>
            <p:cNvPr id="18" name="Multiplier 17"/>
            <p:cNvSpPr/>
            <p:nvPr/>
          </p:nvSpPr>
          <p:spPr>
            <a:xfrm>
              <a:off x="6827864" y="2520125"/>
              <a:ext cx="360040" cy="360040"/>
            </a:xfrm>
            <a:prstGeom prst="mathMultiply">
              <a:avLst>
                <a:gd name="adj1" fmla="val 1799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grpSp>
      <p:sp>
        <p:nvSpPr>
          <p:cNvPr id="21" name="ZoneTexte 20"/>
          <p:cNvSpPr txBox="1"/>
          <p:nvPr/>
        </p:nvSpPr>
        <p:spPr>
          <a:xfrm>
            <a:off x="5401032" y="1314959"/>
            <a:ext cx="2489482" cy="276999"/>
          </a:xfrm>
          <a:prstGeom prst="rect">
            <a:avLst/>
          </a:prstGeom>
          <a:noFill/>
        </p:spPr>
        <p:txBody>
          <a:bodyPr wrap="square" rtlCol="0">
            <a:spAutoFit/>
          </a:bodyPr>
          <a:lstStyle/>
          <a:p>
            <a:r>
              <a:rPr lang="fr-FR" sz="1200" dirty="0" smtClean="0"/>
              <a:t>Racine de l’arbre STP</a:t>
            </a:r>
            <a:endParaRPr lang="fr-FR" sz="1200" dirty="0"/>
          </a:p>
        </p:txBody>
      </p:sp>
      <p:sp>
        <p:nvSpPr>
          <p:cNvPr id="22" name="ZoneTexte 21"/>
          <p:cNvSpPr txBox="1"/>
          <p:nvPr/>
        </p:nvSpPr>
        <p:spPr>
          <a:xfrm>
            <a:off x="4288532" y="2401498"/>
            <a:ext cx="1769788" cy="461665"/>
          </a:xfrm>
          <a:prstGeom prst="rect">
            <a:avLst/>
          </a:prstGeom>
          <a:noFill/>
        </p:spPr>
        <p:txBody>
          <a:bodyPr wrap="square" rtlCol="0">
            <a:spAutoFit/>
          </a:bodyPr>
          <a:lstStyle/>
          <a:p>
            <a:r>
              <a:rPr lang="fr-FR" sz="1200" dirty="0" smtClean="0"/>
              <a:t>Connecter SW2 à la racine par cette liaison</a:t>
            </a:r>
            <a:endParaRPr lang="fr-FR" sz="1200" dirty="0"/>
          </a:p>
        </p:txBody>
      </p:sp>
      <p:sp>
        <p:nvSpPr>
          <p:cNvPr id="23" name="ZoneTexte 22"/>
          <p:cNvSpPr txBox="1"/>
          <p:nvPr/>
        </p:nvSpPr>
        <p:spPr>
          <a:xfrm>
            <a:off x="7368330" y="2323065"/>
            <a:ext cx="1769788" cy="461665"/>
          </a:xfrm>
          <a:prstGeom prst="rect">
            <a:avLst/>
          </a:prstGeom>
          <a:noFill/>
        </p:spPr>
        <p:txBody>
          <a:bodyPr wrap="square" rtlCol="0">
            <a:spAutoFit/>
          </a:bodyPr>
          <a:lstStyle/>
          <a:p>
            <a:r>
              <a:rPr lang="fr-FR" sz="1200" dirty="0" smtClean="0"/>
              <a:t>Connecter SW3 à la racine par cette liaison</a:t>
            </a:r>
            <a:endParaRPr lang="fr-FR" sz="1200" dirty="0"/>
          </a:p>
        </p:txBody>
      </p:sp>
      <p:grpSp>
        <p:nvGrpSpPr>
          <p:cNvPr id="32" name="Groupe 31"/>
          <p:cNvGrpSpPr/>
          <p:nvPr/>
        </p:nvGrpSpPr>
        <p:grpSpPr>
          <a:xfrm>
            <a:off x="539552" y="4723054"/>
            <a:ext cx="3036730" cy="718768"/>
            <a:chOff x="322115" y="4037031"/>
            <a:chExt cx="3036730" cy="718768"/>
          </a:xfrm>
        </p:grpSpPr>
        <p:sp>
          <p:nvSpPr>
            <p:cNvPr id="28" name="ZoneTexte 27"/>
            <p:cNvSpPr txBox="1"/>
            <p:nvPr/>
          </p:nvSpPr>
          <p:spPr>
            <a:xfrm>
              <a:off x="322115" y="4037031"/>
              <a:ext cx="2356735" cy="307777"/>
            </a:xfrm>
            <a:prstGeom prst="rect">
              <a:avLst/>
            </a:prstGeom>
            <a:noFill/>
          </p:spPr>
          <p:txBody>
            <a:bodyPr wrap="none" rtlCol="0">
              <a:spAutoFit/>
            </a:bodyPr>
            <a:lstStyle/>
            <a:p>
              <a:r>
                <a:rPr lang="fr-FR" sz="1400" dirty="0" smtClean="0"/>
                <a:t>BID: Bridge ID ou switch ID</a:t>
              </a:r>
              <a:endParaRPr lang="fr-FR" sz="1400" dirty="0"/>
            </a:p>
          </p:txBody>
        </p:sp>
        <p:grpSp>
          <p:nvGrpSpPr>
            <p:cNvPr id="31" name="Groupe 30"/>
            <p:cNvGrpSpPr/>
            <p:nvPr/>
          </p:nvGrpSpPr>
          <p:grpSpPr>
            <a:xfrm>
              <a:off x="355779" y="4448022"/>
              <a:ext cx="3003066" cy="307777"/>
              <a:chOff x="355779" y="4736543"/>
              <a:chExt cx="3003066" cy="307777"/>
            </a:xfrm>
          </p:grpSpPr>
          <p:sp>
            <p:nvSpPr>
              <p:cNvPr id="29" name="ZoneTexte 28"/>
              <p:cNvSpPr txBox="1"/>
              <p:nvPr/>
            </p:nvSpPr>
            <p:spPr>
              <a:xfrm>
                <a:off x="355779" y="4736543"/>
                <a:ext cx="915635" cy="30777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1400" dirty="0" smtClean="0"/>
                  <a:t>Priorité</a:t>
                </a:r>
                <a:endParaRPr lang="fr-FR" sz="1400" dirty="0"/>
              </a:p>
            </p:txBody>
          </p:sp>
          <p:sp>
            <p:nvSpPr>
              <p:cNvPr id="30" name="ZoneTexte 29"/>
              <p:cNvSpPr txBox="1"/>
              <p:nvPr/>
            </p:nvSpPr>
            <p:spPr>
              <a:xfrm>
                <a:off x="1271414" y="4736543"/>
                <a:ext cx="2087431" cy="307777"/>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fr-FR" sz="1400" dirty="0" smtClean="0"/>
                  <a:t>Adresse MAC du switch</a:t>
                </a:r>
                <a:endParaRPr lang="fr-FR" sz="1400" dirty="0"/>
              </a:p>
            </p:txBody>
          </p:sp>
        </p:grpSp>
      </p:grpSp>
      <p:sp>
        <p:nvSpPr>
          <p:cNvPr id="33" name="ZoneTexte 32"/>
          <p:cNvSpPr txBox="1"/>
          <p:nvPr/>
        </p:nvSpPr>
        <p:spPr>
          <a:xfrm>
            <a:off x="5482610" y="2784730"/>
            <a:ext cx="772969" cy="276999"/>
          </a:xfrm>
          <a:prstGeom prst="rect">
            <a:avLst/>
          </a:prstGeom>
          <a:noFill/>
        </p:spPr>
        <p:txBody>
          <a:bodyPr wrap="none" rtlCol="0">
            <a:spAutoFit/>
          </a:bodyPr>
          <a:lstStyle/>
          <a:p>
            <a:r>
              <a:rPr lang="fr-FR" sz="1200" dirty="0" smtClean="0"/>
              <a:t>100Mb/s</a:t>
            </a:r>
            <a:endParaRPr lang="fr-FR" sz="1200" dirty="0"/>
          </a:p>
        </p:txBody>
      </p:sp>
      <p:sp>
        <p:nvSpPr>
          <p:cNvPr id="34" name="ZoneTexte 33"/>
          <p:cNvSpPr txBox="1"/>
          <p:nvPr/>
        </p:nvSpPr>
        <p:spPr>
          <a:xfrm>
            <a:off x="7128333" y="2977291"/>
            <a:ext cx="772969" cy="276999"/>
          </a:xfrm>
          <a:prstGeom prst="rect">
            <a:avLst/>
          </a:prstGeom>
          <a:noFill/>
        </p:spPr>
        <p:txBody>
          <a:bodyPr wrap="none" rtlCol="0">
            <a:spAutoFit/>
          </a:bodyPr>
          <a:lstStyle/>
          <a:p>
            <a:r>
              <a:rPr lang="fr-FR" sz="1200" dirty="0" smtClean="0"/>
              <a:t>100Mb/s</a:t>
            </a:r>
            <a:endParaRPr lang="fr-FR" sz="1200" dirty="0"/>
          </a:p>
        </p:txBody>
      </p:sp>
      <p:sp>
        <p:nvSpPr>
          <p:cNvPr id="35" name="ZoneTexte 34"/>
          <p:cNvSpPr txBox="1"/>
          <p:nvPr/>
        </p:nvSpPr>
        <p:spPr>
          <a:xfrm>
            <a:off x="6248174" y="3358800"/>
            <a:ext cx="772969" cy="276999"/>
          </a:xfrm>
          <a:prstGeom prst="rect">
            <a:avLst/>
          </a:prstGeom>
          <a:noFill/>
        </p:spPr>
        <p:txBody>
          <a:bodyPr wrap="none" rtlCol="0">
            <a:spAutoFit/>
          </a:bodyPr>
          <a:lstStyle/>
          <a:p>
            <a:r>
              <a:rPr lang="fr-FR" sz="1200" dirty="0" smtClean="0"/>
              <a:t>100Mb/s</a:t>
            </a:r>
            <a:endParaRPr lang="fr-FR" sz="1200" dirty="0"/>
          </a:p>
        </p:txBody>
      </p:sp>
    </p:spTree>
    <p:extLst>
      <p:ext uri="{BB962C8B-B14F-4D97-AF65-F5344CB8AC3E}">
        <p14:creationId xmlns:p14="http://schemas.microsoft.com/office/powerpoint/2010/main" val="25669062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Ellipse 26"/>
          <p:cNvSpPr/>
          <p:nvPr/>
        </p:nvSpPr>
        <p:spPr>
          <a:xfrm>
            <a:off x="6088869" y="1020469"/>
            <a:ext cx="1626009" cy="1651941"/>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2" name="Titre 1"/>
          <p:cNvSpPr>
            <a:spLocks noGrp="1"/>
          </p:cNvSpPr>
          <p:nvPr>
            <p:ph type="title"/>
          </p:nvPr>
        </p:nvSpPr>
        <p:spPr/>
        <p:txBody>
          <a:bodyPr>
            <a:normAutofit fontScale="90000"/>
          </a:bodyPr>
          <a:lstStyle/>
          <a:p>
            <a:r>
              <a:rPr lang="fr-FR" dirty="0" smtClean="0"/>
              <a:t>Un peu de théorie: Fonctionnement de STP</a:t>
            </a:r>
            <a:endParaRPr lang="fr-FR" dirty="0"/>
          </a:p>
        </p:txBody>
      </p:sp>
      <p:sp>
        <p:nvSpPr>
          <p:cNvPr id="3" name="Espace réservé du contenu 2"/>
          <p:cNvSpPr>
            <a:spLocks noGrp="1"/>
          </p:cNvSpPr>
          <p:nvPr>
            <p:ph sz="half" idx="1"/>
          </p:nvPr>
        </p:nvSpPr>
        <p:spPr>
          <a:xfrm>
            <a:off x="457200" y="1394460"/>
            <a:ext cx="4038600" cy="480179"/>
          </a:xfrm>
        </p:spPr>
        <p:txBody>
          <a:bodyPr>
            <a:normAutofit lnSpcReduction="10000"/>
          </a:bodyPr>
          <a:lstStyle/>
          <a:p>
            <a:r>
              <a:rPr lang="fr-FR" dirty="0" smtClean="0"/>
              <a:t>Election de la racine</a:t>
            </a:r>
            <a:endParaRPr lang="fr-FR"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25</a:t>
            </a:fld>
            <a:endParaRPr lang="fr-BE" dirty="0"/>
          </a:p>
        </p:txBody>
      </p:sp>
      <p:grpSp>
        <p:nvGrpSpPr>
          <p:cNvPr id="20" name="Groupe 19"/>
          <p:cNvGrpSpPr/>
          <p:nvPr/>
        </p:nvGrpSpPr>
        <p:grpSpPr>
          <a:xfrm>
            <a:off x="4535761" y="1745449"/>
            <a:ext cx="4165955" cy="2386119"/>
            <a:chOff x="4553480" y="1286188"/>
            <a:chExt cx="3493998" cy="1759369"/>
          </a:xfrm>
        </p:grpSpPr>
        <p:cxnSp>
          <p:nvCxnSpPr>
            <p:cNvPr id="8" name="Connecteur droit 7"/>
            <p:cNvCxnSpPr/>
            <p:nvPr/>
          </p:nvCxnSpPr>
          <p:spPr>
            <a:xfrm>
              <a:off x="6732240" y="1627928"/>
              <a:ext cx="873643" cy="104899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flipH="1">
              <a:off x="5724128" y="1627928"/>
              <a:ext cx="648072" cy="9501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a:off x="5724128" y="2703816"/>
              <a:ext cx="1584176"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2" descr="C:\Users\taghrid.asfour\AppData\Local\Microsoft\Windows\Temporary Internet Files\Content.IE5\QPTL5RF7\blue-switch[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4288" y="2335185"/>
              <a:ext cx="883190" cy="6834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taghrid.asfour\AppData\Local\Microsoft\Windows\Temporary Internet Files\Content.IE5\QPTL5RF7\blue-switch[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77663" y="1286188"/>
              <a:ext cx="883190" cy="68348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taghrid.asfour\AppData\Local\Microsoft\Windows\Temporary Internet Files\Content.IE5\QPTL5RF7\blue-switch[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7779" y="2362076"/>
              <a:ext cx="883190" cy="683481"/>
            </a:xfrm>
            <a:prstGeom prst="rect">
              <a:avLst/>
            </a:prstGeom>
            <a:noFill/>
            <a:extLst>
              <a:ext uri="{909E8E84-426E-40DD-AFC4-6F175D3DCCD1}">
                <a14:hiddenFill xmlns:a14="http://schemas.microsoft.com/office/drawing/2010/main">
                  <a:solidFill>
                    <a:srgbClr val="FFFFFF"/>
                  </a:solidFill>
                </a14:hiddenFill>
              </a:ext>
            </a:extLst>
          </p:spPr>
        </p:pic>
        <p:sp>
          <p:nvSpPr>
            <p:cNvPr id="16" name="ZoneTexte 15"/>
            <p:cNvSpPr txBox="1"/>
            <p:nvPr/>
          </p:nvSpPr>
          <p:spPr>
            <a:xfrm>
              <a:off x="4553480" y="1480421"/>
              <a:ext cx="1600157" cy="295015"/>
            </a:xfrm>
            <a:prstGeom prst="rect">
              <a:avLst/>
            </a:prstGeom>
            <a:noFill/>
          </p:spPr>
          <p:txBody>
            <a:bodyPr wrap="none" rtlCol="0">
              <a:spAutoFit/>
            </a:bodyPr>
            <a:lstStyle/>
            <a:p>
              <a:r>
                <a:rPr lang="fr-FR" sz="1000" b="1" dirty="0" smtClean="0"/>
                <a:t>SW1</a:t>
              </a:r>
            </a:p>
            <a:p>
              <a:r>
                <a:rPr lang="fr-FR" sz="1000" b="1" dirty="0" smtClean="0"/>
                <a:t>BID: </a:t>
              </a:r>
              <a:r>
                <a:rPr lang="fr-FR" sz="1000" b="1" dirty="0" smtClean="0">
                  <a:solidFill>
                    <a:srgbClr val="FF0000"/>
                  </a:solidFill>
                </a:rPr>
                <a:t>4096:</a:t>
              </a:r>
              <a:r>
                <a:rPr lang="fr-FR" sz="1000" b="1" dirty="0" smtClean="0"/>
                <a:t>11-22-33-44-55-66 </a:t>
              </a:r>
              <a:endParaRPr lang="fr-FR" sz="1000" b="1" dirty="0"/>
            </a:p>
          </p:txBody>
        </p:sp>
        <p:sp>
          <p:nvSpPr>
            <p:cNvPr id="18" name="Multiplier 17"/>
            <p:cNvSpPr/>
            <p:nvPr/>
          </p:nvSpPr>
          <p:spPr>
            <a:xfrm>
              <a:off x="6827864" y="2520125"/>
              <a:ext cx="360040" cy="360040"/>
            </a:xfrm>
            <a:prstGeom prst="mathMultiply">
              <a:avLst>
                <a:gd name="adj1" fmla="val 1799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grpSp>
      <p:sp>
        <p:nvSpPr>
          <p:cNvPr id="21" name="ZoneTexte 20"/>
          <p:cNvSpPr txBox="1"/>
          <p:nvPr/>
        </p:nvSpPr>
        <p:spPr>
          <a:xfrm>
            <a:off x="6252291" y="1283784"/>
            <a:ext cx="1300817" cy="461665"/>
          </a:xfrm>
          <a:prstGeom prst="rect">
            <a:avLst/>
          </a:prstGeom>
          <a:noFill/>
        </p:spPr>
        <p:txBody>
          <a:bodyPr wrap="square" rtlCol="0">
            <a:spAutoFit/>
          </a:bodyPr>
          <a:lstStyle/>
          <a:p>
            <a:pPr algn="ctr"/>
            <a:r>
              <a:rPr lang="fr-FR" sz="1200" dirty="0" smtClean="0"/>
              <a:t>Racine de l’arbre STP</a:t>
            </a:r>
            <a:endParaRPr lang="fr-FR" sz="1200" dirty="0"/>
          </a:p>
        </p:txBody>
      </p:sp>
      <p:grpSp>
        <p:nvGrpSpPr>
          <p:cNvPr id="32" name="Groupe 31"/>
          <p:cNvGrpSpPr/>
          <p:nvPr/>
        </p:nvGrpSpPr>
        <p:grpSpPr>
          <a:xfrm>
            <a:off x="539552" y="4723054"/>
            <a:ext cx="3036730" cy="718768"/>
            <a:chOff x="322115" y="4037031"/>
            <a:chExt cx="3036730" cy="718768"/>
          </a:xfrm>
        </p:grpSpPr>
        <p:sp>
          <p:nvSpPr>
            <p:cNvPr id="28" name="ZoneTexte 27"/>
            <p:cNvSpPr txBox="1"/>
            <p:nvPr/>
          </p:nvSpPr>
          <p:spPr>
            <a:xfrm>
              <a:off x="322115" y="4037031"/>
              <a:ext cx="2356735" cy="307777"/>
            </a:xfrm>
            <a:prstGeom prst="rect">
              <a:avLst/>
            </a:prstGeom>
            <a:noFill/>
          </p:spPr>
          <p:txBody>
            <a:bodyPr wrap="none" rtlCol="0">
              <a:spAutoFit/>
            </a:bodyPr>
            <a:lstStyle/>
            <a:p>
              <a:r>
                <a:rPr lang="fr-FR" sz="1400" dirty="0" smtClean="0"/>
                <a:t>BID: Bridge ID ou switch ID</a:t>
              </a:r>
              <a:endParaRPr lang="fr-FR" sz="1400" dirty="0"/>
            </a:p>
          </p:txBody>
        </p:sp>
        <p:grpSp>
          <p:nvGrpSpPr>
            <p:cNvPr id="31" name="Groupe 30"/>
            <p:cNvGrpSpPr/>
            <p:nvPr/>
          </p:nvGrpSpPr>
          <p:grpSpPr>
            <a:xfrm>
              <a:off x="355779" y="4448022"/>
              <a:ext cx="3003066" cy="307777"/>
              <a:chOff x="355779" y="4736543"/>
              <a:chExt cx="3003066" cy="307777"/>
            </a:xfrm>
          </p:grpSpPr>
          <p:sp>
            <p:nvSpPr>
              <p:cNvPr id="29" name="ZoneTexte 28"/>
              <p:cNvSpPr txBox="1"/>
              <p:nvPr/>
            </p:nvSpPr>
            <p:spPr>
              <a:xfrm>
                <a:off x="355779" y="4736543"/>
                <a:ext cx="915635" cy="30777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1400" dirty="0" smtClean="0"/>
                  <a:t>Priorité</a:t>
                </a:r>
                <a:endParaRPr lang="fr-FR" sz="1400" dirty="0"/>
              </a:p>
            </p:txBody>
          </p:sp>
          <p:sp>
            <p:nvSpPr>
              <p:cNvPr id="30" name="ZoneTexte 29"/>
              <p:cNvSpPr txBox="1"/>
              <p:nvPr/>
            </p:nvSpPr>
            <p:spPr>
              <a:xfrm>
                <a:off x="1271414" y="4736543"/>
                <a:ext cx="2087431" cy="307777"/>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fr-FR" sz="1400" dirty="0" smtClean="0"/>
                  <a:t>Adresse MAC du switch</a:t>
                </a:r>
                <a:endParaRPr lang="fr-FR" sz="1400" dirty="0"/>
              </a:p>
            </p:txBody>
          </p:sp>
        </p:grpSp>
      </p:grpSp>
      <p:graphicFrame>
        <p:nvGraphicFramePr>
          <p:cNvPr id="25" name="Diagramme 24"/>
          <p:cNvGraphicFramePr/>
          <p:nvPr>
            <p:extLst>
              <p:ext uri="{D42A27DB-BD31-4B8C-83A1-F6EECF244321}">
                <p14:modId xmlns:p14="http://schemas.microsoft.com/office/powerpoint/2010/main" val="3703165740"/>
              </p:ext>
            </p:extLst>
          </p:nvPr>
        </p:nvGraphicFramePr>
        <p:xfrm>
          <a:off x="241805" y="1978572"/>
          <a:ext cx="4046727" cy="25514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Rectangle 25"/>
          <p:cNvSpPr/>
          <p:nvPr/>
        </p:nvSpPr>
        <p:spPr>
          <a:xfrm>
            <a:off x="4441636" y="4088229"/>
            <a:ext cx="2096146" cy="400110"/>
          </a:xfrm>
          <a:prstGeom prst="rect">
            <a:avLst/>
          </a:prstGeom>
        </p:spPr>
        <p:txBody>
          <a:bodyPr wrap="square">
            <a:spAutoFit/>
          </a:bodyPr>
          <a:lstStyle/>
          <a:p>
            <a:r>
              <a:rPr lang="fr-FR" sz="1000" b="1" dirty="0" smtClean="0"/>
              <a:t>SW2</a:t>
            </a:r>
            <a:endParaRPr lang="fr-FR" sz="1000" b="1" dirty="0"/>
          </a:p>
          <a:p>
            <a:r>
              <a:rPr lang="fr-FR" sz="1000" b="1" dirty="0"/>
              <a:t>BID: </a:t>
            </a:r>
            <a:r>
              <a:rPr lang="fr-FR" sz="1000" b="1" dirty="0" smtClean="0">
                <a:solidFill>
                  <a:srgbClr val="FF0000"/>
                </a:solidFill>
              </a:rPr>
              <a:t>8192:</a:t>
            </a:r>
            <a:r>
              <a:rPr lang="fr-FR" sz="1000" b="1" dirty="0" smtClean="0"/>
              <a:t>66-77-88-99-AA-BB</a:t>
            </a:r>
            <a:endParaRPr lang="fr-FR" sz="1000" dirty="0"/>
          </a:p>
        </p:txBody>
      </p:sp>
      <p:sp>
        <p:nvSpPr>
          <p:cNvPr id="36" name="Rectangle 35"/>
          <p:cNvSpPr/>
          <p:nvPr/>
        </p:nvSpPr>
        <p:spPr>
          <a:xfrm>
            <a:off x="7115718" y="4095272"/>
            <a:ext cx="2096146" cy="400110"/>
          </a:xfrm>
          <a:prstGeom prst="rect">
            <a:avLst/>
          </a:prstGeom>
        </p:spPr>
        <p:txBody>
          <a:bodyPr wrap="square">
            <a:spAutoFit/>
          </a:bodyPr>
          <a:lstStyle/>
          <a:p>
            <a:r>
              <a:rPr lang="fr-FR" sz="1000" b="1" dirty="0" smtClean="0"/>
              <a:t>SW3</a:t>
            </a:r>
            <a:endParaRPr lang="fr-FR" sz="1000" b="1" dirty="0"/>
          </a:p>
          <a:p>
            <a:r>
              <a:rPr lang="fr-FR" sz="1000" b="1" dirty="0"/>
              <a:t>BID: </a:t>
            </a:r>
            <a:r>
              <a:rPr lang="fr-FR" sz="1000" b="1" dirty="0" smtClean="0">
                <a:solidFill>
                  <a:srgbClr val="FF0000"/>
                </a:solidFill>
              </a:rPr>
              <a:t>12288:</a:t>
            </a:r>
            <a:r>
              <a:rPr lang="fr-FR" sz="1000" b="1" dirty="0" smtClean="0"/>
              <a:t>CC-DD-EE-FF-11-22</a:t>
            </a:r>
            <a:endParaRPr lang="fr-FR" sz="1000" dirty="0"/>
          </a:p>
        </p:txBody>
      </p:sp>
      <p:sp>
        <p:nvSpPr>
          <p:cNvPr id="4" name="ZoneTexte 3"/>
          <p:cNvSpPr txBox="1"/>
          <p:nvPr/>
        </p:nvSpPr>
        <p:spPr>
          <a:xfrm>
            <a:off x="1552053" y="2226225"/>
            <a:ext cx="1249060" cy="261610"/>
          </a:xfrm>
          <a:prstGeom prst="rect">
            <a:avLst/>
          </a:prstGeom>
          <a:noFill/>
        </p:spPr>
        <p:txBody>
          <a:bodyPr wrap="none" rtlCol="0">
            <a:spAutoFit/>
          </a:bodyPr>
          <a:lstStyle/>
          <a:p>
            <a:r>
              <a:rPr lang="fr-FR" sz="1100" b="1" dirty="0" smtClean="0"/>
              <a:t>En cas d’égalité</a:t>
            </a:r>
            <a:endParaRPr lang="fr-FR" sz="1100" b="1" dirty="0"/>
          </a:p>
        </p:txBody>
      </p:sp>
    </p:spTree>
    <p:extLst>
      <p:ext uri="{BB962C8B-B14F-4D97-AF65-F5344CB8AC3E}">
        <p14:creationId xmlns:p14="http://schemas.microsoft.com/office/powerpoint/2010/main" val="19178902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Ellipse 26"/>
          <p:cNvSpPr/>
          <p:nvPr/>
        </p:nvSpPr>
        <p:spPr>
          <a:xfrm>
            <a:off x="6088869" y="1020469"/>
            <a:ext cx="1626009" cy="1651941"/>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2" name="Titre 1"/>
          <p:cNvSpPr>
            <a:spLocks noGrp="1"/>
          </p:cNvSpPr>
          <p:nvPr>
            <p:ph type="title"/>
          </p:nvPr>
        </p:nvSpPr>
        <p:spPr/>
        <p:txBody>
          <a:bodyPr>
            <a:normAutofit fontScale="90000"/>
          </a:bodyPr>
          <a:lstStyle/>
          <a:p>
            <a:r>
              <a:rPr lang="fr-FR" dirty="0" smtClean="0"/>
              <a:t>Un peu de théorie: Fonctionnement de STP</a:t>
            </a:r>
            <a:endParaRPr lang="fr-FR" dirty="0"/>
          </a:p>
        </p:txBody>
      </p:sp>
      <p:sp>
        <p:nvSpPr>
          <p:cNvPr id="3" name="Espace réservé du contenu 2"/>
          <p:cNvSpPr>
            <a:spLocks noGrp="1"/>
          </p:cNvSpPr>
          <p:nvPr>
            <p:ph sz="half" idx="1"/>
          </p:nvPr>
        </p:nvSpPr>
        <p:spPr>
          <a:xfrm>
            <a:off x="179512" y="1481892"/>
            <a:ext cx="4038600" cy="1087575"/>
          </a:xfrm>
        </p:spPr>
        <p:txBody>
          <a:bodyPr>
            <a:normAutofit fontScale="55000" lnSpcReduction="20000"/>
          </a:bodyPr>
          <a:lstStyle/>
          <a:p>
            <a:r>
              <a:rPr lang="fr-FR" dirty="0" smtClean="0"/>
              <a:t>Choisir les liens actifs et les liens non actifs</a:t>
            </a:r>
          </a:p>
          <a:p>
            <a:pPr lvl="1"/>
            <a:r>
              <a:rPr lang="fr-FR" dirty="0" smtClean="0"/>
              <a:t>Pour chaque switch non racine trouver le chemin le plus rapide (le coût le moins </a:t>
            </a:r>
            <a:r>
              <a:rPr lang="fr-FR" dirty="0" err="1" smtClean="0"/>
              <a:t>élévé</a:t>
            </a:r>
            <a:r>
              <a:rPr lang="fr-FR" dirty="0" smtClean="0"/>
              <a:t>)</a:t>
            </a:r>
          </a:p>
          <a:p>
            <a:pPr lvl="1"/>
            <a:r>
              <a:rPr lang="fr-FR" dirty="0" smtClean="0"/>
              <a:t>Le coût d’un chemin = la somme des coûts de ses liens</a:t>
            </a:r>
            <a:endParaRPr lang="fr-FR"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26</a:t>
            </a:fld>
            <a:endParaRPr lang="fr-BE" dirty="0"/>
          </a:p>
        </p:txBody>
      </p:sp>
      <p:grpSp>
        <p:nvGrpSpPr>
          <p:cNvPr id="20" name="Groupe 19"/>
          <p:cNvGrpSpPr/>
          <p:nvPr/>
        </p:nvGrpSpPr>
        <p:grpSpPr>
          <a:xfrm>
            <a:off x="4535761" y="1745449"/>
            <a:ext cx="4165955" cy="2386119"/>
            <a:chOff x="4553480" y="1286188"/>
            <a:chExt cx="3493998" cy="1759369"/>
          </a:xfrm>
        </p:grpSpPr>
        <p:cxnSp>
          <p:nvCxnSpPr>
            <p:cNvPr id="8" name="Connecteur droit 7"/>
            <p:cNvCxnSpPr/>
            <p:nvPr/>
          </p:nvCxnSpPr>
          <p:spPr>
            <a:xfrm>
              <a:off x="6732240" y="1627928"/>
              <a:ext cx="873643" cy="104899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flipH="1">
              <a:off x="5724128" y="1627928"/>
              <a:ext cx="648072" cy="9501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a:off x="5724128" y="2703816"/>
              <a:ext cx="1584176"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2" descr="C:\Users\taghrid.asfour\AppData\Local\Microsoft\Windows\Temporary Internet Files\Content.IE5\QPTL5RF7\blue-switch[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4288" y="2335185"/>
              <a:ext cx="883190" cy="6834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taghrid.asfour\AppData\Local\Microsoft\Windows\Temporary Internet Files\Content.IE5\QPTL5RF7\blue-switch[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77663" y="1286188"/>
              <a:ext cx="883190" cy="68348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taghrid.asfour\AppData\Local\Microsoft\Windows\Temporary Internet Files\Content.IE5\QPTL5RF7\blue-switch[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7779" y="2362076"/>
              <a:ext cx="883190" cy="683481"/>
            </a:xfrm>
            <a:prstGeom prst="rect">
              <a:avLst/>
            </a:prstGeom>
            <a:noFill/>
            <a:extLst>
              <a:ext uri="{909E8E84-426E-40DD-AFC4-6F175D3DCCD1}">
                <a14:hiddenFill xmlns:a14="http://schemas.microsoft.com/office/drawing/2010/main">
                  <a:solidFill>
                    <a:srgbClr val="FFFFFF"/>
                  </a:solidFill>
                </a14:hiddenFill>
              </a:ext>
            </a:extLst>
          </p:spPr>
        </p:pic>
        <p:sp>
          <p:nvSpPr>
            <p:cNvPr id="16" name="ZoneTexte 15"/>
            <p:cNvSpPr txBox="1"/>
            <p:nvPr/>
          </p:nvSpPr>
          <p:spPr>
            <a:xfrm>
              <a:off x="4553480" y="1480421"/>
              <a:ext cx="1600157" cy="295015"/>
            </a:xfrm>
            <a:prstGeom prst="rect">
              <a:avLst/>
            </a:prstGeom>
            <a:noFill/>
          </p:spPr>
          <p:txBody>
            <a:bodyPr wrap="none" rtlCol="0">
              <a:spAutoFit/>
            </a:bodyPr>
            <a:lstStyle/>
            <a:p>
              <a:r>
                <a:rPr lang="fr-FR" sz="1000" b="1" dirty="0" smtClean="0"/>
                <a:t>SW1</a:t>
              </a:r>
            </a:p>
            <a:p>
              <a:r>
                <a:rPr lang="fr-FR" sz="1000" b="1" dirty="0" smtClean="0"/>
                <a:t>BID: </a:t>
              </a:r>
              <a:r>
                <a:rPr lang="fr-FR" sz="1000" b="1" dirty="0" smtClean="0">
                  <a:solidFill>
                    <a:srgbClr val="FF0000"/>
                  </a:solidFill>
                </a:rPr>
                <a:t>4096:</a:t>
              </a:r>
              <a:r>
                <a:rPr lang="fr-FR" sz="1000" b="1" dirty="0" smtClean="0"/>
                <a:t>11-22-33-44-55-66 </a:t>
              </a:r>
              <a:endParaRPr lang="fr-FR" sz="1000" b="1" dirty="0"/>
            </a:p>
          </p:txBody>
        </p:sp>
        <p:sp>
          <p:nvSpPr>
            <p:cNvPr id="18" name="Multiplier 17"/>
            <p:cNvSpPr/>
            <p:nvPr/>
          </p:nvSpPr>
          <p:spPr>
            <a:xfrm>
              <a:off x="6827864" y="2520125"/>
              <a:ext cx="360040" cy="360040"/>
            </a:xfrm>
            <a:prstGeom prst="mathMultiply">
              <a:avLst>
                <a:gd name="adj1" fmla="val 1799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a:p>
          </p:txBody>
        </p:sp>
      </p:grpSp>
      <p:sp>
        <p:nvSpPr>
          <p:cNvPr id="21" name="ZoneTexte 20"/>
          <p:cNvSpPr txBox="1"/>
          <p:nvPr/>
        </p:nvSpPr>
        <p:spPr>
          <a:xfrm>
            <a:off x="6252291" y="1283784"/>
            <a:ext cx="1300817" cy="461665"/>
          </a:xfrm>
          <a:prstGeom prst="rect">
            <a:avLst/>
          </a:prstGeom>
          <a:noFill/>
        </p:spPr>
        <p:txBody>
          <a:bodyPr wrap="square" rtlCol="0">
            <a:spAutoFit/>
          </a:bodyPr>
          <a:lstStyle/>
          <a:p>
            <a:pPr algn="ctr"/>
            <a:r>
              <a:rPr lang="fr-FR" sz="1200" dirty="0" smtClean="0"/>
              <a:t>Racine de l’arbre STP</a:t>
            </a:r>
            <a:endParaRPr lang="fr-FR" sz="1200" dirty="0"/>
          </a:p>
        </p:txBody>
      </p:sp>
      <p:sp>
        <p:nvSpPr>
          <p:cNvPr id="26" name="Rectangle 25"/>
          <p:cNvSpPr/>
          <p:nvPr/>
        </p:nvSpPr>
        <p:spPr>
          <a:xfrm>
            <a:off x="4441636" y="4088229"/>
            <a:ext cx="2096146" cy="400110"/>
          </a:xfrm>
          <a:prstGeom prst="rect">
            <a:avLst/>
          </a:prstGeom>
        </p:spPr>
        <p:txBody>
          <a:bodyPr wrap="square">
            <a:spAutoFit/>
          </a:bodyPr>
          <a:lstStyle/>
          <a:p>
            <a:r>
              <a:rPr lang="fr-FR" sz="1000" b="1" dirty="0" smtClean="0"/>
              <a:t>SW2</a:t>
            </a:r>
            <a:endParaRPr lang="fr-FR" sz="1000" b="1" dirty="0"/>
          </a:p>
          <a:p>
            <a:r>
              <a:rPr lang="fr-FR" sz="1000" b="1" dirty="0"/>
              <a:t>BID: </a:t>
            </a:r>
            <a:r>
              <a:rPr lang="fr-FR" sz="1000" b="1" dirty="0" smtClean="0">
                <a:solidFill>
                  <a:srgbClr val="FF0000"/>
                </a:solidFill>
              </a:rPr>
              <a:t>8192:</a:t>
            </a:r>
            <a:r>
              <a:rPr lang="fr-FR" sz="1000" b="1" dirty="0" smtClean="0"/>
              <a:t>66-77-88-99-AA-BB</a:t>
            </a:r>
            <a:endParaRPr lang="fr-FR" sz="1000" dirty="0"/>
          </a:p>
        </p:txBody>
      </p:sp>
      <p:sp>
        <p:nvSpPr>
          <p:cNvPr id="36" name="Rectangle 35"/>
          <p:cNvSpPr/>
          <p:nvPr/>
        </p:nvSpPr>
        <p:spPr>
          <a:xfrm>
            <a:off x="7115718" y="4095272"/>
            <a:ext cx="2096146" cy="400110"/>
          </a:xfrm>
          <a:prstGeom prst="rect">
            <a:avLst/>
          </a:prstGeom>
        </p:spPr>
        <p:txBody>
          <a:bodyPr wrap="square">
            <a:spAutoFit/>
          </a:bodyPr>
          <a:lstStyle/>
          <a:p>
            <a:r>
              <a:rPr lang="fr-FR" sz="1000" b="1" dirty="0" smtClean="0"/>
              <a:t>SW3</a:t>
            </a:r>
            <a:endParaRPr lang="fr-FR" sz="1000" b="1" dirty="0"/>
          </a:p>
          <a:p>
            <a:r>
              <a:rPr lang="fr-FR" sz="1000" b="1" dirty="0"/>
              <a:t>BID: </a:t>
            </a:r>
            <a:r>
              <a:rPr lang="fr-FR" sz="1000" b="1" dirty="0" smtClean="0">
                <a:solidFill>
                  <a:srgbClr val="FF0000"/>
                </a:solidFill>
              </a:rPr>
              <a:t>12288:</a:t>
            </a:r>
            <a:r>
              <a:rPr lang="fr-FR" sz="1000" b="1" dirty="0" smtClean="0"/>
              <a:t>CC-DD-EE-FF-11-22</a:t>
            </a:r>
            <a:endParaRPr lang="fr-FR" sz="1000" dirty="0"/>
          </a:p>
        </p:txBody>
      </p:sp>
      <p:graphicFrame>
        <p:nvGraphicFramePr>
          <p:cNvPr id="4" name="Tableau 3"/>
          <p:cNvGraphicFramePr>
            <a:graphicFrameLocks noGrp="1"/>
          </p:cNvGraphicFramePr>
          <p:nvPr>
            <p:extLst>
              <p:ext uri="{D42A27DB-BD31-4B8C-83A1-F6EECF244321}">
                <p14:modId xmlns:p14="http://schemas.microsoft.com/office/powerpoint/2010/main" val="2393287104"/>
              </p:ext>
            </p:extLst>
          </p:nvPr>
        </p:nvGraphicFramePr>
        <p:xfrm>
          <a:off x="107504" y="2684791"/>
          <a:ext cx="3742940" cy="2667993"/>
        </p:xfrm>
        <a:graphic>
          <a:graphicData uri="http://schemas.openxmlformats.org/drawingml/2006/table">
            <a:tbl>
              <a:tblPr firstRow="1" bandRow="1">
                <a:tableStyleId>{5C22544A-7EE6-4342-B048-85BDC9FD1C3A}</a:tableStyleId>
              </a:tblPr>
              <a:tblGrid>
                <a:gridCol w="1871470"/>
                <a:gridCol w="1871470"/>
              </a:tblGrid>
              <a:tr h="432131">
                <a:tc>
                  <a:txBody>
                    <a:bodyPr/>
                    <a:lstStyle/>
                    <a:p>
                      <a:r>
                        <a:rPr lang="fr-FR" sz="1200" dirty="0" smtClean="0"/>
                        <a:t>Bande passante</a:t>
                      </a:r>
                      <a:endParaRPr lang="fr-FR" sz="1200" dirty="0"/>
                    </a:p>
                  </a:txBody>
                  <a:tcPr/>
                </a:tc>
                <a:tc>
                  <a:txBody>
                    <a:bodyPr/>
                    <a:lstStyle/>
                    <a:p>
                      <a:r>
                        <a:rPr lang="fr-FR" sz="1200" dirty="0" smtClean="0"/>
                        <a:t>Coût STP (valeur par défaut)</a:t>
                      </a:r>
                      <a:endParaRPr lang="fr-FR" sz="1200" dirty="0"/>
                    </a:p>
                  </a:txBody>
                  <a:tcPr/>
                </a:tc>
              </a:tr>
              <a:tr h="432131">
                <a:tc>
                  <a:txBody>
                    <a:bodyPr/>
                    <a:lstStyle/>
                    <a:p>
                      <a:r>
                        <a:rPr lang="fr-FR" sz="1200" dirty="0" smtClean="0"/>
                        <a:t>4Mb/s</a:t>
                      </a:r>
                      <a:endParaRPr lang="fr-FR" sz="1200" dirty="0"/>
                    </a:p>
                  </a:txBody>
                  <a:tcPr/>
                </a:tc>
                <a:tc>
                  <a:txBody>
                    <a:bodyPr/>
                    <a:lstStyle/>
                    <a:p>
                      <a:r>
                        <a:rPr lang="fr-FR" sz="1200" dirty="0" smtClean="0"/>
                        <a:t>250</a:t>
                      </a:r>
                      <a:endParaRPr lang="fr-FR" sz="1200" dirty="0"/>
                    </a:p>
                  </a:txBody>
                  <a:tcPr/>
                </a:tc>
              </a:tr>
              <a:tr h="4321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10Mb/s</a:t>
                      </a:r>
                    </a:p>
                    <a:p>
                      <a:endParaRPr lang="fr-FR" sz="1200" dirty="0"/>
                    </a:p>
                  </a:txBody>
                  <a:tcPr/>
                </a:tc>
                <a:tc>
                  <a:txBody>
                    <a:bodyPr/>
                    <a:lstStyle/>
                    <a:p>
                      <a:r>
                        <a:rPr lang="fr-FR" sz="1200" dirty="0" smtClean="0"/>
                        <a:t>100</a:t>
                      </a:r>
                      <a:endParaRPr lang="fr-FR" sz="1200" dirty="0"/>
                    </a:p>
                  </a:txBody>
                  <a:tcPr/>
                </a:tc>
              </a:tr>
              <a:tr h="4321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100Mb/s</a:t>
                      </a:r>
                    </a:p>
                    <a:p>
                      <a:endParaRPr lang="fr-FR" sz="1200" dirty="0"/>
                    </a:p>
                  </a:txBody>
                  <a:tcPr/>
                </a:tc>
                <a:tc>
                  <a:txBody>
                    <a:bodyPr/>
                    <a:lstStyle/>
                    <a:p>
                      <a:r>
                        <a:rPr lang="fr-FR" sz="1200" dirty="0" smtClean="0"/>
                        <a:t>19</a:t>
                      </a:r>
                      <a:endParaRPr lang="fr-FR" sz="1200" dirty="0"/>
                    </a:p>
                  </a:txBody>
                  <a:tcPr/>
                </a:tc>
              </a:tr>
              <a:tr h="432131">
                <a:tc>
                  <a:txBody>
                    <a:bodyPr/>
                    <a:lstStyle/>
                    <a:p>
                      <a:r>
                        <a:rPr lang="fr-FR" sz="1200" dirty="0" smtClean="0"/>
                        <a:t>1Gb/s</a:t>
                      </a:r>
                      <a:endParaRPr lang="fr-FR" sz="1200" dirty="0"/>
                    </a:p>
                  </a:txBody>
                  <a:tcPr/>
                </a:tc>
                <a:tc>
                  <a:txBody>
                    <a:bodyPr/>
                    <a:lstStyle/>
                    <a:p>
                      <a:r>
                        <a:rPr lang="fr-FR" sz="1200" dirty="0" smtClean="0"/>
                        <a:t>4</a:t>
                      </a:r>
                      <a:endParaRPr lang="fr-FR" sz="1200" dirty="0"/>
                    </a:p>
                  </a:txBody>
                  <a:tcPr/>
                </a:tc>
              </a:tr>
              <a:tr h="432131">
                <a:tc>
                  <a:txBody>
                    <a:bodyPr/>
                    <a:lstStyle/>
                    <a:p>
                      <a:r>
                        <a:rPr lang="fr-FR" sz="1200" dirty="0" smtClean="0"/>
                        <a:t>10Gb/s</a:t>
                      </a:r>
                      <a:endParaRPr lang="fr-FR" sz="1200" dirty="0"/>
                    </a:p>
                  </a:txBody>
                  <a:tcPr/>
                </a:tc>
                <a:tc>
                  <a:txBody>
                    <a:bodyPr/>
                    <a:lstStyle/>
                    <a:p>
                      <a:r>
                        <a:rPr lang="fr-FR" sz="1200" dirty="0" smtClean="0"/>
                        <a:t>2</a:t>
                      </a:r>
                      <a:endParaRPr lang="fr-FR" sz="1200" dirty="0"/>
                    </a:p>
                  </a:txBody>
                  <a:tcPr/>
                </a:tc>
              </a:tr>
            </a:tbl>
          </a:graphicData>
        </a:graphic>
      </p:graphicFrame>
      <p:sp>
        <p:nvSpPr>
          <p:cNvPr id="6" name="ZoneTexte 5"/>
          <p:cNvSpPr txBox="1"/>
          <p:nvPr/>
        </p:nvSpPr>
        <p:spPr>
          <a:xfrm>
            <a:off x="5576931" y="2589553"/>
            <a:ext cx="768159" cy="276999"/>
          </a:xfrm>
          <a:prstGeom prst="rect">
            <a:avLst/>
          </a:prstGeom>
          <a:noFill/>
        </p:spPr>
        <p:txBody>
          <a:bodyPr wrap="none" rtlCol="0">
            <a:spAutoFit/>
          </a:bodyPr>
          <a:lstStyle/>
          <a:p>
            <a:r>
              <a:rPr lang="fr-FR" sz="1200" dirty="0" smtClean="0"/>
              <a:t>Coût=19</a:t>
            </a:r>
            <a:endParaRPr lang="fr-FR" sz="1200" dirty="0"/>
          </a:p>
        </p:txBody>
      </p:sp>
      <p:sp>
        <p:nvSpPr>
          <p:cNvPr id="33" name="ZoneTexte 32"/>
          <p:cNvSpPr txBox="1"/>
          <p:nvPr/>
        </p:nvSpPr>
        <p:spPr>
          <a:xfrm>
            <a:off x="6517793" y="3668087"/>
            <a:ext cx="768159" cy="276999"/>
          </a:xfrm>
          <a:prstGeom prst="rect">
            <a:avLst/>
          </a:prstGeom>
          <a:noFill/>
        </p:spPr>
        <p:txBody>
          <a:bodyPr wrap="none" rtlCol="0">
            <a:spAutoFit/>
          </a:bodyPr>
          <a:lstStyle/>
          <a:p>
            <a:r>
              <a:rPr lang="fr-FR" sz="1200" dirty="0" smtClean="0"/>
              <a:t>Coût=19</a:t>
            </a:r>
            <a:endParaRPr lang="fr-FR" sz="1200" dirty="0"/>
          </a:p>
        </p:txBody>
      </p:sp>
      <p:sp>
        <p:nvSpPr>
          <p:cNvPr id="34" name="ZoneTexte 33"/>
          <p:cNvSpPr txBox="1"/>
          <p:nvPr/>
        </p:nvSpPr>
        <p:spPr>
          <a:xfrm>
            <a:off x="7649126" y="2667043"/>
            <a:ext cx="768159" cy="276999"/>
          </a:xfrm>
          <a:prstGeom prst="rect">
            <a:avLst/>
          </a:prstGeom>
          <a:noFill/>
        </p:spPr>
        <p:txBody>
          <a:bodyPr wrap="none" rtlCol="0">
            <a:spAutoFit/>
          </a:bodyPr>
          <a:lstStyle/>
          <a:p>
            <a:r>
              <a:rPr lang="fr-FR" sz="1200" dirty="0" smtClean="0"/>
              <a:t>Coût=19</a:t>
            </a:r>
            <a:endParaRPr lang="fr-FR" sz="1200" dirty="0"/>
          </a:p>
        </p:txBody>
      </p:sp>
    </p:spTree>
    <p:extLst>
      <p:ext uri="{BB962C8B-B14F-4D97-AF65-F5344CB8AC3E}">
        <p14:creationId xmlns:p14="http://schemas.microsoft.com/office/powerpoint/2010/main" val="8319113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Travail à faire par ½ groupe</a:t>
            </a:r>
            <a:endParaRPr lang="fr-FR" dirty="0"/>
          </a:p>
        </p:txBody>
      </p:sp>
      <p:sp>
        <p:nvSpPr>
          <p:cNvPr id="3" name="Espace réservé du contenu 2"/>
          <p:cNvSpPr>
            <a:spLocks noGrp="1"/>
          </p:cNvSpPr>
          <p:nvPr>
            <p:ph idx="1"/>
          </p:nvPr>
        </p:nvSpPr>
        <p:spPr>
          <a:xfrm>
            <a:off x="457200" y="1333500"/>
            <a:ext cx="8229600" cy="803920"/>
          </a:xfrm>
        </p:spPr>
        <p:txBody>
          <a:bodyPr>
            <a:normAutofit fontScale="70000" lnSpcReduction="20000"/>
          </a:bodyPr>
          <a:lstStyle/>
          <a:p>
            <a:r>
              <a:rPr lang="fr-FR" dirty="0" smtClean="0"/>
              <a:t>Utiliser la commande </a:t>
            </a:r>
            <a:r>
              <a:rPr lang="fr-FR" i="1" dirty="0" smtClean="0">
                <a:solidFill>
                  <a:srgbClr val="0070C0"/>
                </a:solidFill>
              </a:rPr>
              <a:t>" sh </a:t>
            </a:r>
            <a:r>
              <a:rPr lang="fr-FR" i="1" dirty="0" err="1" smtClean="0">
                <a:solidFill>
                  <a:srgbClr val="0070C0"/>
                </a:solidFill>
              </a:rPr>
              <a:t>spanning</a:t>
            </a:r>
            <a:r>
              <a:rPr lang="fr-FR" i="1" dirty="0" err="1">
                <a:solidFill>
                  <a:srgbClr val="0070C0"/>
                </a:solidFill>
              </a:rPr>
              <a:t>-</a:t>
            </a:r>
            <a:r>
              <a:rPr lang="fr-FR" i="1" dirty="0" err="1" smtClean="0">
                <a:solidFill>
                  <a:srgbClr val="0070C0"/>
                </a:solidFill>
              </a:rPr>
              <a:t>tree</a:t>
            </a:r>
            <a:r>
              <a:rPr lang="fr-FR" i="1" dirty="0" smtClean="0">
                <a:solidFill>
                  <a:srgbClr val="0070C0"/>
                </a:solidFill>
              </a:rPr>
              <a:t> vlan 1" </a:t>
            </a:r>
            <a:r>
              <a:rPr lang="fr-FR" dirty="0" smtClean="0"/>
              <a:t>pour identifier le BID de chaque </a:t>
            </a:r>
            <a:r>
              <a:rPr lang="fr-FR" smtClean="0"/>
              <a:t>switch (priorité/adresse </a:t>
            </a:r>
            <a:r>
              <a:rPr lang="fr-FR" dirty="0" smtClean="0"/>
              <a:t>MAC)</a:t>
            </a:r>
          </a:p>
          <a:p>
            <a:r>
              <a:rPr lang="fr-FR" dirty="0" smtClean="0"/>
              <a:t>Vous allez avoir une sortie similaire à la sortie suivante:</a:t>
            </a: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27</a:t>
            </a:fld>
            <a:endParaRPr lang="fr-BE" dirty="0"/>
          </a:p>
        </p:txBody>
      </p:sp>
      <p:grpSp>
        <p:nvGrpSpPr>
          <p:cNvPr id="12" name="Groupe 11"/>
          <p:cNvGrpSpPr/>
          <p:nvPr/>
        </p:nvGrpSpPr>
        <p:grpSpPr>
          <a:xfrm>
            <a:off x="1331640" y="2327176"/>
            <a:ext cx="7776865" cy="3308598"/>
            <a:chOff x="1331640" y="2327176"/>
            <a:chExt cx="7776865" cy="3308598"/>
          </a:xfrm>
        </p:grpSpPr>
        <p:sp>
          <p:nvSpPr>
            <p:cNvPr id="4" name="ZoneTexte 3"/>
            <p:cNvSpPr txBox="1"/>
            <p:nvPr/>
          </p:nvSpPr>
          <p:spPr>
            <a:xfrm>
              <a:off x="1331640" y="2327176"/>
              <a:ext cx="4248472" cy="3308598"/>
            </a:xfrm>
            <a:prstGeom prst="rect">
              <a:avLst/>
            </a:prstGeom>
            <a:ln w="3175"/>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fr-FR" sz="1100" dirty="0" smtClean="0"/>
                <a:t>S1#sh </a:t>
              </a:r>
              <a:r>
                <a:rPr lang="fr-FR" sz="1100" dirty="0" err="1"/>
                <a:t>spanning-tree</a:t>
              </a:r>
              <a:r>
                <a:rPr lang="fr-FR" sz="1100" dirty="0"/>
                <a:t> vlan 1</a:t>
              </a:r>
            </a:p>
            <a:p>
              <a:r>
                <a:rPr lang="fr-FR" sz="1100" dirty="0"/>
                <a:t>VLAN0001</a:t>
              </a:r>
            </a:p>
            <a:p>
              <a:r>
                <a:rPr lang="fr-FR" sz="1100" dirty="0" err="1"/>
                <a:t>Spanning</a:t>
              </a:r>
              <a:r>
                <a:rPr lang="fr-FR" sz="1100" dirty="0"/>
                <a:t> </a:t>
              </a:r>
              <a:r>
                <a:rPr lang="fr-FR" sz="1100" dirty="0" err="1"/>
                <a:t>tree</a:t>
              </a:r>
              <a:r>
                <a:rPr lang="fr-FR" sz="1100" dirty="0"/>
                <a:t> </a:t>
              </a:r>
              <a:r>
                <a:rPr lang="fr-FR" sz="1100" dirty="0" err="1"/>
                <a:t>enabled</a:t>
              </a:r>
              <a:r>
                <a:rPr lang="fr-FR" sz="1100" dirty="0"/>
                <a:t> </a:t>
              </a:r>
              <a:r>
                <a:rPr lang="fr-FR" sz="1100" dirty="0" err="1"/>
                <a:t>protocol</a:t>
              </a:r>
              <a:r>
                <a:rPr lang="fr-FR" sz="1100" dirty="0"/>
                <a:t> </a:t>
              </a:r>
              <a:r>
                <a:rPr lang="fr-FR" sz="1100" dirty="0" err="1"/>
                <a:t>ieee</a:t>
              </a:r>
              <a:endParaRPr lang="fr-FR" sz="1100" dirty="0"/>
            </a:p>
            <a:p>
              <a:r>
                <a:rPr lang="fr-FR" sz="1100" dirty="0" err="1"/>
                <a:t>Root</a:t>
              </a:r>
              <a:r>
                <a:rPr lang="fr-FR" sz="1100" dirty="0"/>
                <a:t> ID </a:t>
              </a:r>
              <a:r>
                <a:rPr lang="fr-FR" sz="1100" dirty="0" err="1"/>
                <a:t>Priority</a:t>
              </a:r>
              <a:r>
                <a:rPr lang="fr-FR" sz="1100" dirty="0"/>
                <a:t> 32769</a:t>
              </a:r>
            </a:p>
            <a:p>
              <a:r>
                <a:rPr lang="fr-FR" sz="1100" dirty="0" err="1"/>
                <a:t>Address</a:t>
              </a:r>
              <a:r>
                <a:rPr lang="fr-FR" sz="1100" dirty="0"/>
                <a:t> 000A.4101.555C</a:t>
              </a:r>
            </a:p>
            <a:p>
              <a:r>
                <a:rPr lang="fr-FR" sz="1100" dirty="0" err="1" smtClean="0"/>
                <a:t>Cost</a:t>
              </a:r>
              <a:r>
                <a:rPr lang="fr-FR" sz="1100" dirty="0" smtClean="0"/>
                <a:t> </a:t>
              </a:r>
              <a:r>
                <a:rPr lang="fr-FR" sz="1100" dirty="0"/>
                <a:t>19</a:t>
              </a:r>
            </a:p>
            <a:p>
              <a:r>
                <a:rPr lang="fr-FR" sz="1100" dirty="0" smtClean="0"/>
                <a:t>Port </a:t>
              </a:r>
              <a:r>
                <a:rPr lang="fr-FR" sz="1100" dirty="0"/>
                <a:t>1(FastEthernet0/1)</a:t>
              </a:r>
              <a:endParaRPr lang="fr-FR" sz="1100" b="1" dirty="0"/>
            </a:p>
            <a:p>
              <a:r>
                <a:rPr lang="fr-FR" sz="1100" dirty="0"/>
                <a:t>Hello Time 2 sec Max Age 20 sec </a:t>
              </a:r>
              <a:r>
                <a:rPr lang="fr-FR" sz="1100" dirty="0" err="1"/>
                <a:t>Forward</a:t>
              </a:r>
              <a:r>
                <a:rPr lang="fr-FR" sz="1100" dirty="0"/>
                <a:t> Delay 15 sec</a:t>
              </a:r>
            </a:p>
            <a:p>
              <a:r>
                <a:rPr lang="fr-FR" sz="1100" dirty="0"/>
                <a:t/>
              </a:r>
              <a:br>
                <a:rPr lang="fr-FR" sz="1100" dirty="0"/>
              </a:br>
              <a:endParaRPr lang="fr-FR" sz="1100" dirty="0"/>
            </a:p>
            <a:p>
              <a:r>
                <a:rPr lang="fr-FR" sz="1100" dirty="0"/>
                <a:t>Bridge ID </a:t>
              </a:r>
              <a:r>
                <a:rPr lang="fr-FR" sz="1100" dirty="0" err="1"/>
                <a:t>Priority</a:t>
              </a:r>
              <a:r>
                <a:rPr lang="fr-FR" sz="1100" dirty="0"/>
                <a:t> 32769 (</a:t>
              </a:r>
              <a:r>
                <a:rPr lang="fr-FR" sz="1100" dirty="0" err="1"/>
                <a:t>priority</a:t>
              </a:r>
              <a:r>
                <a:rPr lang="fr-FR" sz="1100" dirty="0"/>
                <a:t> 32768 </a:t>
              </a:r>
              <a:r>
                <a:rPr lang="fr-FR" sz="1100" dirty="0" err="1"/>
                <a:t>sys</a:t>
              </a:r>
              <a:r>
                <a:rPr lang="fr-FR" sz="1100" dirty="0"/>
                <a:t>-id-</a:t>
              </a:r>
              <a:r>
                <a:rPr lang="fr-FR" sz="1100" dirty="0" err="1"/>
                <a:t>ext</a:t>
              </a:r>
              <a:r>
                <a:rPr lang="fr-FR" sz="1100" dirty="0"/>
                <a:t> 1)</a:t>
              </a:r>
            </a:p>
            <a:p>
              <a:r>
                <a:rPr lang="fr-FR" sz="1100" dirty="0" err="1"/>
                <a:t>Address</a:t>
              </a:r>
              <a:r>
                <a:rPr lang="fr-FR" sz="1100" dirty="0"/>
                <a:t> 0090.218C.4150</a:t>
              </a:r>
            </a:p>
            <a:p>
              <a:r>
                <a:rPr lang="fr-FR" sz="1100" dirty="0"/>
                <a:t>Hello Time 2 sec Max Age 20 sec </a:t>
              </a:r>
              <a:r>
                <a:rPr lang="fr-FR" sz="1100" dirty="0" err="1"/>
                <a:t>Forward</a:t>
              </a:r>
              <a:r>
                <a:rPr lang="fr-FR" sz="1100" dirty="0"/>
                <a:t> Delay 15 sec</a:t>
              </a:r>
            </a:p>
            <a:p>
              <a:r>
                <a:rPr lang="fr-FR" sz="1100" dirty="0" err="1"/>
                <a:t>Aging</a:t>
              </a:r>
              <a:r>
                <a:rPr lang="fr-FR" sz="1100" dirty="0"/>
                <a:t> Time 20</a:t>
              </a:r>
            </a:p>
            <a:p>
              <a:r>
                <a:rPr lang="fr-FR" sz="1100" dirty="0"/>
                <a:t/>
              </a:r>
              <a:br>
                <a:rPr lang="fr-FR" sz="1100" dirty="0"/>
              </a:br>
              <a:endParaRPr lang="fr-FR" sz="1100" dirty="0"/>
            </a:p>
            <a:p>
              <a:r>
                <a:rPr lang="fr-FR" sz="1100" dirty="0"/>
                <a:t>Interface </a:t>
              </a:r>
              <a:r>
                <a:rPr lang="fr-FR" sz="1100" dirty="0" err="1"/>
                <a:t>Role</a:t>
              </a:r>
              <a:r>
                <a:rPr lang="fr-FR" sz="1100" dirty="0"/>
                <a:t> Sts </a:t>
              </a:r>
              <a:r>
                <a:rPr lang="fr-FR" sz="1100" dirty="0" err="1"/>
                <a:t>Cost</a:t>
              </a:r>
              <a:r>
                <a:rPr lang="fr-FR" sz="1100" dirty="0"/>
                <a:t> </a:t>
              </a:r>
              <a:r>
                <a:rPr lang="fr-FR" sz="1100" dirty="0" err="1"/>
                <a:t>Prio.Nbr</a:t>
              </a:r>
              <a:r>
                <a:rPr lang="fr-FR" sz="1100" dirty="0"/>
                <a:t> Type</a:t>
              </a:r>
            </a:p>
            <a:p>
              <a:r>
                <a:rPr lang="fr-FR" sz="1100" dirty="0"/>
                <a:t>---------------- ---- --- --------- -------- --------------------------------</a:t>
              </a:r>
            </a:p>
            <a:p>
              <a:r>
                <a:rPr lang="fr-FR" sz="1100" dirty="0"/>
                <a:t>Fa0/1 </a:t>
              </a:r>
              <a:r>
                <a:rPr lang="fr-FR" sz="1100" dirty="0" err="1"/>
                <a:t>Root</a:t>
              </a:r>
              <a:r>
                <a:rPr lang="fr-FR" sz="1100" dirty="0"/>
                <a:t> FWD 19 128.1 P2p</a:t>
              </a:r>
            </a:p>
          </p:txBody>
        </p:sp>
        <p:sp>
          <p:nvSpPr>
            <p:cNvPr id="6" name="Pentagone 5"/>
            <p:cNvSpPr/>
            <p:nvPr/>
          </p:nvSpPr>
          <p:spPr>
            <a:xfrm>
              <a:off x="1375859" y="3981475"/>
              <a:ext cx="4896544" cy="958739"/>
            </a:xfrm>
            <a:prstGeom prst="homePlate">
              <a:avLst/>
            </a:prstGeom>
            <a:noFill/>
            <a:ln w="3175">
              <a:solidFill>
                <a:srgbClr val="92D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7" name="ZoneTexte 6"/>
            <p:cNvSpPr txBox="1"/>
            <p:nvPr/>
          </p:nvSpPr>
          <p:spPr>
            <a:xfrm>
              <a:off x="6300192" y="4391593"/>
              <a:ext cx="1098378" cy="276999"/>
            </a:xfrm>
            <a:prstGeom prst="rect">
              <a:avLst/>
            </a:prstGeom>
            <a:noFill/>
          </p:spPr>
          <p:txBody>
            <a:bodyPr wrap="none" rtlCol="0">
              <a:spAutoFit/>
            </a:bodyPr>
            <a:lstStyle/>
            <a:p>
              <a:r>
                <a:rPr lang="fr-FR" sz="1200" dirty="0" smtClean="0"/>
                <a:t>Le BID de S1</a:t>
              </a:r>
              <a:endParaRPr lang="fr-FR" sz="1200" dirty="0"/>
            </a:p>
          </p:txBody>
        </p:sp>
        <p:sp>
          <p:nvSpPr>
            <p:cNvPr id="8" name="Pentagone 7"/>
            <p:cNvSpPr/>
            <p:nvPr/>
          </p:nvSpPr>
          <p:spPr>
            <a:xfrm>
              <a:off x="1348070" y="2713484"/>
              <a:ext cx="4952122" cy="1080120"/>
            </a:xfrm>
            <a:prstGeom prst="homePlate">
              <a:avLst/>
            </a:prstGeom>
            <a:noFill/>
            <a:ln w="31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9" name="ZoneTexte 8"/>
            <p:cNvSpPr txBox="1"/>
            <p:nvPr/>
          </p:nvSpPr>
          <p:spPr>
            <a:xfrm>
              <a:off x="6300193" y="2826210"/>
              <a:ext cx="2808312" cy="1015663"/>
            </a:xfrm>
            <a:prstGeom prst="rect">
              <a:avLst/>
            </a:prstGeom>
            <a:noFill/>
          </p:spPr>
          <p:txBody>
            <a:bodyPr wrap="square" rtlCol="0">
              <a:spAutoFit/>
            </a:bodyPr>
            <a:lstStyle/>
            <a:p>
              <a:r>
                <a:rPr lang="fr-FR" sz="1200" dirty="0" smtClean="0"/>
                <a:t>Le BID de la racine STP choisie</a:t>
              </a:r>
            </a:p>
            <a:p>
              <a:r>
                <a:rPr lang="fr-FR" sz="1200" dirty="0"/>
                <a:t>Le coût entre S1 et la racine (19) et l’interface locale sur S1 qui permet de joindre la racine</a:t>
              </a:r>
            </a:p>
            <a:p>
              <a:endParaRPr lang="fr-FR" sz="1200" dirty="0" smtClean="0"/>
            </a:p>
          </p:txBody>
        </p:sp>
      </p:grpSp>
    </p:spTree>
    <p:extLst>
      <p:ext uri="{BB962C8B-B14F-4D97-AF65-F5344CB8AC3E}">
        <p14:creationId xmlns:p14="http://schemas.microsoft.com/office/powerpoint/2010/main" val="26511548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Travail à faire par ½ groupe</a:t>
            </a:r>
            <a:endParaRPr lang="fr-FR" dirty="0"/>
          </a:p>
        </p:txBody>
      </p:sp>
      <p:sp>
        <p:nvSpPr>
          <p:cNvPr id="3" name="Espace réservé du contenu 2"/>
          <p:cNvSpPr>
            <a:spLocks noGrp="1"/>
          </p:cNvSpPr>
          <p:nvPr>
            <p:ph idx="1"/>
          </p:nvPr>
        </p:nvSpPr>
        <p:spPr>
          <a:xfrm>
            <a:off x="467544" y="1129308"/>
            <a:ext cx="8229600" cy="443880"/>
          </a:xfrm>
        </p:spPr>
        <p:txBody>
          <a:bodyPr>
            <a:normAutofit fontScale="77500" lnSpcReduction="20000"/>
          </a:bodyPr>
          <a:lstStyle/>
          <a:p>
            <a:r>
              <a:rPr lang="fr-FR" dirty="0" smtClean="0"/>
              <a:t>Compléter le tableau suivant avec vos informations mises en commun </a:t>
            </a:r>
            <a:endParaRPr lang="fr-FR"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28</a:t>
            </a:fld>
            <a:endParaRPr lang="fr-BE" dirty="0"/>
          </a:p>
        </p:txBody>
      </p:sp>
      <p:graphicFrame>
        <p:nvGraphicFramePr>
          <p:cNvPr id="6" name="Tableau 5"/>
          <p:cNvGraphicFramePr>
            <a:graphicFrameLocks noGrp="1"/>
          </p:cNvGraphicFramePr>
          <p:nvPr>
            <p:extLst>
              <p:ext uri="{D42A27DB-BD31-4B8C-83A1-F6EECF244321}">
                <p14:modId xmlns:p14="http://schemas.microsoft.com/office/powerpoint/2010/main" val="1818062786"/>
              </p:ext>
            </p:extLst>
          </p:nvPr>
        </p:nvGraphicFramePr>
        <p:xfrm>
          <a:off x="107504" y="1489348"/>
          <a:ext cx="8928992" cy="4023360"/>
        </p:xfrm>
        <a:graphic>
          <a:graphicData uri="http://schemas.openxmlformats.org/drawingml/2006/table">
            <a:tbl>
              <a:tblPr firstRow="1" bandRow="1">
                <a:tableStyleId>{5C22544A-7EE6-4342-B048-85BDC9FD1C3A}</a:tableStyleId>
              </a:tblPr>
              <a:tblGrid>
                <a:gridCol w="953582"/>
                <a:gridCol w="1907163"/>
                <a:gridCol w="1473717"/>
                <a:gridCol w="4594530"/>
              </a:tblGrid>
              <a:tr h="333855">
                <a:tc>
                  <a:txBody>
                    <a:bodyPr/>
                    <a:lstStyle/>
                    <a:p>
                      <a:r>
                        <a:rPr lang="fr-FR" sz="900" dirty="0" smtClean="0"/>
                        <a:t>Switch</a:t>
                      </a:r>
                      <a:endParaRPr lang="fr-FR" sz="9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900" dirty="0" smtClean="0"/>
                        <a:t>BID (priorité/@MAC)</a:t>
                      </a:r>
                    </a:p>
                    <a:p>
                      <a:endParaRPr lang="fr-FR" sz="900" dirty="0"/>
                    </a:p>
                  </a:txBody>
                  <a:tcPr/>
                </a:tc>
                <a:tc>
                  <a:txBody>
                    <a:bodyPr/>
                    <a:lstStyle/>
                    <a:p>
                      <a:r>
                        <a:rPr lang="fr-FR" sz="900" dirty="0" smtClean="0"/>
                        <a:t>Racine (oui</a:t>
                      </a:r>
                      <a:r>
                        <a:rPr lang="fr-FR" sz="900" baseline="0" dirty="0" smtClean="0"/>
                        <a:t> ou non)</a:t>
                      </a:r>
                      <a:endParaRPr lang="fr-FR" sz="900" dirty="0"/>
                    </a:p>
                  </a:txBody>
                  <a:tcPr/>
                </a:tc>
                <a:tc>
                  <a:txBody>
                    <a:bodyPr/>
                    <a:lstStyle/>
                    <a:p>
                      <a:r>
                        <a:rPr lang="fr-FR" sz="900" dirty="0" smtClean="0"/>
                        <a:t>L’interface </a:t>
                      </a:r>
                      <a:r>
                        <a:rPr lang="fr-FR" sz="900" dirty="0" err="1" smtClean="0"/>
                        <a:t>root</a:t>
                      </a:r>
                      <a:r>
                        <a:rPr lang="fr-FR" sz="900" dirty="0" smtClean="0"/>
                        <a:t> (qui permet au</a:t>
                      </a:r>
                      <a:r>
                        <a:rPr lang="fr-FR" sz="900" baseline="0" dirty="0" smtClean="0"/>
                        <a:t> switch</a:t>
                      </a:r>
                      <a:r>
                        <a:rPr lang="fr-FR" sz="900" dirty="0" smtClean="0"/>
                        <a:t> de joindre la racine)</a:t>
                      </a:r>
                      <a:endParaRPr lang="fr-FR" sz="900" dirty="0"/>
                    </a:p>
                  </a:txBody>
                  <a:tcPr/>
                </a:tc>
              </a:tr>
              <a:tr h="208660">
                <a:tc>
                  <a:txBody>
                    <a:bodyPr/>
                    <a:lstStyle/>
                    <a:p>
                      <a:r>
                        <a:rPr lang="fr-FR" sz="900" dirty="0" smtClean="0"/>
                        <a:t>S1</a:t>
                      </a:r>
                      <a:endParaRPr lang="fr-FR" sz="900" dirty="0"/>
                    </a:p>
                  </a:txBody>
                  <a:tcPr/>
                </a:tc>
                <a:tc>
                  <a:txBody>
                    <a:bodyPr/>
                    <a:lstStyle/>
                    <a:p>
                      <a:endParaRPr lang="fr-FR" sz="900"/>
                    </a:p>
                  </a:txBody>
                  <a:tcPr/>
                </a:tc>
                <a:tc>
                  <a:txBody>
                    <a:bodyPr/>
                    <a:lstStyle/>
                    <a:p>
                      <a:endParaRPr lang="fr-FR" sz="900"/>
                    </a:p>
                  </a:txBody>
                  <a:tcPr/>
                </a:tc>
                <a:tc>
                  <a:txBody>
                    <a:bodyPr/>
                    <a:lstStyle/>
                    <a:p>
                      <a:endParaRPr lang="fr-FR" sz="900"/>
                    </a:p>
                  </a:txBody>
                  <a:tcPr/>
                </a:tc>
              </a:tr>
              <a:tr h="208660">
                <a:tc>
                  <a:txBody>
                    <a:bodyPr/>
                    <a:lstStyle/>
                    <a:p>
                      <a:r>
                        <a:rPr lang="fr-FR" sz="900" dirty="0" smtClean="0"/>
                        <a:t>S2</a:t>
                      </a:r>
                      <a:endParaRPr lang="fr-FR" sz="900" dirty="0"/>
                    </a:p>
                  </a:txBody>
                  <a:tcPr/>
                </a:tc>
                <a:tc>
                  <a:txBody>
                    <a:bodyPr/>
                    <a:lstStyle/>
                    <a:p>
                      <a:endParaRPr lang="fr-FR" sz="900" dirty="0"/>
                    </a:p>
                  </a:txBody>
                  <a:tcPr/>
                </a:tc>
                <a:tc>
                  <a:txBody>
                    <a:bodyPr/>
                    <a:lstStyle/>
                    <a:p>
                      <a:endParaRPr lang="fr-FR" sz="900" dirty="0"/>
                    </a:p>
                  </a:txBody>
                  <a:tcPr/>
                </a:tc>
                <a:tc>
                  <a:txBody>
                    <a:bodyPr/>
                    <a:lstStyle/>
                    <a:p>
                      <a:endParaRPr lang="fr-FR" sz="900" dirty="0"/>
                    </a:p>
                  </a:txBody>
                  <a:tcPr/>
                </a:tc>
              </a:tr>
              <a:tr h="208660">
                <a:tc>
                  <a:txBody>
                    <a:bodyPr/>
                    <a:lstStyle/>
                    <a:p>
                      <a:r>
                        <a:rPr lang="fr-FR" sz="900" dirty="0" smtClean="0"/>
                        <a:t>S3</a:t>
                      </a:r>
                      <a:endParaRPr lang="fr-FR" sz="900" dirty="0"/>
                    </a:p>
                  </a:txBody>
                  <a:tcPr/>
                </a:tc>
                <a:tc>
                  <a:txBody>
                    <a:bodyPr/>
                    <a:lstStyle/>
                    <a:p>
                      <a:endParaRPr lang="fr-FR" sz="900"/>
                    </a:p>
                  </a:txBody>
                  <a:tcPr/>
                </a:tc>
                <a:tc>
                  <a:txBody>
                    <a:bodyPr/>
                    <a:lstStyle/>
                    <a:p>
                      <a:endParaRPr lang="fr-FR" sz="900" dirty="0"/>
                    </a:p>
                  </a:txBody>
                  <a:tcPr/>
                </a:tc>
                <a:tc>
                  <a:txBody>
                    <a:bodyPr/>
                    <a:lstStyle/>
                    <a:p>
                      <a:endParaRPr lang="fr-FR" sz="900"/>
                    </a:p>
                  </a:txBody>
                  <a:tcPr/>
                </a:tc>
              </a:tr>
              <a:tr h="208660">
                <a:tc>
                  <a:txBody>
                    <a:bodyPr/>
                    <a:lstStyle/>
                    <a:p>
                      <a:r>
                        <a:rPr lang="fr-FR" sz="900" dirty="0" smtClean="0"/>
                        <a:t>S4</a:t>
                      </a:r>
                      <a:endParaRPr lang="fr-FR" sz="900" dirty="0"/>
                    </a:p>
                  </a:txBody>
                  <a:tcPr/>
                </a:tc>
                <a:tc>
                  <a:txBody>
                    <a:bodyPr/>
                    <a:lstStyle/>
                    <a:p>
                      <a:endParaRPr lang="fr-FR" sz="900"/>
                    </a:p>
                  </a:txBody>
                  <a:tcPr/>
                </a:tc>
                <a:tc>
                  <a:txBody>
                    <a:bodyPr/>
                    <a:lstStyle/>
                    <a:p>
                      <a:endParaRPr lang="fr-FR" sz="900" dirty="0"/>
                    </a:p>
                  </a:txBody>
                  <a:tcPr/>
                </a:tc>
                <a:tc>
                  <a:txBody>
                    <a:bodyPr/>
                    <a:lstStyle/>
                    <a:p>
                      <a:endParaRPr lang="fr-FR" sz="900" dirty="0"/>
                    </a:p>
                  </a:txBody>
                  <a:tcPr/>
                </a:tc>
              </a:tr>
              <a:tr h="208660">
                <a:tc>
                  <a:txBody>
                    <a:bodyPr/>
                    <a:lstStyle/>
                    <a:p>
                      <a:r>
                        <a:rPr lang="fr-FR" sz="900" dirty="0" smtClean="0"/>
                        <a:t>S5</a:t>
                      </a:r>
                      <a:endParaRPr lang="fr-FR" sz="900" dirty="0"/>
                    </a:p>
                  </a:txBody>
                  <a:tcPr/>
                </a:tc>
                <a:tc>
                  <a:txBody>
                    <a:bodyPr/>
                    <a:lstStyle/>
                    <a:p>
                      <a:endParaRPr lang="fr-FR" sz="900"/>
                    </a:p>
                  </a:txBody>
                  <a:tcPr/>
                </a:tc>
                <a:tc>
                  <a:txBody>
                    <a:bodyPr/>
                    <a:lstStyle/>
                    <a:p>
                      <a:endParaRPr lang="fr-FR" sz="900"/>
                    </a:p>
                  </a:txBody>
                  <a:tcPr/>
                </a:tc>
                <a:tc>
                  <a:txBody>
                    <a:bodyPr/>
                    <a:lstStyle/>
                    <a:p>
                      <a:endParaRPr lang="fr-FR" sz="900" dirty="0"/>
                    </a:p>
                  </a:txBody>
                  <a:tcPr/>
                </a:tc>
              </a:tr>
              <a:tr h="208660">
                <a:tc>
                  <a:txBody>
                    <a:bodyPr/>
                    <a:lstStyle/>
                    <a:p>
                      <a:r>
                        <a:rPr lang="fr-FR" sz="900" dirty="0" smtClean="0"/>
                        <a:t>S6</a:t>
                      </a:r>
                      <a:endParaRPr lang="fr-FR" sz="900" dirty="0"/>
                    </a:p>
                  </a:txBody>
                  <a:tcPr/>
                </a:tc>
                <a:tc>
                  <a:txBody>
                    <a:bodyPr/>
                    <a:lstStyle/>
                    <a:p>
                      <a:endParaRPr lang="fr-FR" sz="900"/>
                    </a:p>
                  </a:txBody>
                  <a:tcPr/>
                </a:tc>
                <a:tc>
                  <a:txBody>
                    <a:bodyPr/>
                    <a:lstStyle/>
                    <a:p>
                      <a:endParaRPr lang="fr-FR" sz="900"/>
                    </a:p>
                  </a:txBody>
                  <a:tcPr/>
                </a:tc>
                <a:tc>
                  <a:txBody>
                    <a:bodyPr/>
                    <a:lstStyle/>
                    <a:p>
                      <a:endParaRPr lang="fr-FR" sz="900" dirty="0"/>
                    </a:p>
                  </a:txBody>
                  <a:tcPr/>
                </a:tc>
              </a:tr>
              <a:tr h="208660">
                <a:tc>
                  <a:txBody>
                    <a:bodyPr/>
                    <a:lstStyle/>
                    <a:p>
                      <a:r>
                        <a:rPr lang="fr-FR" sz="900" dirty="0" smtClean="0"/>
                        <a:t>S7</a:t>
                      </a:r>
                      <a:endParaRPr lang="fr-FR" sz="900" dirty="0"/>
                    </a:p>
                  </a:txBody>
                  <a:tcPr/>
                </a:tc>
                <a:tc>
                  <a:txBody>
                    <a:bodyPr/>
                    <a:lstStyle/>
                    <a:p>
                      <a:endParaRPr lang="fr-FR" sz="900" dirty="0"/>
                    </a:p>
                  </a:txBody>
                  <a:tcPr/>
                </a:tc>
                <a:tc>
                  <a:txBody>
                    <a:bodyPr/>
                    <a:lstStyle/>
                    <a:p>
                      <a:endParaRPr lang="fr-FR" sz="900" dirty="0"/>
                    </a:p>
                  </a:txBody>
                  <a:tcPr/>
                </a:tc>
                <a:tc>
                  <a:txBody>
                    <a:bodyPr/>
                    <a:lstStyle/>
                    <a:p>
                      <a:endParaRPr lang="fr-FR" sz="900" dirty="0"/>
                    </a:p>
                  </a:txBody>
                  <a:tcPr/>
                </a:tc>
              </a:tr>
              <a:tr h="208660">
                <a:tc>
                  <a:txBody>
                    <a:bodyPr/>
                    <a:lstStyle/>
                    <a:p>
                      <a:r>
                        <a:rPr lang="fr-FR" sz="900" dirty="0" smtClean="0"/>
                        <a:t>S8</a:t>
                      </a:r>
                      <a:endParaRPr lang="fr-FR" sz="900" dirty="0"/>
                    </a:p>
                  </a:txBody>
                  <a:tcPr/>
                </a:tc>
                <a:tc>
                  <a:txBody>
                    <a:bodyPr/>
                    <a:lstStyle/>
                    <a:p>
                      <a:endParaRPr lang="fr-FR" sz="900" dirty="0"/>
                    </a:p>
                  </a:txBody>
                  <a:tcPr/>
                </a:tc>
                <a:tc>
                  <a:txBody>
                    <a:bodyPr/>
                    <a:lstStyle/>
                    <a:p>
                      <a:endParaRPr lang="fr-FR" sz="900" dirty="0"/>
                    </a:p>
                  </a:txBody>
                  <a:tcPr/>
                </a:tc>
                <a:tc>
                  <a:txBody>
                    <a:bodyPr/>
                    <a:lstStyle/>
                    <a:p>
                      <a:endParaRPr lang="fr-FR" sz="900" dirty="0"/>
                    </a:p>
                  </a:txBody>
                  <a:tcPr/>
                </a:tc>
              </a:tr>
              <a:tr h="208660">
                <a:tc>
                  <a:txBody>
                    <a:bodyPr/>
                    <a:lstStyle/>
                    <a:p>
                      <a:r>
                        <a:rPr lang="fr-FR" sz="900" dirty="0" smtClean="0"/>
                        <a:t>S9</a:t>
                      </a:r>
                      <a:endParaRPr lang="fr-FR" sz="900" dirty="0"/>
                    </a:p>
                  </a:txBody>
                  <a:tcPr/>
                </a:tc>
                <a:tc>
                  <a:txBody>
                    <a:bodyPr/>
                    <a:lstStyle/>
                    <a:p>
                      <a:endParaRPr lang="fr-FR" sz="900" dirty="0"/>
                    </a:p>
                  </a:txBody>
                  <a:tcPr/>
                </a:tc>
                <a:tc>
                  <a:txBody>
                    <a:bodyPr/>
                    <a:lstStyle/>
                    <a:p>
                      <a:endParaRPr lang="fr-FR" sz="900" dirty="0"/>
                    </a:p>
                  </a:txBody>
                  <a:tcPr/>
                </a:tc>
                <a:tc>
                  <a:txBody>
                    <a:bodyPr/>
                    <a:lstStyle/>
                    <a:p>
                      <a:endParaRPr lang="fr-FR" sz="900" dirty="0"/>
                    </a:p>
                  </a:txBody>
                  <a:tcPr/>
                </a:tc>
              </a:tr>
              <a:tr h="208660">
                <a:tc>
                  <a:txBody>
                    <a:bodyPr/>
                    <a:lstStyle/>
                    <a:p>
                      <a:r>
                        <a:rPr lang="fr-FR" sz="900" dirty="0" smtClean="0"/>
                        <a:t>S10</a:t>
                      </a:r>
                      <a:endParaRPr lang="fr-FR" sz="900" dirty="0"/>
                    </a:p>
                  </a:txBody>
                  <a:tcPr/>
                </a:tc>
                <a:tc>
                  <a:txBody>
                    <a:bodyPr/>
                    <a:lstStyle/>
                    <a:p>
                      <a:endParaRPr lang="fr-FR" sz="900" dirty="0"/>
                    </a:p>
                  </a:txBody>
                  <a:tcPr/>
                </a:tc>
                <a:tc>
                  <a:txBody>
                    <a:bodyPr/>
                    <a:lstStyle/>
                    <a:p>
                      <a:endParaRPr lang="fr-FR" sz="900" dirty="0"/>
                    </a:p>
                  </a:txBody>
                  <a:tcPr/>
                </a:tc>
                <a:tc>
                  <a:txBody>
                    <a:bodyPr/>
                    <a:lstStyle/>
                    <a:p>
                      <a:endParaRPr lang="fr-FR" sz="900" dirty="0"/>
                    </a:p>
                  </a:txBody>
                  <a:tcPr/>
                </a:tc>
              </a:tr>
              <a:tr h="208660">
                <a:tc>
                  <a:txBody>
                    <a:bodyPr/>
                    <a:lstStyle/>
                    <a:p>
                      <a:r>
                        <a:rPr lang="fr-FR" sz="900" dirty="0" smtClean="0"/>
                        <a:t>S11</a:t>
                      </a:r>
                      <a:endParaRPr lang="fr-FR" sz="900" dirty="0"/>
                    </a:p>
                  </a:txBody>
                  <a:tcPr/>
                </a:tc>
                <a:tc>
                  <a:txBody>
                    <a:bodyPr/>
                    <a:lstStyle/>
                    <a:p>
                      <a:endParaRPr lang="fr-FR" sz="900" dirty="0"/>
                    </a:p>
                  </a:txBody>
                  <a:tcPr/>
                </a:tc>
                <a:tc>
                  <a:txBody>
                    <a:bodyPr/>
                    <a:lstStyle/>
                    <a:p>
                      <a:endParaRPr lang="fr-FR" sz="900" dirty="0"/>
                    </a:p>
                  </a:txBody>
                  <a:tcPr/>
                </a:tc>
                <a:tc>
                  <a:txBody>
                    <a:bodyPr/>
                    <a:lstStyle/>
                    <a:p>
                      <a:endParaRPr lang="fr-FR" sz="900" dirty="0"/>
                    </a:p>
                  </a:txBody>
                  <a:tcPr/>
                </a:tc>
              </a:tr>
              <a:tr h="208660">
                <a:tc>
                  <a:txBody>
                    <a:bodyPr/>
                    <a:lstStyle/>
                    <a:p>
                      <a:r>
                        <a:rPr lang="fr-FR" sz="900" dirty="0" smtClean="0"/>
                        <a:t>S12</a:t>
                      </a:r>
                      <a:endParaRPr lang="fr-FR" sz="900" dirty="0"/>
                    </a:p>
                  </a:txBody>
                  <a:tcPr/>
                </a:tc>
                <a:tc>
                  <a:txBody>
                    <a:bodyPr/>
                    <a:lstStyle/>
                    <a:p>
                      <a:endParaRPr lang="fr-FR" sz="900" dirty="0"/>
                    </a:p>
                  </a:txBody>
                  <a:tcPr/>
                </a:tc>
                <a:tc>
                  <a:txBody>
                    <a:bodyPr/>
                    <a:lstStyle/>
                    <a:p>
                      <a:endParaRPr lang="fr-FR" sz="900" dirty="0"/>
                    </a:p>
                  </a:txBody>
                  <a:tcPr/>
                </a:tc>
                <a:tc>
                  <a:txBody>
                    <a:bodyPr/>
                    <a:lstStyle/>
                    <a:p>
                      <a:endParaRPr lang="fr-FR" sz="900" dirty="0"/>
                    </a:p>
                  </a:txBody>
                  <a:tcPr/>
                </a:tc>
              </a:tr>
              <a:tr h="208660">
                <a:tc>
                  <a:txBody>
                    <a:bodyPr/>
                    <a:lstStyle/>
                    <a:p>
                      <a:r>
                        <a:rPr lang="fr-FR" sz="900" dirty="0" smtClean="0"/>
                        <a:t>S13</a:t>
                      </a:r>
                      <a:endParaRPr lang="fr-FR" sz="900" dirty="0"/>
                    </a:p>
                  </a:txBody>
                  <a:tcPr/>
                </a:tc>
                <a:tc>
                  <a:txBody>
                    <a:bodyPr/>
                    <a:lstStyle/>
                    <a:p>
                      <a:endParaRPr lang="fr-FR" sz="900" dirty="0"/>
                    </a:p>
                  </a:txBody>
                  <a:tcPr/>
                </a:tc>
                <a:tc>
                  <a:txBody>
                    <a:bodyPr/>
                    <a:lstStyle/>
                    <a:p>
                      <a:endParaRPr lang="fr-FR" sz="900" dirty="0"/>
                    </a:p>
                  </a:txBody>
                  <a:tcPr/>
                </a:tc>
                <a:tc>
                  <a:txBody>
                    <a:bodyPr/>
                    <a:lstStyle/>
                    <a:p>
                      <a:endParaRPr lang="fr-FR" sz="900" dirty="0"/>
                    </a:p>
                  </a:txBody>
                  <a:tcPr/>
                </a:tc>
              </a:tr>
              <a:tr h="208660">
                <a:tc>
                  <a:txBody>
                    <a:bodyPr/>
                    <a:lstStyle/>
                    <a:p>
                      <a:r>
                        <a:rPr lang="fr-FR" sz="900" dirty="0" smtClean="0"/>
                        <a:t>S14</a:t>
                      </a:r>
                      <a:endParaRPr lang="fr-FR" sz="900" dirty="0"/>
                    </a:p>
                  </a:txBody>
                  <a:tcPr/>
                </a:tc>
                <a:tc>
                  <a:txBody>
                    <a:bodyPr/>
                    <a:lstStyle/>
                    <a:p>
                      <a:endParaRPr lang="fr-FR" sz="900" dirty="0"/>
                    </a:p>
                  </a:txBody>
                  <a:tcPr/>
                </a:tc>
                <a:tc>
                  <a:txBody>
                    <a:bodyPr/>
                    <a:lstStyle/>
                    <a:p>
                      <a:endParaRPr lang="fr-FR" sz="900" dirty="0"/>
                    </a:p>
                  </a:txBody>
                  <a:tcPr/>
                </a:tc>
                <a:tc>
                  <a:txBody>
                    <a:bodyPr/>
                    <a:lstStyle/>
                    <a:p>
                      <a:endParaRPr lang="fr-FR" sz="900" dirty="0"/>
                    </a:p>
                  </a:txBody>
                  <a:tcPr/>
                </a:tc>
              </a:tr>
              <a:tr h="208660">
                <a:tc>
                  <a:txBody>
                    <a:bodyPr/>
                    <a:lstStyle/>
                    <a:p>
                      <a:r>
                        <a:rPr lang="fr-FR" sz="900" dirty="0" smtClean="0"/>
                        <a:t>S15</a:t>
                      </a:r>
                      <a:endParaRPr lang="fr-FR" sz="900" dirty="0"/>
                    </a:p>
                  </a:txBody>
                  <a:tcPr/>
                </a:tc>
                <a:tc>
                  <a:txBody>
                    <a:bodyPr/>
                    <a:lstStyle/>
                    <a:p>
                      <a:endParaRPr lang="fr-FR" sz="900" dirty="0"/>
                    </a:p>
                  </a:txBody>
                  <a:tcPr/>
                </a:tc>
                <a:tc>
                  <a:txBody>
                    <a:bodyPr/>
                    <a:lstStyle/>
                    <a:p>
                      <a:endParaRPr lang="fr-FR" sz="900" dirty="0"/>
                    </a:p>
                  </a:txBody>
                  <a:tcPr/>
                </a:tc>
                <a:tc>
                  <a:txBody>
                    <a:bodyPr/>
                    <a:lstStyle/>
                    <a:p>
                      <a:endParaRPr lang="fr-FR" sz="900" dirty="0"/>
                    </a:p>
                  </a:txBody>
                  <a:tcPr/>
                </a:tc>
              </a:tr>
              <a:tr h="208660">
                <a:tc>
                  <a:txBody>
                    <a:bodyPr/>
                    <a:lstStyle/>
                    <a:p>
                      <a:r>
                        <a:rPr lang="fr-FR" sz="900" dirty="0" smtClean="0"/>
                        <a:t>S16</a:t>
                      </a:r>
                      <a:endParaRPr lang="fr-FR" sz="900" dirty="0"/>
                    </a:p>
                  </a:txBody>
                  <a:tcPr/>
                </a:tc>
                <a:tc>
                  <a:txBody>
                    <a:bodyPr/>
                    <a:lstStyle/>
                    <a:p>
                      <a:endParaRPr lang="fr-FR" sz="900" dirty="0"/>
                    </a:p>
                  </a:txBody>
                  <a:tcPr/>
                </a:tc>
                <a:tc>
                  <a:txBody>
                    <a:bodyPr/>
                    <a:lstStyle/>
                    <a:p>
                      <a:endParaRPr lang="fr-FR" sz="900" dirty="0"/>
                    </a:p>
                  </a:txBody>
                  <a:tcPr/>
                </a:tc>
                <a:tc>
                  <a:txBody>
                    <a:bodyPr/>
                    <a:lstStyle/>
                    <a:p>
                      <a:endParaRPr lang="fr-FR" sz="900" dirty="0"/>
                    </a:p>
                  </a:txBody>
                  <a:tcPr/>
                </a:tc>
              </a:tr>
            </a:tbl>
          </a:graphicData>
        </a:graphic>
      </p:graphicFrame>
    </p:spTree>
    <p:extLst>
      <p:ext uri="{BB962C8B-B14F-4D97-AF65-F5344CB8AC3E}">
        <p14:creationId xmlns:p14="http://schemas.microsoft.com/office/powerpoint/2010/main" val="8590632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Travail à faire par ½ groupe</a:t>
            </a:r>
            <a:endParaRPr lang="fr-FR"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29</a:t>
            </a:fld>
            <a:endParaRPr lang="fr-BE" dirty="0"/>
          </a:p>
        </p:txBody>
      </p:sp>
      <p:sp>
        <p:nvSpPr>
          <p:cNvPr id="4" name="Espace réservé du contenu 3"/>
          <p:cNvSpPr>
            <a:spLocks noGrp="1"/>
          </p:cNvSpPr>
          <p:nvPr>
            <p:ph idx="1"/>
          </p:nvPr>
        </p:nvSpPr>
        <p:spPr>
          <a:xfrm>
            <a:off x="457200" y="1333500"/>
            <a:ext cx="8229600" cy="443880"/>
          </a:xfrm>
        </p:spPr>
        <p:txBody>
          <a:bodyPr>
            <a:normAutofit lnSpcReduction="10000"/>
          </a:bodyPr>
          <a:lstStyle/>
          <a:p>
            <a:r>
              <a:rPr lang="fr-FR" dirty="0" smtClean="0"/>
              <a:t>Présenter graphiquement l’arbre </a:t>
            </a:r>
            <a:r>
              <a:rPr lang="fr-FR" dirty="0" err="1" smtClean="0"/>
              <a:t>spanning</a:t>
            </a:r>
            <a:r>
              <a:rPr lang="fr-FR" dirty="0" smtClean="0"/>
              <a:t> </a:t>
            </a:r>
            <a:r>
              <a:rPr lang="fr-FR" dirty="0" err="1" smtClean="0"/>
              <a:t>tree</a:t>
            </a:r>
            <a:r>
              <a:rPr lang="fr-FR" dirty="0" smtClean="0"/>
              <a:t> obtenu</a:t>
            </a:r>
            <a:endParaRPr lang="fr-FR" dirty="0"/>
          </a:p>
        </p:txBody>
      </p:sp>
    </p:spTree>
    <p:extLst>
      <p:ext uri="{BB962C8B-B14F-4D97-AF65-F5344CB8AC3E}">
        <p14:creationId xmlns:p14="http://schemas.microsoft.com/office/powerpoint/2010/main" val="3229853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fr-FR" dirty="0" smtClean="0"/>
              <a:t>Consignes de travail</a:t>
            </a:r>
            <a:endParaRPr lang="fr-FR" dirty="0"/>
          </a:p>
        </p:txBody>
      </p:sp>
      <p:sp>
        <p:nvSpPr>
          <p:cNvPr id="11" name="Espace réservé du contenu 10"/>
          <p:cNvSpPr>
            <a:spLocks noGrp="1"/>
          </p:cNvSpPr>
          <p:nvPr>
            <p:ph idx="1"/>
          </p:nvPr>
        </p:nvSpPr>
        <p:spPr/>
        <p:txBody>
          <a:bodyPr/>
          <a:lstStyle/>
          <a:p>
            <a:pPr marL="400050" indent="-400050"/>
            <a:r>
              <a:rPr lang="fr-FR" dirty="0"/>
              <a:t>Travailler en </a:t>
            </a:r>
            <a:r>
              <a:rPr lang="fr-FR" dirty="0" smtClean="0"/>
              <a:t>monôme ou en binôme</a:t>
            </a:r>
          </a:p>
          <a:p>
            <a:pPr marL="400050" indent="-400050"/>
            <a:r>
              <a:rPr lang="fr-FR" dirty="0" smtClean="0"/>
              <a:t>Démarrer </a:t>
            </a:r>
            <a:r>
              <a:rPr lang="fr-FR" dirty="0"/>
              <a:t>les machines sous Linux (Ubuntu)</a:t>
            </a:r>
          </a:p>
          <a:p>
            <a:pPr marL="400050" indent="-400050"/>
            <a:r>
              <a:rPr lang="fr-FR" dirty="0"/>
              <a:t>Se connecter avec vos identifiants </a:t>
            </a:r>
            <a:r>
              <a:rPr lang="fr-FR" dirty="0" smtClean="0"/>
              <a:t>CPE</a:t>
            </a:r>
            <a:endParaRPr lang="fr-FR" dirty="0"/>
          </a:p>
          <a:p>
            <a:pPr marL="400050" indent="-400050"/>
            <a:r>
              <a:rPr lang="fr-FR" dirty="0"/>
              <a:t>Créer un répertoire </a:t>
            </a:r>
            <a:r>
              <a:rPr lang="fr-FR" dirty="0" smtClean="0"/>
              <a:t>CRP/S4 </a:t>
            </a:r>
            <a:r>
              <a:rPr lang="fr-FR" dirty="0"/>
              <a:t>et travailler dans ce </a:t>
            </a:r>
            <a:r>
              <a:rPr lang="fr-FR" dirty="0" smtClean="0"/>
              <a:t>répertoire</a:t>
            </a:r>
          </a:p>
          <a:p>
            <a:pPr marL="400050" indent="-400050"/>
            <a:r>
              <a:rPr lang="fr-FR" dirty="0" smtClean="0"/>
              <a:t>Utiliser le logiciel </a:t>
            </a:r>
            <a:r>
              <a:rPr lang="fr-FR" dirty="0" err="1" smtClean="0"/>
              <a:t>packettracer</a:t>
            </a:r>
            <a:r>
              <a:rPr lang="fr-FR" dirty="0" smtClean="0"/>
              <a:t>:</a:t>
            </a:r>
          </a:p>
          <a:p>
            <a:pPr marL="674370" lvl="1" indent="-400050"/>
            <a:r>
              <a:rPr lang="fr-FR" dirty="0" smtClean="0"/>
              <a:t>Entrer la commande « /software</a:t>
            </a:r>
            <a:r>
              <a:rPr lang="fr-FR" dirty="0" smtClean="0">
                <a:solidFill>
                  <a:srgbClr val="FF0000"/>
                </a:solidFill>
              </a:rPr>
              <a:t>s</a:t>
            </a:r>
            <a:r>
              <a:rPr lang="fr-FR" dirty="0" smtClean="0"/>
              <a:t>/INFO/pt/</a:t>
            </a:r>
            <a:r>
              <a:rPr lang="fr-FR" dirty="0" err="1" smtClean="0"/>
              <a:t>packettracer</a:t>
            </a:r>
            <a:r>
              <a:rPr lang="fr-FR" dirty="0" smtClean="0"/>
              <a:t>&amp; » dans un terminal </a:t>
            </a:r>
          </a:p>
          <a:p>
            <a:pPr marL="400050" indent="-400050"/>
            <a:r>
              <a:rPr lang="fr-FR" dirty="0" smtClean="0"/>
              <a:t>A la fin du TP tout le matériel utilisé doit être convenablement rangé avant de quitter la salle</a:t>
            </a:r>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3</a:t>
            </a:fld>
            <a:endParaRPr lang="fr-BE" dirty="0"/>
          </a:p>
        </p:txBody>
      </p:sp>
    </p:spTree>
    <p:extLst>
      <p:ext uri="{BB962C8B-B14F-4D97-AF65-F5344CB8AC3E}">
        <p14:creationId xmlns:p14="http://schemas.microsoft.com/office/powerpoint/2010/main" val="964496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 aller plus loin (Partie optionnelle)</a:t>
            </a:r>
            <a:endParaRPr lang="fr-FR" dirty="0"/>
          </a:p>
        </p:txBody>
      </p:sp>
      <p:sp>
        <p:nvSpPr>
          <p:cNvPr id="64" name="Espace réservé du contenu 63"/>
          <p:cNvSpPr>
            <a:spLocks noGrp="1"/>
          </p:cNvSpPr>
          <p:nvPr>
            <p:ph idx="1"/>
          </p:nvPr>
        </p:nvSpPr>
        <p:spPr>
          <a:xfrm>
            <a:off x="457200" y="1333500"/>
            <a:ext cx="8229600" cy="1019944"/>
          </a:xfrm>
        </p:spPr>
        <p:txBody>
          <a:bodyPr>
            <a:normAutofit fontScale="85000" lnSpcReduction="10000"/>
          </a:bodyPr>
          <a:lstStyle/>
          <a:p>
            <a:r>
              <a:rPr lang="fr-FR" dirty="0" smtClean="0"/>
              <a:t>Pour les plus motivés:</a:t>
            </a:r>
          </a:p>
          <a:p>
            <a:pPr lvl="1"/>
            <a:r>
              <a:rPr lang="fr-FR" dirty="0" smtClean="0"/>
              <a:t>Interconnecter les </a:t>
            </a:r>
            <a:r>
              <a:rPr lang="fr-FR" dirty="0" err="1" smtClean="0"/>
              <a:t>switchs</a:t>
            </a:r>
            <a:r>
              <a:rPr lang="fr-FR" dirty="0" smtClean="0"/>
              <a:t> avec deux liens 2 à 2, comme sur le schéma suivant</a:t>
            </a:r>
          </a:p>
          <a:p>
            <a:pPr lvl="1"/>
            <a:r>
              <a:rPr lang="fr-FR" dirty="0" smtClean="0"/>
              <a:t>Identifier les liens actifs et représenter l’arbre STP</a:t>
            </a:r>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30</a:t>
            </a:fld>
            <a:endParaRPr lang="fr-BE" dirty="0"/>
          </a:p>
        </p:txBody>
      </p:sp>
      <p:grpSp>
        <p:nvGrpSpPr>
          <p:cNvPr id="63" name="Groupe 62"/>
          <p:cNvGrpSpPr/>
          <p:nvPr/>
        </p:nvGrpSpPr>
        <p:grpSpPr>
          <a:xfrm>
            <a:off x="782238" y="2680028"/>
            <a:ext cx="6966468" cy="2374840"/>
            <a:chOff x="782238" y="2680028"/>
            <a:chExt cx="6966468" cy="2374840"/>
          </a:xfrm>
        </p:grpSpPr>
        <p:grpSp>
          <p:nvGrpSpPr>
            <p:cNvPr id="5" name="Groupe 4"/>
            <p:cNvGrpSpPr/>
            <p:nvPr/>
          </p:nvGrpSpPr>
          <p:grpSpPr>
            <a:xfrm>
              <a:off x="782238" y="2680028"/>
              <a:ext cx="6870437" cy="2374840"/>
              <a:chOff x="782238" y="3218964"/>
              <a:chExt cx="6870437" cy="2374840"/>
            </a:xfrm>
          </p:grpSpPr>
          <p:pic>
            <p:nvPicPr>
              <p:cNvPr id="6" name="Picture 3" descr="C:\Users\taghrid.asfour\AppData\Local\Microsoft\Windows\Temporary Internet Files\Content.IE5\3SY40NMV\Gnome-computer.sv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971599" y="4739664"/>
                <a:ext cx="535393" cy="5845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taghrid.asfour\AppData\Local\Microsoft\Windows\Temporary Internet Files\Content.IE5\ORDUKHSX\blue-switch[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5260" y="3227495"/>
                <a:ext cx="648072" cy="54761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taghrid.asfour\AppData\Local\Microsoft\Windows\Temporary Internet Files\Content.IE5\3SY40NMV\Gnome-computer.sv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2020382" y="4731133"/>
                <a:ext cx="535393" cy="58459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taghrid.asfour\AppData\Local\Microsoft\Windows\Temporary Internet Files\Content.IE5\ORDUKHSX\blue-switch[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4043" y="3218964"/>
                <a:ext cx="648072" cy="54761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taghrid.asfour\AppData\Local\Microsoft\Windows\Temporary Internet Files\Content.IE5\3SY40NMV\Gnome-computer.sv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3028494" y="4731133"/>
                <a:ext cx="535393" cy="58459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aghrid.asfour\AppData\Local\Microsoft\Windows\Temporary Internet Files\Content.IE5\ORDUKHSX\blue-switch[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2155" y="3218964"/>
                <a:ext cx="648072" cy="54761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C:\Users\taghrid.asfour\AppData\Local\Microsoft\Windows\Temporary Internet Files\Content.IE5\3SY40NMV\Gnome-computer.sv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836806" y="4739665"/>
                <a:ext cx="535393" cy="58459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taghrid.asfour\AppData\Local\Microsoft\Windows\Temporary Internet Files\Content.IE5\ORDUKHSX\blue-switch[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0467" y="3227496"/>
                <a:ext cx="648072" cy="54761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ghrid.asfour\AppData\Local\Microsoft\Windows\Temporary Internet Files\Content.IE5\3SY40NMV\Gnome-computer.svg[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060942" y="4739665"/>
                <a:ext cx="535393" cy="5845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taghrid.asfour\AppData\Local\Microsoft\Windows\Temporary Internet Files\Content.IE5\ORDUKHSX\blue-switch[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04603" y="3227496"/>
                <a:ext cx="648072" cy="547619"/>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Connecteur droit 15"/>
              <p:cNvCxnSpPr/>
              <p:nvPr/>
            </p:nvCxnSpPr>
            <p:spPr>
              <a:xfrm>
                <a:off x="3692235" y="3492773"/>
                <a:ext cx="1944216" cy="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17" name="Connecteur droit 16"/>
              <p:cNvCxnSpPr>
                <a:stCxn id="7" idx="3"/>
                <a:endCxn id="9" idx="1"/>
              </p:cNvCxnSpPr>
              <p:nvPr/>
            </p:nvCxnSpPr>
            <p:spPr>
              <a:xfrm flipV="1">
                <a:off x="1563332" y="3492774"/>
                <a:ext cx="400711" cy="8531"/>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8" name="Connecteur droit 17"/>
              <p:cNvCxnSpPr/>
              <p:nvPr/>
            </p:nvCxnSpPr>
            <p:spPr>
              <a:xfrm flipV="1">
                <a:off x="2577478" y="3497038"/>
                <a:ext cx="400711" cy="8531"/>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9" name="Connecteur droit 18"/>
              <p:cNvCxnSpPr>
                <a:stCxn id="13" idx="3"/>
                <a:endCxn id="15" idx="1"/>
              </p:cNvCxnSpPr>
              <p:nvPr/>
            </p:nvCxnSpPr>
            <p:spPr>
              <a:xfrm>
                <a:off x="6428539" y="3501306"/>
                <a:ext cx="576064"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0" name="Connecteur en angle 19"/>
              <p:cNvCxnSpPr>
                <a:stCxn id="15" idx="3"/>
                <a:endCxn id="7" idx="1"/>
              </p:cNvCxnSpPr>
              <p:nvPr/>
            </p:nvCxnSpPr>
            <p:spPr>
              <a:xfrm flipH="1" flipV="1">
                <a:off x="915260" y="3501305"/>
                <a:ext cx="6737415" cy="1"/>
              </a:xfrm>
              <a:prstGeom prst="bentConnector5">
                <a:avLst>
                  <a:gd name="adj1" fmla="val -3393"/>
                  <a:gd name="adj2" fmla="val 50241100000"/>
                  <a:gd name="adj3" fmla="val 103393"/>
                </a:avLst>
              </a:prstGeom>
              <a:ln>
                <a:prstDash val="dash"/>
              </a:ln>
            </p:spPr>
            <p:style>
              <a:lnRef idx="1">
                <a:schemeClr val="dk1"/>
              </a:lnRef>
              <a:fillRef idx="0">
                <a:schemeClr val="dk1"/>
              </a:fillRef>
              <a:effectRef idx="0">
                <a:schemeClr val="dk1"/>
              </a:effectRef>
              <a:fontRef idx="minor">
                <a:schemeClr val="tx1"/>
              </a:fontRef>
            </p:style>
          </p:cxnSp>
          <p:cxnSp>
            <p:nvCxnSpPr>
              <p:cNvPr id="21" name="Connecteur droit 20"/>
              <p:cNvCxnSpPr>
                <a:stCxn id="6" idx="0"/>
                <a:endCxn id="7" idx="2"/>
              </p:cNvCxnSpPr>
              <p:nvPr/>
            </p:nvCxnSpPr>
            <p:spPr>
              <a:xfrm flipV="1">
                <a:off x="1239295" y="3775114"/>
                <a:ext cx="1" cy="96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necteur droit 21"/>
              <p:cNvCxnSpPr>
                <a:stCxn id="8" idx="0"/>
                <a:endCxn id="9" idx="2"/>
              </p:cNvCxnSpPr>
              <p:nvPr/>
            </p:nvCxnSpPr>
            <p:spPr>
              <a:xfrm flipV="1">
                <a:off x="2288078" y="3766583"/>
                <a:ext cx="1" cy="96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cteur droit 22"/>
              <p:cNvCxnSpPr>
                <a:stCxn id="10" idx="0"/>
                <a:endCxn id="11" idx="2"/>
              </p:cNvCxnSpPr>
              <p:nvPr/>
            </p:nvCxnSpPr>
            <p:spPr>
              <a:xfrm flipV="1">
                <a:off x="3296190" y="3766583"/>
                <a:ext cx="1" cy="96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necteur droit 23"/>
              <p:cNvCxnSpPr>
                <a:stCxn id="12" idx="0"/>
                <a:endCxn id="13" idx="2"/>
              </p:cNvCxnSpPr>
              <p:nvPr/>
            </p:nvCxnSpPr>
            <p:spPr>
              <a:xfrm flipV="1">
                <a:off x="6104502" y="3775115"/>
                <a:ext cx="1" cy="96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cteur droit 24"/>
              <p:cNvCxnSpPr>
                <a:stCxn id="14" idx="0"/>
                <a:endCxn id="15" idx="2"/>
              </p:cNvCxnSpPr>
              <p:nvPr/>
            </p:nvCxnSpPr>
            <p:spPr>
              <a:xfrm flipV="1">
                <a:off x="7328638" y="3775115"/>
                <a:ext cx="1" cy="964550"/>
              </a:xfrm>
              <a:prstGeom prst="line">
                <a:avLst/>
              </a:prstGeom>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782238" y="3590449"/>
                <a:ext cx="372218" cy="276999"/>
              </a:xfrm>
              <a:prstGeom prst="rect">
                <a:avLst/>
              </a:prstGeom>
              <a:noFill/>
            </p:spPr>
            <p:txBody>
              <a:bodyPr wrap="none" rtlCol="0">
                <a:spAutoFit/>
              </a:bodyPr>
              <a:lstStyle/>
              <a:p>
                <a:r>
                  <a:rPr lang="fr-FR" sz="1200" dirty="0" smtClean="0"/>
                  <a:t>S1</a:t>
                </a:r>
                <a:endParaRPr lang="fr-FR" sz="1200" dirty="0"/>
              </a:p>
            </p:txBody>
          </p:sp>
          <p:sp>
            <p:nvSpPr>
              <p:cNvPr id="27" name="ZoneTexte 26"/>
              <p:cNvSpPr txBox="1"/>
              <p:nvPr/>
            </p:nvSpPr>
            <p:spPr>
              <a:xfrm>
                <a:off x="6771206" y="3664399"/>
                <a:ext cx="457176" cy="276999"/>
              </a:xfrm>
              <a:prstGeom prst="rect">
                <a:avLst/>
              </a:prstGeom>
              <a:noFill/>
            </p:spPr>
            <p:txBody>
              <a:bodyPr wrap="none" rtlCol="0">
                <a:spAutoFit/>
              </a:bodyPr>
              <a:lstStyle/>
              <a:p>
                <a:r>
                  <a:rPr lang="fr-FR" sz="1200" dirty="0" smtClean="0"/>
                  <a:t>S16</a:t>
                </a:r>
                <a:endParaRPr lang="fr-FR" sz="1200" dirty="0"/>
              </a:p>
            </p:txBody>
          </p:sp>
          <p:sp>
            <p:nvSpPr>
              <p:cNvPr id="28" name="ZoneTexte 27"/>
              <p:cNvSpPr txBox="1"/>
              <p:nvPr/>
            </p:nvSpPr>
            <p:spPr>
              <a:xfrm>
                <a:off x="5547070" y="3649588"/>
                <a:ext cx="457176" cy="276999"/>
              </a:xfrm>
              <a:prstGeom prst="rect">
                <a:avLst/>
              </a:prstGeom>
              <a:noFill/>
            </p:spPr>
            <p:txBody>
              <a:bodyPr wrap="none" rtlCol="0">
                <a:spAutoFit/>
              </a:bodyPr>
              <a:lstStyle/>
              <a:p>
                <a:r>
                  <a:rPr lang="fr-FR" sz="1200" dirty="0" smtClean="0"/>
                  <a:t>S15</a:t>
                </a:r>
                <a:endParaRPr lang="fr-FR" sz="1200" dirty="0"/>
              </a:p>
            </p:txBody>
          </p:sp>
          <p:sp>
            <p:nvSpPr>
              <p:cNvPr id="29" name="ZoneTexte 28"/>
              <p:cNvSpPr txBox="1"/>
              <p:nvPr/>
            </p:nvSpPr>
            <p:spPr>
              <a:xfrm>
                <a:off x="2777833" y="3605260"/>
                <a:ext cx="372218" cy="276999"/>
              </a:xfrm>
              <a:prstGeom prst="rect">
                <a:avLst/>
              </a:prstGeom>
              <a:noFill/>
            </p:spPr>
            <p:txBody>
              <a:bodyPr wrap="none" rtlCol="0">
                <a:spAutoFit/>
              </a:bodyPr>
              <a:lstStyle/>
              <a:p>
                <a:r>
                  <a:rPr lang="fr-FR" sz="1200" dirty="0" smtClean="0"/>
                  <a:t>S3</a:t>
                </a:r>
                <a:endParaRPr lang="fr-FR" sz="1200" dirty="0"/>
              </a:p>
            </p:txBody>
          </p:sp>
          <p:sp>
            <p:nvSpPr>
              <p:cNvPr id="30" name="ZoneTexte 29"/>
              <p:cNvSpPr txBox="1"/>
              <p:nvPr/>
            </p:nvSpPr>
            <p:spPr>
              <a:xfrm>
                <a:off x="1798108" y="3590449"/>
                <a:ext cx="372218" cy="276999"/>
              </a:xfrm>
              <a:prstGeom prst="rect">
                <a:avLst/>
              </a:prstGeom>
              <a:noFill/>
            </p:spPr>
            <p:txBody>
              <a:bodyPr wrap="none" rtlCol="0">
                <a:spAutoFit/>
              </a:bodyPr>
              <a:lstStyle/>
              <a:p>
                <a:r>
                  <a:rPr lang="fr-FR" sz="1200" dirty="0" smtClean="0"/>
                  <a:t>S2</a:t>
                </a:r>
                <a:endParaRPr lang="fr-FR" sz="1200" dirty="0"/>
              </a:p>
            </p:txBody>
          </p:sp>
          <p:sp>
            <p:nvSpPr>
              <p:cNvPr id="31" name="ZoneTexte 30"/>
              <p:cNvSpPr txBox="1"/>
              <p:nvPr/>
            </p:nvSpPr>
            <p:spPr>
              <a:xfrm>
                <a:off x="7020272" y="5315728"/>
                <a:ext cx="567784" cy="276999"/>
              </a:xfrm>
              <a:prstGeom prst="rect">
                <a:avLst/>
              </a:prstGeom>
              <a:noFill/>
            </p:spPr>
            <p:txBody>
              <a:bodyPr wrap="none" rtlCol="0">
                <a:spAutoFit/>
              </a:bodyPr>
              <a:lstStyle/>
              <a:p>
                <a:r>
                  <a:rPr lang="fr-FR" sz="1200" dirty="0" smtClean="0"/>
                  <a:t>PC16</a:t>
                </a:r>
                <a:endParaRPr lang="fr-FR" sz="1200" dirty="0"/>
              </a:p>
            </p:txBody>
          </p:sp>
          <p:sp>
            <p:nvSpPr>
              <p:cNvPr id="32" name="ZoneTexte 31"/>
              <p:cNvSpPr txBox="1"/>
              <p:nvPr/>
            </p:nvSpPr>
            <p:spPr>
              <a:xfrm>
                <a:off x="992832" y="5316805"/>
                <a:ext cx="482824" cy="276999"/>
              </a:xfrm>
              <a:prstGeom prst="rect">
                <a:avLst/>
              </a:prstGeom>
              <a:noFill/>
            </p:spPr>
            <p:txBody>
              <a:bodyPr wrap="none" rtlCol="0">
                <a:spAutoFit/>
              </a:bodyPr>
              <a:lstStyle/>
              <a:p>
                <a:r>
                  <a:rPr lang="fr-FR" sz="1200" dirty="0" smtClean="0"/>
                  <a:t>PC1</a:t>
                </a:r>
                <a:endParaRPr lang="fr-FR" sz="1200" dirty="0"/>
              </a:p>
            </p:txBody>
          </p:sp>
          <p:sp>
            <p:nvSpPr>
              <p:cNvPr id="33" name="ZoneTexte 32"/>
              <p:cNvSpPr txBox="1"/>
              <p:nvPr/>
            </p:nvSpPr>
            <p:spPr>
              <a:xfrm>
                <a:off x="2051720" y="5316805"/>
                <a:ext cx="482824" cy="276999"/>
              </a:xfrm>
              <a:prstGeom prst="rect">
                <a:avLst/>
              </a:prstGeom>
              <a:noFill/>
            </p:spPr>
            <p:txBody>
              <a:bodyPr wrap="none" rtlCol="0">
                <a:spAutoFit/>
              </a:bodyPr>
              <a:lstStyle/>
              <a:p>
                <a:r>
                  <a:rPr lang="fr-FR" sz="1200" dirty="0" smtClean="0"/>
                  <a:t>PC2</a:t>
                </a:r>
                <a:endParaRPr lang="fr-FR" sz="1200" dirty="0"/>
              </a:p>
            </p:txBody>
          </p:sp>
          <p:sp>
            <p:nvSpPr>
              <p:cNvPr id="34" name="ZoneTexte 33"/>
              <p:cNvSpPr txBox="1"/>
              <p:nvPr/>
            </p:nvSpPr>
            <p:spPr>
              <a:xfrm>
                <a:off x="3059832" y="5315728"/>
                <a:ext cx="482824" cy="276999"/>
              </a:xfrm>
              <a:prstGeom prst="rect">
                <a:avLst/>
              </a:prstGeom>
              <a:noFill/>
            </p:spPr>
            <p:txBody>
              <a:bodyPr wrap="none" rtlCol="0">
                <a:spAutoFit/>
              </a:bodyPr>
              <a:lstStyle/>
              <a:p>
                <a:r>
                  <a:rPr lang="fr-FR" sz="1200" dirty="0" smtClean="0"/>
                  <a:t>PC3</a:t>
                </a:r>
                <a:endParaRPr lang="fr-FR" sz="1200" dirty="0"/>
              </a:p>
            </p:txBody>
          </p:sp>
          <p:sp>
            <p:nvSpPr>
              <p:cNvPr id="35" name="ZoneTexte 34"/>
              <p:cNvSpPr txBox="1"/>
              <p:nvPr/>
            </p:nvSpPr>
            <p:spPr>
              <a:xfrm>
                <a:off x="5804415" y="5305772"/>
                <a:ext cx="567784" cy="276999"/>
              </a:xfrm>
              <a:prstGeom prst="rect">
                <a:avLst/>
              </a:prstGeom>
              <a:noFill/>
            </p:spPr>
            <p:txBody>
              <a:bodyPr wrap="none" rtlCol="0">
                <a:spAutoFit/>
              </a:bodyPr>
              <a:lstStyle/>
              <a:p>
                <a:r>
                  <a:rPr lang="fr-FR" sz="1200" dirty="0" smtClean="0"/>
                  <a:t>PC15</a:t>
                </a:r>
                <a:endParaRPr lang="fr-FR" sz="1200" dirty="0"/>
              </a:p>
            </p:txBody>
          </p:sp>
          <p:sp>
            <p:nvSpPr>
              <p:cNvPr id="36" name="ZoneTexte 35"/>
              <p:cNvSpPr txBox="1"/>
              <p:nvPr/>
            </p:nvSpPr>
            <p:spPr>
              <a:xfrm>
                <a:off x="1154456" y="3804023"/>
                <a:ext cx="577402" cy="276999"/>
              </a:xfrm>
              <a:prstGeom prst="rect">
                <a:avLst/>
              </a:prstGeom>
              <a:noFill/>
            </p:spPr>
            <p:txBody>
              <a:bodyPr wrap="none" rtlCol="0">
                <a:spAutoFit/>
              </a:bodyPr>
              <a:lstStyle/>
              <a:p>
                <a:r>
                  <a:rPr lang="fr-FR" sz="1200" dirty="0" smtClean="0"/>
                  <a:t>Fa0/1</a:t>
                </a:r>
                <a:endParaRPr lang="fr-FR" sz="1200" dirty="0"/>
              </a:p>
            </p:txBody>
          </p:sp>
          <p:sp>
            <p:nvSpPr>
              <p:cNvPr id="37" name="ZoneTexte 36"/>
              <p:cNvSpPr txBox="1"/>
              <p:nvPr/>
            </p:nvSpPr>
            <p:spPr>
              <a:xfrm>
                <a:off x="7060942" y="3887761"/>
                <a:ext cx="577402" cy="276999"/>
              </a:xfrm>
              <a:prstGeom prst="rect">
                <a:avLst/>
              </a:prstGeom>
              <a:noFill/>
            </p:spPr>
            <p:txBody>
              <a:bodyPr wrap="none" rtlCol="0">
                <a:spAutoFit/>
              </a:bodyPr>
              <a:lstStyle/>
              <a:p>
                <a:r>
                  <a:rPr lang="fr-FR" sz="1200" dirty="0" smtClean="0"/>
                  <a:t>Fa0/1</a:t>
                </a:r>
                <a:endParaRPr lang="fr-FR" sz="1200" dirty="0"/>
              </a:p>
            </p:txBody>
          </p:sp>
          <p:sp>
            <p:nvSpPr>
              <p:cNvPr id="38" name="ZoneTexte 37"/>
              <p:cNvSpPr txBox="1"/>
              <p:nvPr/>
            </p:nvSpPr>
            <p:spPr>
              <a:xfrm>
                <a:off x="2051720" y="3815908"/>
                <a:ext cx="577402" cy="276999"/>
              </a:xfrm>
              <a:prstGeom prst="rect">
                <a:avLst/>
              </a:prstGeom>
              <a:noFill/>
            </p:spPr>
            <p:txBody>
              <a:bodyPr wrap="none" rtlCol="0">
                <a:spAutoFit/>
              </a:bodyPr>
              <a:lstStyle/>
              <a:p>
                <a:r>
                  <a:rPr lang="fr-FR" sz="1200" dirty="0" smtClean="0"/>
                  <a:t>Fa0/1</a:t>
                </a:r>
                <a:endParaRPr lang="fr-FR" sz="1200" dirty="0"/>
              </a:p>
            </p:txBody>
          </p:sp>
          <p:sp>
            <p:nvSpPr>
              <p:cNvPr id="39" name="ZoneTexte 38"/>
              <p:cNvSpPr txBox="1"/>
              <p:nvPr/>
            </p:nvSpPr>
            <p:spPr>
              <a:xfrm>
                <a:off x="5865335" y="3867448"/>
                <a:ext cx="577402" cy="276999"/>
              </a:xfrm>
              <a:prstGeom prst="rect">
                <a:avLst/>
              </a:prstGeom>
              <a:noFill/>
            </p:spPr>
            <p:txBody>
              <a:bodyPr wrap="none" rtlCol="0">
                <a:spAutoFit/>
              </a:bodyPr>
              <a:lstStyle/>
              <a:p>
                <a:r>
                  <a:rPr lang="fr-FR" sz="1200" dirty="0" smtClean="0"/>
                  <a:t>Fa0/1</a:t>
                </a:r>
                <a:endParaRPr lang="fr-FR" sz="1200" dirty="0"/>
              </a:p>
            </p:txBody>
          </p:sp>
          <p:sp>
            <p:nvSpPr>
              <p:cNvPr id="40" name="ZoneTexte 39"/>
              <p:cNvSpPr txBox="1"/>
              <p:nvPr/>
            </p:nvSpPr>
            <p:spPr>
              <a:xfrm>
                <a:off x="3100633" y="3815908"/>
                <a:ext cx="577402" cy="276999"/>
              </a:xfrm>
              <a:prstGeom prst="rect">
                <a:avLst/>
              </a:prstGeom>
              <a:noFill/>
            </p:spPr>
            <p:txBody>
              <a:bodyPr wrap="none" rtlCol="0">
                <a:spAutoFit/>
              </a:bodyPr>
              <a:lstStyle/>
              <a:p>
                <a:r>
                  <a:rPr lang="fr-FR" sz="1200" dirty="0" smtClean="0"/>
                  <a:t>Fa0/1</a:t>
                </a:r>
                <a:endParaRPr lang="fr-FR" sz="1200" dirty="0"/>
              </a:p>
            </p:txBody>
          </p:sp>
        </p:grpSp>
        <p:cxnSp>
          <p:nvCxnSpPr>
            <p:cNvPr id="41" name="Connecteur droit 40"/>
            <p:cNvCxnSpPr>
              <a:endCxn id="30" idx="0"/>
            </p:cNvCxnSpPr>
            <p:nvPr/>
          </p:nvCxnSpPr>
          <p:spPr>
            <a:xfrm flipV="1">
              <a:off x="1531502" y="3051513"/>
              <a:ext cx="452715" cy="504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5" name="Connecteur droit 44"/>
            <p:cNvCxnSpPr/>
            <p:nvPr/>
          </p:nvCxnSpPr>
          <p:spPr>
            <a:xfrm flipV="1">
              <a:off x="6428539" y="3071369"/>
              <a:ext cx="735749" cy="1"/>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6" name="Connecteur droit 45"/>
            <p:cNvCxnSpPr/>
            <p:nvPr/>
          </p:nvCxnSpPr>
          <p:spPr>
            <a:xfrm flipV="1">
              <a:off x="2491178" y="3046468"/>
              <a:ext cx="452715" cy="504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7" name="Connecteur droit 46"/>
            <p:cNvCxnSpPr/>
            <p:nvPr/>
          </p:nvCxnSpPr>
          <p:spPr>
            <a:xfrm>
              <a:off x="3502969" y="3125463"/>
              <a:ext cx="2362366" cy="0"/>
            </a:xfrm>
            <a:prstGeom prst="line">
              <a:avLst/>
            </a:prstGeom>
            <a:ln w="28575">
              <a:prstDash val="dash"/>
            </a:ln>
          </p:spPr>
          <p:style>
            <a:lnRef idx="1">
              <a:schemeClr val="dk1"/>
            </a:lnRef>
            <a:fillRef idx="0">
              <a:schemeClr val="dk1"/>
            </a:fillRef>
            <a:effectRef idx="0">
              <a:schemeClr val="dk1"/>
            </a:effectRef>
            <a:fontRef idx="minor">
              <a:schemeClr val="tx1"/>
            </a:fontRef>
          </p:style>
        </p:cxnSp>
        <p:cxnSp>
          <p:nvCxnSpPr>
            <p:cNvPr id="61" name="Connecteur en angle 60"/>
            <p:cNvCxnSpPr/>
            <p:nvPr/>
          </p:nvCxnSpPr>
          <p:spPr>
            <a:xfrm flipH="1" flipV="1">
              <a:off x="1011291" y="3032670"/>
              <a:ext cx="6737415" cy="1"/>
            </a:xfrm>
            <a:prstGeom prst="bentConnector5">
              <a:avLst>
                <a:gd name="adj1" fmla="val -3393"/>
                <a:gd name="adj2" fmla="val 50241100000"/>
                <a:gd name="adj3" fmla="val 103393"/>
              </a:avLst>
            </a:prstGeom>
            <a:ln>
              <a:prstDash val="dash"/>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7531399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 réviser </a:t>
            </a:r>
            <a:endParaRPr lang="fr-FR" dirty="0"/>
          </a:p>
        </p:txBody>
      </p:sp>
      <p:sp>
        <p:nvSpPr>
          <p:cNvPr id="8" name="Espace réservé du contenu 7"/>
          <p:cNvSpPr>
            <a:spLocks noGrp="1"/>
          </p:cNvSpPr>
          <p:nvPr>
            <p:ph idx="1"/>
          </p:nvPr>
        </p:nvSpPr>
        <p:spPr>
          <a:xfrm>
            <a:off x="457200" y="1333500"/>
            <a:ext cx="8229600" cy="2100064"/>
          </a:xfrm>
        </p:spPr>
        <p:txBody>
          <a:bodyPr>
            <a:normAutofit fontScale="92500"/>
          </a:bodyPr>
          <a:lstStyle/>
          <a:p>
            <a:r>
              <a:rPr lang="fr-FR" dirty="0"/>
              <a:t>Module </a:t>
            </a:r>
            <a:r>
              <a:rPr lang="fr-FR" dirty="0" smtClean="0"/>
              <a:t>4ETI-CRP-2018-2019 sur le site de cisco.netacad.com</a:t>
            </a:r>
          </a:p>
          <a:p>
            <a:pPr lvl="1"/>
            <a:r>
              <a:rPr lang="fr-FR" dirty="0" smtClean="0"/>
              <a:t>Lire le chapitre 2 (A votre rythme à l’école ou chez vous)</a:t>
            </a:r>
          </a:p>
          <a:p>
            <a:r>
              <a:rPr lang="fr-FR" dirty="0" smtClean="0"/>
              <a:t>Auto-évaluation (Très fortement conseillée)</a:t>
            </a:r>
          </a:p>
          <a:p>
            <a:pPr lvl="1"/>
            <a:r>
              <a:rPr lang="fr-FR" dirty="0" smtClean="0"/>
              <a:t>Répondre aux questions de l’examen de fin de chapitre 2 en ligne </a:t>
            </a:r>
          </a:p>
          <a:p>
            <a:pPr lvl="1"/>
            <a:r>
              <a:rPr lang="fr-FR" dirty="0" smtClean="0"/>
              <a:t>Répondre au questionnaire du chapitre 2 en ligne</a:t>
            </a:r>
            <a:endParaRPr lang="fr-FR" dirty="0"/>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31</a:t>
            </a:fld>
            <a:endParaRPr lang="fr-BE" dirty="0"/>
          </a:p>
        </p:txBody>
      </p:sp>
    </p:spTree>
    <p:extLst>
      <p:ext uri="{BB962C8B-B14F-4D97-AF65-F5344CB8AC3E}">
        <p14:creationId xmlns:p14="http://schemas.microsoft.com/office/powerpoint/2010/main" val="6477630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Organisation</a:t>
            </a:r>
            <a:endParaRPr lang="fr-FR" dirty="0"/>
          </a:p>
        </p:txBody>
      </p:sp>
      <p:sp>
        <p:nvSpPr>
          <p:cNvPr id="3" name="Espace réservé du contenu 2"/>
          <p:cNvSpPr>
            <a:spLocks noGrp="1"/>
          </p:cNvSpPr>
          <p:nvPr>
            <p:ph idx="1"/>
          </p:nvPr>
        </p:nvSpPr>
        <p:spPr/>
        <p:txBody>
          <a:bodyPr/>
          <a:lstStyle/>
          <a:p>
            <a:r>
              <a:rPr lang="fr-FR" dirty="0" smtClean="0"/>
              <a:t>Chaque élève dispose</a:t>
            </a:r>
          </a:p>
          <a:p>
            <a:pPr lvl="1"/>
            <a:r>
              <a:rPr lang="fr-FR" dirty="0" smtClean="0"/>
              <a:t>D’un ordinateur</a:t>
            </a:r>
          </a:p>
          <a:p>
            <a:pPr lvl="1"/>
            <a:r>
              <a:rPr lang="fr-FR" dirty="0" smtClean="0"/>
              <a:t>D’un switch Cisco</a:t>
            </a:r>
          </a:p>
          <a:p>
            <a:pPr lvl="1"/>
            <a:r>
              <a:rPr lang="fr-FR" dirty="0" smtClean="0"/>
              <a:t>D’un câble d’alimentation pour le switch</a:t>
            </a:r>
          </a:p>
          <a:p>
            <a:pPr lvl="1"/>
            <a:r>
              <a:rPr lang="fr-FR" dirty="0" smtClean="0"/>
              <a:t>D’un câble console (bleu clair)</a:t>
            </a:r>
          </a:p>
          <a:p>
            <a:pPr lvl="1"/>
            <a:r>
              <a:rPr lang="fr-FR" dirty="0" smtClean="0"/>
              <a:t>D’un câble droit (connexion PC &lt;=&gt; switch)</a:t>
            </a:r>
          </a:p>
          <a:p>
            <a:pPr lvl="1"/>
            <a:r>
              <a:rPr lang="fr-FR" dirty="0" smtClean="0"/>
              <a:t>D’un câble croisé (connexion switch &lt;=&gt; switch)</a:t>
            </a:r>
          </a:p>
          <a:p>
            <a:r>
              <a:rPr lang="fr-FR" dirty="0" smtClean="0"/>
              <a:t>La moitié du groupe est dans la salle B121 et l’autre moitié dans la B122</a:t>
            </a:r>
          </a:p>
          <a:p>
            <a:endParaRPr lang="fr-FR" dirty="0" smtClean="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4</a:t>
            </a:fld>
            <a:endParaRPr lang="fr-BE" dirty="0"/>
          </a:p>
        </p:txBody>
      </p:sp>
      <p:pic>
        <p:nvPicPr>
          <p:cNvPr id="5" name="Picture 7" descr="https://s2.qwant.com/thumbr/0x0/e/8/ffe7e408549723eca5ef12f5b2e23891db733a2a663a3168636a3f346fdc65/WSC2960S24TSS-Ra.jpg?u=http%3A%2F%2Fmedia.cablesandkits.com%2Fp%2FWSC2960S24TSS-Ra.jpg&amp;q=0&amp;b=1&amp;p=0&amp;a=1"/>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526" t="16279" r="2873" b="14226"/>
          <a:stretch/>
        </p:blipFill>
        <p:spPr bwMode="auto">
          <a:xfrm>
            <a:off x="6804247" y="3001516"/>
            <a:ext cx="2036677" cy="10081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isco Catalyst 2900 Series 48 Port Switch, WS-C2950T-48-SI"/>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658" t="32557" r="6235" b="33721"/>
          <a:stretch/>
        </p:blipFill>
        <p:spPr bwMode="auto">
          <a:xfrm>
            <a:off x="6726861" y="1993403"/>
            <a:ext cx="2134997" cy="540721"/>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p:cNvSpPr txBox="1"/>
          <p:nvPr/>
        </p:nvSpPr>
        <p:spPr>
          <a:xfrm>
            <a:off x="4974160" y="1561356"/>
            <a:ext cx="3866764" cy="276999"/>
          </a:xfrm>
          <a:prstGeom prst="rect">
            <a:avLst/>
          </a:prstGeom>
          <a:noFill/>
        </p:spPr>
        <p:txBody>
          <a:bodyPr wrap="none" rtlCol="0">
            <a:spAutoFit/>
          </a:bodyPr>
          <a:lstStyle/>
          <a:p>
            <a:r>
              <a:rPr lang="fr-FR" sz="1200" dirty="0" smtClean="0">
                <a:solidFill>
                  <a:srgbClr val="0070C0"/>
                </a:solidFill>
              </a:rPr>
              <a:t>Les deux modèles de </a:t>
            </a:r>
            <a:r>
              <a:rPr lang="fr-FR" sz="1200" dirty="0" err="1" smtClean="0">
                <a:solidFill>
                  <a:srgbClr val="0070C0"/>
                </a:solidFill>
              </a:rPr>
              <a:t>switchs</a:t>
            </a:r>
            <a:r>
              <a:rPr lang="fr-FR" sz="1200" dirty="0" smtClean="0">
                <a:solidFill>
                  <a:srgbClr val="0070C0"/>
                </a:solidFill>
              </a:rPr>
              <a:t> 2900 disponibles à CPE</a:t>
            </a:r>
            <a:endParaRPr lang="fr-FR" sz="1200" dirty="0">
              <a:solidFill>
                <a:srgbClr val="0070C0"/>
              </a:solidFill>
            </a:endParaRPr>
          </a:p>
        </p:txBody>
      </p:sp>
    </p:spTree>
    <p:extLst>
      <p:ext uri="{BB962C8B-B14F-4D97-AF65-F5344CB8AC3E}">
        <p14:creationId xmlns:p14="http://schemas.microsoft.com/office/powerpoint/2010/main" val="3203592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p:cNvSpPr>
            <a:spLocks noGrp="1"/>
          </p:cNvSpPr>
          <p:nvPr>
            <p:ph type="title"/>
          </p:nvPr>
        </p:nvSpPr>
        <p:spPr/>
        <p:txBody>
          <a:bodyPr/>
          <a:lstStyle/>
          <a:p>
            <a:r>
              <a:rPr lang="fr-FR" dirty="0" smtClean="0"/>
              <a:t>Travail à faire par chaque élève</a:t>
            </a:r>
            <a:endParaRPr lang="fr-FR" dirty="0"/>
          </a:p>
        </p:txBody>
      </p:sp>
      <p:sp>
        <p:nvSpPr>
          <p:cNvPr id="18" name="Espace réservé du contenu 17"/>
          <p:cNvSpPr>
            <a:spLocks noGrp="1"/>
          </p:cNvSpPr>
          <p:nvPr>
            <p:ph sz="half" idx="1"/>
          </p:nvPr>
        </p:nvSpPr>
        <p:spPr>
          <a:xfrm>
            <a:off x="457199" y="1394460"/>
            <a:ext cx="5711661" cy="3931920"/>
          </a:xfrm>
        </p:spPr>
        <p:txBody>
          <a:bodyPr>
            <a:normAutofit fontScale="62500" lnSpcReduction="20000"/>
          </a:bodyPr>
          <a:lstStyle/>
          <a:p>
            <a:pPr marL="0" indent="0">
              <a:buNone/>
            </a:pPr>
            <a:endParaRPr lang="fr-FR" dirty="0" smtClean="0"/>
          </a:p>
          <a:p>
            <a:r>
              <a:rPr lang="fr-FR" dirty="0" smtClean="0"/>
              <a:t>Premier accès au switch:</a:t>
            </a:r>
          </a:p>
          <a:p>
            <a:pPr lvl="1"/>
            <a:r>
              <a:rPr lang="fr-FR" dirty="0" smtClean="0"/>
              <a:t>Connecter le port série du PC et le port console du switch avec un câble console (bleu clair)</a:t>
            </a:r>
          </a:p>
          <a:p>
            <a:pPr lvl="1"/>
            <a:r>
              <a:rPr lang="fr-FR" dirty="0" smtClean="0"/>
              <a:t>Utiliser l’émulateur de terminal </a:t>
            </a:r>
            <a:r>
              <a:rPr lang="fr-FR" dirty="0" err="1" smtClean="0"/>
              <a:t>gtkterm</a:t>
            </a:r>
            <a:r>
              <a:rPr lang="fr-FR" dirty="0" smtClean="0"/>
              <a:t> pour ouvrir un terminal et avoir accès aux commandes de l’IOS du switch</a:t>
            </a:r>
          </a:p>
          <a:p>
            <a:pPr lvl="1"/>
            <a:r>
              <a:rPr lang="fr-FR" dirty="0" smtClean="0"/>
              <a:t>La liaison série sera utilisée uniquement pour envoyer des commandes et afficher les informations du switch</a:t>
            </a:r>
          </a:p>
          <a:p>
            <a:pPr lvl="1"/>
            <a:r>
              <a:rPr lang="fr-FR" dirty="0" smtClean="0"/>
              <a:t>Aucun transfert de données ne sera opéré sur cette liaison</a:t>
            </a:r>
          </a:p>
          <a:p>
            <a:pPr lvl="1"/>
            <a:r>
              <a:rPr lang="fr-FR" dirty="0" smtClean="0"/>
              <a:t>Le paramétrage de la RS232 est le suivant:</a:t>
            </a:r>
          </a:p>
          <a:p>
            <a:pPr lvl="2"/>
            <a:r>
              <a:rPr lang="fr-FR" dirty="0" smtClean="0"/>
              <a:t>vitesse 9600b/s</a:t>
            </a:r>
          </a:p>
          <a:p>
            <a:pPr lvl="2"/>
            <a:r>
              <a:rPr lang="fr-FR" dirty="0"/>
              <a:t>b</a:t>
            </a:r>
            <a:r>
              <a:rPr lang="fr-FR" dirty="0" smtClean="0"/>
              <a:t>its de données: 8 (8bits de données à envoyer en même temps)</a:t>
            </a:r>
          </a:p>
          <a:p>
            <a:pPr lvl="2"/>
            <a:r>
              <a:rPr lang="fr-FR" dirty="0"/>
              <a:t>b</a:t>
            </a:r>
            <a:r>
              <a:rPr lang="fr-FR" dirty="0" smtClean="0"/>
              <a:t>it d’arrêt: 1</a:t>
            </a:r>
          </a:p>
          <a:p>
            <a:pPr lvl="2"/>
            <a:r>
              <a:rPr lang="fr-FR" dirty="0"/>
              <a:t>p</a:t>
            </a:r>
            <a:r>
              <a:rPr lang="fr-FR" dirty="0" smtClean="0"/>
              <a:t>arité: aucune parité</a:t>
            </a:r>
          </a:p>
          <a:p>
            <a:pPr lvl="2"/>
            <a:r>
              <a:rPr lang="fr-FR" dirty="0"/>
              <a:t>c</a:t>
            </a:r>
            <a:r>
              <a:rPr lang="fr-FR" dirty="0" smtClean="0"/>
              <a:t>ontrôle de flux: laisser par défaut</a:t>
            </a:r>
          </a:p>
          <a:p>
            <a:pPr lvl="1"/>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5</a:t>
            </a:fld>
            <a:endParaRPr lang="fr-BE" dirty="0"/>
          </a:p>
        </p:txBody>
      </p:sp>
      <p:grpSp>
        <p:nvGrpSpPr>
          <p:cNvPr id="21" name="Groupe 20"/>
          <p:cNvGrpSpPr/>
          <p:nvPr/>
        </p:nvGrpSpPr>
        <p:grpSpPr>
          <a:xfrm>
            <a:off x="7062785" y="1656323"/>
            <a:ext cx="1596747" cy="2295893"/>
            <a:chOff x="6851259" y="2073775"/>
            <a:chExt cx="1947668" cy="3073524"/>
          </a:xfrm>
        </p:grpSpPr>
        <p:sp>
          <p:nvSpPr>
            <p:cNvPr id="13" name="Lune 12"/>
            <p:cNvSpPr/>
            <p:nvPr/>
          </p:nvSpPr>
          <p:spPr>
            <a:xfrm flipH="1">
              <a:off x="7499331" y="2386401"/>
              <a:ext cx="504056" cy="2340260"/>
            </a:xfrm>
            <a:prstGeom prst="moon">
              <a:avLst>
                <a:gd name="adj" fmla="val 3405"/>
              </a:avLst>
            </a:prstGeom>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ln>
                  <a:solidFill>
                    <a:srgbClr val="00B0F0"/>
                  </a:solidFill>
                </a:ln>
                <a:solidFill>
                  <a:srgbClr val="00B0F0"/>
                </a:solidFill>
              </a:endParaRPr>
            </a:p>
          </p:txBody>
        </p:sp>
        <p:pic>
          <p:nvPicPr>
            <p:cNvPr id="1027" name="Picture 3" descr="C:\Users\taghrid.asfour\AppData\Local\Microsoft\Windows\Temporary Internet Files\Content.IE5\3SY40NMV\Gnome-computer.svg[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51259" y="4306023"/>
              <a:ext cx="841276" cy="84127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taghrid.asfour\AppData\Local\Microsoft\Windows\Temporary Internet Files\Content.IE5\ORDUKHSX\blue-switch[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7924" y="2073775"/>
              <a:ext cx="807946" cy="625252"/>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p:cNvSpPr txBox="1"/>
            <p:nvPr/>
          </p:nvSpPr>
          <p:spPr>
            <a:xfrm>
              <a:off x="7692535" y="2386401"/>
              <a:ext cx="1037463" cy="276999"/>
            </a:xfrm>
            <a:prstGeom prst="rect">
              <a:avLst/>
            </a:prstGeom>
            <a:noFill/>
          </p:spPr>
          <p:txBody>
            <a:bodyPr wrap="none" rtlCol="0">
              <a:spAutoFit/>
            </a:bodyPr>
            <a:lstStyle/>
            <a:p>
              <a:r>
                <a:rPr lang="fr-FR" sz="1200" dirty="0" smtClean="0"/>
                <a:t>Port console</a:t>
              </a:r>
              <a:endParaRPr lang="fr-FR" sz="1200" dirty="0"/>
            </a:p>
          </p:txBody>
        </p:sp>
        <p:sp>
          <p:nvSpPr>
            <p:cNvPr id="17" name="ZoneTexte 16"/>
            <p:cNvSpPr txBox="1"/>
            <p:nvPr/>
          </p:nvSpPr>
          <p:spPr>
            <a:xfrm>
              <a:off x="7623605" y="4588454"/>
              <a:ext cx="1175322" cy="276999"/>
            </a:xfrm>
            <a:prstGeom prst="rect">
              <a:avLst/>
            </a:prstGeom>
            <a:noFill/>
          </p:spPr>
          <p:txBody>
            <a:bodyPr wrap="none" rtlCol="0">
              <a:spAutoFit/>
            </a:bodyPr>
            <a:lstStyle/>
            <a:p>
              <a:r>
                <a:rPr lang="fr-FR" sz="1200" dirty="0" smtClean="0"/>
                <a:t>Port série </a:t>
              </a:r>
              <a:r>
                <a:rPr lang="fr-FR" sz="1200" dirty="0" err="1" smtClean="0"/>
                <a:t>com</a:t>
              </a:r>
              <a:endParaRPr lang="fr-FR" sz="1200" dirty="0"/>
            </a:p>
          </p:txBody>
        </p:sp>
      </p:grpSp>
    </p:spTree>
    <p:extLst>
      <p:ext uri="{BB962C8B-B14F-4D97-AF65-F5344CB8AC3E}">
        <p14:creationId xmlns:p14="http://schemas.microsoft.com/office/powerpoint/2010/main" val="3058218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lstStyle/>
          <a:p>
            <a:r>
              <a:rPr lang="fr-FR" smtClean="0"/>
              <a:t>EtapE I</a:t>
            </a:r>
            <a:endParaRPr lang="fr-FR" dirty="0"/>
          </a:p>
        </p:txBody>
      </p:sp>
      <p:sp>
        <p:nvSpPr>
          <p:cNvPr id="6" name="Sous-titre 5"/>
          <p:cNvSpPr>
            <a:spLocks noGrp="1"/>
          </p:cNvSpPr>
          <p:nvPr>
            <p:ph type="subTitle" idx="1"/>
          </p:nvPr>
        </p:nvSpPr>
        <p:spPr/>
        <p:txBody>
          <a:bodyPr/>
          <a:lstStyle/>
          <a:p>
            <a:r>
              <a:rPr lang="fr-FR" smtClean="0"/>
              <a:t>Accéder au switch et analyser ses composants matériels et logiciels</a:t>
            </a:r>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6</a:t>
            </a:fld>
            <a:endParaRPr lang="fr-BE" dirty="0"/>
          </a:p>
        </p:txBody>
      </p:sp>
    </p:spTree>
    <p:extLst>
      <p:ext uri="{BB962C8B-B14F-4D97-AF65-F5344CB8AC3E}">
        <p14:creationId xmlns:p14="http://schemas.microsoft.com/office/powerpoint/2010/main" val="16403999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A savoir: Architecture matérielle d’un switch</a:t>
            </a:r>
            <a:endParaRPr lang="fr-FR"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7</a:t>
            </a:fld>
            <a:endParaRPr lang="fr-BE" dirty="0"/>
          </a:p>
        </p:txBody>
      </p:sp>
      <p:pic>
        <p:nvPicPr>
          <p:cNvPr id="2050" name="Picture 2" descr="Frame and main board after chassis has been remov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3747" y="1633364"/>
            <a:ext cx="4392489" cy="3294366"/>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p:cNvSpPr txBox="1"/>
          <p:nvPr/>
        </p:nvSpPr>
        <p:spPr>
          <a:xfrm>
            <a:off x="107504" y="2310732"/>
            <a:ext cx="1980027"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fr-FR" dirty="0" smtClean="0"/>
              <a:t>Mémoire Flash</a:t>
            </a:r>
          </a:p>
        </p:txBody>
      </p:sp>
      <p:sp>
        <p:nvSpPr>
          <p:cNvPr id="9" name="ZoneTexte 8"/>
          <p:cNvSpPr txBox="1"/>
          <p:nvPr/>
        </p:nvSpPr>
        <p:spPr>
          <a:xfrm>
            <a:off x="107504" y="1691274"/>
            <a:ext cx="1980027"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fr-FR" dirty="0" smtClean="0"/>
              <a:t>Mémoire ROM</a:t>
            </a:r>
          </a:p>
        </p:txBody>
      </p:sp>
      <p:sp>
        <p:nvSpPr>
          <p:cNvPr id="10" name="ZoneTexte 9"/>
          <p:cNvSpPr txBox="1"/>
          <p:nvPr/>
        </p:nvSpPr>
        <p:spPr>
          <a:xfrm>
            <a:off x="107503" y="2852530"/>
            <a:ext cx="1980028"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fr-FR" dirty="0" smtClean="0"/>
              <a:t>Mémoire RAM</a:t>
            </a:r>
          </a:p>
        </p:txBody>
      </p:sp>
      <p:sp>
        <p:nvSpPr>
          <p:cNvPr id="11" name="ZoneTexte 10"/>
          <p:cNvSpPr txBox="1"/>
          <p:nvPr/>
        </p:nvSpPr>
        <p:spPr>
          <a:xfrm>
            <a:off x="107504" y="3454399"/>
            <a:ext cx="1980029" cy="369332"/>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fr-FR" dirty="0" smtClean="0"/>
              <a:t>Mémoire NVRAM</a:t>
            </a:r>
          </a:p>
        </p:txBody>
      </p:sp>
      <p:sp>
        <p:nvSpPr>
          <p:cNvPr id="12" name="ZoneTexte 11"/>
          <p:cNvSpPr txBox="1"/>
          <p:nvPr/>
        </p:nvSpPr>
        <p:spPr>
          <a:xfrm>
            <a:off x="6804248" y="1633364"/>
            <a:ext cx="1980027"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fr-FR" dirty="0" smtClean="0"/>
              <a:t>CPU/Processeur</a:t>
            </a:r>
          </a:p>
        </p:txBody>
      </p:sp>
      <p:sp>
        <p:nvSpPr>
          <p:cNvPr id="13" name="ZoneTexte 12"/>
          <p:cNvSpPr txBox="1"/>
          <p:nvPr/>
        </p:nvSpPr>
        <p:spPr>
          <a:xfrm>
            <a:off x="6804248" y="3046749"/>
            <a:ext cx="1980027"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fr-FR" dirty="0" smtClean="0"/>
              <a:t>Système de contrôle ASIC</a:t>
            </a:r>
          </a:p>
        </p:txBody>
      </p:sp>
      <p:sp>
        <p:nvSpPr>
          <p:cNvPr id="14" name="ZoneTexte 13"/>
          <p:cNvSpPr txBox="1"/>
          <p:nvPr/>
        </p:nvSpPr>
        <p:spPr>
          <a:xfrm>
            <a:off x="2350097" y="5089359"/>
            <a:ext cx="217525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fr-FR" dirty="0" smtClean="0"/>
              <a:t>Interfaces réseau</a:t>
            </a:r>
          </a:p>
        </p:txBody>
      </p:sp>
      <p:sp>
        <p:nvSpPr>
          <p:cNvPr id="16" name="ZoneTexte 15"/>
          <p:cNvSpPr txBox="1"/>
          <p:nvPr/>
        </p:nvSpPr>
        <p:spPr>
          <a:xfrm>
            <a:off x="4716209" y="5089359"/>
            <a:ext cx="1980027"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fr-FR" dirty="0" smtClean="0"/>
              <a:t>Interface console</a:t>
            </a:r>
          </a:p>
        </p:txBody>
      </p:sp>
      <p:sp>
        <p:nvSpPr>
          <p:cNvPr id="17" name="ZoneTexte 16"/>
          <p:cNvSpPr txBox="1"/>
          <p:nvPr/>
        </p:nvSpPr>
        <p:spPr>
          <a:xfrm>
            <a:off x="6804247" y="2295707"/>
            <a:ext cx="1980027"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fr-FR" dirty="0" smtClean="0"/>
              <a:t>Alimentation</a:t>
            </a:r>
          </a:p>
        </p:txBody>
      </p:sp>
    </p:spTree>
    <p:extLst>
      <p:ext uri="{BB962C8B-B14F-4D97-AF65-F5344CB8AC3E}">
        <p14:creationId xmlns:p14="http://schemas.microsoft.com/office/powerpoint/2010/main" val="3728506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normAutofit/>
          </a:bodyPr>
          <a:lstStyle/>
          <a:p>
            <a:r>
              <a:rPr lang="fr-FR" dirty="0" smtClean="0"/>
              <a:t>A savoir: Etapes de démarrage d’un switch</a:t>
            </a:r>
            <a:endParaRPr lang="fr-FR" dirty="0"/>
          </a:p>
        </p:txBody>
      </p:sp>
      <p:sp>
        <p:nvSpPr>
          <p:cNvPr id="9" name="Espace réservé du contenu 8"/>
          <p:cNvSpPr>
            <a:spLocks noGrp="1"/>
          </p:cNvSpPr>
          <p:nvPr>
            <p:ph idx="1"/>
          </p:nvPr>
        </p:nvSpPr>
        <p:spPr>
          <a:xfrm>
            <a:off x="457200" y="1333500"/>
            <a:ext cx="8229600" cy="1668016"/>
          </a:xfrm>
        </p:spPr>
        <p:txBody>
          <a:bodyPr>
            <a:normAutofit fontScale="85000" lnSpcReduction="20000"/>
          </a:bodyPr>
          <a:lstStyle/>
          <a:p>
            <a:pPr>
              <a:defRPr/>
            </a:pPr>
            <a:r>
              <a:rPr lang="fr-FR" dirty="0" smtClean="0"/>
              <a:t>Le </a:t>
            </a:r>
            <a:r>
              <a:rPr lang="fr-FR" dirty="0"/>
              <a:t>processus d’amorçage comporte quatre phases principales :</a:t>
            </a:r>
          </a:p>
          <a:p>
            <a:pPr lvl="1">
              <a:defRPr/>
            </a:pPr>
            <a:r>
              <a:rPr lang="fr-FR" dirty="0"/>
              <a:t>Exécution du POST (</a:t>
            </a:r>
            <a:r>
              <a:rPr lang="en-US" dirty="0"/>
              <a:t>Power-On Self Test )</a:t>
            </a:r>
            <a:endParaRPr lang="fr-FR" dirty="0"/>
          </a:p>
          <a:p>
            <a:pPr lvl="1">
              <a:defRPr/>
            </a:pPr>
            <a:r>
              <a:rPr lang="fr-FR" dirty="0"/>
              <a:t>Chargement du programme d’amorçage</a:t>
            </a:r>
          </a:p>
          <a:p>
            <a:pPr lvl="1">
              <a:defRPr/>
            </a:pPr>
            <a:r>
              <a:rPr lang="fr-FR" dirty="0"/>
              <a:t>Localisation et chargement de l’IOS</a:t>
            </a:r>
          </a:p>
          <a:p>
            <a:pPr lvl="1">
              <a:defRPr/>
            </a:pPr>
            <a:r>
              <a:rPr lang="fr-FR" dirty="0"/>
              <a:t>Localisation et chargement du fichier de configuration initiale </a:t>
            </a:r>
            <a:r>
              <a:rPr lang="fr-FR" dirty="0" smtClean="0"/>
              <a:t>s’il en existe un</a:t>
            </a:r>
            <a:endParaRPr lang="fr-FR" dirty="0"/>
          </a:p>
          <a:p>
            <a:pPr lvl="2">
              <a:defRPr/>
            </a:pPr>
            <a:r>
              <a:rPr lang="fr-FR" dirty="0" smtClean="0"/>
              <a:t>ou passage en mode Configuration en l’absence d’un fichier de configuration </a:t>
            </a:r>
            <a:endParaRPr lang="fr-FR" dirty="0"/>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8</a:t>
            </a:fld>
            <a:endParaRPr lang="fr-BE" dirty="0"/>
          </a:p>
        </p:txBody>
      </p:sp>
      <p:grpSp>
        <p:nvGrpSpPr>
          <p:cNvPr id="17" name="Groupe 16"/>
          <p:cNvGrpSpPr/>
          <p:nvPr/>
        </p:nvGrpSpPr>
        <p:grpSpPr>
          <a:xfrm>
            <a:off x="179512" y="3145531"/>
            <a:ext cx="8928759" cy="2492375"/>
            <a:chOff x="179512" y="3145531"/>
            <a:chExt cx="8928759" cy="2492375"/>
          </a:xfrm>
        </p:grpSpPr>
        <p:pic>
          <p:nvPicPr>
            <p:cNvPr id="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3145531"/>
              <a:ext cx="5184576"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3" name="ZoneTexte 12"/>
            <p:cNvSpPr txBox="1"/>
            <p:nvPr/>
          </p:nvSpPr>
          <p:spPr>
            <a:xfrm>
              <a:off x="5508104" y="4167211"/>
              <a:ext cx="3600167" cy="400110"/>
            </a:xfrm>
            <a:prstGeom prst="rect">
              <a:avLst/>
            </a:prstGeom>
            <a:noFill/>
          </p:spPr>
          <p:txBody>
            <a:bodyPr wrap="square" rtlCol="0">
              <a:spAutoFit/>
            </a:bodyPr>
            <a:lstStyle/>
            <a:p>
              <a:r>
                <a:rPr lang="fr-FR" sz="1000" b="1" dirty="0" smtClean="0"/>
                <a:t>Localiser </a:t>
              </a:r>
              <a:r>
                <a:rPr lang="fr-FR" sz="1000" b="1" dirty="0" err="1" smtClean="0"/>
                <a:t>l’ios</a:t>
              </a:r>
              <a:r>
                <a:rPr lang="fr-FR" sz="1000" b="1" dirty="0" smtClean="0"/>
                <a:t> dans la mémoire flash et le copier dans la mémoire RAM</a:t>
              </a:r>
              <a:endParaRPr lang="fr-FR" sz="1000" b="1" dirty="0"/>
            </a:p>
          </p:txBody>
        </p:sp>
        <p:sp>
          <p:nvSpPr>
            <p:cNvPr id="16" name="ZoneTexte 15"/>
            <p:cNvSpPr txBox="1"/>
            <p:nvPr/>
          </p:nvSpPr>
          <p:spPr>
            <a:xfrm>
              <a:off x="5508104" y="4767426"/>
              <a:ext cx="3408716" cy="553998"/>
            </a:xfrm>
            <a:prstGeom prst="rect">
              <a:avLst/>
            </a:prstGeom>
            <a:noFill/>
          </p:spPr>
          <p:txBody>
            <a:bodyPr wrap="square" rtlCol="0">
              <a:spAutoFit/>
            </a:bodyPr>
            <a:lstStyle/>
            <a:p>
              <a:r>
                <a:rPr lang="fr-FR" sz="1000" b="1" dirty="0" smtClean="0"/>
                <a:t>Localiser un fichier de configuration dans la mémoire NVRAM (ou sur un serveur distant) et le copier dans la mémoire RAM</a:t>
              </a:r>
            </a:p>
          </p:txBody>
        </p:sp>
      </p:grpSp>
      <p:cxnSp>
        <p:nvCxnSpPr>
          <p:cNvPr id="19" name="Connecteur droit avec flèche 18"/>
          <p:cNvCxnSpPr>
            <a:endCxn id="13" idx="1"/>
          </p:cNvCxnSpPr>
          <p:nvPr/>
        </p:nvCxnSpPr>
        <p:spPr>
          <a:xfrm>
            <a:off x="4499992" y="4367266"/>
            <a:ext cx="1008112"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Connecteur droit avec flèche 19"/>
          <p:cNvCxnSpPr/>
          <p:nvPr/>
        </p:nvCxnSpPr>
        <p:spPr>
          <a:xfrm>
            <a:off x="4499992" y="5041787"/>
            <a:ext cx="1008112"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594281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Travail à faire par chaque élève</a:t>
            </a:r>
            <a:endParaRPr lang="fr-FR" dirty="0"/>
          </a:p>
        </p:txBody>
      </p:sp>
      <p:sp>
        <p:nvSpPr>
          <p:cNvPr id="3" name="Espace réservé du contenu 2"/>
          <p:cNvSpPr>
            <a:spLocks noGrp="1"/>
          </p:cNvSpPr>
          <p:nvPr>
            <p:ph idx="1"/>
          </p:nvPr>
        </p:nvSpPr>
        <p:spPr>
          <a:xfrm>
            <a:off x="457200" y="1333500"/>
            <a:ext cx="8229600" cy="659904"/>
          </a:xfrm>
        </p:spPr>
        <p:txBody>
          <a:bodyPr>
            <a:normAutofit fontScale="55000" lnSpcReduction="20000"/>
          </a:bodyPr>
          <a:lstStyle/>
          <a:p>
            <a:r>
              <a:rPr lang="fr-FR" dirty="0" smtClean="0"/>
              <a:t>Redémarrer le switch et identifier les étapes de démarrage précédemment présentées</a:t>
            </a:r>
          </a:p>
          <a:p>
            <a:pPr lvl="1"/>
            <a:r>
              <a:rPr lang="fr-FR" dirty="0" smtClean="0"/>
              <a:t>Commande de redémarrage " </a:t>
            </a:r>
            <a:r>
              <a:rPr lang="fr-FR" dirty="0" err="1" smtClean="0"/>
              <a:t>reload</a:t>
            </a:r>
            <a:r>
              <a:rPr lang="fr-FR" dirty="0" smtClean="0"/>
              <a:t> " en monde </a:t>
            </a:r>
            <a:r>
              <a:rPr lang="fr-FR" dirty="0" err="1" smtClean="0"/>
              <a:t>enable</a:t>
            </a:r>
            <a:endParaRPr lang="fr-FR" dirty="0" smtClean="0"/>
          </a:p>
          <a:p>
            <a:r>
              <a:rPr lang="fr-FR" dirty="0" smtClean="0"/>
              <a:t>Compléter le tableau suivant avec vos réponses</a:t>
            </a:r>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9</a:t>
            </a:fld>
            <a:endParaRPr lang="fr-BE" dirty="0"/>
          </a:p>
        </p:txBody>
      </p:sp>
      <p:graphicFrame>
        <p:nvGraphicFramePr>
          <p:cNvPr id="5" name="Tableau 4"/>
          <p:cNvGraphicFramePr>
            <a:graphicFrameLocks noGrp="1"/>
          </p:cNvGraphicFramePr>
          <p:nvPr>
            <p:extLst>
              <p:ext uri="{D42A27DB-BD31-4B8C-83A1-F6EECF244321}">
                <p14:modId xmlns:p14="http://schemas.microsoft.com/office/powerpoint/2010/main" val="1462791119"/>
              </p:ext>
            </p:extLst>
          </p:nvPr>
        </p:nvGraphicFramePr>
        <p:xfrm>
          <a:off x="323530" y="1993405"/>
          <a:ext cx="8640957" cy="3684769"/>
        </p:xfrm>
        <a:graphic>
          <a:graphicData uri="http://schemas.openxmlformats.org/drawingml/2006/table">
            <a:tbl>
              <a:tblPr firstRow="1" bandRow="1">
                <a:tableStyleId>{5C22544A-7EE6-4342-B048-85BDC9FD1C3A}</a:tableStyleId>
              </a:tblPr>
              <a:tblGrid>
                <a:gridCol w="2880319"/>
                <a:gridCol w="3600399"/>
                <a:gridCol w="2160239"/>
              </a:tblGrid>
              <a:tr h="288031">
                <a:tc>
                  <a:txBody>
                    <a:bodyPr/>
                    <a:lstStyle/>
                    <a:p>
                      <a:r>
                        <a:rPr lang="fr-FR" sz="1000" dirty="0" smtClean="0"/>
                        <a:t>Question/consigne</a:t>
                      </a:r>
                      <a:endParaRPr lang="fr-FR" sz="1000" dirty="0"/>
                    </a:p>
                  </a:txBody>
                  <a:tcPr/>
                </a:tc>
                <a:tc>
                  <a:txBody>
                    <a:bodyPr/>
                    <a:lstStyle/>
                    <a:p>
                      <a:r>
                        <a:rPr lang="fr-FR" sz="1000" dirty="0" smtClean="0"/>
                        <a:t>Réponse</a:t>
                      </a:r>
                      <a:endParaRPr lang="fr-FR" sz="1000" dirty="0"/>
                    </a:p>
                  </a:txBody>
                  <a:tcPr/>
                </a:tc>
                <a:tc>
                  <a:txBody>
                    <a:bodyPr/>
                    <a:lstStyle/>
                    <a:p>
                      <a:r>
                        <a:rPr lang="fr-FR" sz="1000" dirty="0" smtClean="0"/>
                        <a:t>Commande(s)</a:t>
                      </a:r>
                      <a:endParaRPr lang="fr-FR" sz="1000" dirty="0"/>
                    </a:p>
                  </a:txBody>
                  <a:tcPr/>
                </a:tc>
              </a:tr>
              <a:tr h="304143">
                <a:tc>
                  <a:txBody>
                    <a:bodyPr/>
                    <a:lstStyle/>
                    <a:p>
                      <a:r>
                        <a:rPr lang="fr-FR" sz="1000" dirty="0" smtClean="0"/>
                        <a:t>Le nom de l’IOS</a:t>
                      </a:r>
                      <a:endParaRPr lang="fr-FR" sz="1000" dirty="0"/>
                    </a:p>
                  </a:txBody>
                  <a:tcPr/>
                </a:tc>
                <a:tc>
                  <a:txBody>
                    <a:bodyPr/>
                    <a:lstStyle/>
                    <a:p>
                      <a:endParaRPr lang="fr-FR" sz="1000" dirty="0"/>
                    </a:p>
                  </a:txBody>
                  <a:tcPr/>
                </a:tc>
                <a:tc>
                  <a:txBody>
                    <a:bodyPr/>
                    <a:lstStyle/>
                    <a:p>
                      <a:r>
                        <a:rPr lang="fr-FR" sz="1000" dirty="0" smtClean="0"/>
                        <a:t>show</a:t>
                      </a:r>
                      <a:r>
                        <a:rPr lang="fr-FR" sz="1000" baseline="0" dirty="0" smtClean="0"/>
                        <a:t> version</a:t>
                      </a:r>
                      <a:endParaRPr lang="fr-FR" sz="1000" dirty="0"/>
                    </a:p>
                  </a:txBody>
                  <a:tcPr/>
                </a:tc>
              </a:tr>
              <a:tr h="487207">
                <a:tc>
                  <a:txBody>
                    <a:bodyPr/>
                    <a:lstStyle/>
                    <a:p>
                      <a:r>
                        <a:rPr lang="fr-FR" sz="1000" dirty="0" smtClean="0"/>
                        <a:t>Taille</a:t>
                      </a:r>
                      <a:r>
                        <a:rPr lang="fr-FR" sz="1000" baseline="0" dirty="0" smtClean="0"/>
                        <a:t> et contenu de la mémoire flash:</a:t>
                      </a:r>
                      <a:endParaRPr lang="fr-FR" sz="1000" dirty="0"/>
                    </a:p>
                  </a:txBody>
                  <a:tcPr/>
                </a:tc>
                <a:tc>
                  <a:txBody>
                    <a:bodyPr/>
                    <a:lstStyle/>
                    <a:p>
                      <a:endParaRPr lang="fr-FR" sz="1000" dirty="0"/>
                    </a:p>
                  </a:txBody>
                  <a:tcPr/>
                </a:tc>
                <a:tc>
                  <a:txBody>
                    <a:bodyPr/>
                    <a:lstStyle/>
                    <a:p>
                      <a:r>
                        <a:rPr lang="fr-FR" sz="1000" dirty="0" err="1" smtClean="0"/>
                        <a:t>dir</a:t>
                      </a:r>
                      <a:r>
                        <a:rPr lang="fr-FR" sz="1000" baseline="0" dirty="0" smtClean="0"/>
                        <a:t> flash:</a:t>
                      </a:r>
                      <a:endParaRPr lang="fr-FR" sz="1000" dirty="0"/>
                    </a:p>
                  </a:txBody>
                  <a:tcPr/>
                </a:tc>
              </a:tr>
              <a:tr h="4702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dirty="0" smtClean="0"/>
                        <a:t>Taille</a:t>
                      </a:r>
                      <a:r>
                        <a:rPr lang="fr-FR" sz="1000" baseline="0" dirty="0" smtClean="0"/>
                        <a:t> de la mémoire RAM</a:t>
                      </a:r>
                      <a:endParaRPr lang="fr-FR" sz="1000" dirty="0" smtClean="0"/>
                    </a:p>
                    <a:p>
                      <a:endParaRPr lang="fr-FR" sz="1000" dirty="0"/>
                    </a:p>
                  </a:txBody>
                  <a:tcPr/>
                </a:tc>
                <a:tc>
                  <a:txBody>
                    <a:bodyPr/>
                    <a:lstStyle/>
                    <a:p>
                      <a:endParaRPr lang="fr-FR"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dirty="0" smtClean="0"/>
                        <a:t>show version</a:t>
                      </a:r>
                    </a:p>
                  </a:txBody>
                  <a:tcPr/>
                </a:tc>
              </a:tr>
              <a:tr h="4266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dirty="0" smtClean="0"/>
                        <a:t>Taille et contenu</a:t>
                      </a:r>
                      <a:r>
                        <a:rPr lang="fr-FR" sz="1000" baseline="0" dirty="0" smtClean="0"/>
                        <a:t> de la mémoire NVRAM</a:t>
                      </a:r>
                      <a:endParaRPr lang="fr-FR" sz="1000" dirty="0" smtClean="0"/>
                    </a:p>
                    <a:p>
                      <a:endParaRPr lang="fr-FR" sz="1000" dirty="0"/>
                    </a:p>
                  </a:txBody>
                  <a:tcPr/>
                </a:tc>
                <a:tc>
                  <a:txBody>
                    <a:bodyPr/>
                    <a:lstStyle/>
                    <a:p>
                      <a:endParaRPr lang="fr-FR"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000" dirty="0" err="1" smtClean="0"/>
                        <a:t>dir</a:t>
                      </a:r>
                      <a:r>
                        <a:rPr lang="fr-FR" sz="1000" baseline="0" dirty="0" smtClean="0"/>
                        <a:t> </a:t>
                      </a:r>
                      <a:r>
                        <a:rPr lang="fr-FR" sz="1000" dirty="0" err="1" smtClean="0"/>
                        <a:t>nvram</a:t>
                      </a:r>
                      <a:r>
                        <a:rPr lang="fr-FR" sz="1000" dirty="0" smtClean="0"/>
                        <a:t>:</a:t>
                      </a:r>
                    </a:p>
                    <a:p>
                      <a:endParaRPr lang="fr-FR" sz="1000" dirty="0"/>
                    </a:p>
                  </a:txBody>
                  <a:tcPr/>
                </a:tc>
              </a:tr>
              <a:tr h="579918">
                <a:tc>
                  <a:txBody>
                    <a:bodyPr/>
                    <a:lstStyle/>
                    <a:p>
                      <a:r>
                        <a:rPr lang="fr-FR" sz="1000" dirty="0" smtClean="0"/>
                        <a:t>Existe-t-il</a:t>
                      </a:r>
                      <a:r>
                        <a:rPr lang="fr-FR" sz="1000" baseline="0" dirty="0" smtClean="0"/>
                        <a:t> un fichier de configuration dans la mémoire NVRAM? Si oui quel est son non et quel est son contenu</a:t>
                      </a:r>
                      <a:endParaRPr lang="fr-FR" sz="1000" dirty="0"/>
                    </a:p>
                  </a:txBody>
                  <a:tcPr/>
                </a:tc>
                <a:tc>
                  <a:txBody>
                    <a:bodyPr/>
                    <a:lstStyle/>
                    <a:p>
                      <a:endParaRPr lang="fr-FR" sz="1000" dirty="0"/>
                    </a:p>
                  </a:txBody>
                  <a:tcPr/>
                </a:tc>
                <a:tc>
                  <a:txBody>
                    <a:bodyPr/>
                    <a:lstStyle/>
                    <a:p>
                      <a:r>
                        <a:rPr lang="fr-FR" sz="1000" dirty="0" err="1" smtClean="0"/>
                        <a:t>dir</a:t>
                      </a:r>
                      <a:r>
                        <a:rPr lang="fr-FR" sz="1000" dirty="0" smtClean="0"/>
                        <a:t> </a:t>
                      </a:r>
                      <a:r>
                        <a:rPr lang="fr-FR" sz="1000" dirty="0" err="1" smtClean="0"/>
                        <a:t>nvram</a:t>
                      </a:r>
                      <a:r>
                        <a:rPr lang="fr-FR" sz="1000" dirty="0" smtClean="0"/>
                        <a:t>: </a:t>
                      </a:r>
                    </a:p>
                    <a:p>
                      <a:r>
                        <a:rPr lang="fr-FR" sz="1000" dirty="0" smtClean="0"/>
                        <a:t>et</a:t>
                      </a:r>
                    </a:p>
                    <a:p>
                      <a:r>
                        <a:rPr lang="fr-FR" sz="1000" dirty="0" smtClean="0"/>
                        <a:t>sh startup-config</a:t>
                      </a:r>
                      <a:endParaRPr lang="fr-FR" sz="1000" dirty="0"/>
                    </a:p>
                  </a:txBody>
                  <a:tcPr/>
                </a:tc>
              </a:tr>
              <a:tr h="304143">
                <a:tc>
                  <a:txBody>
                    <a:bodyPr/>
                    <a:lstStyle/>
                    <a:p>
                      <a:r>
                        <a:rPr lang="fr-FR" sz="1000" dirty="0" smtClean="0"/>
                        <a:t>Combien</a:t>
                      </a:r>
                      <a:r>
                        <a:rPr lang="fr-FR" sz="1000" baseline="0" dirty="0" smtClean="0"/>
                        <a:t> d’interfaces réseaux existe-t-il dans le switch (et de quel type) </a:t>
                      </a:r>
                      <a:endParaRPr lang="fr-FR" sz="1000" dirty="0"/>
                    </a:p>
                  </a:txBody>
                  <a:tcPr/>
                </a:tc>
                <a:tc>
                  <a:txBody>
                    <a:bodyPr/>
                    <a:lstStyle/>
                    <a:p>
                      <a:endParaRPr lang="fr-FR" sz="1000" dirty="0"/>
                    </a:p>
                  </a:txBody>
                  <a:tcPr/>
                </a:tc>
                <a:tc>
                  <a:txBody>
                    <a:bodyPr/>
                    <a:lstStyle/>
                    <a:p>
                      <a:r>
                        <a:rPr lang="fr-FR" sz="1000" dirty="0" smtClean="0"/>
                        <a:t>sh version</a:t>
                      </a:r>
                    </a:p>
                    <a:p>
                      <a:r>
                        <a:rPr lang="fr-FR" sz="1000" dirty="0" smtClean="0"/>
                        <a:t>sh interfaces</a:t>
                      </a:r>
                    </a:p>
                    <a:p>
                      <a:r>
                        <a:rPr lang="fr-FR" sz="1000" dirty="0" smtClean="0"/>
                        <a:t>sh</a:t>
                      </a:r>
                      <a:r>
                        <a:rPr lang="fr-FR" sz="1000" baseline="0" dirty="0" smtClean="0"/>
                        <a:t> vlan </a:t>
                      </a:r>
                      <a:r>
                        <a:rPr lang="fr-FR" sz="1000" baseline="0" dirty="0" err="1" smtClean="0"/>
                        <a:t>brief</a:t>
                      </a:r>
                      <a:endParaRPr lang="fr-FR" sz="1000" dirty="0"/>
                    </a:p>
                  </a:txBody>
                  <a:tcPr/>
                </a:tc>
              </a:tr>
              <a:tr h="579918">
                <a:tc>
                  <a:txBody>
                    <a:bodyPr/>
                    <a:lstStyle/>
                    <a:p>
                      <a:r>
                        <a:rPr lang="fr-FR" sz="1000" dirty="0" smtClean="0"/>
                        <a:t>Afficher le contenu de la configuration courante et comparer son contenu avec le startup-config</a:t>
                      </a:r>
                      <a:endParaRPr lang="fr-FR" sz="1000" dirty="0"/>
                    </a:p>
                  </a:txBody>
                  <a:tcPr/>
                </a:tc>
                <a:tc>
                  <a:txBody>
                    <a:bodyPr/>
                    <a:lstStyle/>
                    <a:p>
                      <a:endParaRPr lang="fr-FR" sz="1000" dirty="0"/>
                    </a:p>
                  </a:txBody>
                  <a:tcPr/>
                </a:tc>
                <a:tc>
                  <a:txBody>
                    <a:bodyPr/>
                    <a:lstStyle/>
                    <a:p>
                      <a:r>
                        <a:rPr lang="fr-FR" sz="1000" dirty="0" smtClean="0"/>
                        <a:t>sh</a:t>
                      </a:r>
                      <a:r>
                        <a:rPr lang="fr-FR" sz="1000" baseline="0" dirty="0" smtClean="0"/>
                        <a:t> running-config</a:t>
                      </a:r>
                      <a:endParaRPr lang="fr-FR" sz="1000" dirty="0"/>
                    </a:p>
                  </a:txBody>
                  <a:tcPr/>
                </a:tc>
              </a:tr>
            </a:tbl>
          </a:graphicData>
        </a:graphic>
      </p:graphicFrame>
    </p:spTree>
    <p:extLst>
      <p:ext uri="{BB962C8B-B14F-4D97-AF65-F5344CB8AC3E}">
        <p14:creationId xmlns:p14="http://schemas.microsoft.com/office/powerpoint/2010/main" val="25212593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té">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qu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té">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13356</TotalTime>
  <Words>2164</Words>
  <Application>Microsoft Office PowerPoint</Application>
  <PresentationFormat>Affichage à l'écran (16:10)</PresentationFormat>
  <Paragraphs>462</Paragraphs>
  <Slides>31</Slides>
  <Notes>6</Notes>
  <HiddenSlides>0</HiddenSlides>
  <MMClips>0</MMClips>
  <ScaleCrop>false</ScaleCrop>
  <HeadingPairs>
    <vt:vector size="4" baseType="variant">
      <vt:variant>
        <vt:lpstr>Thème</vt:lpstr>
      </vt:variant>
      <vt:variant>
        <vt:i4>1</vt:i4>
      </vt:variant>
      <vt:variant>
        <vt:lpstr>Titres des diapositives</vt:lpstr>
      </vt:variant>
      <vt:variant>
        <vt:i4>31</vt:i4>
      </vt:variant>
    </vt:vector>
  </HeadingPairs>
  <TitlesOfParts>
    <vt:vector size="32" baseType="lpstr">
      <vt:lpstr>Clarté</vt:lpstr>
      <vt:lpstr>Module Introduction aux réseaux</vt:lpstr>
      <vt:lpstr>TP Réseaux locaux commutés</vt:lpstr>
      <vt:lpstr>Consignes de travail</vt:lpstr>
      <vt:lpstr>Organisation</vt:lpstr>
      <vt:lpstr>Travail à faire par chaque élève</vt:lpstr>
      <vt:lpstr>EtapE I</vt:lpstr>
      <vt:lpstr>A savoir: Architecture matérielle d’un switch</vt:lpstr>
      <vt:lpstr>A savoir: Etapes de démarrage d’un switch</vt:lpstr>
      <vt:lpstr>Travail à faire par chaque élève</vt:lpstr>
      <vt:lpstr>A retenir</vt:lpstr>
      <vt:lpstr>EtapE II</vt:lpstr>
      <vt:lpstr>Travail à réaliser par chaque élève</vt:lpstr>
      <vt:lpstr>Travail à réaliser par chaque élève</vt:lpstr>
      <vt:lpstr>Travail à réaliser par 1/2 groupe (par salle)</vt:lpstr>
      <vt:lpstr>Travail à réaliser par chaque élève</vt:lpstr>
      <vt:lpstr>EtapE III</vt:lpstr>
      <vt:lpstr>Un peu de théorie: Sécuriser l’accès réseau à un switch</vt:lpstr>
      <vt:lpstr>Un peu de théorie: L’attaque « MAC flooding »</vt:lpstr>
      <vt:lpstr>Un peu de théorie: Port-security</vt:lpstr>
      <vt:lpstr>Un peu de théorie: Port-security </vt:lpstr>
      <vt:lpstr>Travail à faire par chaque élève</vt:lpstr>
      <vt:lpstr>EtapE IV</vt:lpstr>
      <vt:lpstr>Travail à réaliser par 1/2 groupe (par salle)</vt:lpstr>
      <vt:lpstr>Un peu de théorie: Fonctionnement de STP</vt:lpstr>
      <vt:lpstr>Un peu de théorie: Fonctionnement de STP</vt:lpstr>
      <vt:lpstr>Un peu de théorie: Fonctionnement de STP</vt:lpstr>
      <vt:lpstr>Travail à faire par ½ groupe</vt:lpstr>
      <vt:lpstr>Travail à faire par ½ groupe</vt:lpstr>
      <vt:lpstr>Travail à faire par ½ groupe</vt:lpstr>
      <vt:lpstr>Pour aller plus loin (Partie optionnelle)</vt:lpstr>
      <vt:lpstr>Pour réviser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Concepts des Réseaux et Protocoles (CRP)</dc:title>
  <dc:creator>Taghrid ASFOUR</dc:creator>
  <cp:lastModifiedBy>Taghrid ASFOUR</cp:lastModifiedBy>
  <cp:revision>443</cp:revision>
  <cp:lastPrinted>2018-06-14T15:28:44Z</cp:lastPrinted>
  <dcterms:created xsi:type="dcterms:W3CDTF">2018-05-17T09:57:17Z</dcterms:created>
  <dcterms:modified xsi:type="dcterms:W3CDTF">2018-09-17T05:38:54Z</dcterms:modified>
</cp:coreProperties>
</file>