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1" r:id="rId3"/>
    <p:sldId id="334" r:id="rId4"/>
    <p:sldId id="353" r:id="rId5"/>
    <p:sldId id="354" r:id="rId6"/>
    <p:sldId id="355" r:id="rId7"/>
    <p:sldId id="359" r:id="rId8"/>
    <p:sldId id="372" r:id="rId9"/>
    <p:sldId id="360" r:id="rId10"/>
    <p:sldId id="373" r:id="rId11"/>
    <p:sldId id="361" r:id="rId12"/>
    <p:sldId id="376" r:id="rId13"/>
    <p:sldId id="374" r:id="rId14"/>
    <p:sldId id="377" r:id="rId15"/>
    <p:sldId id="375" r:id="rId16"/>
    <p:sldId id="378" r:id="rId17"/>
    <p:sldId id="379" r:id="rId18"/>
    <p:sldId id="380" r:id="rId19"/>
    <p:sldId id="381" r:id="rId20"/>
    <p:sldId id="382" r:id="rId21"/>
    <p:sldId id="352" r:id="rId22"/>
  </p:sldIdLst>
  <p:sldSz cx="9144000" cy="5715000" type="screen16x1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08FBD08-4912-4BC2-9E24-FDA4BF3F7F07}">
          <p14:sldIdLst>
            <p14:sldId id="256"/>
            <p14:sldId id="281"/>
            <p14:sldId id="334"/>
            <p14:sldId id="353"/>
            <p14:sldId id="354"/>
            <p14:sldId id="355"/>
            <p14:sldId id="359"/>
            <p14:sldId id="372"/>
            <p14:sldId id="360"/>
            <p14:sldId id="373"/>
            <p14:sldId id="361"/>
            <p14:sldId id="376"/>
            <p14:sldId id="374"/>
            <p14:sldId id="377"/>
            <p14:sldId id="375"/>
            <p14:sldId id="378"/>
            <p14:sldId id="379"/>
            <p14:sldId id="380"/>
            <p14:sldId id="381"/>
            <p14:sldId id="382"/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C8ED4"/>
    <a:srgbClr val="AD1DAD"/>
    <a:srgbClr val="DAD63E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 autoAdjust="0"/>
    <p:restoredTop sz="75123" autoAdjust="0"/>
  </p:normalViewPr>
  <p:slideViewPr>
    <p:cSldViewPr>
      <p:cViewPr>
        <p:scale>
          <a:sx n="96" d="100"/>
          <a:sy n="96" d="100"/>
        </p:scale>
        <p:origin x="-2544" y="-90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8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58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7" Type="http://schemas.openxmlformats.org/officeDocument/2006/relationships/slide" Target="slides/slide11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419C-29D0-496D-A262-99E7925471C9}" type="datetimeFigureOut">
              <a:rPr lang="fr-FR" smtClean="0"/>
              <a:t>17/09/2018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284CC-1D3B-4E28-AAA2-BDAB1EE374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9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DC4EE-70F8-426E-A979-3A24381DAC69}" type="datetimeFigureOut">
              <a:rPr lang="fr-FR" smtClean="0"/>
              <a:t>17/09/2018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87DA-F049-44D1-9158-34B5B998216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97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36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31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Bien insister sur le rôle du routeur pour séparer les réseaux et donc les domaines</a:t>
            </a:r>
            <a:r>
              <a:rPr lang="fr-FR" baseline="0" dirty="0" smtClean="0"/>
              <a:t> de broadcast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48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</a:t>
            </a:r>
            <a:r>
              <a:rPr lang="fr-FR" baseline="0" dirty="0" smtClean="0"/>
              <a:t> remarquer aux élèves que les interfaces d’un routeur sont des interfaces niveau 3 donc elles acceptent une adresse IP (contrairement aux interfaces d’un switch)</a:t>
            </a:r>
          </a:p>
          <a:p>
            <a:r>
              <a:rPr lang="fr-FR" baseline="0" dirty="0" smtClean="0"/>
              <a:t>Faire remarquer aux élèves que les interfaces d’un routeur sont par défaut « </a:t>
            </a:r>
            <a:r>
              <a:rPr lang="fr-FR" baseline="0" dirty="0" err="1" smtClean="0"/>
              <a:t>administratively</a:t>
            </a:r>
            <a:r>
              <a:rPr lang="fr-FR" baseline="0" dirty="0" smtClean="0"/>
              <a:t> down » contrairement à celles d’un switch</a:t>
            </a:r>
          </a:p>
          <a:p>
            <a:r>
              <a:rPr lang="fr-FR" baseline="0" dirty="0" smtClean="0"/>
              <a:t>Faire la configuration // aux élèves et expliquer les étapes</a:t>
            </a:r>
          </a:p>
          <a:p>
            <a:r>
              <a:rPr lang="fr-FR" baseline="0" dirty="0" smtClean="0"/>
              <a:t>Expliquer la lecture de la table de routage (où est l’entrée, où est le masque, quel est le type de la route,….)</a:t>
            </a:r>
          </a:p>
          <a:p>
            <a:r>
              <a:rPr lang="fr-FR" baseline="0" dirty="0" smtClean="0"/>
              <a:t>Expliquer le contenu de la table de routage</a:t>
            </a:r>
          </a:p>
          <a:p>
            <a:r>
              <a:rPr lang="fr-FR" baseline="0" dirty="0" smtClean="0"/>
              <a:t>Expliquer le traitement d’un paquet envoyé du PC1 au PC3 par le routeur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9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79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Expliquer rapidement le fonctionnement d’une liaison série point à point synchrone. Expliquer sans entrer dans les détails que le protocole niveau 2 pour l’accès à ce type de liaison est différent d’Ethernet (évoquer rapidement les protocoles PPP, HDLC)</a:t>
            </a:r>
          </a:p>
          <a:p>
            <a:r>
              <a:rPr lang="fr-FR" baseline="0" dirty="0" smtClean="0"/>
              <a:t>Expliquer le rôle d’un DCE et le rôle d’un DTE</a:t>
            </a:r>
          </a:p>
          <a:p>
            <a:r>
              <a:rPr lang="fr-FR" baseline="0" dirty="0" smtClean="0"/>
              <a:t>Expliquer que la vitesse de transmission est définie par le DCE avec la commande </a:t>
            </a:r>
            <a:r>
              <a:rPr lang="fr-FR" baseline="0" dirty="0" err="1" smtClean="0"/>
              <a:t>clock</a:t>
            </a:r>
            <a:r>
              <a:rPr lang="fr-FR" baseline="0" dirty="0" smtClean="0"/>
              <a:t> rate</a:t>
            </a:r>
          </a:p>
          <a:p>
            <a:r>
              <a:rPr lang="fr-FR" baseline="0" dirty="0" smtClean="0"/>
              <a:t>Faire remarquer aux élèves qu’ils peuvent très bien connecter les deux routeurs avec une liaison Ethernet (ce qui est souvent le cas dans un réseau LAN). 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4795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00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</a:t>
            </a:r>
            <a:r>
              <a:rPr lang="fr-FR" baseline="0" dirty="0" smtClean="0"/>
              <a:t> ce que c’est une table  TCAM</a:t>
            </a:r>
          </a:p>
          <a:p>
            <a:r>
              <a:rPr lang="fr-FR" baseline="0" dirty="0" smtClean="0"/>
              <a:t>Expliquer la procédure de recherche dans la table de routage</a:t>
            </a:r>
          </a:p>
          <a:p>
            <a:r>
              <a:rPr lang="fr-FR" baseline="0" dirty="0" smtClean="0"/>
              <a:t>Donner des exemple de recherche dans la table ci-dessus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0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00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0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298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354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6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E87DA-F049-44D1-9158-34B5B998216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69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Pour faire la transition</a:t>
            </a:r>
            <a:r>
              <a:rPr lang="fr-FR" baseline="0" dirty="0" smtClean="0"/>
              <a:t> entre les premières séances (Ethernet) et cette séance (IP, routage)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- Bien expliquer qu’il</a:t>
            </a:r>
            <a:r>
              <a:rPr lang="fr-FR" baseline="0" dirty="0" smtClean="0"/>
              <a:t> n’est pas possible de mettre un nombre important de machines dans le même réseau (même domaine de broadcast).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baseline="0" dirty="0" smtClean="0"/>
              <a:t>- Expliquer pourquoi on ne peut pas utiliser les </a:t>
            </a:r>
            <a:r>
              <a:rPr lang="fr-FR" baseline="0" dirty="0" err="1" smtClean="0"/>
              <a:t>switchs</a:t>
            </a:r>
            <a:r>
              <a:rPr lang="fr-FR" baseline="0" dirty="0" smtClean="0"/>
              <a:t> à grande échelle pour faire un seul réseau WAN commuté!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Bien</a:t>
            </a:r>
            <a:r>
              <a:rPr lang="fr-FR" baseline="0" dirty="0" smtClean="0"/>
              <a:t> expliquer qu’il est impossible d’utiliser un protocole comme STP pour éviter les boucles de routage d’où l’importance de la TTL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baseline="0" dirty="0" smtClean="0"/>
              <a:t>Bien expliquer que les décisions de routage se basent uniquement sur l’adresse IP de destination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56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744538"/>
            <a:ext cx="5956300" cy="37226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Bien expliquer le contenu de la table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/>
              <a:t>Bien expliquer la notion de préfixe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7260"/>
            <a:ext cx="7848600" cy="1606021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9468"/>
            <a:ext cx="6400800" cy="14605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967C-0F5D-4C1D-B5AB-9C89D00EF83C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35212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2333-AE73-49F1-A9B6-14BAE1FD1E7E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08000"/>
            <a:ext cx="2057400" cy="48895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6019800" cy="48895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152B-C92F-4A6E-96EF-CBB03AA3EA76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A66-1204-4F0A-8219-B89CDB31D4DB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68501"/>
            <a:ext cx="7772400" cy="1833562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5721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0C9C-D781-4DFC-94C7-8D360F10984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832861"/>
            <a:ext cx="7848600" cy="13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4460"/>
            <a:ext cx="4038600" cy="393192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800"/>
            </a:lvl1pPr>
            <a:lvl2pPr marL="457200" indent="-182880">
              <a:buFont typeface="Arial" panose="020B0604020202020204" pitchFamily="34" charset="0"/>
              <a:buChar char="-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84A-97DA-4C9E-A656-94E5E313E33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 marL="731520" indent="-182880">
              <a:buFont typeface="Arial" panose="020B0604020202020204" pitchFamily="34" charset="0"/>
              <a:buChar char="-"/>
              <a:defRPr sz="1800"/>
            </a:lvl3pPr>
            <a:lvl4pPr marL="1005840" indent="-182880">
              <a:buFont typeface="Arial" panose="020B0604020202020204" pitchFamily="34" charset="0"/>
              <a:buChar char="-"/>
              <a:defRPr sz="1600"/>
            </a:lvl4pPr>
            <a:lvl5pPr marL="1188720" indent="-137160">
              <a:buFont typeface="Arial" panose="020B0604020202020204" pitchFamily="34" charset="0"/>
              <a:buChar char="-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97000"/>
            <a:ext cx="3931920" cy="533136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3931920" cy="329274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2400"/>
            </a:lvl1pPr>
            <a:lvl2pPr marL="457200" indent="-182880">
              <a:buFont typeface="Arial" panose="020B0604020202020204" pitchFamily="34" charset="0"/>
              <a:buChar char="-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D624-75DA-489D-9D2D-7ED7D2E23D60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17340"/>
            <a:ext cx="0" cy="39166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F66A8-99CB-4292-8D92-557E93928B1F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387C-69F7-40B2-8B9E-A1375EE3AC8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067"/>
            <a:ext cx="2139696" cy="1051560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660067"/>
            <a:ext cx="5715000" cy="4648200"/>
          </a:xfrm>
        </p:spPr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 sz="3200"/>
            </a:lvl1pPr>
            <a:lvl2pPr marL="457200" indent="-182880">
              <a:buFont typeface="Arial" panose="020B0604020202020204" pitchFamily="34" charset="0"/>
              <a:buChar char="-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75461"/>
            <a:ext cx="2139696" cy="3536346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05AA-D1E4-46B6-91F7-4702BF947D23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51704" y="2983373"/>
            <a:ext cx="46482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0400"/>
            <a:ext cx="2142680" cy="10541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98501"/>
            <a:ext cx="5904390" cy="4583713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8000"/>
            <a:ext cx="2139696" cy="35356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7D7F-17B5-44BF-AA55-DE052DEF9E47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83989"/>
            <a:ext cx="91440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40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5240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3B40D1-404E-486D-B75F-677032E6A114}" type="datetime1">
              <a:rPr lang="fr-FR" smtClean="0"/>
              <a:t>17/09/2018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5240"/>
            <a:ext cx="411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5240"/>
            <a:ext cx="1066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200"/>
              <a:t>Module Introduction aux réseaux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497460"/>
            <a:ext cx="7054552" cy="1460500"/>
          </a:xfrm>
        </p:spPr>
        <p:txBody>
          <a:bodyPr/>
          <a:lstStyle/>
          <a:p>
            <a:r>
              <a:rPr lang="fr-FR" dirty="0"/>
              <a:t>5</a:t>
            </a:r>
            <a:r>
              <a:rPr lang="fr-FR" baseline="30000" dirty="0" smtClean="0"/>
              <a:t>ème</a:t>
            </a:r>
            <a:r>
              <a:rPr lang="fr-FR" dirty="0" smtClean="0"/>
              <a:t> séance : Cours/</a:t>
            </a:r>
            <a:r>
              <a:rPr lang="fr-FR" dirty="0" err="1" smtClean="0"/>
              <a:t>TPs</a:t>
            </a:r>
            <a:endParaRPr lang="fr-FR" dirty="0" smtClean="0"/>
          </a:p>
          <a:p>
            <a:r>
              <a:rPr lang="fr-FR" dirty="0" smtClean="0"/>
              <a:t>Couche réseau, routage IP statique</a:t>
            </a:r>
          </a:p>
          <a:p>
            <a:pPr lvl="0">
              <a:buClr>
                <a:srgbClr val="4F81BD"/>
              </a:buClr>
            </a:pPr>
            <a:r>
              <a:rPr lang="fr-FR" sz="2000" i="1">
                <a:solidFill>
                  <a:srgbClr val="002060"/>
                </a:solidFill>
              </a:rPr>
              <a:t>Taghrid </a:t>
            </a:r>
            <a:r>
              <a:rPr lang="fr-FR" sz="2000" i="1" smtClean="0">
                <a:solidFill>
                  <a:srgbClr val="002060"/>
                </a:solidFill>
              </a:rPr>
              <a:t>Asfour</a:t>
            </a:r>
            <a:endParaRPr lang="fr-FR" sz="2000" i="1" dirty="0">
              <a:solidFill>
                <a:srgbClr val="002060"/>
              </a:solidFill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95983"/>
            <a:ext cx="7920880" cy="152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972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Travail à faire: par chaque élève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460104"/>
          </a:xfrm>
        </p:spPr>
        <p:txBody>
          <a:bodyPr>
            <a:normAutofit fontScale="625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Connectez vous à vos sessions sous Linux </a:t>
            </a:r>
          </a:p>
          <a:p>
            <a:r>
              <a:rPr lang="fr-FR" dirty="0" smtClean="0"/>
              <a:t>Utiliser la commande « route » dans un terminal pour afficher le contenu de la table de commutation</a:t>
            </a:r>
          </a:p>
          <a:p>
            <a:r>
              <a:rPr lang="fr-FR" dirty="0" smtClean="0"/>
              <a:t>Examiner la table de routage sur votre machine et répondre aux questions suivantes</a:t>
            </a:r>
          </a:p>
          <a:p>
            <a:pPr lvl="1"/>
            <a:r>
              <a:rPr lang="fr-FR" dirty="0" smtClean="0"/>
              <a:t>Quelle est l’adresse IP de la passerelle?</a:t>
            </a:r>
          </a:p>
          <a:p>
            <a:pPr lvl="1"/>
            <a:r>
              <a:rPr lang="fr-FR" dirty="0" smtClean="0"/>
              <a:t>A quoi correspond la colonne Métrique?</a:t>
            </a:r>
          </a:p>
          <a:p>
            <a:pPr lvl="1"/>
            <a:r>
              <a:rPr lang="fr-FR" dirty="0" smtClean="0"/>
              <a:t>A quoi correspond la colonne « </a:t>
            </a:r>
            <a:r>
              <a:rPr lang="fr-FR" dirty="0" err="1" smtClean="0"/>
              <a:t>Adr</a:t>
            </a:r>
            <a:r>
              <a:rPr lang="fr-FR" dirty="0" smtClean="0"/>
              <a:t>. Interface »?</a:t>
            </a:r>
          </a:p>
          <a:p>
            <a:pPr lvl="1"/>
            <a:r>
              <a:rPr lang="fr-FR" dirty="0" smtClean="0"/>
              <a:t>A quoi correspond le préfixe IP 0.0.0.0/0.0.0.0 et pour quelle raison l’adresse de la passerelle est associée à ce préfixe dans la table de routage</a:t>
            </a:r>
          </a:p>
          <a:p>
            <a:pPr lvl="1"/>
            <a:r>
              <a:rPr lang="fr-FR" dirty="0" smtClean="0"/>
              <a:t>A quoi correspond le préfixe IP 255.255.255.255/255.255.255.255?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323528" y="3865612"/>
            <a:ext cx="8424936" cy="151216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 smtClean="0">
                <a:solidFill>
                  <a:schemeClr val="bg1"/>
                </a:solidFill>
              </a:rPr>
              <a:t>La commande « route » et ses options (par des exemples). N’hésiter pas à lancer « man route » dans un terminal pour consulter toutes les options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bg1"/>
                </a:solidFill>
              </a:rPr>
              <a:t> </a:t>
            </a:r>
            <a:endParaRPr lang="fr-FR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route </a:t>
            </a:r>
            <a:r>
              <a:rPr lang="en-US" sz="1200" dirty="0">
                <a:solidFill>
                  <a:schemeClr val="bg1"/>
                </a:solidFill>
              </a:rPr>
              <a:t>add -net 192.56.76.0 netmask 255.255.255.0 dev </a:t>
            </a:r>
            <a:r>
              <a:rPr lang="en-US" sz="1200" dirty="0" smtClean="0">
                <a:solidFill>
                  <a:schemeClr val="bg1"/>
                </a:solidFill>
              </a:rPr>
              <a:t>eth0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bg1"/>
                </a:solidFill>
              </a:rPr>
              <a:t>route </a:t>
            </a:r>
            <a:r>
              <a:rPr lang="fr-FR" sz="1200" dirty="0" err="1">
                <a:solidFill>
                  <a:schemeClr val="bg1"/>
                </a:solidFill>
              </a:rPr>
              <a:t>add</a:t>
            </a:r>
            <a:r>
              <a:rPr lang="fr-FR" sz="1200" dirty="0">
                <a:solidFill>
                  <a:schemeClr val="bg1"/>
                </a:solidFill>
              </a:rPr>
              <a:t> default </a:t>
            </a:r>
            <a:r>
              <a:rPr lang="fr-FR" sz="1200" dirty="0" err="1">
                <a:solidFill>
                  <a:schemeClr val="bg1"/>
                </a:solidFill>
              </a:rPr>
              <a:t>gw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smtClean="0">
                <a:solidFill>
                  <a:schemeClr val="bg1"/>
                </a:solidFill>
              </a:rPr>
              <a:t>192.168.1.254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route </a:t>
            </a:r>
            <a:r>
              <a:rPr lang="en-US" sz="1200" dirty="0" smtClean="0">
                <a:solidFill>
                  <a:schemeClr val="bg1"/>
                </a:solidFill>
              </a:rPr>
              <a:t>del </a:t>
            </a:r>
            <a:r>
              <a:rPr lang="en-US" sz="1200" dirty="0">
                <a:solidFill>
                  <a:schemeClr val="bg1"/>
                </a:solidFill>
              </a:rPr>
              <a:t>-net 192.56.76.0 netmask 255.255.255.0 dev </a:t>
            </a:r>
            <a:r>
              <a:rPr lang="en-US" sz="1200" dirty="0" smtClean="0">
                <a:solidFill>
                  <a:schemeClr val="bg1"/>
                </a:solidFill>
              </a:rPr>
              <a:t>eth0</a:t>
            </a:r>
            <a:endParaRPr lang="fr-FR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200" dirty="0">
                <a:solidFill>
                  <a:schemeClr val="bg1"/>
                </a:solidFill>
              </a:rPr>
              <a:t>route </a:t>
            </a:r>
            <a:r>
              <a:rPr lang="fr-FR" sz="1200" dirty="0" err="1">
                <a:solidFill>
                  <a:schemeClr val="bg1"/>
                </a:solidFill>
              </a:rPr>
              <a:t>del</a:t>
            </a:r>
            <a:r>
              <a:rPr lang="fr-FR" sz="1200" dirty="0">
                <a:solidFill>
                  <a:schemeClr val="bg1"/>
                </a:solidFill>
              </a:rPr>
              <a:t> default</a:t>
            </a:r>
          </a:p>
          <a:p>
            <a:pPr marL="0" indent="0">
              <a:buNone/>
            </a:pP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peu de théorie: Les tables de routage des routeurs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31608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Décisions relatives à la transmission de paquets prises par un routeur</a:t>
            </a:r>
          </a:p>
          <a:p>
            <a:pPr lvl="1"/>
            <a:r>
              <a:rPr lang="fr-FR" dirty="0" smtClean="0"/>
              <a:t>Les routeurs et les hôtes transmettent des paquets de la même manière</a:t>
            </a:r>
          </a:p>
          <a:p>
            <a:pPr lvl="2"/>
            <a:r>
              <a:rPr lang="fr-FR" dirty="0" smtClean="0"/>
              <a:t>La principale différence réside dans le fait que les routeurs ont plusieurs interfaces tandis que les hôtes n'en ont souvent qu'une seule</a:t>
            </a:r>
          </a:p>
          <a:p>
            <a:pPr lvl="1"/>
            <a:r>
              <a:rPr lang="fr-FR" dirty="0" smtClean="0"/>
              <a:t>Les routeurs sont optimisés pour gérer des tables de routage plus volumineux que sur un PC</a:t>
            </a:r>
          </a:p>
          <a:p>
            <a:pPr lvl="1"/>
            <a:r>
              <a:rPr lang="fr-FR" dirty="0" smtClean="0"/>
              <a:t>Les entrées de la table de routage peuvent être issues de différentes sources d’informations:</a:t>
            </a:r>
          </a:p>
          <a:p>
            <a:pPr lvl="2"/>
            <a:r>
              <a:rPr lang="fr-FR" dirty="0" smtClean="0"/>
              <a:t>Les routes directement connectées: Les réseaux directement connectés au routeur</a:t>
            </a:r>
          </a:p>
          <a:p>
            <a:pPr lvl="2"/>
            <a:r>
              <a:rPr lang="fr-FR" dirty="0" smtClean="0"/>
              <a:t>Les routes statiques: des routes ajoutées manuellement</a:t>
            </a:r>
          </a:p>
          <a:p>
            <a:pPr lvl="2"/>
            <a:r>
              <a:rPr lang="fr-FR" dirty="0" smtClean="0"/>
              <a:t>Les routes collectées dynamiquement grâce aux protocoles d’échange d’informations entre routeurs (Protocoles de routage dynamique)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179512" y="3944614"/>
            <a:ext cx="223224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 retenir </a:t>
            </a:r>
          </a:p>
          <a:p>
            <a:pPr algn="ctr"/>
            <a:r>
              <a:rPr lang="fr-FR" sz="1200" dirty="0" smtClean="0"/>
              <a:t>Un routeur est un équipement qui sépare les réseaux</a:t>
            </a:r>
          </a:p>
          <a:p>
            <a:pPr algn="ctr"/>
            <a:r>
              <a:rPr lang="fr-FR" sz="1200" dirty="0" smtClean="0"/>
              <a:t>Les réseaux 1, 2, 3 et 4 ont les parties réseau de l’@IP différentes</a:t>
            </a:r>
            <a:endParaRPr lang="fr-FR" sz="1200" dirty="0"/>
          </a:p>
        </p:txBody>
      </p:sp>
      <p:grpSp>
        <p:nvGrpSpPr>
          <p:cNvPr id="21523" name="Groupe 21522"/>
          <p:cNvGrpSpPr/>
          <p:nvPr/>
        </p:nvGrpSpPr>
        <p:grpSpPr>
          <a:xfrm>
            <a:off x="2659617" y="3289548"/>
            <a:ext cx="4719647" cy="2429723"/>
            <a:chOff x="2659617" y="3367072"/>
            <a:chExt cx="4719647" cy="2429723"/>
          </a:xfrm>
        </p:grpSpPr>
        <p:cxnSp>
          <p:nvCxnSpPr>
            <p:cNvPr id="21511" name="Connecteur droit 21510"/>
            <p:cNvCxnSpPr/>
            <p:nvPr/>
          </p:nvCxnSpPr>
          <p:spPr>
            <a:xfrm flipH="1" flipV="1">
              <a:off x="4355976" y="3916085"/>
              <a:ext cx="477562" cy="597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40222" y="4898904"/>
              <a:ext cx="287221" cy="2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Ellipse 8"/>
            <p:cNvSpPr/>
            <p:nvPr/>
          </p:nvSpPr>
          <p:spPr>
            <a:xfrm>
              <a:off x="2659617" y="4185390"/>
              <a:ext cx="1368152" cy="113850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199349" y="4185391"/>
              <a:ext cx="1368152" cy="113850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011112" y="4177925"/>
              <a:ext cx="1368152" cy="11385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/>
            <p:cNvCxnSpPr>
              <a:stCxn id="1029" idx="0"/>
              <a:endCxn id="1026" idx="1"/>
            </p:cNvCxnSpPr>
            <p:nvPr/>
          </p:nvCxnSpPr>
          <p:spPr>
            <a:xfrm flipV="1">
              <a:off x="3483832" y="3916087"/>
              <a:ext cx="343257" cy="42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>
              <a:stCxn id="1028" idx="0"/>
            </p:cNvCxnSpPr>
            <p:nvPr/>
          </p:nvCxnSpPr>
          <p:spPr>
            <a:xfrm flipV="1">
              <a:off x="3132245" y="4513683"/>
              <a:ext cx="211448" cy="387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4" name="Connecteur droit 21503"/>
            <p:cNvCxnSpPr>
              <a:stCxn id="15" idx="0"/>
            </p:cNvCxnSpPr>
            <p:nvPr/>
          </p:nvCxnSpPr>
          <p:spPr>
            <a:xfrm flipV="1">
              <a:off x="4715610" y="4513683"/>
              <a:ext cx="143611" cy="404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08" name="Connecteur droit 21507"/>
            <p:cNvCxnSpPr/>
            <p:nvPr/>
          </p:nvCxnSpPr>
          <p:spPr>
            <a:xfrm flipH="1" flipV="1">
              <a:off x="4883425" y="4513683"/>
              <a:ext cx="264233" cy="528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5" descr="C:\Users\taghrid.asfour\AppData\Local\Microsoft\Windows\Temporary Internet Files\Content.IE5\GK0E53HA\blue-switch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72000" y="4311448"/>
              <a:ext cx="523076" cy="40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514" name="Connecteur droit 21513"/>
            <p:cNvCxnSpPr/>
            <p:nvPr/>
          </p:nvCxnSpPr>
          <p:spPr>
            <a:xfrm>
              <a:off x="4355976" y="3916085"/>
              <a:ext cx="17100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6" name="Connecteur droit 21515"/>
            <p:cNvCxnSpPr/>
            <p:nvPr/>
          </p:nvCxnSpPr>
          <p:spPr>
            <a:xfrm>
              <a:off x="6228184" y="4007887"/>
              <a:ext cx="441321" cy="505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18" name="Connecteur droit 21517"/>
            <p:cNvCxnSpPr/>
            <p:nvPr/>
          </p:nvCxnSpPr>
          <p:spPr>
            <a:xfrm flipH="1">
              <a:off x="6551577" y="4544779"/>
              <a:ext cx="143611" cy="497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20" name="Connecteur droit 21519"/>
            <p:cNvCxnSpPr/>
            <p:nvPr/>
          </p:nvCxnSpPr>
          <p:spPr>
            <a:xfrm>
              <a:off x="6695188" y="4513683"/>
              <a:ext cx="296009" cy="54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5" descr="C:\Users\taghrid.asfour\AppData\Local\Microsoft\Windows\Temporary Internet Files\Content.IE5\GK0E53HA\blue-switch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7967" y="4311285"/>
              <a:ext cx="523076" cy="40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88635" y="4900902"/>
              <a:ext cx="287221" cy="2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72000" y="4918481"/>
              <a:ext cx="287221" cy="2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04048" y="4900901"/>
              <a:ext cx="287221" cy="2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7967" y="4898903"/>
              <a:ext cx="287221" cy="2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taghrid.asfour\AppData\Local\Microsoft\Windows\Temporary Internet Files\Content.IE5\3SY40NMV\Gnome-computer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47587" y="4918481"/>
              <a:ext cx="287221" cy="287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Connecteur droit 29"/>
            <p:cNvCxnSpPr/>
            <p:nvPr/>
          </p:nvCxnSpPr>
          <p:spPr>
            <a:xfrm flipV="1">
              <a:off x="3483832" y="4513846"/>
              <a:ext cx="0" cy="530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" name="Picture 5" descr="C:\Users\taghrid.asfour\AppData\Local\Microsoft\Windows\Temporary Internet Files\Content.IE5\GK0E53HA\blue-switch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22294" y="4342381"/>
              <a:ext cx="523076" cy="40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taghrid.asfour\AppData\Local\Microsoft\Windows\Temporary Internet Files\Content.IE5\ORDUKHSX\300px-Router.svg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089" y="3684721"/>
              <a:ext cx="683839" cy="46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taghrid.asfour\AppData\Local\Microsoft\Windows\Temporary Internet Files\Content.IE5\ORDUKHSX\300px-Router.svg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684720"/>
              <a:ext cx="683839" cy="46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Ellipse 52"/>
            <p:cNvSpPr/>
            <p:nvPr/>
          </p:nvSpPr>
          <p:spPr>
            <a:xfrm>
              <a:off x="4463582" y="3742571"/>
              <a:ext cx="1368152" cy="26531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21" name="ZoneTexte 21520"/>
            <p:cNvSpPr txBox="1"/>
            <p:nvPr/>
          </p:nvSpPr>
          <p:spPr>
            <a:xfrm>
              <a:off x="4027769" y="34335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R1</a:t>
              </a:r>
              <a:endParaRPr lang="fr-FR" sz="1200" dirty="0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928349" y="343356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R2</a:t>
              </a:r>
              <a:endParaRPr lang="fr-FR" sz="1200" dirty="0"/>
            </a:p>
          </p:txBody>
        </p:sp>
        <p:sp>
          <p:nvSpPr>
            <p:cNvPr id="21522" name="ZoneTexte 21521"/>
            <p:cNvSpPr txBox="1"/>
            <p:nvPr/>
          </p:nvSpPr>
          <p:spPr>
            <a:xfrm>
              <a:off x="4837459" y="3367072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Réseau 3</a:t>
              </a:r>
            </a:p>
            <a:p>
              <a:r>
                <a:rPr lang="fr-FR" sz="1200" dirty="0" smtClean="0"/>
                <a:t>1.1.3.0/24</a:t>
              </a:r>
              <a:endParaRPr lang="fr-FR" sz="12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407966" y="5335130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Réseau 4</a:t>
              </a:r>
            </a:p>
            <a:p>
              <a:r>
                <a:rPr lang="fr-FR" sz="1200" dirty="0" smtClean="0"/>
                <a:t>1.1.4.0/24</a:t>
              </a:r>
              <a:endParaRPr lang="fr-FR" sz="12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450974" y="5335130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Réseau 2</a:t>
              </a:r>
            </a:p>
            <a:p>
              <a:r>
                <a:rPr lang="fr-FR" sz="1200" dirty="0" smtClean="0"/>
                <a:t>1.1.2.0/24</a:t>
              </a:r>
              <a:endParaRPr lang="fr-FR" sz="1200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2802146" y="5335129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Réseau 1</a:t>
              </a:r>
            </a:p>
            <a:p>
              <a:r>
                <a:rPr lang="fr-FR" sz="1200" dirty="0" smtClean="0"/>
                <a:t>1.1.1.0/24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5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Agrégation des routes statiques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33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faire: 1</a:t>
            </a:r>
            <a:r>
              <a:rPr lang="fr-FR" baseline="30000" dirty="0" smtClean="0"/>
              <a:t>er</a:t>
            </a:r>
            <a:r>
              <a:rPr lang="fr-FR" dirty="0" smtClean="0"/>
              <a:t> scénario (1 seul routeur)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r="30435" b="20421"/>
          <a:stretch/>
        </p:blipFill>
        <p:spPr>
          <a:xfrm>
            <a:off x="251520" y="2116527"/>
            <a:ext cx="7187005" cy="34723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238529" y="1777380"/>
            <a:ext cx="3528392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Table de routage sur R1</a:t>
            </a:r>
          </a:p>
          <a:p>
            <a:r>
              <a:rPr lang="fr-FR" sz="1200" dirty="0" smtClean="0"/>
              <a:t>R1#sh </a:t>
            </a:r>
            <a:r>
              <a:rPr lang="fr-FR" sz="1200" dirty="0" err="1"/>
              <a:t>ip</a:t>
            </a:r>
            <a:r>
              <a:rPr lang="fr-FR" sz="1200" dirty="0"/>
              <a:t> </a:t>
            </a:r>
            <a:r>
              <a:rPr lang="fr-FR" sz="1200" dirty="0" smtClean="0"/>
              <a:t>route</a:t>
            </a:r>
            <a:endParaRPr lang="fr-FR" sz="1200" dirty="0"/>
          </a:p>
          <a:p>
            <a:r>
              <a:rPr lang="fr-FR" sz="1200" dirty="0" smtClean="0"/>
              <a:t>	1.0.0.0/</a:t>
            </a:r>
            <a:r>
              <a:rPr lang="fr-FR" sz="1200" dirty="0" smtClean="0">
                <a:solidFill>
                  <a:srgbClr val="0070C0"/>
                </a:solidFill>
              </a:rPr>
              <a:t>24</a:t>
            </a:r>
            <a:r>
              <a:rPr lang="fr-FR" sz="1200" dirty="0" smtClean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subnetted</a:t>
            </a:r>
            <a:r>
              <a:rPr lang="fr-FR" sz="1200" dirty="0"/>
              <a:t>, 1 </a:t>
            </a:r>
            <a:r>
              <a:rPr lang="fr-FR" sz="1200" dirty="0" err="1"/>
              <a:t>subnets</a:t>
            </a:r>
            <a:endParaRPr lang="fr-FR" sz="1200" dirty="0"/>
          </a:p>
          <a:p>
            <a:r>
              <a:rPr lang="fr-FR" sz="1200" dirty="0">
                <a:solidFill>
                  <a:srgbClr val="00B050"/>
                </a:solidFill>
              </a:rPr>
              <a:t>C 1.1.1.0 </a:t>
            </a:r>
            <a:r>
              <a:rPr lang="fr-FR" sz="1200" dirty="0" err="1">
                <a:solidFill>
                  <a:srgbClr val="00B050"/>
                </a:solidFill>
              </a:rPr>
              <a:t>is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directly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connected</a:t>
            </a:r>
            <a:r>
              <a:rPr lang="fr-FR" sz="1200" dirty="0">
                <a:solidFill>
                  <a:srgbClr val="00B050"/>
                </a:solidFill>
              </a:rPr>
              <a:t>, FastEthernet0/0</a:t>
            </a:r>
          </a:p>
          <a:p>
            <a:r>
              <a:rPr lang="fr-FR" sz="1200" dirty="0" smtClean="0"/>
              <a:t>	2.0.0.0/</a:t>
            </a:r>
            <a:r>
              <a:rPr lang="fr-FR" sz="1200" dirty="0" smtClean="0">
                <a:solidFill>
                  <a:srgbClr val="0070C0"/>
                </a:solidFill>
              </a:rPr>
              <a:t>24</a:t>
            </a:r>
            <a:r>
              <a:rPr lang="fr-FR" sz="1200" dirty="0" smtClean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subnetted</a:t>
            </a:r>
            <a:r>
              <a:rPr lang="fr-FR" sz="1200" dirty="0"/>
              <a:t>, 1 </a:t>
            </a:r>
            <a:r>
              <a:rPr lang="fr-FR" sz="1200" dirty="0" err="1"/>
              <a:t>subnets</a:t>
            </a:r>
            <a:endParaRPr lang="fr-FR" sz="1200" dirty="0"/>
          </a:p>
          <a:p>
            <a:r>
              <a:rPr lang="fr-FR" sz="1200" dirty="0">
                <a:solidFill>
                  <a:srgbClr val="00B050"/>
                </a:solidFill>
              </a:rPr>
              <a:t>C 2.2.2.0 </a:t>
            </a:r>
            <a:r>
              <a:rPr lang="fr-FR" sz="1200" dirty="0" err="1">
                <a:solidFill>
                  <a:srgbClr val="00B050"/>
                </a:solidFill>
              </a:rPr>
              <a:t>is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directly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connected</a:t>
            </a:r>
            <a:r>
              <a:rPr lang="fr-FR" sz="1200" dirty="0">
                <a:solidFill>
                  <a:srgbClr val="00B050"/>
                </a:solidFill>
              </a:rPr>
              <a:t>, </a:t>
            </a:r>
            <a:r>
              <a:rPr lang="fr-FR" sz="1200" dirty="0" smtClean="0">
                <a:solidFill>
                  <a:srgbClr val="00B050"/>
                </a:solidFill>
              </a:rPr>
              <a:t>FastEthernet0/1</a:t>
            </a:r>
            <a:endParaRPr lang="fr-FR" sz="1200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73324"/>
            <a:ext cx="5688632" cy="720080"/>
          </a:xfrm>
        </p:spPr>
        <p:txBody>
          <a:bodyPr>
            <a:normAutofit fontScale="77500" lnSpcReduction="20000"/>
          </a:bodyPr>
          <a:lstStyle/>
          <a:p>
            <a:r>
              <a:rPr lang="fr-FR" sz="1800" dirty="0" smtClean="0"/>
              <a:t>Utiliser </a:t>
            </a:r>
            <a:r>
              <a:rPr lang="fr-FR" sz="1800" dirty="0" err="1" smtClean="0"/>
              <a:t>Packet</a:t>
            </a:r>
            <a:r>
              <a:rPr lang="fr-FR" sz="1800" dirty="0" smtClean="0"/>
              <a:t> Tracer pour réaliser le réseau suivant</a:t>
            </a:r>
          </a:p>
          <a:p>
            <a:r>
              <a:rPr lang="fr-FR" sz="1800" dirty="0" smtClean="0"/>
              <a:t>L’enseignant va vous guider pour la configuration du routeur</a:t>
            </a:r>
          </a:p>
          <a:p>
            <a:r>
              <a:rPr lang="fr-FR" sz="1800" dirty="0" smtClean="0"/>
              <a:t>Noter bien les commandes de configuration utilisées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9417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III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Routage statique entre réseaux connectés aux routeurs différents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9236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faire: 2</a:t>
            </a:r>
            <a:r>
              <a:rPr lang="fr-FR" baseline="30000" dirty="0" smtClean="0"/>
              <a:t>ème</a:t>
            </a:r>
            <a:r>
              <a:rPr lang="fr-FR" dirty="0" smtClean="0"/>
              <a:t> scénario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" t="10912" r="15194" b="20557"/>
          <a:stretch/>
        </p:blipFill>
        <p:spPr>
          <a:xfrm>
            <a:off x="323528" y="1201316"/>
            <a:ext cx="8424936" cy="4363786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17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IV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Agrégation des routes statiques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357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peu de théorie: Organisation de la table de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35896" y="1389404"/>
            <a:ext cx="5328592" cy="4188296"/>
          </a:xfrm>
        </p:spPr>
        <p:txBody>
          <a:bodyPr>
            <a:noAutofit/>
          </a:bodyPr>
          <a:lstStyle/>
          <a:p>
            <a:r>
              <a:rPr lang="fr-FR" sz="1800" dirty="0" smtClean="0"/>
              <a:t>Organisation des entrées dans la table de routage</a:t>
            </a:r>
          </a:p>
          <a:p>
            <a:pPr lvl="1"/>
            <a:r>
              <a:rPr lang="fr-FR" sz="1600" dirty="0" smtClean="0"/>
              <a:t>Les entrées d’une table de routage sont organisées dans une </a:t>
            </a:r>
            <a:r>
              <a:rPr lang="fr-FR" sz="1600" dirty="0"/>
              <a:t>mémoire TCAM  </a:t>
            </a:r>
            <a:r>
              <a:rPr lang="fr-FR" sz="1600" dirty="0" smtClean="0"/>
              <a:t>(</a:t>
            </a:r>
            <a:r>
              <a:rPr lang="fr-FR" sz="1600" dirty="0" err="1" smtClean="0"/>
              <a:t>Ternary</a:t>
            </a:r>
            <a:r>
              <a:rPr lang="fr-FR" sz="1600" dirty="0" smtClean="0"/>
              <a:t> Content-</a:t>
            </a:r>
            <a:r>
              <a:rPr lang="fr-FR" sz="1600" dirty="0" err="1"/>
              <a:t>A</a:t>
            </a:r>
            <a:r>
              <a:rPr lang="fr-FR" sz="1600" dirty="0" err="1" smtClean="0"/>
              <a:t>ddressable</a:t>
            </a:r>
            <a:r>
              <a:rPr lang="fr-FR" sz="1600" dirty="0" smtClean="0"/>
              <a:t> Memory)</a:t>
            </a:r>
          </a:p>
          <a:p>
            <a:pPr lvl="2"/>
            <a:r>
              <a:rPr lang="fr-FR" sz="1400" dirty="0" smtClean="0"/>
              <a:t>La recherche dans la table TCAM renvoie l’entrée la qui </a:t>
            </a:r>
            <a:r>
              <a:rPr lang="fr-FR" sz="1400" b="1" dirty="0" smtClean="0">
                <a:solidFill>
                  <a:srgbClr val="FF0000"/>
                </a:solidFill>
              </a:rPr>
              <a:t>correspond le mieux  (</a:t>
            </a:r>
            <a:r>
              <a:rPr lang="fr-FR" sz="1400" b="1" dirty="0" err="1" smtClean="0">
                <a:solidFill>
                  <a:srgbClr val="FF0000"/>
                </a:solidFill>
              </a:rPr>
              <a:t>longest</a:t>
            </a:r>
            <a:r>
              <a:rPr lang="fr-FR" sz="1400" b="1" dirty="0" smtClean="0">
                <a:solidFill>
                  <a:srgbClr val="FF0000"/>
                </a:solidFill>
              </a:rPr>
              <a:t> </a:t>
            </a:r>
            <a:r>
              <a:rPr lang="fr-FR" sz="1400" b="1" dirty="0" err="1" smtClean="0">
                <a:solidFill>
                  <a:srgbClr val="FF0000"/>
                </a:solidFill>
              </a:rPr>
              <a:t>prefix</a:t>
            </a:r>
            <a:r>
              <a:rPr lang="fr-FR" sz="1400" b="1" dirty="0" smtClean="0">
                <a:solidFill>
                  <a:srgbClr val="FF0000"/>
                </a:solidFill>
              </a:rPr>
              <a:t> match) </a:t>
            </a:r>
            <a:r>
              <a:rPr lang="fr-FR" sz="1400" dirty="0" smtClean="0"/>
              <a:t>à l’adresse IP recherchée si elle existe</a:t>
            </a:r>
          </a:p>
          <a:p>
            <a:pPr lvl="1"/>
            <a:r>
              <a:rPr lang="fr-FR" sz="1600" dirty="0" smtClean="0"/>
              <a:t>Contrairement aux entrées dans la mac-</a:t>
            </a:r>
            <a:r>
              <a:rPr lang="fr-FR" sz="1600" dirty="0" err="1" smtClean="0"/>
              <a:t>address</a:t>
            </a:r>
            <a:r>
              <a:rPr lang="fr-FR" sz="1600" dirty="0" smtClean="0"/>
              <a:t>-table d’un switch où les entrée sont stockées dans une mémoire CAM (Content-</a:t>
            </a:r>
            <a:r>
              <a:rPr lang="fr-FR" sz="1600" dirty="0" err="1"/>
              <a:t>A</a:t>
            </a:r>
            <a:r>
              <a:rPr lang="fr-FR" sz="1600" dirty="0" err="1" smtClean="0"/>
              <a:t>ddressable</a:t>
            </a:r>
            <a:r>
              <a:rPr lang="fr-FR" sz="1600" dirty="0" smtClean="0"/>
              <a:t> Memory)</a:t>
            </a:r>
          </a:p>
          <a:p>
            <a:pPr lvl="2"/>
            <a:r>
              <a:rPr lang="fr-FR" sz="1400" dirty="0"/>
              <a:t>La recherche dans la table </a:t>
            </a:r>
            <a:r>
              <a:rPr lang="fr-FR" sz="1400" dirty="0" smtClean="0"/>
              <a:t>CAM </a:t>
            </a:r>
            <a:r>
              <a:rPr lang="fr-FR" sz="1400" dirty="0"/>
              <a:t>renvoie l’entrée qui </a:t>
            </a:r>
            <a:r>
              <a:rPr lang="fr-FR" sz="1400" b="1" dirty="0" smtClean="0">
                <a:solidFill>
                  <a:srgbClr val="FF0000"/>
                </a:solidFill>
              </a:rPr>
              <a:t>correspond exactement  (exact </a:t>
            </a:r>
            <a:r>
              <a:rPr lang="fr-FR" sz="1400" b="1" dirty="0" err="1" smtClean="0">
                <a:solidFill>
                  <a:srgbClr val="FF0000"/>
                </a:solidFill>
              </a:rPr>
              <a:t>prefix</a:t>
            </a:r>
            <a:r>
              <a:rPr lang="fr-FR" sz="1400" b="1" dirty="0" smtClean="0">
                <a:solidFill>
                  <a:srgbClr val="FF0000"/>
                </a:solidFill>
              </a:rPr>
              <a:t> match)  </a:t>
            </a:r>
            <a:r>
              <a:rPr lang="fr-FR" sz="1400" dirty="0" smtClean="0"/>
              <a:t>à l’adresse MAC recherchée si elle existe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 dirty="0"/>
          </a:p>
        </p:txBody>
      </p:sp>
      <p:grpSp>
        <p:nvGrpSpPr>
          <p:cNvPr id="17" name="Groupe 16"/>
          <p:cNvGrpSpPr/>
          <p:nvPr/>
        </p:nvGrpSpPr>
        <p:grpSpPr>
          <a:xfrm>
            <a:off x="6799" y="2758841"/>
            <a:ext cx="3196352" cy="2785492"/>
            <a:chOff x="179512" y="2785492"/>
            <a:chExt cx="3196352" cy="2785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59632" y="2785492"/>
              <a:ext cx="2116232" cy="2785492"/>
            </a:xfrm>
            <a:prstGeom prst="rect">
              <a:avLst/>
            </a:prstGeom>
          </p:spPr>
        </p:pic>
        <p:sp>
          <p:nvSpPr>
            <p:cNvPr id="7" name="Accolade ouvrante 6"/>
            <p:cNvSpPr/>
            <p:nvPr/>
          </p:nvSpPr>
          <p:spPr>
            <a:xfrm>
              <a:off x="971600" y="3073524"/>
              <a:ext cx="189735" cy="11047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79512" y="3481862"/>
              <a:ext cx="1193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Zone /32</a:t>
              </a:r>
              <a:endParaRPr lang="fr-FR" sz="1200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79512" y="4729707"/>
              <a:ext cx="1193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Zone /24</a:t>
              </a:r>
              <a:endParaRPr lang="fr-FR" sz="1200" dirty="0"/>
            </a:p>
          </p:txBody>
        </p:sp>
        <p:sp>
          <p:nvSpPr>
            <p:cNvPr id="10" name="Accolade ouvrante 9"/>
            <p:cNvSpPr/>
            <p:nvPr/>
          </p:nvSpPr>
          <p:spPr>
            <a:xfrm>
              <a:off x="971600" y="4225652"/>
              <a:ext cx="189735" cy="11047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0" y="1497766"/>
            <a:ext cx="341987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rechercher dans la table de routage l’entrée qui « match » au mieux à l’adresse 10.1.10.10 pour identifier l’interface de sortie du paquet à destination de cette adresse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4246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9986" r="11950" b="21780"/>
          <a:stretch/>
        </p:blipFill>
        <p:spPr>
          <a:xfrm>
            <a:off x="899592" y="1201316"/>
            <a:ext cx="7344816" cy="44259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7204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</a:t>
            </a:r>
            <a:r>
              <a:rPr lang="fr-FR" dirty="0"/>
              <a:t>V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Travail en autonomie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4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Couche réseau &amp; routage IP statique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Comprendre le rôle des protocoles </a:t>
            </a:r>
            <a:r>
              <a:rPr lang="fr-FR" sz="1800" dirty="0"/>
              <a:t>de </a:t>
            </a:r>
            <a:r>
              <a:rPr lang="fr-FR" sz="1800" dirty="0" smtClean="0"/>
              <a:t>la couche réseau</a:t>
            </a:r>
          </a:p>
          <a:p>
            <a:r>
              <a:rPr lang="fr-FR" sz="1800" dirty="0" smtClean="0"/>
              <a:t>Comprendre le principe du routage</a:t>
            </a:r>
            <a:endParaRPr lang="fr-FR" sz="1800" dirty="0"/>
          </a:p>
          <a:p>
            <a:r>
              <a:rPr lang="fr-FR" sz="1800" dirty="0" smtClean="0"/>
              <a:t>Configurer le routage au niveau hôte</a:t>
            </a:r>
          </a:p>
          <a:p>
            <a:r>
              <a:rPr lang="fr-FR" sz="1800" dirty="0" smtClean="0"/>
              <a:t>Configuration </a:t>
            </a:r>
            <a:r>
              <a:rPr lang="fr-FR" sz="1800" dirty="0"/>
              <a:t>d'un routeur </a:t>
            </a:r>
            <a:r>
              <a:rPr lang="fr-FR" sz="1800" dirty="0" smtClean="0"/>
              <a:t>Cisco</a:t>
            </a:r>
            <a:endParaRPr lang="fr-FR" sz="1700" dirty="0"/>
          </a:p>
          <a:p>
            <a:r>
              <a:rPr lang="fr-FR" sz="1700" dirty="0" smtClean="0"/>
              <a:t>Configuration du routage statique</a:t>
            </a:r>
          </a:p>
          <a:p>
            <a:r>
              <a:rPr lang="fr-FR" sz="1700" dirty="0" smtClean="0"/>
              <a:t>Configuration du routage statique par défaut</a:t>
            </a:r>
          </a:p>
          <a:p>
            <a:r>
              <a:rPr lang="fr-FR" sz="1700" dirty="0" smtClean="0"/>
              <a:t>Optimisation du routage statique</a:t>
            </a:r>
            <a:endParaRPr lang="fr-FR" sz="180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Etapes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754880" y="2032000"/>
            <a:ext cx="4209608" cy="32927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Protocoles de la couche réseau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Le routage entre des réseaux connectés au même routeur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Routage statique entre des réseaux connectés aux routeurs différents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Agrégation des routes statiques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1700" dirty="0" smtClean="0"/>
              <a:t>Travail en autonomie: Connecter un réseau d’extrémité à Internet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707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faire en autonomie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9258" r="14039" b="21137"/>
          <a:stretch/>
        </p:blipFill>
        <p:spPr>
          <a:xfrm>
            <a:off x="683568" y="1345332"/>
            <a:ext cx="7654936" cy="410445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2510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réviser 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100064"/>
          </a:xfrm>
        </p:spPr>
        <p:txBody>
          <a:bodyPr>
            <a:normAutofit fontScale="92500"/>
          </a:bodyPr>
          <a:lstStyle/>
          <a:p>
            <a:r>
              <a:rPr lang="fr-FR" dirty="0"/>
              <a:t>Module </a:t>
            </a:r>
            <a:r>
              <a:rPr lang="fr-FR" dirty="0" smtClean="0"/>
              <a:t>4ETI-CRP-2018-2019 sur le site de cisco.netacad.com</a:t>
            </a:r>
          </a:p>
          <a:p>
            <a:pPr lvl="1"/>
            <a:r>
              <a:rPr lang="fr-FR" dirty="0" smtClean="0"/>
              <a:t>Lire le chapitre 6 (A votre rythme à l’école ou chez vous)</a:t>
            </a:r>
          </a:p>
          <a:p>
            <a:r>
              <a:rPr lang="fr-FR" dirty="0" smtClean="0"/>
              <a:t>Auto-évaluation (Très fortement conseillée)</a:t>
            </a:r>
          </a:p>
          <a:p>
            <a:pPr lvl="1"/>
            <a:r>
              <a:rPr lang="fr-FR" dirty="0" smtClean="0"/>
              <a:t>Répondre aux questions de l’examen de fin de chapitre 6 en ligne </a:t>
            </a:r>
          </a:p>
          <a:p>
            <a:pPr lvl="1"/>
            <a:r>
              <a:rPr lang="fr-FR" dirty="0" smtClean="0"/>
              <a:t>Répondre au questionnaire du chapitre  en ligne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7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EtapE</a:t>
            </a:r>
            <a:r>
              <a:rPr lang="fr-FR" dirty="0" smtClean="0"/>
              <a:t> I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685800" y="2921000"/>
            <a:ext cx="7846640" cy="1460500"/>
          </a:xfrm>
        </p:spPr>
        <p:txBody>
          <a:bodyPr/>
          <a:lstStyle/>
          <a:p>
            <a:r>
              <a:rPr lang="fr-FR" dirty="0" smtClean="0"/>
              <a:t>Protocoles de la couche réseau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03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peu de théorie: Protocoles de le couche réseau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94460"/>
            <a:ext cx="4546848" cy="393192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Couche réseau</a:t>
            </a:r>
          </a:p>
          <a:p>
            <a:pPr lvl="1"/>
            <a:r>
              <a:rPr lang="fr-FR" dirty="0" smtClean="0"/>
              <a:t>Transport de bout en bout</a:t>
            </a:r>
          </a:p>
          <a:p>
            <a:pPr lvl="1"/>
            <a:r>
              <a:rPr lang="fr-FR" dirty="0" smtClean="0"/>
              <a:t>Adressage </a:t>
            </a:r>
          </a:p>
          <a:p>
            <a:pPr lvl="1"/>
            <a:r>
              <a:rPr lang="fr-FR" dirty="0" smtClean="0"/>
              <a:t>Encapsulation/</a:t>
            </a:r>
            <a:r>
              <a:rPr lang="fr-FR" dirty="0" err="1" smtClean="0"/>
              <a:t>Désencapsulation</a:t>
            </a:r>
            <a:endParaRPr lang="fr-FR" dirty="0" smtClean="0"/>
          </a:p>
          <a:p>
            <a:pPr lvl="1"/>
            <a:r>
              <a:rPr lang="fr-FR" dirty="0" smtClean="0"/>
              <a:t>Routage (acheminer le paquet d’un réseau à l’autre jusqu’à la destination)</a:t>
            </a:r>
          </a:p>
          <a:p>
            <a:r>
              <a:rPr lang="fr-FR" dirty="0" smtClean="0"/>
              <a:t>Protocoles de la couche réseau</a:t>
            </a:r>
          </a:p>
          <a:p>
            <a:pPr lvl="1"/>
            <a:r>
              <a:rPr lang="fr-FR" dirty="0" smtClean="0"/>
              <a:t>IPv4 et IPv6</a:t>
            </a:r>
          </a:p>
          <a:p>
            <a:pPr lvl="2"/>
            <a:r>
              <a:rPr lang="fr-FR" dirty="0" smtClean="0"/>
              <a:t>Offre les services d’adressage et d’encapsulation/</a:t>
            </a:r>
            <a:r>
              <a:rPr lang="fr-FR" dirty="0" err="1" smtClean="0"/>
              <a:t>désencapsulation</a:t>
            </a:r>
            <a:endParaRPr lang="fr-FR" dirty="0" smtClean="0"/>
          </a:p>
          <a:p>
            <a:pPr lvl="1"/>
            <a:r>
              <a:rPr lang="fr-FR" dirty="0" smtClean="0"/>
              <a:t>Protocole de routage dynamique</a:t>
            </a:r>
            <a:r>
              <a:rPr lang="fr-FR" dirty="0"/>
              <a:t> </a:t>
            </a:r>
            <a:r>
              <a:rPr lang="fr-FR" dirty="0" smtClean="0"/>
              <a:t>(RIP, OSPF, BGP,…)</a:t>
            </a:r>
          </a:p>
          <a:p>
            <a:pPr lvl="2"/>
            <a:r>
              <a:rPr lang="fr-FR" dirty="0" smtClean="0"/>
              <a:t>Pour construire les routes entre les réseaux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0618" y="1993404"/>
            <a:ext cx="3773870" cy="293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13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</a:t>
            </a:r>
            <a:r>
              <a:rPr lang="fr-FR" dirty="0" smtClean="0"/>
              <a:t>théorie: Encapsulation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09195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Encapsulation IP</a:t>
            </a:r>
          </a:p>
          <a:p>
            <a:pPr lvl="1"/>
            <a:r>
              <a:rPr lang="fr-FR" dirty="0" smtClean="0"/>
              <a:t>Les segments de la couche transport (TCP ou UDP) sont encapsulés dans des paquets IP pour être transmis</a:t>
            </a:r>
          </a:p>
          <a:p>
            <a:pPr lvl="1"/>
            <a:r>
              <a:rPr lang="fr-FR" dirty="0" smtClean="0"/>
              <a:t>La couche réseau ajoute un en-tête de sorte que les paquets puissent être acheminés vers la destination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67543" y="2641476"/>
            <a:ext cx="8687208" cy="3019133"/>
            <a:chOff x="467543" y="2641476"/>
            <a:chExt cx="8687208" cy="3019133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114081" y="2820338"/>
              <a:ext cx="3040670" cy="2125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7543" y="2641476"/>
              <a:ext cx="4084469" cy="2912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rapèze 5"/>
            <p:cNvSpPr/>
            <p:nvPr/>
          </p:nvSpPr>
          <p:spPr>
            <a:xfrm rot="5400000">
              <a:off x="4105232" y="3420371"/>
              <a:ext cx="2840270" cy="1640205"/>
            </a:xfrm>
            <a:prstGeom prst="trapezoid">
              <a:avLst>
                <a:gd name="adj" fmla="val 77113"/>
              </a:avLst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244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Entête IPv4</a:t>
            </a: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828964"/>
              </p:ext>
            </p:extLst>
          </p:nvPr>
        </p:nvGraphicFramePr>
        <p:xfrm>
          <a:off x="457200" y="1333500"/>
          <a:ext cx="8229549" cy="3627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43183"/>
                <a:gridCol w="2743183"/>
                <a:gridCol w="2743183"/>
              </a:tblGrid>
              <a:tr h="2486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champs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91670" marR="91670"/>
                </a:tc>
              </a:tr>
              <a:tr h="2486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Version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Version</a:t>
                      </a:r>
                      <a:r>
                        <a:rPr lang="fr-FR" sz="1400" baseline="0" dirty="0" smtClean="0"/>
                        <a:t> du protocole I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4</a:t>
                      </a:r>
                      <a:r>
                        <a:rPr lang="fr-FR" sz="1400" baseline="0" dirty="0" smtClean="0"/>
                        <a:t> pour </a:t>
                      </a:r>
                      <a:r>
                        <a:rPr lang="fr-FR" sz="1400" dirty="0" smtClean="0"/>
                        <a:t>IPv4</a:t>
                      </a:r>
                      <a:endParaRPr lang="fr-FR" sz="1400" dirty="0"/>
                    </a:p>
                  </a:txBody>
                  <a:tcPr marL="91670" marR="91670"/>
                </a:tc>
              </a:tr>
              <a:tr h="34739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DS (</a:t>
                      </a:r>
                      <a:r>
                        <a:rPr lang="fr-FR" sz="1400" dirty="0" err="1" smtClean="0"/>
                        <a:t>Differntiated</a:t>
                      </a:r>
                      <a:r>
                        <a:rPr lang="fr-FR" sz="1400" baseline="0" dirty="0" smtClean="0"/>
                        <a:t> Services)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La priorité du paquet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Important pour</a:t>
                      </a:r>
                      <a:r>
                        <a:rPr lang="fr-FR" sz="1400" baseline="0" dirty="0" smtClean="0"/>
                        <a:t> prioriser les données (0 par défaut)</a:t>
                      </a:r>
                      <a:endParaRPr lang="fr-FR" sz="1400" dirty="0"/>
                    </a:p>
                  </a:txBody>
                  <a:tcPr marL="91670" marR="91670"/>
                </a:tc>
              </a:tr>
              <a:tr h="34739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0000"/>
                          </a:solidFill>
                        </a:rPr>
                        <a:t>TTL 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La durée de vie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chemeClr val="tx1"/>
                          </a:solidFill>
                        </a:rPr>
                        <a:t>Très important pour éviter les boucles de routage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670" marR="91670"/>
                </a:tc>
              </a:tr>
              <a:tr h="490433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Protocole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Le</a:t>
                      </a:r>
                      <a:r>
                        <a:rPr lang="fr-FR" sz="1400" baseline="0" dirty="0" smtClean="0"/>
                        <a:t> protocole </a:t>
                      </a:r>
                      <a:r>
                        <a:rPr lang="fr-FR" sz="1400" baseline="0" dirty="0" err="1" smtClean="0"/>
                        <a:t>niv</a:t>
                      </a:r>
                      <a:r>
                        <a:rPr lang="fr-FR" sz="1400" baseline="0" dirty="0" smtClean="0"/>
                        <a:t> 4 transporté (TCP ou UDP)</a:t>
                      </a:r>
                      <a:endParaRPr lang="fr-FR" sz="1400" dirty="0" smtClean="0"/>
                    </a:p>
                    <a:p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91670" marR="91670"/>
                </a:tc>
              </a:tr>
              <a:tr h="347390"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solidFill>
                            <a:srgbClr val="FF0000"/>
                          </a:solidFill>
                        </a:rPr>
                        <a:t>Adresse IP source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L’@IP de l’émetteur</a:t>
                      </a:r>
                    </a:p>
                    <a:p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Nécessaire pour acheminer</a:t>
                      </a:r>
                      <a:r>
                        <a:rPr lang="fr-FR" sz="1400" baseline="0" dirty="0" smtClean="0"/>
                        <a:t> la réponse</a:t>
                      </a:r>
                      <a:endParaRPr lang="fr-FR" sz="1400" dirty="0"/>
                    </a:p>
                  </a:txBody>
                  <a:tcPr marL="91670" marR="91670"/>
                </a:tc>
              </a:tr>
              <a:tr h="490433">
                <a:tc>
                  <a:txBody>
                    <a:bodyPr/>
                    <a:lstStyle/>
                    <a:p>
                      <a:r>
                        <a:rPr lang="fr-FR" sz="1400" u="wavyDbl" baseline="0" dirty="0" smtClean="0">
                          <a:solidFill>
                            <a:srgbClr val="FF0000"/>
                          </a:solidFill>
                        </a:rPr>
                        <a:t>Adresse IP de destination </a:t>
                      </a:r>
                      <a:endParaRPr lang="fr-FR" sz="1400" u="wavyDbl" baseline="0" dirty="0">
                        <a:solidFill>
                          <a:srgbClr val="FF0000"/>
                        </a:solidFill>
                      </a:endParaRPr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L’@IP du destinataire</a:t>
                      </a:r>
                      <a:endParaRPr lang="fr-FR" sz="1400" dirty="0"/>
                    </a:p>
                  </a:txBody>
                  <a:tcPr marL="91670" marR="91670"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La décision de routage</a:t>
                      </a:r>
                      <a:r>
                        <a:rPr lang="fr-FR" sz="1400" baseline="0" dirty="0" smtClean="0"/>
                        <a:t> se base uniquement sur l’@IP de destination</a:t>
                      </a:r>
                      <a:endParaRPr lang="fr-FR" sz="1400" dirty="0"/>
                    </a:p>
                  </a:txBody>
                  <a:tcPr marL="91670" marR="91670"/>
                </a:tc>
              </a:tr>
            </a:tbl>
          </a:graphicData>
        </a:graphic>
      </p:graphicFrame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86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peu de théorie: Routage au niveau hôte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3528" y="1417340"/>
            <a:ext cx="8568952" cy="818737"/>
          </a:xfr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Les décisions relatives aux transmissions de paquets prises par un hôte (émetteur) dépendent de l’emplacement de la destination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09736" y="4126349"/>
            <a:ext cx="871945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fr-FR" sz="1600" dirty="0" smtClean="0"/>
              <a:t>La destination est l’hôte lui-même</a:t>
            </a:r>
            <a:r>
              <a:rPr lang="fr-FR" sz="1600" dirty="0"/>
              <a:t>: le hôte </a:t>
            </a:r>
            <a:r>
              <a:rPr lang="fr-FR" sz="1600" dirty="0" smtClean="0"/>
              <a:t>(PC1) envoie </a:t>
            </a:r>
            <a:r>
              <a:rPr lang="fr-FR" sz="1600" dirty="0"/>
              <a:t>le paquet à lui-même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sz="1600" dirty="0" smtClean="0"/>
              <a:t>La destination est locale: l’hôte </a:t>
            </a:r>
            <a:r>
              <a:rPr lang="fr-FR" sz="1600" dirty="0"/>
              <a:t>de </a:t>
            </a:r>
            <a:r>
              <a:rPr lang="fr-FR" sz="1600" dirty="0" smtClean="0"/>
              <a:t>destination (PC2) </a:t>
            </a:r>
            <a:r>
              <a:rPr lang="fr-FR" sz="1600" dirty="0"/>
              <a:t>est dans le même réseau </a:t>
            </a:r>
            <a:r>
              <a:rPr lang="fr-FR" sz="1600" dirty="0" smtClean="0"/>
              <a:t>que l’émetteur (PC1)</a:t>
            </a:r>
            <a:endParaRPr lang="fr-FR" sz="1600" dirty="0"/>
          </a:p>
          <a:p>
            <a:pPr marL="731520" lvl="1" indent="-457200">
              <a:buFont typeface="+mj-lt"/>
              <a:buAutoNum type="arabicPeriod"/>
            </a:pPr>
            <a:r>
              <a:rPr lang="fr-FR" sz="1600" dirty="0" smtClean="0"/>
              <a:t>La destination est distante: l’hôte </a:t>
            </a:r>
            <a:r>
              <a:rPr lang="fr-FR" sz="1600" dirty="0"/>
              <a:t>de destination se trouve dans un réseau distant (différent de l’hôte source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grpSp>
        <p:nvGrpSpPr>
          <p:cNvPr id="21" name="Groupe 20"/>
          <p:cNvGrpSpPr/>
          <p:nvPr/>
        </p:nvGrpSpPr>
        <p:grpSpPr>
          <a:xfrm>
            <a:off x="2263703" y="2327229"/>
            <a:ext cx="4611523" cy="1898422"/>
            <a:chOff x="4426144" y="2213197"/>
            <a:chExt cx="4431775" cy="1719513"/>
          </a:xfrm>
        </p:grpSpPr>
        <p:grpSp>
          <p:nvGrpSpPr>
            <p:cNvPr id="15" name="Groupe 14"/>
            <p:cNvGrpSpPr/>
            <p:nvPr/>
          </p:nvGrpSpPr>
          <p:grpSpPr>
            <a:xfrm>
              <a:off x="4426144" y="2213197"/>
              <a:ext cx="4431775" cy="1719513"/>
              <a:chOff x="3889782" y="3317314"/>
              <a:chExt cx="4431775" cy="1719513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3889782" y="3317314"/>
                <a:ext cx="4431775" cy="1719513"/>
                <a:chOff x="6084168" y="3433564"/>
                <a:chExt cx="4431775" cy="1719513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4168" y="3433564"/>
                  <a:ext cx="4431775" cy="1719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Arc 11"/>
                <p:cNvSpPr/>
                <p:nvPr/>
              </p:nvSpPr>
              <p:spPr>
                <a:xfrm rot="13011005">
                  <a:off x="6094186" y="3695242"/>
                  <a:ext cx="561396" cy="348279"/>
                </a:xfrm>
                <a:prstGeom prst="arc">
                  <a:avLst>
                    <a:gd name="adj1" fmla="val 10823947"/>
                    <a:gd name="adj2" fmla="val 6332627"/>
                  </a:avLst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" name="ZoneTexte 13"/>
              <p:cNvSpPr txBox="1"/>
              <p:nvPr/>
            </p:nvSpPr>
            <p:spPr>
              <a:xfrm>
                <a:off x="3933131" y="336155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00B050"/>
                    </a:solidFill>
                  </a:rPr>
                  <a:t>1</a:t>
                </a:r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4241951" y="41770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105669" y="33173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00B050"/>
                    </a:solidFill>
                  </a:rPr>
                  <a:t>3</a:t>
                </a:r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7452320" y="2888287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Serveur</a:t>
              </a:r>
              <a:endParaRPr lang="fr-FR" sz="1200" dirty="0"/>
            </a:p>
          </p:txBody>
        </p:sp>
      </p:grp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76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peu de théorie: Routage au niveau hôte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>
          <a:xfrm>
            <a:off x="35294" y="1273324"/>
            <a:ext cx="4038600" cy="2232248"/>
          </a:xfrm>
        </p:spPr>
        <p:txBody>
          <a:bodyPr>
            <a:normAutofit fontScale="85000" lnSpcReduction="20000"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fr-FR" sz="1400" dirty="0"/>
              <a:t>La destination est l’hôte lui-même</a:t>
            </a:r>
          </a:p>
          <a:p>
            <a:pPr marL="1017270" lvl="2" indent="-285750">
              <a:buFont typeface="Arial" panose="020B0604020202020204" pitchFamily="34" charset="0"/>
              <a:buChar char="-"/>
            </a:pPr>
            <a:r>
              <a:rPr lang="fr-FR" sz="1400" dirty="0" smtClean="0"/>
              <a:t>Envoyer </a:t>
            </a:r>
            <a:r>
              <a:rPr lang="fr-FR" sz="1400" dirty="0"/>
              <a:t>le paquet vers l’interface de </a:t>
            </a:r>
            <a:r>
              <a:rPr lang="fr-FR" sz="1400" dirty="0" err="1"/>
              <a:t>loopback</a:t>
            </a:r>
            <a:r>
              <a:rPr lang="fr-FR" sz="1400" dirty="0"/>
              <a:t> locale 127.0.0.1 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sz="1400" dirty="0"/>
              <a:t>La destination est locale: 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dirty="0"/>
              <a:t>Le PC1 encapsule le paquet dans une trame Ethernet et l’envoie directement à la destination via le switch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dirty="0"/>
              <a:t>L’interface de sortie (sur PC1) est celle connectée au switch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dirty="0"/>
              <a:t>Le switch va commuter la trame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b="1" dirty="0">
                <a:solidFill>
                  <a:srgbClr val="FF0000"/>
                </a:solidFill>
              </a:rPr>
              <a:t>Le routeur n’a aucun rôle dans ce </a:t>
            </a:r>
            <a:r>
              <a:rPr lang="fr-FR" sz="1400" b="1" dirty="0" smtClean="0">
                <a:solidFill>
                  <a:srgbClr val="FF0000"/>
                </a:solidFill>
              </a:rPr>
              <a:t>cas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139952" y="1273324"/>
            <a:ext cx="4608512" cy="2232248"/>
          </a:xfrm>
        </p:spPr>
        <p:txBody>
          <a:bodyPr>
            <a:normAutofit fontScale="85000" lnSpcReduction="20000"/>
          </a:bodyPr>
          <a:lstStyle/>
          <a:p>
            <a:pPr marL="731520" lvl="1" indent="-457200">
              <a:buFont typeface="+mj-lt"/>
              <a:buAutoNum type="arabicPeriod" startAt="3"/>
            </a:pPr>
            <a:r>
              <a:rPr lang="fr-FR" sz="1400" dirty="0"/>
              <a:t>La destination est distante: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dirty="0"/>
              <a:t>Le PC1 encapsule le paquet dans une trame Ethernet et l’envoie au routeur (interface Fa0/0)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dirty="0"/>
              <a:t>Le switch, qui </a:t>
            </a:r>
            <a:r>
              <a:rPr lang="fr-FR" sz="1400" dirty="0" smtClean="0"/>
              <a:t>connaît </a:t>
            </a:r>
            <a:r>
              <a:rPr lang="fr-FR" sz="1400" dirty="0"/>
              <a:t>l’adresse MAC de la Fa0/0 du routeur, commute la trame vers le routeur</a:t>
            </a:r>
          </a:p>
          <a:p>
            <a:pPr marL="1188720" lvl="2" indent="-457200">
              <a:buFont typeface="Arial" panose="020B0604020202020204" pitchFamily="34" charset="0"/>
              <a:buChar char="-"/>
            </a:pPr>
            <a:r>
              <a:rPr lang="fr-FR" sz="1400" dirty="0"/>
              <a:t>A la réception de la trame, le routeur</a:t>
            </a:r>
          </a:p>
          <a:p>
            <a:pPr marL="1645920" lvl="3" indent="-457200">
              <a:buFont typeface="Arial" panose="020B0604020202020204" pitchFamily="34" charset="0"/>
              <a:buChar char="-"/>
            </a:pPr>
            <a:r>
              <a:rPr lang="fr-FR" sz="1400" dirty="0"/>
              <a:t>supprime </a:t>
            </a:r>
            <a:r>
              <a:rPr lang="fr-FR" sz="1400" dirty="0" smtClean="0"/>
              <a:t>l’en-tête </a:t>
            </a:r>
            <a:r>
              <a:rPr lang="fr-FR" sz="1400" dirty="0"/>
              <a:t>niveau 2 (Ethernet)</a:t>
            </a:r>
          </a:p>
          <a:p>
            <a:pPr marL="1645920" lvl="3" indent="-457200">
              <a:buFont typeface="Arial" panose="020B0604020202020204" pitchFamily="34" charset="0"/>
              <a:buChar char="-"/>
            </a:pPr>
            <a:r>
              <a:rPr lang="fr-FR" sz="1400" dirty="0"/>
              <a:t>examine </a:t>
            </a:r>
            <a:r>
              <a:rPr lang="fr-FR" sz="1400" dirty="0">
                <a:solidFill>
                  <a:srgbClr val="FF0000"/>
                </a:solidFill>
              </a:rPr>
              <a:t>l’adresse IP </a:t>
            </a:r>
            <a:r>
              <a:rPr lang="fr-FR" sz="1400" dirty="0" smtClean="0">
                <a:solidFill>
                  <a:srgbClr val="FF0000"/>
                </a:solidFill>
              </a:rPr>
              <a:t>de destination </a:t>
            </a:r>
            <a:r>
              <a:rPr lang="fr-FR" sz="1400" dirty="0" smtClean="0"/>
              <a:t>dans l’en-tête </a:t>
            </a:r>
            <a:r>
              <a:rPr lang="fr-FR" sz="1400" dirty="0"/>
              <a:t>IP</a:t>
            </a:r>
          </a:p>
          <a:p>
            <a:pPr marL="1645920" lvl="3" indent="-457200">
              <a:buFont typeface="Arial" panose="020B0604020202020204" pitchFamily="34" charset="0"/>
              <a:buChar char="-"/>
            </a:pPr>
            <a:r>
              <a:rPr lang="fr-FR" sz="1400" dirty="0" smtClean="0"/>
              <a:t>recherche </a:t>
            </a:r>
            <a:r>
              <a:rPr lang="fr-FR" sz="1400" dirty="0"/>
              <a:t>la route vers le réseau de destination dans sa table de </a:t>
            </a:r>
            <a:r>
              <a:rPr lang="fr-FR" sz="1400" dirty="0" smtClean="0"/>
              <a:t>routage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3512" y="1417340"/>
            <a:ext cx="56265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1520" lvl="1" indent="-457200">
              <a:buFont typeface="+mj-lt"/>
              <a:buAutoNum type="arabicPeriod"/>
            </a:pPr>
            <a:endParaRPr lang="fr-FR" sz="1300" dirty="0"/>
          </a:p>
        </p:txBody>
      </p:sp>
      <p:grpSp>
        <p:nvGrpSpPr>
          <p:cNvPr id="5" name="Groupe 4"/>
          <p:cNvGrpSpPr/>
          <p:nvPr/>
        </p:nvGrpSpPr>
        <p:grpSpPr>
          <a:xfrm>
            <a:off x="2202794" y="3326590"/>
            <a:ext cx="4754518" cy="2204200"/>
            <a:chOff x="5120286" y="1489348"/>
            <a:chExt cx="4431775" cy="1719513"/>
          </a:xfrm>
        </p:grpSpPr>
        <p:grpSp>
          <p:nvGrpSpPr>
            <p:cNvPr id="15" name="Groupe 14"/>
            <p:cNvGrpSpPr/>
            <p:nvPr/>
          </p:nvGrpSpPr>
          <p:grpSpPr>
            <a:xfrm>
              <a:off x="5120286" y="1489348"/>
              <a:ext cx="4431775" cy="1719513"/>
              <a:chOff x="3889782" y="3317314"/>
              <a:chExt cx="4431775" cy="1719513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3889782" y="3317314"/>
                <a:ext cx="4431775" cy="1719513"/>
                <a:chOff x="6084168" y="3433564"/>
                <a:chExt cx="4431775" cy="1719513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6084168" y="3433564"/>
                  <a:ext cx="4431775" cy="17195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Arc 11"/>
                <p:cNvSpPr/>
                <p:nvPr/>
              </p:nvSpPr>
              <p:spPr>
                <a:xfrm rot="13011005">
                  <a:off x="6094186" y="3695242"/>
                  <a:ext cx="561396" cy="348279"/>
                </a:xfrm>
                <a:prstGeom prst="arc">
                  <a:avLst>
                    <a:gd name="adj1" fmla="val 10823947"/>
                    <a:gd name="adj2" fmla="val 6332627"/>
                  </a:avLst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" name="ZoneTexte 13"/>
              <p:cNvSpPr txBox="1"/>
              <p:nvPr/>
            </p:nvSpPr>
            <p:spPr>
              <a:xfrm>
                <a:off x="3933131" y="336155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00B050"/>
                    </a:solidFill>
                  </a:rPr>
                  <a:t>1</a:t>
                </a:r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4241951" y="41770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105669" y="331731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>
                    <a:solidFill>
                      <a:srgbClr val="00B050"/>
                    </a:solidFill>
                  </a:rPr>
                  <a:t>3</a:t>
                </a:r>
                <a:endParaRPr lang="fr-FR" sz="12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3" name="ZoneTexte 2"/>
            <p:cNvSpPr txBox="1"/>
            <p:nvPr/>
          </p:nvSpPr>
          <p:spPr>
            <a:xfrm>
              <a:off x="6949462" y="1965897"/>
              <a:ext cx="773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Fa0/0</a:t>
              </a:r>
              <a:endParaRPr lang="fr-FR" sz="1200" dirty="0"/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77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t="14007"/>
          <a:stretch/>
        </p:blipFill>
        <p:spPr bwMode="auto">
          <a:xfrm>
            <a:off x="107504" y="1250725"/>
            <a:ext cx="6628982" cy="444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 peu de théorie: table de routage au niveau hôte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588224" y="1345332"/>
            <a:ext cx="2448272" cy="50405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 smtClean="0"/>
              <a:t>Afficher table de routage</a:t>
            </a:r>
            <a:endParaRPr lang="fr-FR" sz="1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0" name="Espace réservé du contenu 7"/>
          <p:cNvSpPr txBox="1">
            <a:spLocks/>
          </p:cNvSpPr>
          <p:nvPr/>
        </p:nvSpPr>
        <p:spPr>
          <a:xfrm>
            <a:off x="6588224" y="1993404"/>
            <a:ext cx="244827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-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400" dirty="0" smtClean="0"/>
              <a:t>Linux: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sz="1400" dirty="0" smtClean="0"/>
              <a:t>Commande "route"</a:t>
            </a:r>
            <a:endParaRPr lang="fr-FR" sz="1400" dirty="0"/>
          </a:p>
        </p:txBody>
      </p: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6588224" y="2649860"/>
            <a:ext cx="2448272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-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300" dirty="0" smtClean="0"/>
              <a:t>Windows: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sz="1300" dirty="0" smtClean="0"/>
              <a:t>Commande "</a:t>
            </a:r>
            <a:r>
              <a:rPr lang="fr-FR" sz="1300" dirty="0" err="1" smtClean="0"/>
              <a:t>netstat</a:t>
            </a:r>
            <a:r>
              <a:rPr lang="fr-FR" sz="1300" dirty="0" smtClean="0"/>
              <a:t> –r"</a:t>
            </a:r>
            <a:endParaRPr lang="fr-FR" sz="1300" dirty="0"/>
          </a:p>
        </p:txBody>
      </p:sp>
      <p:sp>
        <p:nvSpPr>
          <p:cNvPr id="9" name="Rectangle 8"/>
          <p:cNvSpPr/>
          <p:nvPr/>
        </p:nvSpPr>
        <p:spPr>
          <a:xfrm>
            <a:off x="251520" y="4009628"/>
            <a:ext cx="6336704" cy="21602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873724" y="3979140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Entrée de la table de routage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427984" y="4585692"/>
            <a:ext cx="1444111" cy="21602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stCxn id="15" idx="3"/>
          </p:cNvCxnSpPr>
          <p:nvPr/>
        </p:nvCxnSpPr>
        <p:spPr>
          <a:xfrm>
            <a:off x="5872095" y="4693704"/>
            <a:ext cx="1001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873724" y="4497312"/>
            <a:ext cx="2523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Interface de sortie ou « </a:t>
            </a:r>
            <a:r>
              <a:rPr lang="fr-FR" sz="1200" dirty="0" err="1" smtClean="0"/>
              <a:t>next</a:t>
            </a:r>
            <a:r>
              <a:rPr lang="fr-FR" sz="1200" dirty="0" smtClean="0"/>
              <a:t>-hop »</a:t>
            </a:r>
            <a:endParaRPr lang="fr-FR" sz="1200" dirty="0"/>
          </a:p>
        </p:txBody>
      </p:sp>
      <p:cxnSp>
        <p:nvCxnSpPr>
          <p:cNvPr id="19" name="Connecteur droit avec flèche 18"/>
          <p:cNvCxnSpPr>
            <a:stCxn id="9" idx="3"/>
            <a:endCxn id="13" idx="1"/>
          </p:cNvCxnSpPr>
          <p:nvPr/>
        </p:nvCxnSpPr>
        <p:spPr>
          <a:xfrm>
            <a:off x="6588224" y="4117640"/>
            <a:ext cx="285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9552" y="4297660"/>
            <a:ext cx="2520280" cy="216024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3059832" y="4405672"/>
            <a:ext cx="3813892" cy="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873724" y="4225652"/>
            <a:ext cx="1866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Préfixe (@IP et masque)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8163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15316</TotalTime>
  <Words>1290</Words>
  <Application>Microsoft Office PowerPoint</Application>
  <PresentationFormat>Affichage à l'écran (16:10)</PresentationFormat>
  <Paragraphs>229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Clarté</vt:lpstr>
      <vt:lpstr>Module Introduction aux réseaux</vt:lpstr>
      <vt:lpstr>Couche réseau &amp; routage IP statique</vt:lpstr>
      <vt:lpstr>EtapE I</vt:lpstr>
      <vt:lpstr>Un peu de théorie: Protocoles de le couche réseau</vt:lpstr>
      <vt:lpstr>Un peu de théorie: Encapsulation</vt:lpstr>
      <vt:lpstr>Entête IPv4</vt:lpstr>
      <vt:lpstr>Un peu de théorie: Routage au niveau hôte</vt:lpstr>
      <vt:lpstr>Un peu de théorie: Routage au niveau hôte</vt:lpstr>
      <vt:lpstr>Un peu de théorie: table de routage au niveau hôte</vt:lpstr>
      <vt:lpstr>Travail à faire: par chaque élève</vt:lpstr>
      <vt:lpstr>Un peu de théorie: Les tables de routage des routeurs</vt:lpstr>
      <vt:lpstr>EtapE II</vt:lpstr>
      <vt:lpstr>Travail à faire: 1er scénario (1 seul routeur)</vt:lpstr>
      <vt:lpstr>EtapE III</vt:lpstr>
      <vt:lpstr>Travail à faire: 2ème scénario</vt:lpstr>
      <vt:lpstr>EtapE IV</vt:lpstr>
      <vt:lpstr>Un peu de théorie: Organisation de la table de routage</vt:lpstr>
      <vt:lpstr>Travail à faire</vt:lpstr>
      <vt:lpstr>EtapE V</vt:lpstr>
      <vt:lpstr>Travail à faire en autonomie</vt:lpstr>
      <vt:lpstr>Pour réviser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Concepts des Réseaux et Protocoles (CRP)</dc:title>
  <dc:creator>Taghrid ASFOUR</dc:creator>
  <cp:lastModifiedBy>Taghrid ASFOUR</cp:lastModifiedBy>
  <cp:revision>510</cp:revision>
  <cp:lastPrinted>2018-06-22T14:58:09Z</cp:lastPrinted>
  <dcterms:created xsi:type="dcterms:W3CDTF">2018-05-17T09:57:17Z</dcterms:created>
  <dcterms:modified xsi:type="dcterms:W3CDTF">2018-09-17T05:39:10Z</dcterms:modified>
</cp:coreProperties>
</file>