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355" r:id="rId4"/>
    <p:sldId id="356" r:id="rId5"/>
    <p:sldId id="358" r:id="rId6"/>
    <p:sldId id="359" r:id="rId7"/>
    <p:sldId id="360" r:id="rId8"/>
    <p:sldId id="361" r:id="rId9"/>
    <p:sldId id="364" r:id="rId10"/>
    <p:sldId id="363" r:id="rId11"/>
    <p:sldId id="366" r:id="rId12"/>
    <p:sldId id="365" r:id="rId13"/>
    <p:sldId id="367" r:id="rId14"/>
    <p:sldId id="368" r:id="rId15"/>
    <p:sldId id="369" r:id="rId16"/>
    <p:sldId id="371" r:id="rId17"/>
    <p:sldId id="372" r:id="rId18"/>
  </p:sldIdLst>
  <p:sldSz cx="9144000" cy="5715000" type="screen16x1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81"/>
            <p14:sldId id="355"/>
            <p14:sldId id="356"/>
            <p14:sldId id="358"/>
            <p14:sldId id="359"/>
            <p14:sldId id="360"/>
            <p14:sldId id="361"/>
            <p14:sldId id="364"/>
            <p14:sldId id="363"/>
            <p14:sldId id="366"/>
            <p14:sldId id="365"/>
            <p14:sldId id="367"/>
            <p14:sldId id="368"/>
            <p14:sldId id="369"/>
            <p14:sldId id="371"/>
            <p14:sldId id="3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ED4"/>
    <a:srgbClr val="FF0000"/>
    <a:srgbClr val="AD1DAD"/>
    <a:srgbClr val="DAD63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84" autoAdjust="0"/>
    <p:restoredTop sz="90935" autoAdjust="0"/>
  </p:normalViewPr>
  <p:slideViewPr>
    <p:cSldViewPr>
      <p:cViewPr>
        <p:scale>
          <a:sx n="96" d="100"/>
          <a:sy n="96" d="100"/>
        </p:scale>
        <p:origin x="-2052" y="-66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58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419C-29D0-496D-A262-99E7925471C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284CC-1D3B-4E28-AAA2-BDAB1EE37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17/09/2018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9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18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18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391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1436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424F-D180-45D4-AEBD-117C11B68DF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137420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DE34-F435-49B3-8E7D-7E88F731586A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D4B7-37B8-41DA-AF9F-4F43D5B5D459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A78-EE5F-475C-BFDE-C8815D8624A0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E68-5BE5-462A-A3C3-16C80B8646EE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45D-ED7C-4E61-ADFE-713DE69C33D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AD5-544C-43FC-9E87-CF9614F0E7F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17340"/>
            <a:ext cx="0" cy="39166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EFC2-701B-43D1-861D-657BFD88B09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DDC-B634-4B52-BF17-C03D3538222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3200"/>
            </a:lvl1pPr>
            <a:lvl2pPr marL="457200" indent="-182880">
              <a:buFont typeface="Arial" panose="020B0604020202020204" pitchFamily="34" charset="0"/>
              <a:buChar char="-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7653-2B8E-462D-9899-90B2DDE9A0B8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B63A-5210-4CC6-9084-2BF3FFBC554D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2987F5-1E4E-4DCD-A810-0F80A8E9FA9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Module 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137420"/>
            <a:ext cx="7054552" cy="1460500"/>
          </a:xfrm>
        </p:spPr>
        <p:txBody>
          <a:bodyPr/>
          <a:lstStyle/>
          <a:p>
            <a:r>
              <a:rPr lang="fr-FR" dirty="0"/>
              <a:t>8</a:t>
            </a:r>
            <a:r>
              <a:rPr lang="fr-FR" baseline="30000" dirty="0" smtClean="0"/>
              <a:t>ème</a:t>
            </a:r>
            <a:r>
              <a:rPr lang="fr-FR" dirty="0" smtClean="0"/>
              <a:t> séance : VLAN (Virtual Local Area Network)</a:t>
            </a:r>
          </a:p>
          <a:p>
            <a:pPr lvl="0">
              <a:buClr>
                <a:srgbClr val="4F81BD"/>
              </a:buClr>
            </a:pPr>
            <a:r>
              <a:rPr lang="fr-FR" sz="2000" i="1">
                <a:solidFill>
                  <a:srgbClr val="002060"/>
                </a:solidFill>
              </a:rPr>
              <a:t>Taghrid </a:t>
            </a:r>
            <a:r>
              <a:rPr lang="fr-FR" sz="2000" i="1" smtClean="0">
                <a:solidFill>
                  <a:srgbClr val="002060"/>
                </a:solidFill>
              </a:rPr>
              <a:t>Asfour</a:t>
            </a:r>
            <a:endParaRPr lang="fr-FR" sz="2000" i="1" dirty="0">
              <a:solidFill>
                <a:srgbClr val="002060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L'étiquetage des trames Ethernet pour l'identification des VLAN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79512" y="1489348"/>
            <a:ext cx="4038600" cy="393192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L'étiquetage des trames consiste à ajouter un en-tête d'identification du VLAN à la trame Ethernet</a:t>
            </a:r>
          </a:p>
          <a:p>
            <a:r>
              <a:rPr lang="fr-FR" sz="1800" dirty="0" smtClean="0"/>
              <a:t>Les commutateurs étiquettent les trames pour identifier le VLAN auquel elles appartiennent</a:t>
            </a:r>
          </a:p>
          <a:p>
            <a:pPr lvl="1"/>
            <a:r>
              <a:rPr lang="fr-FR" sz="1600" dirty="0" smtClean="0"/>
              <a:t>Seule exception: les trames du VLAN 1 (le vlan </a:t>
            </a:r>
            <a:r>
              <a:rPr lang="fr-FR" sz="1400" dirty="0" smtClean="0"/>
              <a:t>natif</a:t>
            </a:r>
            <a:r>
              <a:rPr lang="fr-FR" sz="1600" dirty="0" smtClean="0"/>
              <a:t> par défaut) ne sont pas étiquetées</a:t>
            </a:r>
          </a:p>
          <a:p>
            <a:r>
              <a:rPr lang="fr-FR" sz="1800" dirty="0" smtClean="0"/>
              <a:t>Il existe différents protocoles d'étiquetage, IEEE 802.1Q étant le plus répandu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874674"/>
            <a:ext cx="4038600" cy="297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716016" y="5089748"/>
            <a:ext cx="388843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Le VID est l’identifiant du VLAN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7961" y="4441676"/>
            <a:ext cx="288032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rôle de l’étiquetage 802.1q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95536" y="1561356"/>
            <a:ext cx="4176464" cy="39319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L</a:t>
            </a:r>
            <a:r>
              <a:rPr lang="fr-FR" dirty="0" smtClean="0"/>
              <a:t> ’étiquetage 802.1q est </a:t>
            </a:r>
            <a:r>
              <a:rPr lang="fr-FR" dirty="0"/>
              <a:t>utilisé pour transmettre correctement plusieurs trames VLAN via </a:t>
            </a:r>
            <a:r>
              <a:rPr lang="fr-FR" dirty="0" smtClean="0"/>
              <a:t>un seul lien (un  </a:t>
            </a:r>
            <a:r>
              <a:rPr lang="fr-FR" dirty="0" err="1" smtClean="0"/>
              <a:t>trunk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Les commutateurs ajoutent des </a:t>
            </a:r>
            <a:r>
              <a:rPr lang="fr-FR" dirty="0" err="1" smtClean="0"/>
              <a:t>étiquetes</a:t>
            </a:r>
            <a:r>
              <a:rPr lang="fr-FR" dirty="0"/>
              <a:t> VLAN aux trames avant de les placer dans les </a:t>
            </a:r>
            <a:r>
              <a:rPr lang="fr-FR" dirty="0" err="1" smtClean="0"/>
              <a:t>trunks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Les commutateurs </a:t>
            </a:r>
            <a:r>
              <a:rPr lang="fr-FR" dirty="0" smtClean="0"/>
              <a:t>enlèvent les </a:t>
            </a:r>
            <a:r>
              <a:rPr lang="fr-FR" dirty="0" err="1" smtClean="0"/>
              <a:t>étiquetes</a:t>
            </a:r>
            <a:r>
              <a:rPr lang="fr-FR" dirty="0" smtClean="0"/>
              <a:t> avant </a:t>
            </a:r>
            <a:r>
              <a:rPr lang="fr-FR" dirty="0"/>
              <a:t>de transmettre les trames via les autres ports (non </a:t>
            </a:r>
            <a:r>
              <a:rPr lang="fr-FR" dirty="0" err="1"/>
              <a:t>trunk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/>
              <a:t>Une fois qu'elles sont correctement </a:t>
            </a:r>
            <a:r>
              <a:rPr lang="fr-FR" dirty="0" smtClean="0"/>
              <a:t>étiquetées</a:t>
            </a:r>
            <a:r>
              <a:rPr lang="fr-FR" dirty="0"/>
              <a:t>, les trames peuvent traverser tous les commutateurs via les </a:t>
            </a:r>
            <a:r>
              <a:rPr lang="fr-FR" dirty="0" err="1"/>
              <a:t>trunks</a:t>
            </a:r>
            <a:r>
              <a:rPr lang="fr-FR" dirty="0"/>
              <a:t>. Elles resteront dans le VLAN approprié pour atteindre leur </a:t>
            </a:r>
            <a:r>
              <a:rPr lang="fr-FR" dirty="0" smtClean="0"/>
              <a:t>destination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1633364"/>
            <a:ext cx="4602809" cy="320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03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5585" r="23430" b="26103"/>
          <a:stretch/>
        </p:blipFill>
        <p:spPr>
          <a:xfrm>
            <a:off x="251520" y="1561356"/>
            <a:ext cx="8847943" cy="338437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2947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 (suite)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" t="14539" r="17271" b="19827"/>
          <a:stretch/>
        </p:blipFill>
        <p:spPr>
          <a:xfrm>
            <a:off x="251520" y="1921396"/>
            <a:ext cx="8730467" cy="3456384"/>
          </a:xfrm>
        </p:spPr>
      </p:pic>
    </p:spTree>
    <p:extLst>
      <p:ext uri="{BB962C8B-B14F-4D97-AF65-F5344CB8AC3E}">
        <p14:creationId xmlns:p14="http://schemas.microsoft.com/office/powerpoint/2010/main" val="143077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Configurer le routage entre les VLAN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48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 à faire: Routage </a:t>
            </a:r>
            <a:r>
              <a:rPr lang="fr-FR" dirty="0"/>
              <a:t>entre VLAN sans </a:t>
            </a:r>
            <a:r>
              <a:rPr lang="fr-FR" dirty="0" smtClean="0"/>
              <a:t>étiquetage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17059" r="15799" b="22758"/>
          <a:stretch/>
        </p:blipFill>
        <p:spPr>
          <a:xfrm>
            <a:off x="251520" y="1679712"/>
            <a:ext cx="8666655" cy="3266019"/>
          </a:xfrm>
        </p:spPr>
      </p:pic>
    </p:spTree>
    <p:extLst>
      <p:ext uri="{BB962C8B-B14F-4D97-AF65-F5344CB8AC3E}">
        <p14:creationId xmlns:p14="http://schemas.microsoft.com/office/powerpoint/2010/main" val="203045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 à faire: Routage </a:t>
            </a:r>
            <a:r>
              <a:rPr lang="fr-FR" dirty="0"/>
              <a:t>entre </a:t>
            </a:r>
            <a:r>
              <a:rPr lang="fr-FR" dirty="0" smtClean="0"/>
              <a:t>VLAN avec étiquetage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6834" r="10944" b="21290"/>
          <a:stretch/>
        </p:blipFill>
        <p:spPr>
          <a:xfrm>
            <a:off x="467544" y="1417340"/>
            <a:ext cx="8243880" cy="3792186"/>
          </a:xfrm>
        </p:spPr>
      </p:pic>
    </p:spTree>
    <p:extLst>
      <p:ext uri="{BB962C8B-B14F-4D97-AF65-F5344CB8AC3E}">
        <p14:creationId xmlns:p14="http://schemas.microsoft.com/office/powerpoint/2010/main" val="355519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smtClean="0"/>
              <a:t>4ETI-CRP-2018-2019-PARTIE-VLAN </a:t>
            </a:r>
            <a:r>
              <a:rPr lang="fr-FR" dirty="0"/>
              <a:t>sur le site de cisco.netacad.com</a:t>
            </a:r>
          </a:p>
          <a:p>
            <a:pPr lvl="1"/>
            <a:r>
              <a:rPr lang="fr-FR" dirty="0"/>
              <a:t>Lire le chapitre </a:t>
            </a:r>
            <a:r>
              <a:rPr lang="fr-FR" dirty="0" smtClean="0"/>
              <a:t>6 </a:t>
            </a:r>
            <a:r>
              <a:rPr lang="fr-FR" dirty="0"/>
              <a:t>(A votre rythme à l’école ou chez vous)</a:t>
            </a:r>
          </a:p>
          <a:p>
            <a:r>
              <a:rPr lang="fr-FR" dirty="0"/>
              <a:t>Auto-évaluation (Très fortement conseillée)</a:t>
            </a:r>
          </a:p>
          <a:p>
            <a:pPr lvl="1"/>
            <a:r>
              <a:rPr lang="fr-FR" dirty="0"/>
              <a:t>Répondre aux questions de l’examen de fin de chapitre </a:t>
            </a:r>
            <a:r>
              <a:rPr lang="fr-FR" dirty="0" smtClean="0"/>
              <a:t>6 </a:t>
            </a:r>
            <a:r>
              <a:rPr lang="fr-FR" dirty="0"/>
              <a:t>en ligne </a:t>
            </a:r>
          </a:p>
          <a:p>
            <a:pPr lvl="1"/>
            <a:r>
              <a:rPr lang="fr-FR" dirty="0"/>
              <a:t>Répondre au questionnaire du chapitre </a:t>
            </a:r>
            <a:r>
              <a:rPr lang="fr-FR" dirty="0" smtClean="0"/>
              <a:t>6 </a:t>
            </a:r>
            <a:r>
              <a:rPr lang="fr-FR" dirty="0"/>
              <a:t>en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617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Virtual Local Area Network: VLAN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>
          <a:xfrm>
            <a:off x="467544" y="1993404"/>
            <a:ext cx="3931920" cy="3292740"/>
          </a:xfrm>
        </p:spPr>
        <p:txBody>
          <a:bodyPr>
            <a:normAutofit/>
          </a:bodyPr>
          <a:lstStyle/>
          <a:p>
            <a:r>
              <a:rPr lang="fr-FR" sz="1700" dirty="0" smtClean="0"/>
              <a:t>Avoir un premier contact avec les notions de la virtualisation réseau</a:t>
            </a:r>
          </a:p>
          <a:p>
            <a:r>
              <a:rPr lang="fr-FR" sz="1700" dirty="0" smtClean="0"/>
              <a:t>Renforcer les notions de commutation et de routage vues précédemment</a:t>
            </a:r>
          </a:p>
          <a:p>
            <a:r>
              <a:rPr lang="fr-FR" sz="1700" dirty="0"/>
              <a:t>P</a:t>
            </a:r>
            <a:r>
              <a:rPr lang="fr-FR" sz="1700" dirty="0" smtClean="0"/>
              <a:t>roposer une segmentation logique du réseau et au lieu d’une</a:t>
            </a:r>
            <a:r>
              <a:rPr lang="fr-FR" sz="1700" dirty="0"/>
              <a:t> </a:t>
            </a:r>
            <a:r>
              <a:rPr lang="fr-FR" sz="1700" dirty="0" smtClean="0"/>
              <a:t>segmentation physique</a:t>
            </a:r>
            <a:endParaRPr lang="fr-FR" sz="1300" dirty="0" smtClean="0"/>
          </a:p>
          <a:p>
            <a:endParaRPr lang="fr-FR" sz="1700" dirty="0" smtClean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Introduction aux VLAN/ Implémentation de VLAN sur un seul switch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/>
              <a:t>VLAN dans un environnement à commutateurs </a:t>
            </a:r>
            <a:r>
              <a:rPr lang="fr-FR" sz="1700" dirty="0" smtClean="0"/>
              <a:t>multiples: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Configurer le routage entre les </a:t>
            </a:r>
            <a:r>
              <a:rPr lang="fr-FR" sz="1700" dirty="0" err="1" smtClean="0"/>
              <a:t>VLANs</a:t>
            </a:r>
            <a:endParaRPr lang="fr-FR" sz="17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Segmentation du réseau et configuration de VLAN sur un switch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09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8188" y="2065412"/>
            <a:ext cx="4445812" cy="355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L’objectif de segmenter un réseau en VLAN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sz="half" idx="1"/>
          </p:nvPr>
        </p:nvSpPr>
        <p:spPr>
          <a:xfrm>
            <a:off x="179512" y="1799568"/>
            <a:ext cx="4824536" cy="38164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1800" dirty="0"/>
              <a:t>Les </a:t>
            </a:r>
            <a:r>
              <a:rPr lang="fr-FR" sz="1800" dirty="0" smtClean="0"/>
              <a:t>VLAN </a:t>
            </a:r>
            <a:r>
              <a:rPr lang="fr-FR" sz="1800" dirty="0"/>
              <a:t>sont utilisés pour diviser un réseau physique niveau 2 (Ethernet commuté) en plusieurs </a:t>
            </a:r>
            <a:r>
              <a:rPr lang="fr-FR" sz="1800" dirty="0" smtClean="0"/>
              <a:t>sous-réseaux </a:t>
            </a:r>
            <a:r>
              <a:rPr lang="fr-FR" sz="1800" dirty="0"/>
              <a:t>logiques de niveau 3</a:t>
            </a:r>
          </a:p>
          <a:p>
            <a:pPr>
              <a:defRPr/>
            </a:pPr>
            <a:r>
              <a:rPr lang="fr-FR" sz="1800" dirty="0"/>
              <a:t>Objectifs: </a:t>
            </a:r>
            <a:endParaRPr lang="fr-FR" sz="1800" dirty="0" smtClean="0"/>
          </a:p>
          <a:p>
            <a:pPr lvl="1">
              <a:defRPr/>
            </a:pPr>
            <a:r>
              <a:rPr lang="fr-FR" sz="1400" dirty="0" smtClean="0"/>
              <a:t>Réduire les domaines de broadcast</a:t>
            </a:r>
          </a:p>
          <a:p>
            <a:pPr lvl="1">
              <a:defRPr/>
            </a:pPr>
            <a:r>
              <a:rPr lang="fr-FR" sz="1400" dirty="0" smtClean="0"/>
              <a:t>Mieux contrôler le flux de données entre les partitions</a:t>
            </a:r>
          </a:p>
          <a:p>
            <a:pPr lvl="1">
              <a:defRPr/>
            </a:pPr>
            <a:r>
              <a:rPr lang="fr-FR" sz="1400" dirty="0" smtClean="0"/>
              <a:t>Simplifier la gestion de l’entreprise</a:t>
            </a:r>
          </a:p>
          <a:p>
            <a:pPr lvl="1">
              <a:defRPr/>
            </a:pPr>
            <a:r>
              <a:rPr lang="fr-FR" sz="1400" dirty="0" smtClean="0"/>
              <a:t>Sécuriser le réseau</a:t>
            </a:r>
          </a:p>
        </p:txBody>
      </p:sp>
      <p:sp>
        <p:nvSpPr>
          <p:cNvPr id="19" name="Ellipse 18"/>
          <p:cNvSpPr/>
          <p:nvPr/>
        </p:nvSpPr>
        <p:spPr>
          <a:xfrm>
            <a:off x="6827585" y="4320068"/>
            <a:ext cx="720080" cy="288032"/>
          </a:xfrm>
          <a:prstGeom prst="ellipse">
            <a:avLst/>
          </a:prstGeom>
          <a:noFill/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547664" y="4320068"/>
            <a:ext cx="696743" cy="288032"/>
          </a:xfrm>
          <a:prstGeom prst="ellipse">
            <a:avLst/>
          </a:prstGeom>
          <a:noFill/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244408" y="4320068"/>
            <a:ext cx="720080" cy="288032"/>
          </a:xfrm>
          <a:prstGeom prst="ellipse">
            <a:avLst/>
          </a:prstGeom>
          <a:noFill/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27584" y="4729708"/>
            <a:ext cx="4608512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retenir </a:t>
            </a:r>
          </a:p>
          <a:p>
            <a:pPr algn="ctr"/>
            <a:r>
              <a:rPr lang="fr-FR" dirty="0" smtClean="0"/>
              <a:t>Un VLAN </a:t>
            </a:r>
            <a:r>
              <a:rPr lang="fr-FR" dirty="0" smtClean="0">
                <a:sym typeface="Wingdings" panose="05000000000000000000" pitchFamily="2" charset="2"/>
              </a:rPr>
              <a:t> sous-réseau 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76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</a:t>
            </a:r>
            <a:r>
              <a:rPr lang="fr-FR" dirty="0" smtClean="0"/>
              <a:t>egmenter un réseau en VLAN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</a:t>
            </a:r>
            <a:r>
              <a:rPr lang="fr-FR" dirty="0" smtClean="0"/>
              <a:t>ans VLAN</a:t>
            </a:r>
          </a:p>
          <a:p>
            <a:pPr marL="0" lvl="1" algn="ctr"/>
            <a:r>
              <a:rPr lang="fr-FR" sz="1600" dirty="0"/>
              <a:t>Toutes les machines connectées au même switch doivent être dans le même réseau</a:t>
            </a:r>
          </a:p>
          <a:p>
            <a:endParaRPr lang="fr-FR" dirty="0"/>
          </a:p>
        </p:txBody>
      </p:sp>
      <p:pic>
        <p:nvPicPr>
          <p:cNvPr id="1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209270"/>
            <a:ext cx="3932238" cy="9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Avec VLAN</a:t>
            </a:r>
          </a:p>
          <a:p>
            <a:pPr marL="0" lvl="1" algn="ctr"/>
            <a:r>
              <a:rPr lang="fr-FR" sz="1600" dirty="0"/>
              <a:t>Un switch peut être </a:t>
            </a:r>
            <a:r>
              <a:rPr lang="fr-FR" sz="1600" dirty="0" smtClean="0"/>
              <a:t>logiquement coupé </a:t>
            </a:r>
            <a:r>
              <a:rPr lang="fr-FR" sz="1600" dirty="0"/>
              <a:t>en plusieurs </a:t>
            </a:r>
            <a:r>
              <a:rPr lang="fr-FR" sz="1600" dirty="0" err="1"/>
              <a:t>switchs</a:t>
            </a:r>
            <a:endParaRPr lang="fr-FR" sz="1600" dirty="0"/>
          </a:p>
          <a:p>
            <a:endParaRPr lang="fr-FR" dirty="0"/>
          </a:p>
        </p:txBody>
      </p:sp>
      <p:pic>
        <p:nvPicPr>
          <p:cNvPr id="22" name="Picture 7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54563" y="3209270"/>
            <a:ext cx="3932237" cy="9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 rot="16237322">
            <a:off x="6258952" y="3501042"/>
            <a:ext cx="300037" cy="1510533"/>
          </a:xfrm>
          <a:prstGeom prst="leftBrace">
            <a:avLst>
              <a:gd name="adj1" fmla="val 67725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36316" y="443383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Toutes les interfaces du switch sont dans le même réseau IP (niveau 3). Ce réseau est nommé VLAN 1 par défaut </a:t>
            </a:r>
            <a:endParaRPr lang="fr-FR" sz="1200" dirty="0"/>
          </a:p>
        </p:txBody>
      </p:sp>
      <p:sp>
        <p:nvSpPr>
          <p:cNvPr id="23" name="AutoShape 10"/>
          <p:cNvSpPr>
            <a:spLocks/>
          </p:cNvSpPr>
          <p:nvPr/>
        </p:nvSpPr>
        <p:spPr bwMode="auto">
          <a:xfrm rot="16237322">
            <a:off x="7773725" y="3712156"/>
            <a:ext cx="300037" cy="1083671"/>
          </a:xfrm>
          <a:prstGeom prst="leftBrace">
            <a:avLst>
              <a:gd name="adj1" fmla="val 67725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>
              <a:solidFill>
                <a:srgbClr val="0070C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72000" y="443383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interfaces 1 à 7 sont dans un réseau IP, le VLAN 1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804248" y="4433833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interfaces 8 à 12 sont dans un autre réseau IP, le VLAN 2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012160" y="39898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</a:rPr>
              <a:t>VLAN 1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662167" y="39898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/>
                </a:solidFill>
              </a:rPr>
              <a:t>VLAN 2</a:t>
            </a:r>
            <a:endParaRPr lang="fr-FR" sz="1400" dirty="0">
              <a:solidFill>
                <a:schemeClr val="tx2"/>
              </a:solidFill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2" r="37699"/>
          <a:stretch/>
        </p:blipFill>
        <p:spPr bwMode="auto">
          <a:xfrm>
            <a:off x="5220072" y="2281435"/>
            <a:ext cx="1818571" cy="9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9"/>
          <a:stretch/>
        </p:blipFill>
        <p:spPr bwMode="auto">
          <a:xfrm>
            <a:off x="7241798" y="2264846"/>
            <a:ext cx="1433320" cy="9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/>
          <p:cNvGrpSpPr/>
          <p:nvPr/>
        </p:nvGrpSpPr>
        <p:grpSpPr>
          <a:xfrm rot="1044826">
            <a:off x="6942118" y="2205965"/>
            <a:ext cx="396179" cy="982043"/>
            <a:chOff x="3419872" y="1633364"/>
            <a:chExt cx="349154" cy="880864"/>
          </a:xfrm>
        </p:grpSpPr>
        <p:grpSp>
          <p:nvGrpSpPr>
            <p:cNvPr id="37" name="Groupe 36"/>
            <p:cNvGrpSpPr/>
            <p:nvPr/>
          </p:nvGrpSpPr>
          <p:grpSpPr>
            <a:xfrm>
              <a:off x="3419872" y="1633364"/>
              <a:ext cx="144016" cy="216024"/>
              <a:chOff x="3419872" y="1633364"/>
              <a:chExt cx="144016" cy="216024"/>
            </a:xfrm>
          </p:grpSpPr>
          <p:cxnSp>
            <p:nvCxnSpPr>
              <p:cNvPr id="30" name="Connecteur droit 29"/>
              <p:cNvCxnSpPr/>
              <p:nvPr/>
            </p:nvCxnSpPr>
            <p:spPr>
              <a:xfrm>
                <a:off x="3419872" y="1633364"/>
                <a:ext cx="144016" cy="7200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H="1">
                <a:off x="3491880" y="1705372"/>
                <a:ext cx="72008" cy="1440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/>
            <p:cNvGrpSpPr/>
            <p:nvPr/>
          </p:nvGrpSpPr>
          <p:grpSpPr>
            <a:xfrm>
              <a:off x="3480994" y="1857772"/>
              <a:ext cx="144016" cy="216024"/>
              <a:chOff x="3419872" y="1633364"/>
              <a:chExt cx="144016" cy="216024"/>
            </a:xfrm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3419872" y="1633364"/>
                <a:ext cx="144016" cy="7200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3491880" y="1705372"/>
                <a:ext cx="72008" cy="1440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3553002" y="2082180"/>
              <a:ext cx="144016" cy="216024"/>
              <a:chOff x="3419872" y="1633364"/>
              <a:chExt cx="144016" cy="216024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419872" y="1633364"/>
                <a:ext cx="144016" cy="7200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 flipH="1">
                <a:off x="3491880" y="1705372"/>
                <a:ext cx="72008" cy="1440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e 43"/>
            <p:cNvGrpSpPr/>
            <p:nvPr/>
          </p:nvGrpSpPr>
          <p:grpSpPr>
            <a:xfrm>
              <a:off x="3625010" y="2298204"/>
              <a:ext cx="144016" cy="216024"/>
              <a:chOff x="3419872" y="1633364"/>
              <a:chExt cx="144016" cy="216024"/>
            </a:xfrm>
          </p:grpSpPr>
          <p:cxnSp>
            <p:nvCxnSpPr>
              <p:cNvPr id="45" name="Connecteur droit 44"/>
              <p:cNvCxnSpPr/>
              <p:nvPr/>
            </p:nvCxnSpPr>
            <p:spPr>
              <a:xfrm>
                <a:off x="3419872" y="1633364"/>
                <a:ext cx="144016" cy="7200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3491880" y="1705372"/>
                <a:ext cx="72008" cy="1440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46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Segmenter un réseau en VLAN</a:t>
            </a:r>
            <a:endParaRPr lang="fr-FR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81"/>
          <a:stretch/>
        </p:blipFill>
        <p:spPr>
          <a:xfrm>
            <a:off x="0" y="2785492"/>
            <a:ext cx="4761236" cy="2448272"/>
          </a:xfrm>
        </p:spPr>
      </p:pic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788024" y="2042532"/>
            <a:ext cx="4248472" cy="326324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Les VLAN permettent de segmenter les réseaux en fonction de facteurs tels que la fonction, l'équipe de projet ou l'application, quel que soit l'emplacement physique de l'utilisateur ou de l'appareil</a:t>
            </a:r>
          </a:p>
          <a:p>
            <a:endParaRPr lang="fr-FR" dirty="0" smtClean="0"/>
          </a:p>
          <a:p>
            <a:r>
              <a:rPr lang="fr-FR" dirty="0" smtClean="0"/>
              <a:t>Plusieurs partitions peuvent être créées pour permettre à plusieurs VLAN de coexister</a:t>
            </a:r>
          </a:p>
          <a:p>
            <a:endParaRPr lang="fr-FR" dirty="0" smtClean="0"/>
          </a:p>
          <a:p>
            <a:r>
              <a:rPr lang="fr-FR" dirty="0" smtClean="0"/>
              <a:t>Chaque VLAN constitue un domaine de diffusion, avec son propre réseau IP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18" name="ZoneTexte 17"/>
          <p:cNvSpPr txBox="1"/>
          <p:nvPr/>
        </p:nvSpPr>
        <p:spPr>
          <a:xfrm>
            <a:off x="395536" y="1633364"/>
            <a:ext cx="4032448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500" dirty="0"/>
              <a:t>Les VLAN sont isolés les uns des autres et les paquets ne peuvent circuler entre eux qu'en passant par un routeur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7371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20870" r="9560" b="19305"/>
          <a:stretch/>
        </p:blipFill>
        <p:spPr>
          <a:xfrm>
            <a:off x="179512" y="1417340"/>
            <a:ext cx="87941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1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 (suite)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10783" r="8154" b="15478"/>
          <a:stretch/>
        </p:blipFill>
        <p:spPr>
          <a:xfrm>
            <a:off x="993911" y="1345332"/>
            <a:ext cx="6877879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EtapE 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6910536" cy="1460500"/>
          </a:xfrm>
        </p:spPr>
        <p:txBody>
          <a:bodyPr>
            <a:normAutofit/>
          </a:bodyPr>
          <a:lstStyle/>
          <a:p>
            <a:r>
              <a:rPr lang="fr-FR" dirty="0" smtClean="0"/>
              <a:t>VLAN dans un environnement à commutateurs multiples: L'étiquetage des trames Ethernet pour l'identification des VLAN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79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15214</TotalTime>
  <Words>555</Words>
  <Application>Microsoft Office PowerPoint</Application>
  <PresentationFormat>Affichage à l'écran (16:10)</PresentationFormat>
  <Paragraphs>93</Paragraphs>
  <Slides>17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Clarté</vt:lpstr>
      <vt:lpstr>Module Introduction aux réseaux</vt:lpstr>
      <vt:lpstr>Virtual Local Area Network: VLAN</vt:lpstr>
      <vt:lpstr>EtapE I</vt:lpstr>
      <vt:lpstr>L’objectif de segmenter un réseau en VLAN</vt:lpstr>
      <vt:lpstr>Segmenter un réseau en VLAN</vt:lpstr>
      <vt:lpstr>Segmenter un réseau en VLAN</vt:lpstr>
      <vt:lpstr>Travail à faire</vt:lpstr>
      <vt:lpstr>Travail à faire (suite)</vt:lpstr>
      <vt:lpstr>EtapE II</vt:lpstr>
      <vt:lpstr>L'étiquetage des trames Ethernet pour l'identification des VLAN</vt:lpstr>
      <vt:lpstr>Le rôle de l’étiquetage 802.1q</vt:lpstr>
      <vt:lpstr>Travail à faire</vt:lpstr>
      <vt:lpstr>Travail à faire (suite)</vt:lpstr>
      <vt:lpstr>EtapE III</vt:lpstr>
      <vt:lpstr>Travail à faire: Routage entre VLAN sans étiquetage </vt:lpstr>
      <vt:lpstr>Travail à faire: Routage entre VLAN avec étiquetage </vt:lpstr>
      <vt:lpstr>Pour aller plus loin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Taghrid ASFOUR</cp:lastModifiedBy>
  <cp:revision>525</cp:revision>
  <cp:lastPrinted>2018-07-10T12:26:29Z</cp:lastPrinted>
  <dcterms:created xsi:type="dcterms:W3CDTF">2018-05-17T09:57:17Z</dcterms:created>
  <dcterms:modified xsi:type="dcterms:W3CDTF">2018-09-17T05:40:02Z</dcterms:modified>
</cp:coreProperties>
</file>