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07"/>
  </p:notesMasterIdLst>
  <p:sldIdLst>
    <p:sldId id="256" r:id="rId2"/>
    <p:sldId id="302" r:id="rId3"/>
    <p:sldId id="259" r:id="rId4"/>
    <p:sldId id="260" r:id="rId5"/>
    <p:sldId id="261" r:id="rId6"/>
    <p:sldId id="493" r:id="rId7"/>
    <p:sldId id="487" r:id="rId8"/>
    <p:sldId id="528" r:id="rId9"/>
    <p:sldId id="495" r:id="rId10"/>
    <p:sldId id="342" r:id="rId11"/>
    <p:sldId id="490" r:id="rId12"/>
    <p:sldId id="526" r:id="rId13"/>
    <p:sldId id="527" r:id="rId14"/>
    <p:sldId id="499" r:id="rId15"/>
    <p:sldId id="500" r:id="rId16"/>
    <p:sldId id="501" r:id="rId17"/>
    <p:sldId id="346" r:id="rId18"/>
    <p:sldId id="503" r:id="rId19"/>
    <p:sldId id="269" r:id="rId20"/>
    <p:sldId id="270" r:id="rId21"/>
    <p:sldId id="460" r:id="rId22"/>
    <p:sldId id="273" r:id="rId23"/>
    <p:sldId id="349" r:id="rId24"/>
    <p:sldId id="350" r:id="rId25"/>
    <p:sldId id="352" r:id="rId26"/>
    <p:sldId id="353" r:id="rId27"/>
    <p:sldId id="355" r:id="rId28"/>
    <p:sldId id="277" r:id="rId29"/>
    <p:sldId id="360" r:id="rId30"/>
    <p:sldId id="358" r:id="rId31"/>
    <p:sldId id="359" r:id="rId32"/>
    <p:sldId id="279" r:id="rId33"/>
    <p:sldId id="281" r:id="rId34"/>
    <p:sldId id="283" r:id="rId35"/>
    <p:sldId id="282" r:id="rId36"/>
    <p:sldId id="504" r:id="rId37"/>
    <p:sldId id="312" r:id="rId38"/>
    <p:sldId id="285" r:id="rId39"/>
    <p:sldId id="286" r:id="rId40"/>
    <p:sldId id="505" r:id="rId41"/>
    <p:sldId id="288" r:id="rId42"/>
    <p:sldId id="307" r:id="rId43"/>
    <p:sldId id="481" r:id="rId44"/>
    <p:sldId id="482" r:id="rId45"/>
    <p:sldId id="362" r:id="rId46"/>
    <p:sldId id="515" r:id="rId47"/>
    <p:sldId id="516" r:id="rId48"/>
    <p:sldId id="376" r:id="rId49"/>
    <p:sldId id="377" r:id="rId50"/>
    <p:sldId id="378" r:id="rId51"/>
    <p:sldId id="379" r:id="rId52"/>
    <p:sldId id="380" r:id="rId53"/>
    <p:sldId id="381" r:id="rId54"/>
    <p:sldId id="456" r:id="rId55"/>
    <p:sldId id="442" r:id="rId56"/>
    <p:sldId id="444" r:id="rId57"/>
    <p:sldId id="445" r:id="rId58"/>
    <p:sldId id="443" r:id="rId59"/>
    <p:sldId id="450" r:id="rId60"/>
    <p:sldId id="449" r:id="rId61"/>
    <p:sldId id="446" r:id="rId62"/>
    <p:sldId id="448" r:id="rId63"/>
    <p:sldId id="451" r:id="rId64"/>
    <p:sldId id="452" r:id="rId65"/>
    <p:sldId id="453" r:id="rId66"/>
    <p:sldId id="454" r:id="rId67"/>
    <p:sldId id="455" r:id="rId68"/>
    <p:sldId id="383" r:id="rId69"/>
    <p:sldId id="385" r:id="rId70"/>
    <p:sldId id="386" r:id="rId71"/>
    <p:sldId id="387" r:id="rId72"/>
    <p:sldId id="388" r:id="rId73"/>
    <p:sldId id="529" r:id="rId74"/>
    <p:sldId id="390" r:id="rId75"/>
    <p:sldId id="517" r:id="rId76"/>
    <p:sldId id="518" r:id="rId77"/>
    <p:sldId id="394" r:id="rId78"/>
    <p:sldId id="519" r:id="rId79"/>
    <p:sldId id="396" r:id="rId80"/>
    <p:sldId id="397" r:id="rId81"/>
    <p:sldId id="483" r:id="rId82"/>
    <p:sldId id="486" r:id="rId83"/>
    <p:sldId id="484" r:id="rId84"/>
    <p:sldId id="473" r:id="rId85"/>
    <p:sldId id="522" r:id="rId86"/>
    <p:sldId id="404" r:id="rId87"/>
    <p:sldId id="471" r:id="rId88"/>
    <p:sldId id="472" r:id="rId89"/>
    <p:sldId id="469" r:id="rId90"/>
    <p:sldId id="530" r:id="rId91"/>
    <p:sldId id="523" r:id="rId92"/>
    <p:sldId id="414" r:id="rId93"/>
    <p:sldId id="524" r:id="rId94"/>
    <p:sldId id="417" r:id="rId95"/>
    <p:sldId id="418" r:id="rId96"/>
    <p:sldId id="419" r:id="rId97"/>
    <p:sldId id="420" r:id="rId98"/>
    <p:sldId id="422" r:id="rId99"/>
    <p:sldId id="423" r:id="rId100"/>
    <p:sldId id="424" r:id="rId101"/>
    <p:sldId id="425" r:id="rId102"/>
    <p:sldId id="426" r:id="rId103"/>
    <p:sldId id="476" r:id="rId104"/>
    <p:sldId id="427" r:id="rId105"/>
    <p:sldId id="428" r:id="rId10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9F1"/>
    <a:srgbClr val="FAE0C6"/>
    <a:srgbClr val="FF9933"/>
    <a:srgbClr val="F49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8171" autoAdjust="0"/>
  </p:normalViewPr>
  <p:slideViewPr>
    <p:cSldViewPr>
      <p:cViewPr varScale="1">
        <p:scale>
          <a:sx n="64" d="100"/>
          <a:sy n="64" d="100"/>
        </p:scale>
        <p:origin x="-150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0B688-F62F-4782-9A27-DE3ECEEC3C4D}"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fr-FR"/>
        </a:p>
      </dgm:t>
    </dgm:pt>
    <dgm:pt modelId="{60FB2C14-B577-4B77-9F83-04D6F90C4873}">
      <dgm:prSet phldrT="[Texte]" custT="1"/>
      <dgm:spPr>
        <a:solidFill>
          <a:schemeClr val="accent1">
            <a:lumMod val="20000"/>
            <a:lumOff val="80000"/>
          </a:schemeClr>
        </a:solidFill>
      </dgm:spPr>
      <dgm:t>
        <a:bodyPr/>
        <a:lstStyle/>
        <a:p>
          <a:r>
            <a:rPr lang="fr-FR" sz="2000" b="1" dirty="0" smtClean="0">
              <a:solidFill>
                <a:schemeClr val="tx1"/>
              </a:solidFill>
            </a:rPr>
            <a:t>Pratique constante qui confère un avantage aux salariés et s’impose à l’employeur</a:t>
          </a:r>
        </a:p>
        <a:p>
          <a:r>
            <a:rPr lang="fr-FR" sz="2000" b="1" dirty="0" smtClean="0">
              <a:solidFill>
                <a:schemeClr val="tx1"/>
              </a:solidFill>
            </a:rPr>
            <a:t>Exemple : prime Noël de 300 €</a:t>
          </a:r>
          <a:endParaRPr lang="fr-FR" sz="2000" b="1" dirty="0">
            <a:solidFill>
              <a:schemeClr val="tx1"/>
            </a:solidFill>
          </a:endParaRPr>
        </a:p>
      </dgm:t>
    </dgm:pt>
    <dgm:pt modelId="{7FACC96D-553C-4611-8508-151017B39611}" type="parTrans" cxnId="{5BEB716A-3FBC-417E-9D0A-2642901095A4}">
      <dgm:prSet/>
      <dgm:spPr/>
      <dgm:t>
        <a:bodyPr/>
        <a:lstStyle/>
        <a:p>
          <a:endParaRPr lang="fr-FR"/>
        </a:p>
      </dgm:t>
    </dgm:pt>
    <dgm:pt modelId="{C648B2F5-1E3D-4290-9121-74885FDDE388}" type="sibTrans" cxnId="{5BEB716A-3FBC-417E-9D0A-2642901095A4}">
      <dgm:prSet/>
      <dgm:spPr/>
      <dgm:t>
        <a:bodyPr/>
        <a:lstStyle/>
        <a:p>
          <a:endParaRPr lang="fr-FR"/>
        </a:p>
      </dgm:t>
    </dgm:pt>
    <dgm:pt modelId="{5346A731-8D30-4C30-A6FC-B6DCA5A7E89F}">
      <dgm:prSet phldrT="[Texte]" custT="1"/>
      <dgm:spPr>
        <a:solidFill>
          <a:schemeClr val="tx2">
            <a:lumMod val="10000"/>
            <a:lumOff val="90000"/>
          </a:schemeClr>
        </a:solidFill>
      </dgm:spPr>
      <dgm:t>
        <a:bodyPr/>
        <a:lstStyle/>
        <a:p>
          <a:r>
            <a:rPr lang="fr-FR" sz="1800" b="1" dirty="0" smtClean="0">
              <a:solidFill>
                <a:schemeClr val="tx1"/>
              </a:solidFill>
            </a:rPr>
            <a:t>Pratique générale</a:t>
          </a:r>
          <a:r>
            <a:rPr lang="fr-FR" sz="1800" dirty="0" smtClean="0">
              <a:solidFill>
                <a:schemeClr val="tx1"/>
              </a:solidFill>
            </a:rPr>
            <a:t>=  avantage accordé à tous les salariés ou à une catégorie déterminée</a:t>
          </a:r>
          <a:endParaRPr lang="fr-FR" sz="1800" dirty="0">
            <a:solidFill>
              <a:schemeClr val="tx1"/>
            </a:solidFill>
          </a:endParaRPr>
        </a:p>
      </dgm:t>
    </dgm:pt>
    <dgm:pt modelId="{CD76F2C4-8D52-44CD-B921-6A2D2D19A03E}" type="parTrans" cxnId="{88131855-D04E-4F85-987A-ED4D4A12CCF0}">
      <dgm:prSet/>
      <dgm:spPr/>
      <dgm:t>
        <a:bodyPr/>
        <a:lstStyle/>
        <a:p>
          <a:endParaRPr lang="fr-FR"/>
        </a:p>
      </dgm:t>
    </dgm:pt>
    <dgm:pt modelId="{134DD4BC-FD04-42B5-B405-E2C7BF739E2C}" type="sibTrans" cxnId="{88131855-D04E-4F85-987A-ED4D4A12CCF0}">
      <dgm:prSet/>
      <dgm:spPr/>
      <dgm:t>
        <a:bodyPr/>
        <a:lstStyle/>
        <a:p>
          <a:endParaRPr lang="fr-FR"/>
        </a:p>
      </dgm:t>
    </dgm:pt>
    <dgm:pt modelId="{76C39A57-BE48-4DFE-B72B-261C7CF9DFF1}">
      <dgm:prSet phldrT="[Texte]" custT="1"/>
      <dgm:spPr/>
      <dgm:t>
        <a:bodyPr/>
        <a:lstStyle/>
        <a:p>
          <a:r>
            <a:rPr lang="fr-FR" sz="2000" b="1" dirty="0" smtClean="0">
              <a:solidFill>
                <a:schemeClr val="tx1"/>
              </a:solidFill>
            </a:rPr>
            <a:t>Pratique constante</a:t>
          </a:r>
          <a:r>
            <a:rPr lang="fr-FR" sz="2000" dirty="0" smtClean="0">
              <a:solidFill>
                <a:schemeClr val="tx1"/>
              </a:solidFill>
            </a:rPr>
            <a:t>=avantage attribué à plusieurs reprises</a:t>
          </a:r>
        </a:p>
        <a:p>
          <a:endParaRPr lang="fr-FR" sz="2000" dirty="0">
            <a:solidFill>
              <a:schemeClr val="tx1"/>
            </a:solidFill>
          </a:endParaRPr>
        </a:p>
      </dgm:t>
    </dgm:pt>
    <dgm:pt modelId="{30A4AA7A-2AE1-48CF-AE8D-7B39B1C16B5D}" type="parTrans" cxnId="{ED204963-16E4-42D1-BAC4-DE494A2A3620}">
      <dgm:prSet/>
      <dgm:spPr/>
      <dgm:t>
        <a:bodyPr/>
        <a:lstStyle/>
        <a:p>
          <a:endParaRPr lang="fr-FR"/>
        </a:p>
      </dgm:t>
    </dgm:pt>
    <dgm:pt modelId="{9C142420-520B-405D-9CC7-04962A853E67}" type="sibTrans" cxnId="{ED204963-16E4-42D1-BAC4-DE494A2A3620}">
      <dgm:prSet/>
      <dgm:spPr/>
      <dgm:t>
        <a:bodyPr/>
        <a:lstStyle/>
        <a:p>
          <a:endParaRPr lang="fr-FR"/>
        </a:p>
      </dgm:t>
    </dgm:pt>
    <dgm:pt modelId="{45F66D94-A82D-4DB6-B7E1-23EF077DEEF0}">
      <dgm:prSet phldrT="[Texte]" custT="1"/>
      <dgm:spPr>
        <a:solidFill>
          <a:schemeClr val="accent4">
            <a:lumMod val="40000"/>
            <a:lumOff val="60000"/>
          </a:schemeClr>
        </a:solidFill>
      </dgm:spPr>
      <dgm:t>
        <a:bodyPr/>
        <a:lstStyle/>
        <a:p>
          <a:r>
            <a:rPr lang="fr-FR" sz="2000" b="1" dirty="0" smtClean="0">
              <a:solidFill>
                <a:schemeClr val="tx1"/>
              </a:solidFill>
            </a:rPr>
            <a:t>Pratique fixe</a:t>
          </a:r>
          <a:r>
            <a:rPr lang="fr-FR" sz="2000" dirty="0" smtClean="0">
              <a:solidFill>
                <a:schemeClr val="tx1"/>
              </a:solidFill>
            </a:rPr>
            <a:t>= avantage doit présenter une certaine stabilité dans son montant</a:t>
          </a:r>
          <a:endParaRPr lang="fr-FR" sz="2000" dirty="0">
            <a:solidFill>
              <a:schemeClr val="tx1"/>
            </a:solidFill>
          </a:endParaRPr>
        </a:p>
      </dgm:t>
    </dgm:pt>
    <dgm:pt modelId="{6C4F425C-A8B0-49A0-863A-7FC50D31E7B1}" type="parTrans" cxnId="{2E0B9583-D54D-4376-B983-C6D1F4CD086F}">
      <dgm:prSet/>
      <dgm:spPr/>
      <dgm:t>
        <a:bodyPr/>
        <a:lstStyle/>
        <a:p>
          <a:endParaRPr lang="fr-FR"/>
        </a:p>
      </dgm:t>
    </dgm:pt>
    <dgm:pt modelId="{C48031BC-18FE-498F-BC27-1B50D35C42F3}" type="sibTrans" cxnId="{2E0B9583-D54D-4376-B983-C6D1F4CD086F}">
      <dgm:prSet/>
      <dgm:spPr/>
      <dgm:t>
        <a:bodyPr/>
        <a:lstStyle/>
        <a:p>
          <a:endParaRPr lang="fr-FR"/>
        </a:p>
      </dgm:t>
    </dgm:pt>
    <dgm:pt modelId="{4430AC22-0D2A-447E-82F8-BC0C5FDC244B}" type="pres">
      <dgm:prSet presAssocID="{6B50B688-F62F-4782-9A27-DE3ECEEC3C4D}" presName="composite" presStyleCnt="0">
        <dgm:presLayoutVars>
          <dgm:chMax val="1"/>
          <dgm:dir/>
          <dgm:resizeHandles val="exact"/>
        </dgm:presLayoutVars>
      </dgm:prSet>
      <dgm:spPr/>
      <dgm:t>
        <a:bodyPr/>
        <a:lstStyle/>
        <a:p>
          <a:endParaRPr lang="fr-FR"/>
        </a:p>
      </dgm:t>
    </dgm:pt>
    <dgm:pt modelId="{930D2237-3D24-48F2-B8B4-D7D9AAFD74F6}" type="pres">
      <dgm:prSet presAssocID="{60FB2C14-B577-4B77-9F83-04D6F90C4873}" presName="roof" presStyleLbl="dkBgShp" presStyleIdx="0" presStyleCnt="2"/>
      <dgm:spPr/>
      <dgm:t>
        <a:bodyPr/>
        <a:lstStyle/>
        <a:p>
          <a:endParaRPr lang="fr-FR"/>
        </a:p>
      </dgm:t>
    </dgm:pt>
    <dgm:pt modelId="{6DEC2A30-873C-4B98-A42A-542BD25E1D90}" type="pres">
      <dgm:prSet presAssocID="{60FB2C14-B577-4B77-9F83-04D6F90C4873}" presName="pillars" presStyleCnt="0"/>
      <dgm:spPr/>
    </dgm:pt>
    <dgm:pt modelId="{3D74FADC-BC0D-44D4-9EF3-0E85EA241693}" type="pres">
      <dgm:prSet presAssocID="{60FB2C14-B577-4B77-9F83-04D6F90C4873}" presName="pillar1" presStyleLbl="node1" presStyleIdx="0" presStyleCnt="3">
        <dgm:presLayoutVars>
          <dgm:bulletEnabled val="1"/>
        </dgm:presLayoutVars>
      </dgm:prSet>
      <dgm:spPr/>
      <dgm:t>
        <a:bodyPr/>
        <a:lstStyle/>
        <a:p>
          <a:endParaRPr lang="fr-FR"/>
        </a:p>
      </dgm:t>
    </dgm:pt>
    <dgm:pt modelId="{DFE3790E-14FF-4229-A0DD-AF14AEE37843}" type="pres">
      <dgm:prSet presAssocID="{76C39A57-BE48-4DFE-B72B-261C7CF9DFF1}" presName="pillarX" presStyleLbl="node1" presStyleIdx="1" presStyleCnt="3">
        <dgm:presLayoutVars>
          <dgm:bulletEnabled val="1"/>
        </dgm:presLayoutVars>
      </dgm:prSet>
      <dgm:spPr/>
      <dgm:t>
        <a:bodyPr/>
        <a:lstStyle/>
        <a:p>
          <a:endParaRPr lang="fr-FR"/>
        </a:p>
      </dgm:t>
    </dgm:pt>
    <dgm:pt modelId="{A5674542-070D-4E4B-94E4-991C02B7ABC1}" type="pres">
      <dgm:prSet presAssocID="{45F66D94-A82D-4DB6-B7E1-23EF077DEEF0}" presName="pillarX" presStyleLbl="node1" presStyleIdx="2" presStyleCnt="3">
        <dgm:presLayoutVars>
          <dgm:bulletEnabled val="1"/>
        </dgm:presLayoutVars>
      </dgm:prSet>
      <dgm:spPr/>
      <dgm:t>
        <a:bodyPr/>
        <a:lstStyle/>
        <a:p>
          <a:endParaRPr lang="fr-FR"/>
        </a:p>
      </dgm:t>
    </dgm:pt>
    <dgm:pt modelId="{9D8CF41D-FA4B-48E3-A04D-805423BE95AF}" type="pres">
      <dgm:prSet presAssocID="{60FB2C14-B577-4B77-9F83-04D6F90C4873}" presName="base" presStyleLbl="dkBgShp" presStyleIdx="1" presStyleCnt="2" custScaleY="421292"/>
      <dgm:spPr>
        <a:solidFill>
          <a:schemeClr val="accent1">
            <a:lumMod val="20000"/>
            <a:lumOff val="80000"/>
          </a:schemeClr>
        </a:solidFill>
      </dgm:spPr>
      <dgm:t>
        <a:bodyPr/>
        <a:lstStyle/>
        <a:p>
          <a:endParaRPr lang="fr-FR"/>
        </a:p>
      </dgm:t>
    </dgm:pt>
  </dgm:ptLst>
  <dgm:cxnLst>
    <dgm:cxn modelId="{2E0B9583-D54D-4376-B983-C6D1F4CD086F}" srcId="{60FB2C14-B577-4B77-9F83-04D6F90C4873}" destId="{45F66D94-A82D-4DB6-B7E1-23EF077DEEF0}" srcOrd="2" destOrd="0" parTransId="{6C4F425C-A8B0-49A0-863A-7FC50D31E7B1}" sibTransId="{C48031BC-18FE-498F-BC27-1B50D35C42F3}"/>
    <dgm:cxn modelId="{D5289D1A-DA93-4930-A3F0-DF5B9674677A}" type="presOf" srcId="{6B50B688-F62F-4782-9A27-DE3ECEEC3C4D}" destId="{4430AC22-0D2A-447E-82F8-BC0C5FDC244B}" srcOrd="0" destOrd="0" presId="urn:microsoft.com/office/officeart/2005/8/layout/hList3"/>
    <dgm:cxn modelId="{4F5A6530-49A0-462E-8220-C419F9B74802}" type="presOf" srcId="{76C39A57-BE48-4DFE-B72B-261C7CF9DFF1}" destId="{DFE3790E-14FF-4229-A0DD-AF14AEE37843}" srcOrd="0" destOrd="0" presId="urn:microsoft.com/office/officeart/2005/8/layout/hList3"/>
    <dgm:cxn modelId="{18A0DF0B-F6EE-46D0-A418-DF2571CFFDF5}" type="presOf" srcId="{60FB2C14-B577-4B77-9F83-04D6F90C4873}" destId="{930D2237-3D24-48F2-B8B4-D7D9AAFD74F6}" srcOrd="0" destOrd="0" presId="urn:microsoft.com/office/officeart/2005/8/layout/hList3"/>
    <dgm:cxn modelId="{5BEB716A-3FBC-417E-9D0A-2642901095A4}" srcId="{6B50B688-F62F-4782-9A27-DE3ECEEC3C4D}" destId="{60FB2C14-B577-4B77-9F83-04D6F90C4873}" srcOrd="0" destOrd="0" parTransId="{7FACC96D-553C-4611-8508-151017B39611}" sibTransId="{C648B2F5-1E3D-4290-9121-74885FDDE388}"/>
    <dgm:cxn modelId="{64F71CA6-E60F-4148-985B-C040506253DA}" type="presOf" srcId="{45F66D94-A82D-4DB6-B7E1-23EF077DEEF0}" destId="{A5674542-070D-4E4B-94E4-991C02B7ABC1}" srcOrd="0" destOrd="0" presId="urn:microsoft.com/office/officeart/2005/8/layout/hList3"/>
    <dgm:cxn modelId="{21203E05-45AA-44C1-8859-5384ADD89628}" type="presOf" srcId="{5346A731-8D30-4C30-A6FC-B6DCA5A7E89F}" destId="{3D74FADC-BC0D-44D4-9EF3-0E85EA241693}" srcOrd="0" destOrd="0" presId="urn:microsoft.com/office/officeart/2005/8/layout/hList3"/>
    <dgm:cxn modelId="{ED204963-16E4-42D1-BAC4-DE494A2A3620}" srcId="{60FB2C14-B577-4B77-9F83-04D6F90C4873}" destId="{76C39A57-BE48-4DFE-B72B-261C7CF9DFF1}" srcOrd="1" destOrd="0" parTransId="{30A4AA7A-2AE1-48CF-AE8D-7B39B1C16B5D}" sibTransId="{9C142420-520B-405D-9CC7-04962A853E67}"/>
    <dgm:cxn modelId="{88131855-D04E-4F85-987A-ED4D4A12CCF0}" srcId="{60FB2C14-B577-4B77-9F83-04D6F90C4873}" destId="{5346A731-8D30-4C30-A6FC-B6DCA5A7E89F}" srcOrd="0" destOrd="0" parTransId="{CD76F2C4-8D52-44CD-B921-6A2D2D19A03E}" sibTransId="{134DD4BC-FD04-42B5-B405-E2C7BF739E2C}"/>
    <dgm:cxn modelId="{DE52593D-EC01-423A-BED5-50710B965556}" type="presParOf" srcId="{4430AC22-0D2A-447E-82F8-BC0C5FDC244B}" destId="{930D2237-3D24-48F2-B8B4-D7D9AAFD74F6}" srcOrd="0" destOrd="0" presId="urn:microsoft.com/office/officeart/2005/8/layout/hList3"/>
    <dgm:cxn modelId="{248AA4B6-91C3-40D2-A8EB-768E5BB2CD01}" type="presParOf" srcId="{4430AC22-0D2A-447E-82F8-BC0C5FDC244B}" destId="{6DEC2A30-873C-4B98-A42A-542BD25E1D90}" srcOrd="1" destOrd="0" presId="urn:microsoft.com/office/officeart/2005/8/layout/hList3"/>
    <dgm:cxn modelId="{C571C85B-B8BE-4CD4-80DB-FB80F1419764}" type="presParOf" srcId="{6DEC2A30-873C-4B98-A42A-542BD25E1D90}" destId="{3D74FADC-BC0D-44D4-9EF3-0E85EA241693}" srcOrd="0" destOrd="0" presId="urn:microsoft.com/office/officeart/2005/8/layout/hList3"/>
    <dgm:cxn modelId="{E23F90AE-218A-4DED-ADBA-D07598DFC3FA}" type="presParOf" srcId="{6DEC2A30-873C-4B98-A42A-542BD25E1D90}" destId="{DFE3790E-14FF-4229-A0DD-AF14AEE37843}" srcOrd="1" destOrd="0" presId="urn:microsoft.com/office/officeart/2005/8/layout/hList3"/>
    <dgm:cxn modelId="{A9FD1138-822E-4FFB-BE34-6BCBAB2D8097}" type="presParOf" srcId="{6DEC2A30-873C-4B98-A42A-542BD25E1D90}" destId="{A5674542-070D-4E4B-94E4-991C02B7ABC1}" srcOrd="2" destOrd="0" presId="urn:microsoft.com/office/officeart/2005/8/layout/hList3"/>
    <dgm:cxn modelId="{C65B6CA0-3602-49BA-A177-0069ED206CF5}" type="presParOf" srcId="{4430AC22-0D2A-447E-82F8-BC0C5FDC244B}" destId="{9D8CF41D-FA4B-48E3-A04D-805423BE95A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3E47DD-D5FC-4F35-A9BF-4B03E8043DB1}"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fr-FR"/>
        </a:p>
      </dgm:t>
    </dgm:pt>
    <dgm:pt modelId="{54289524-17A5-42DD-AC26-92AFF32E97E5}">
      <dgm:prSet phldrT="[Texte]" custT="1"/>
      <dgm:spPr/>
      <dgm:t>
        <a:bodyPr/>
        <a:lstStyle/>
        <a:p>
          <a:r>
            <a:rPr lang="fr-FR" sz="2000" b="1" dirty="0" smtClean="0"/>
            <a:t>Une faute</a:t>
          </a:r>
          <a:endParaRPr lang="fr-FR" sz="2000" b="1" dirty="0"/>
        </a:p>
      </dgm:t>
    </dgm:pt>
    <dgm:pt modelId="{7650CD28-394D-423A-9454-A2CE99A15BFF}" type="parTrans" cxnId="{1C7596B9-1C38-42F2-AFC5-B58E72D7F454}">
      <dgm:prSet/>
      <dgm:spPr/>
      <dgm:t>
        <a:bodyPr/>
        <a:lstStyle/>
        <a:p>
          <a:endParaRPr lang="fr-FR"/>
        </a:p>
      </dgm:t>
    </dgm:pt>
    <dgm:pt modelId="{FAB598B9-E43B-4C3B-BE5F-667D45F42DCB}" type="sibTrans" cxnId="{1C7596B9-1C38-42F2-AFC5-B58E72D7F454}">
      <dgm:prSet/>
      <dgm:spPr/>
      <dgm:t>
        <a:bodyPr/>
        <a:lstStyle/>
        <a:p>
          <a:endParaRPr lang="fr-FR"/>
        </a:p>
      </dgm:t>
    </dgm:pt>
    <dgm:pt modelId="{97360157-4665-4EC2-B8D9-17174C84952E}">
      <dgm:prSet phldrT="[Texte]" custT="1"/>
      <dgm:spPr/>
      <dgm:t>
        <a:bodyPr/>
        <a:lstStyle/>
        <a:p>
          <a:r>
            <a:rPr lang="fr-FR" sz="2000" b="1" dirty="0" smtClean="0"/>
            <a:t>Une sanction</a:t>
          </a:r>
          <a:endParaRPr lang="fr-FR" sz="2000" b="1" dirty="0"/>
        </a:p>
      </dgm:t>
    </dgm:pt>
    <dgm:pt modelId="{1E2BBEFE-FC40-4827-8BD8-B6CB884E3B4E}" type="parTrans" cxnId="{6BDA8E6D-5DC5-43F2-9F38-781D000223A8}">
      <dgm:prSet/>
      <dgm:spPr/>
      <dgm:t>
        <a:bodyPr/>
        <a:lstStyle/>
        <a:p>
          <a:endParaRPr lang="fr-FR"/>
        </a:p>
      </dgm:t>
    </dgm:pt>
    <dgm:pt modelId="{ED9B439D-383D-46CF-8B7E-7DE4A722E2A7}" type="sibTrans" cxnId="{6BDA8E6D-5DC5-43F2-9F38-781D000223A8}">
      <dgm:prSet/>
      <dgm:spPr/>
      <dgm:t>
        <a:bodyPr/>
        <a:lstStyle/>
        <a:p>
          <a:endParaRPr lang="fr-FR"/>
        </a:p>
      </dgm:t>
    </dgm:pt>
    <dgm:pt modelId="{C56CB00D-EBE9-40D6-9CE7-B81B68857B48}">
      <dgm:prSet phldrT="[Texte]" custT="1"/>
      <dgm:spPr/>
      <dgm:t>
        <a:bodyPr/>
        <a:lstStyle/>
        <a:p>
          <a:r>
            <a:rPr lang="fr-FR" sz="2000" b="1" dirty="0" smtClean="0"/>
            <a:t>Procédure disciplinaire</a:t>
          </a:r>
          <a:endParaRPr lang="fr-FR" sz="2000" b="1" dirty="0"/>
        </a:p>
      </dgm:t>
    </dgm:pt>
    <dgm:pt modelId="{1EBBAEA8-0C5A-4AA7-B939-2E678DBA2061}" type="parTrans" cxnId="{46466934-D265-47DC-8986-8CE7364C07CD}">
      <dgm:prSet/>
      <dgm:spPr/>
      <dgm:t>
        <a:bodyPr/>
        <a:lstStyle/>
        <a:p>
          <a:endParaRPr lang="fr-FR"/>
        </a:p>
      </dgm:t>
    </dgm:pt>
    <dgm:pt modelId="{903AC0F3-DFA0-4C5D-A0D6-ECE8A9854A1D}" type="sibTrans" cxnId="{46466934-D265-47DC-8986-8CE7364C07CD}">
      <dgm:prSet/>
      <dgm:spPr/>
      <dgm:t>
        <a:bodyPr/>
        <a:lstStyle/>
        <a:p>
          <a:endParaRPr lang="fr-FR"/>
        </a:p>
      </dgm:t>
    </dgm:pt>
    <dgm:pt modelId="{2103880A-CDB2-4CA7-81E2-A5CA5BD9605F}" type="pres">
      <dgm:prSet presAssocID="{1D3E47DD-D5FC-4F35-A9BF-4B03E8043DB1}" presName="Name0" presStyleCnt="0">
        <dgm:presLayoutVars>
          <dgm:chMax val="7"/>
          <dgm:chPref val="7"/>
          <dgm:dir/>
          <dgm:animLvl val="lvl"/>
        </dgm:presLayoutVars>
      </dgm:prSet>
      <dgm:spPr/>
      <dgm:t>
        <a:bodyPr/>
        <a:lstStyle/>
        <a:p>
          <a:endParaRPr lang="fr-FR"/>
        </a:p>
      </dgm:t>
    </dgm:pt>
    <dgm:pt modelId="{9AEB7ED2-B435-4E9F-85E7-4C717CF472BB}" type="pres">
      <dgm:prSet presAssocID="{54289524-17A5-42DD-AC26-92AFF32E97E5}" presName="Accent1" presStyleCnt="0"/>
      <dgm:spPr/>
    </dgm:pt>
    <dgm:pt modelId="{075F1EE3-17C4-4A68-A7F9-896F35769A0C}" type="pres">
      <dgm:prSet presAssocID="{54289524-17A5-42DD-AC26-92AFF32E97E5}" presName="Accent" presStyleLbl="node1" presStyleIdx="0" presStyleCnt="3"/>
      <dgm:spPr/>
    </dgm:pt>
    <dgm:pt modelId="{17809CB3-F3C5-4742-B916-F3A7B8F674C5}" type="pres">
      <dgm:prSet presAssocID="{54289524-17A5-42DD-AC26-92AFF32E97E5}" presName="Parent1" presStyleLbl="revTx" presStyleIdx="0" presStyleCnt="3">
        <dgm:presLayoutVars>
          <dgm:chMax val="1"/>
          <dgm:chPref val="1"/>
          <dgm:bulletEnabled val="1"/>
        </dgm:presLayoutVars>
      </dgm:prSet>
      <dgm:spPr/>
      <dgm:t>
        <a:bodyPr/>
        <a:lstStyle/>
        <a:p>
          <a:endParaRPr lang="fr-FR"/>
        </a:p>
      </dgm:t>
    </dgm:pt>
    <dgm:pt modelId="{EE623D82-328D-414A-BAFF-9A43F54C4A51}" type="pres">
      <dgm:prSet presAssocID="{97360157-4665-4EC2-B8D9-17174C84952E}" presName="Accent2" presStyleCnt="0"/>
      <dgm:spPr/>
    </dgm:pt>
    <dgm:pt modelId="{9A4107C2-10BF-426B-B711-F11FB620FFFA}" type="pres">
      <dgm:prSet presAssocID="{97360157-4665-4EC2-B8D9-17174C84952E}" presName="Accent" presStyleLbl="node1" presStyleIdx="1" presStyleCnt="3"/>
      <dgm:spPr/>
    </dgm:pt>
    <dgm:pt modelId="{A73F86C4-BCF4-4C6A-9C65-2FF9AC3093E3}" type="pres">
      <dgm:prSet presAssocID="{97360157-4665-4EC2-B8D9-17174C84952E}" presName="Parent2" presStyleLbl="revTx" presStyleIdx="1" presStyleCnt="3">
        <dgm:presLayoutVars>
          <dgm:chMax val="1"/>
          <dgm:chPref val="1"/>
          <dgm:bulletEnabled val="1"/>
        </dgm:presLayoutVars>
      </dgm:prSet>
      <dgm:spPr/>
      <dgm:t>
        <a:bodyPr/>
        <a:lstStyle/>
        <a:p>
          <a:endParaRPr lang="fr-FR"/>
        </a:p>
      </dgm:t>
    </dgm:pt>
    <dgm:pt modelId="{F5C10712-D600-45A7-B82F-DB778D833A3C}" type="pres">
      <dgm:prSet presAssocID="{C56CB00D-EBE9-40D6-9CE7-B81B68857B48}" presName="Accent3" presStyleCnt="0"/>
      <dgm:spPr/>
    </dgm:pt>
    <dgm:pt modelId="{C9770117-8779-4E48-97B2-B43248B2EFAB}" type="pres">
      <dgm:prSet presAssocID="{C56CB00D-EBE9-40D6-9CE7-B81B68857B48}" presName="Accent" presStyleLbl="node1" presStyleIdx="2" presStyleCnt="3"/>
      <dgm:spPr/>
    </dgm:pt>
    <dgm:pt modelId="{D474684D-22FD-44CF-A29D-6A14EB901D07}" type="pres">
      <dgm:prSet presAssocID="{C56CB00D-EBE9-40D6-9CE7-B81B68857B48}" presName="Parent3" presStyleLbl="revTx" presStyleIdx="2" presStyleCnt="3" custScaleX="133329">
        <dgm:presLayoutVars>
          <dgm:chMax val="1"/>
          <dgm:chPref val="1"/>
          <dgm:bulletEnabled val="1"/>
        </dgm:presLayoutVars>
      </dgm:prSet>
      <dgm:spPr/>
      <dgm:t>
        <a:bodyPr/>
        <a:lstStyle/>
        <a:p>
          <a:endParaRPr lang="fr-FR"/>
        </a:p>
      </dgm:t>
    </dgm:pt>
  </dgm:ptLst>
  <dgm:cxnLst>
    <dgm:cxn modelId="{1C7596B9-1C38-42F2-AFC5-B58E72D7F454}" srcId="{1D3E47DD-D5FC-4F35-A9BF-4B03E8043DB1}" destId="{54289524-17A5-42DD-AC26-92AFF32E97E5}" srcOrd="0" destOrd="0" parTransId="{7650CD28-394D-423A-9454-A2CE99A15BFF}" sibTransId="{FAB598B9-E43B-4C3B-BE5F-667D45F42DCB}"/>
    <dgm:cxn modelId="{D38EFF83-5540-43A4-A3FC-3866D966E10E}" type="presOf" srcId="{54289524-17A5-42DD-AC26-92AFF32E97E5}" destId="{17809CB3-F3C5-4742-B916-F3A7B8F674C5}" srcOrd="0" destOrd="0" presId="urn:microsoft.com/office/officeart/2009/layout/CircleArrowProcess"/>
    <dgm:cxn modelId="{8DC41739-1249-4590-87F3-0229D13674BF}" type="presOf" srcId="{C56CB00D-EBE9-40D6-9CE7-B81B68857B48}" destId="{D474684D-22FD-44CF-A29D-6A14EB901D07}" srcOrd="0" destOrd="0" presId="urn:microsoft.com/office/officeart/2009/layout/CircleArrowProcess"/>
    <dgm:cxn modelId="{6BDA8E6D-5DC5-43F2-9F38-781D000223A8}" srcId="{1D3E47DD-D5FC-4F35-A9BF-4B03E8043DB1}" destId="{97360157-4665-4EC2-B8D9-17174C84952E}" srcOrd="1" destOrd="0" parTransId="{1E2BBEFE-FC40-4827-8BD8-B6CB884E3B4E}" sibTransId="{ED9B439D-383D-46CF-8B7E-7DE4A722E2A7}"/>
    <dgm:cxn modelId="{545E3E89-170F-49FE-872C-DA59EB21FA18}" type="presOf" srcId="{97360157-4665-4EC2-B8D9-17174C84952E}" destId="{A73F86C4-BCF4-4C6A-9C65-2FF9AC3093E3}" srcOrd="0" destOrd="0" presId="urn:microsoft.com/office/officeart/2009/layout/CircleArrowProcess"/>
    <dgm:cxn modelId="{73358051-BBF0-44F7-93C9-6C7636657F9C}" type="presOf" srcId="{1D3E47DD-D5FC-4F35-A9BF-4B03E8043DB1}" destId="{2103880A-CDB2-4CA7-81E2-A5CA5BD9605F}" srcOrd="0" destOrd="0" presId="urn:microsoft.com/office/officeart/2009/layout/CircleArrowProcess"/>
    <dgm:cxn modelId="{46466934-D265-47DC-8986-8CE7364C07CD}" srcId="{1D3E47DD-D5FC-4F35-A9BF-4B03E8043DB1}" destId="{C56CB00D-EBE9-40D6-9CE7-B81B68857B48}" srcOrd="2" destOrd="0" parTransId="{1EBBAEA8-0C5A-4AA7-B939-2E678DBA2061}" sibTransId="{903AC0F3-DFA0-4C5D-A0D6-ECE8A9854A1D}"/>
    <dgm:cxn modelId="{FFA7E2BF-1BBA-40D3-B320-FA5C34D08F90}" type="presParOf" srcId="{2103880A-CDB2-4CA7-81E2-A5CA5BD9605F}" destId="{9AEB7ED2-B435-4E9F-85E7-4C717CF472BB}" srcOrd="0" destOrd="0" presId="urn:microsoft.com/office/officeart/2009/layout/CircleArrowProcess"/>
    <dgm:cxn modelId="{F866DCFF-0B66-47C2-9BFC-88E9BBA10CEB}" type="presParOf" srcId="{9AEB7ED2-B435-4E9F-85E7-4C717CF472BB}" destId="{075F1EE3-17C4-4A68-A7F9-896F35769A0C}" srcOrd="0" destOrd="0" presId="urn:microsoft.com/office/officeart/2009/layout/CircleArrowProcess"/>
    <dgm:cxn modelId="{B79EF72F-C3E8-4037-AC87-6B3AEBF97422}" type="presParOf" srcId="{2103880A-CDB2-4CA7-81E2-A5CA5BD9605F}" destId="{17809CB3-F3C5-4742-B916-F3A7B8F674C5}" srcOrd="1" destOrd="0" presId="urn:microsoft.com/office/officeart/2009/layout/CircleArrowProcess"/>
    <dgm:cxn modelId="{260181B1-C5EC-4C65-8AF7-B2703EC4C543}" type="presParOf" srcId="{2103880A-CDB2-4CA7-81E2-A5CA5BD9605F}" destId="{EE623D82-328D-414A-BAFF-9A43F54C4A51}" srcOrd="2" destOrd="0" presId="urn:microsoft.com/office/officeart/2009/layout/CircleArrowProcess"/>
    <dgm:cxn modelId="{4E1B1E69-4F20-49D9-97C4-07A6A2247DBF}" type="presParOf" srcId="{EE623D82-328D-414A-BAFF-9A43F54C4A51}" destId="{9A4107C2-10BF-426B-B711-F11FB620FFFA}" srcOrd="0" destOrd="0" presId="urn:microsoft.com/office/officeart/2009/layout/CircleArrowProcess"/>
    <dgm:cxn modelId="{37A67E78-1898-42C2-A881-2227CEEA9580}" type="presParOf" srcId="{2103880A-CDB2-4CA7-81E2-A5CA5BD9605F}" destId="{A73F86C4-BCF4-4C6A-9C65-2FF9AC3093E3}" srcOrd="3" destOrd="0" presId="urn:microsoft.com/office/officeart/2009/layout/CircleArrowProcess"/>
    <dgm:cxn modelId="{74EEC7F5-527E-4C76-9388-25FB5C8D83AF}" type="presParOf" srcId="{2103880A-CDB2-4CA7-81E2-A5CA5BD9605F}" destId="{F5C10712-D600-45A7-B82F-DB778D833A3C}" srcOrd="4" destOrd="0" presId="urn:microsoft.com/office/officeart/2009/layout/CircleArrowProcess"/>
    <dgm:cxn modelId="{235079B3-9018-4EB7-991F-7018E2CF560B}" type="presParOf" srcId="{F5C10712-D600-45A7-B82F-DB778D833A3C}" destId="{C9770117-8779-4E48-97B2-B43248B2EFAB}" srcOrd="0" destOrd="0" presId="urn:microsoft.com/office/officeart/2009/layout/CircleArrowProcess"/>
    <dgm:cxn modelId="{595A982C-BC58-48F0-AE2B-F3A6F56B80E5}" type="presParOf" srcId="{2103880A-CDB2-4CA7-81E2-A5CA5BD9605F}" destId="{D474684D-22FD-44CF-A29D-6A14EB901D0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555F42-4B08-4903-90F8-C5AABAF3F3B5}" type="doc">
      <dgm:prSet loTypeId="urn:microsoft.com/office/officeart/2005/8/layout/pyramid2" loCatId="list" qsTypeId="urn:microsoft.com/office/officeart/2005/8/quickstyle/simple1" qsCatId="simple" csTypeId="urn:microsoft.com/office/officeart/2005/8/colors/colorful1" csCatId="colorful" phldr="1"/>
      <dgm:spPr/>
    </dgm:pt>
    <dgm:pt modelId="{372B41E6-B161-4DCF-B368-B0D8C7A01856}">
      <dgm:prSet phldrT="[Texte]" custT="1"/>
      <dgm:spPr/>
      <dgm:t>
        <a:bodyPr/>
        <a:lstStyle/>
        <a:p>
          <a:r>
            <a:rPr lang="fr-FR" sz="1600" dirty="0" smtClean="0"/>
            <a:t>La sanction est proportionnée à la faute commise</a:t>
          </a:r>
          <a:endParaRPr lang="fr-FR" sz="1600" dirty="0"/>
        </a:p>
      </dgm:t>
    </dgm:pt>
    <dgm:pt modelId="{F335AC27-E51F-4887-B079-49FEF3282D32}" type="parTrans" cxnId="{2B39FA51-9C91-49E8-B94F-8DE33848C442}">
      <dgm:prSet/>
      <dgm:spPr/>
      <dgm:t>
        <a:bodyPr/>
        <a:lstStyle/>
        <a:p>
          <a:endParaRPr lang="fr-FR"/>
        </a:p>
      </dgm:t>
    </dgm:pt>
    <dgm:pt modelId="{DB569554-5A4C-41F2-ADE2-9183CEC92D0A}" type="sibTrans" cxnId="{2B39FA51-9C91-49E8-B94F-8DE33848C442}">
      <dgm:prSet/>
      <dgm:spPr/>
      <dgm:t>
        <a:bodyPr/>
        <a:lstStyle/>
        <a:p>
          <a:endParaRPr lang="fr-FR"/>
        </a:p>
      </dgm:t>
    </dgm:pt>
    <dgm:pt modelId="{AED130B7-F7CA-43B5-A929-8988873F28A9}">
      <dgm:prSet phldrT="[Texte]" custT="1"/>
      <dgm:spPr/>
      <dgm:t>
        <a:bodyPr/>
        <a:lstStyle/>
        <a:p>
          <a:r>
            <a:rPr lang="fr-FR" sz="1600" u="none" dirty="0" smtClean="0"/>
            <a:t>Prescription</a:t>
          </a:r>
          <a:r>
            <a:rPr lang="fr-FR" sz="1600" dirty="0" smtClean="0"/>
            <a:t> : </a:t>
          </a:r>
          <a:r>
            <a:rPr lang="fr-FR" sz="1600" b="1" dirty="0" smtClean="0"/>
            <a:t>2 mois </a:t>
          </a:r>
          <a:r>
            <a:rPr lang="fr-FR" sz="1600" dirty="0" smtClean="0"/>
            <a:t>à compter du jour </a:t>
          </a:r>
          <a:r>
            <a:rPr lang="fr-FR" sz="1600" b="1" dirty="0" smtClean="0"/>
            <a:t>où l’employeur a eu connaissance de la faute</a:t>
          </a:r>
          <a:endParaRPr lang="fr-FR" sz="1600" b="1" dirty="0"/>
        </a:p>
      </dgm:t>
    </dgm:pt>
    <dgm:pt modelId="{6DCC3237-A2A4-4B1B-86F3-AC60A003C9A1}" type="parTrans" cxnId="{71A1C8AB-8AF6-431E-8141-601B7D53C7D2}">
      <dgm:prSet/>
      <dgm:spPr/>
      <dgm:t>
        <a:bodyPr/>
        <a:lstStyle/>
        <a:p>
          <a:endParaRPr lang="fr-FR"/>
        </a:p>
      </dgm:t>
    </dgm:pt>
    <dgm:pt modelId="{BBF3D6C1-DC5C-4517-A280-2E5971F00C91}" type="sibTrans" cxnId="{71A1C8AB-8AF6-431E-8141-601B7D53C7D2}">
      <dgm:prSet/>
      <dgm:spPr/>
      <dgm:t>
        <a:bodyPr/>
        <a:lstStyle/>
        <a:p>
          <a:endParaRPr lang="fr-FR"/>
        </a:p>
      </dgm:t>
    </dgm:pt>
    <dgm:pt modelId="{C867BA59-BADF-4D93-8233-8F80CAE3D411}">
      <dgm:prSet phldrT="[Texte]" custT="1"/>
      <dgm:spPr/>
      <dgm:t>
        <a:bodyPr/>
        <a:lstStyle/>
        <a:p>
          <a:r>
            <a:rPr lang="fr-FR" sz="1600" dirty="0" smtClean="0"/>
            <a:t>Une faute ne peut être sanctionnée </a:t>
          </a:r>
          <a:r>
            <a:rPr lang="fr-FR" sz="1600" b="1" dirty="0" smtClean="0"/>
            <a:t>qu’une seule fois</a:t>
          </a:r>
        </a:p>
      </dgm:t>
    </dgm:pt>
    <dgm:pt modelId="{2BB397EF-F1EF-4ABE-9B12-B0E07D56EAC4}" type="parTrans" cxnId="{9A9D31A4-0B98-44D9-A370-E0B51441CEDE}">
      <dgm:prSet/>
      <dgm:spPr/>
      <dgm:t>
        <a:bodyPr/>
        <a:lstStyle/>
        <a:p>
          <a:endParaRPr lang="fr-FR"/>
        </a:p>
      </dgm:t>
    </dgm:pt>
    <dgm:pt modelId="{11ED8A7D-FECF-43F0-98B3-D80A639289AB}" type="sibTrans" cxnId="{9A9D31A4-0B98-44D9-A370-E0B51441CEDE}">
      <dgm:prSet/>
      <dgm:spPr/>
      <dgm:t>
        <a:bodyPr/>
        <a:lstStyle/>
        <a:p>
          <a:endParaRPr lang="fr-FR"/>
        </a:p>
      </dgm:t>
    </dgm:pt>
    <dgm:pt modelId="{8E87F0ED-F251-4435-A025-458E76F11EF2}" type="pres">
      <dgm:prSet presAssocID="{30555F42-4B08-4903-90F8-C5AABAF3F3B5}" presName="compositeShape" presStyleCnt="0">
        <dgm:presLayoutVars>
          <dgm:dir/>
          <dgm:resizeHandles/>
        </dgm:presLayoutVars>
      </dgm:prSet>
      <dgm:spPr/>
    </dgm:pt>
    <dgm:pt modelId="{33DAF613-BF4E-400C-97BE-F3A83BF122E2}" type="pres">
      <dgm:prSet presAssocID="{30555F42-4B08-4903-90F8-C5AABAF3F3B5}" presName="pyramid" presStyleLbl="node1" presStyleIdx="0" presStyleCnt="1"/>
      <dgm:spPr>
        <a:solidFill>
          <a:srgbClr val="996633"/>
        </a:solidFill>
      </dgm:spPr>
    </dgm:pt>
    <dgm:pt modelId="{926DB6B3-43E6-44C8-B121-8D10CF054741}" type="pres">
      <dgm:prSet presAssocID="{30555F42-4B08-4903-90F8-C5AABAF3F3B5}" presName="theList" presStyleCnt="0"/>
      <dgm:spPr/>
    </dgm:pt>
    <dgm:pt modelId="{5AB06057-3FB9-488C-A25D-056CE7B85599}" type="pres">
      <dgm:prSet presAssocID="{372B41E6-B161-4DCF-B368-B0D8C7A01856}" presName="aNode" presStyleLbl="fgAcc1" presStyleIdx="0" presStyleCnt="3" custScaleY="103609" custLinFactY="-32384" custLinFactNeighborX="5597" custLinFactNeighborY="-100000">
        <dgm:presLayoutVars>
          <dgm:bulletEnabled val="1"/>
        </dgm:presLayoutVars>
      </dgm:prSet>
      <dgm:spPr/>
      <dgm:t>
        <a:bodyPr/>
        <a:lstStyle/>
        <a:p>
          <a:endParaRPr lang="fr-FR"/>
        </a:p>
      </dgm:t>
    </dgm:pt>
    <dgm:pt modelId="{A20C015F-DF79-44B8-8B0B-7616339334D0}" type="pres">
      <dgm:prSet presAssocID="{372B41E6-B161-4DCF-B368-B0D8C7A01856}" presName="aSpace" presStyleCnt="0"/>
      <dgm:spPr/>
    </dgm:pt>
    <dgm:pt modelId="{EC04383E-125D-418E-88F4-72EFB3E6C340}" type="pres">
      <dgm:prSet presAssocID="{AED130B7-F7CA-43B5-A929-8988873F28A9}" presName="aNode" presStyleLbl="fgAcc1" presStyleIdx="1" presStyleCnt="3" custScaleX="125188" custScaleY="118311" custLinFactY="150438" custLinFactNeighborX="18191" custLinFactNeighborY="200000">
        <dgm:presLayoutVars>
          <dgm:bulletEnabled val="1"/>
        </dgm:presLayoutVars>
      </dgm:prSet>
      <dgm:spPr/>
      <dgm:t>
        <a:bodyPr/>
        <a:lstStyle/>
        <a:p>
          <a:endParaRPr lang="fr-FR"/>
        </a:p>
      </dgm:t>
    </dgm:pt>
    <dgm:pt modelId="{653F96D0-60A5-4E77-99AF-73330BD690DC}" type="pres">
      <dgm:prSet presAssocID="{AED130B7-F7CA-43B5-A929-8988873F28A9}" presName="aSpace" presStyleCnt="0"/>
      <dgm:spPr/>
    </dgm:pt>
    <dgm:pt modelId="{7D2CD732-4A50-4DB8-A841-89397A118D38}" type="pres">
      <dgm:prSet presAssocID="{C867BA59-BADF-4D93-8233-8F80CAE3D411}" presName="aNode" presStyleLbl="fgAcc1" presStyleIdx="2" presStyleCnt="3" custScaleX="119582" custLinFactY="-152274" custLinFactNeighborX="17836" custLinFactNeighborY="-200000">
        <dgm:presLayoutVars>
          <dgm:bulletEnabled val="1"/>
        </dgm:presLayoutVars>
      </dgm:prSet>
      <dgm:spPr/>
      <dgm:t>
        <a:bodyPr/>
        <a:lstStyle/>
        <a:p>
          <a:endParaRPr lang="fr-FR"/>
        </a:p>
      </dgm:t>
    </dgm:pt>
    <dgm:pt modelId="{ABB7F7A0-8A70-42EB-91D9-FFA86BEEA3C7}" type="pres">
      <dgm:prSet presAssocID="{C867BA59-BADF-4D93-8233-8F80CAE3D411}" presName="aSpace" presStyleCnt="0"/>
      <dgm:spPr/>
    </dgm:pt>
  </dgm:ptLst>
  <dgm:cxnLst>
    <dgm:cxn modelId="{71A1C8AB-8AF6-431E-8141-601B7D53C7D2}" srcId="{30555F42-4B08-4903-90F8-C5AABAF3F3B5}" destId="{AED130B7-F7CA-43B5-A929-8988873F28A9}" srcOrd="1" destOrd="0" parTransId="{6DCC3237-A2A4-4B1B-86F3-AC60A003C9A1}" sibTransId="{BBF3D6C1-DC5C-4517-A280-2E5971F00C91}"/>
    <dgm:cxn modelId="{DD170E28-8093-4509-9DFA-54D3EE3BB563}" type="presOf" srcId="{30555F42-4B08-4903-90F8-C5AABAF3F3B5}" destId="{8E87F0ED-F251-4435-A025-458E76F11EF2}" srcOrd="0" destOrd="0" presId="urn:microsoft.com/office/officeart/2005/8/layout/pyramid2"/>
    <dgm:cxn modelId="{1448DB22-DF57-4ADC-8DD7-1977A4EEAF76}" type="presOf" srcId="{AED130B7-F7CA-43B5-A929-8988873F28A9}" destId="{EC04383E-125D-418E-88F4-72EFB3E6C340}" srcOrd="0" destOrd="0" presId="urn:microsoft.com/office/officeart/2005/8/layout/pyramid2"/>
    <dgm:cxn modelId="{1EA7468B-8C6C-4105-8C9A-8BD19BF59E22}" type="presOf" srcId="{372B41E6-B161-4DCF-B368-B0D8C7A01856}" destId="{5AB06057-3FB9-488C-A25D-056CE7B85599}" srcOrd="0" destOrd="0" presId="urn:microsoft.com/office/officeart/2005/8/layout/pyramid2"/>
    <dgm:cxn modelId="{2B39FA51-9C91-49E8-B94F-8DE33848C442}" srcId="{30555F42-4B08-4903-90F8-C5AABAF3F3B5}" destId="{372B41E6-B161-4DCF-B368-B0D8C7A01856}" srcOrd="0" destOrd="0" parTransId="{F335AC27-E51F-4887-B079-49FEF3282D32}" sibTransId="{DB569554-5A4C-41F2-ADE2-9183CEC92D0A}"/>
    <dgm:cxn modelId="{9A9D31A4-0B98-44D9-A370-E0B51441CEDE}" srcId="{30555F42-4B08-4903-90F8-C5AABAF3F3B5}" destId="{C867BA59-BADF-4D93-8233-8F80CAE3D411}" srcOrd="2" destOrd="0" parTransId="{2BB397EF-F1EF-4ABE-9B12-B0E07D56EAC4}" sibTransId="{11ED8A7D-FECF-43F0-98B3-D80A639289AB}"/>
    <dgm:cxn modelId="{2CC75C32-FCB9-4076-BAE6-E1D4AF01ED39}" type="presOf" srcId="{C867BA59-BADF-4D93-8233-8F80CAE3D411}" destId="{7D2CD732-4A50-4DB8-A841-89397A118D38}" srcOrd="0" destOrd="0" presId="urn:microsoft.com/office/officeart/2005/8/layout/pyramid2"/>
    <dgm:cxn modelId="{E2276AA5-F5D4-402F-8B58-9E6E8FB3BCBE}" type="presParOf" srcId="{8E87F0ED-F251-4435-A025-458E76F11EF2}" destId="{33DAF613-BF4E-400C-97BE-F3A83BF122E2}" srcOrd="0" destOrd="0" presId="urn:microsoft.com/office/officeart/2005/8/layout/pyramid2"/>
    <dgm:cxn modelId="{2FE80797-54BE-4FA4-8B68-854966B978C9}" type="presParOf" srcId="{8E87F0ED-F251-4435-A025-458E76F11EF2}" destId="{926DB6B3-43E6-44C8-B121-8D10CF054741}" srcOrd="1" destOrd="0" presId="urn:microsoft.com/office/officeart/2005/8/layout/pyramid2"/>
    <dgm:cxn modelId="{A13B89BD-3D4D-4601-B82B-0C7EA5B74724}" type="presParOf" srcId="{926DB6B3-43E6-44C8-B121-8D10CF054741}" destId="{5AB06057-3FB9-488C-A25D-056CE7B85599}" srcOrd="0" destOrd="0" presId="urn:microsoft.com/office/officeart/2005/8/layout/pyramid2"/>
    <dgm:cxn modelId="{E283E314-22BC-4855-B7AF-37A005B0C23D}" type="presParOf" srcId="{926DB6B3-43E6-44C8-B121-8D10CF054741}" destId="{A20C015F-DF79-44B8-8B0B-7616339334D0}" srcOrd="1" destOrd="0" presId="urn:microsoft.com/office/officeart/2005/8/layout/pyramid2"/>
    <dgm:cxn modelId="{B676D538-A977-4B46-87DD-6B2A9D2615BC}" type="presParOf" srcId="{926DB6B3-43E6-44C8-B121-8D10CF054741}" destId="{EC04383E-125D-418E-88F4-72EFB3E6C340}" srcOrd="2" destOrd="0" presId="urn:microsoft.com/office/officeart/2005/8/layout/pyramid2"/>
    <dgm:cxn modelId="{3A7EF073-383B-465A-9CFE-1C039E370D81}" type="presParOf" srcId="{926DB6B3-43E6-44C8-B121-8D10CF054741}" destId="{653F96D0-60A5-4E77-99AF-73330BD690DC}" srcOrd="3" destOrd="0" presId="urn:microsoft.com/office/officeart/2005/8/layout/pyramid2"/>
    <dgm:cxn modelId="{C5AE0F45-2C9E-4DF1-B75C-8CA2A1BC401A}" type="presParOf" srcId="{926DB6B3-43E6-44C8-B121-8D10CF054741}" destId="{7D2CD732-4A50-4DB8-A841-89397A118D38}" srcOrd="4" destOrd="0" presId="urn:microsoft.com/office/officeart/2005/8/layout/pyramid2"/>
    <dgm:cxn modelId="{D32DEAB5-F0B1-456A-8496-2F6E1982B2C2}" type="presParOf" srcId="{926DB6B3-43E6-44C8-B121-8D10CF054741}" destId="{ABB7F7A0-8A70-42EB-91D9-FFA86BEEA3C7}"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1525AFD-DBFE-4EEF-A0C0-B98B0E96A3B3}"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fr-FR"/>
        </a:p>
      </dgm:t>
    </dgm:pt>
    <dgm:pt modelId="{1F6B855A-5BC6-47BD-849B-54285F787ECF}">
      <dgm:prSet phldrT="[Texte]" custT="1"/>
      <dgm:spPr>
        <a:solidFill>
          <a:srgbClr val="FFCC99"/>
        </a:solidFill>
      </dgm:spPr>
      <dgm:t>
        <a:bodyPr/>
        <a:lstStyle/>
        <a:p>
          <a:r>
            <a:rPr lang="fr-FR" sz="2800" dirty="0" smtClean="0">
              <a:solidFill>
                <a:schemeClr val="tx1"/>
              </a:solidFill>
            </a:rPr>
            <a:t>Ne sont pas considérées comme des démissions</a:t>
          </a:r>
          <a:endParaRPr lang="fr-FR" sz="2800" dirty="0">
            <a:solidFill>
              <a:schemeClr val="tx1"/>
            </a:solidFill>
          </a:endParaRPr>
        </a:p>
      </dgm:t>
    </dgm:pt>
    <dgm:pt modelId="{9FC58E8F-004B-4EE3-859F-F27C33E30FB7}" type="parTrans" cxnId="{49D442E9-6F15-4A75-BFBA-10E474E0C409}">
      <dgm:prSet/>
      <dgm:spPr/>
      <dgm:t>
        <a:bodyPr/>
        <a:lstStyle/>
        <a:p>
          <a:endParaRPr lang="fr-FR"/>
        </a:p>
      </dgm:t>
    </dgm:pt>
    <dgm:pt modelId="{E82AF60B-BEF7-4E96-8622-4A7AEFE7FD4B}" type="sibTrans" cxnId="{49D442E9-6F15-4A75-BFBA-10E474E0C409}">
      <dgm:prSet/>
      <dgm:spPr/>
      <dgm:t>
        <a:bodyPr/>
        <a:lstStyle/>
        <a:p>
          <a:endParaRPr lang="fr-FR"/>
        </a:p>
      </dgm:t>
    </dgm:pt>
    <dgm:pt modelId="{E2472DD1-DA9E-4FBA-8739-E4FCAC4DEA36}">
      <dgm:prSet phldrT="[Texte]" custT="1"/>
      <dgm:spPr/>
      <dgm:t>
        <a:bodyPr/>
        <a:lstStyle/>
        <a:p>
          <a:r>
            <a:rPr lang="fr-FR" sz="2000" dirty="0" smtClean="0"/>
            <a:t>Absence injustifiée du salarié ou abandon de poste</a:t>
          </a:r>
          <a:endParaRPr lang="fr-FR" sz="2000" dirty="0"/>
        </a:p>
      </dgm:t>
    </dgm:pt>
    <dgm:pt modelId="{C5A03857-D884-43DD-83D0-960D8AB8731E}" type="parTrans" cxnId="{4F7A5F30-0ED1-4E27-8F95-360DDA4441C3}">
      <dgm:prSet/>
      <dgm:spPr/>
      <dgm:t>
        <a:bodyPr/>
        <a:lstStyle/>
        <a:p>
          <a:endParaRPr lang="fr-FR"/>
        </a:p>
      </dgm:t>
    </dgm:pt>
    <dgm:pt modelId="{62A90A3F-70DF-4242-9F22-F7AA7F4A8D0D}" type="sibTrans" cxnId="{4F7A5F30-0ED1-4E27-8F95-360DDA4441C3}">
      <dgm:prSet/>
      <dgm:spPr/>
      <dgm:t>
        <a:bodyPr/>
        <a:lstStyle/>
        <a:p>
          <a:endParaRPr lang="fr-FR"/>
        </a:p>
      </dgm:t>
    </dgm:pt>
    <dgm:pt modelId="{67D6E301-555D-427F-822F-06C3E96D8487}">
      <dgm:prSet phldrT="[Texte]" custT="1"/>
      <dgm:spPr/>
      <dgm:t>
        <a:bodyPr/>
        <a:lstStyle/>
        <a:p>
          <a:r>
            <a:rPr lang="fr-FR" sz="2000" dirty="0" smtClean="0"/>
            <a:t>La simple intention de démissionner, la recherche d’un autre emploi par le salarié, le refus d’un nouveau poste</a:t>
          </a:r>
          <a:endParaRPr lang="fr-FR" sz="2000" dirty="0"/>
        </a:p>
      </dgm:t>
    </dgm:pt>
    <dgm:pt modelId="{CD4B1EA6-BA3C-4058-BB37-AE9F0717217D}" type="parTrans" cxnId="{353D08BA-1518-4966-B7E0-F09F0845BA42}">
      <dgm:prSet/>
      <dgm:spPr/>
      <dgm:t>
        <a:bodyPr/>
        <a:lstStyle/>
        <a:p>
          <a:endParaRPr lang="fr-FR"/>
        </a:p>
      </dgm:t>
    </dgm:pt>
    <dgm:pt modelId="{65E648E1-0F04-4070-846D-5E2EF5B09AAB}" type="sibTrans" cxnId="{353D08BA-1518-4966-B7E0-F09F0845BA42}">
      <dgm:prSet/>
      <dgm:spPr/>
      <dgm:t>
        <a:bodyPr/>
        <a:lstStyle/>
        <a:p>
          <a:endParaRPr lang="fr-FR"/>
        </a:p>
      </dgm:t>
    </dgm:pt>
    <dgm:pt modelId="{03B5F1C3-4550-4004-83BF-B362E3C9D9CC}">
      <dgm:prSet phldrT="[Texte]" custT="1"/>
      <dgm:spPr/>
      <dgm:t>
        <a:bodyPr/>
        <a:lstStyle/>
        <a:p>
          <a:r>
            <a:rPr lang="fr-FR" sz="2000" dirty="0" smtClean="0"/>
            <a:t>Une lettre faisant état de griefs à l’encontre de l’employeur ou évoque l’inexécution de ses obligations</a:t>
          </a:r>
          <a:endParaRPr lang="fr-FR" sz="2000" dirty="0"/>
        </a:p>
      </dgm:t>
    </dgm:pt>
    <dgm:pt modelId="{7FF61A4E-ACF8-4E4B-81CA-318DB29A6972}" type="parTrans" cxnId="{5AF74ACA-DD46-4371-B427-B1E3761F06B2}">
      <dgm:prSet/>
      <dgm:spPr/>
      <dgm:t>
        <a:bodyPr/>
        <a:lstStyle/>
        <a:p>
          <a:endParaRPr lang="fr-FR"/>
        </a:p>
      </dgm:t>
    </dgm:pt>
    <dgm:pt modelId="{5CEF6222-957C-4E77-8E53-5B1F24AE3959}" type="sibTrans" cxnId="{5AF74ACA-DD46-4371-B427-B1E3761F06B2}">
      <dgm:prSet/>
      <dgm:spPr/>
      <dgm:t>
        <a:bodyPr/>
        <a:lstStyle/>
        <a:p>
          <a:endParaRPr lang="fr-FR"/>
        </a:p>
      </dgm:t>
    </dgm:pt>
    <dgm:pt modelId="{C52BD580-5541-4E62-AD2C-500668E433AB}" type="pres">
      <dgm:prSet presAssocID="{C1525AFD-DBFE-4EEF-A0C0-B98B0E96A3B3}" presName="composite" presStyleCnt="0">
        <dgm:presLayoutVars>
          <dgm:chMax val="1"/>
          <dgm:dir/>
          <dgm:resizeHandles val="exact"/>
        </dgm:presLayoutVars>
      </dgm:prSet>
      <dgm:spPr/>
      <dgm:t>
        <a:bodyPr/>
        <a:lstStyle/>
        <a:p>
          <a:endParaRPr lang="fr-FR"/>
        </a:p>
      </dgm:t>
    </dgm:pt>
    <dgm:pt modelId="{BAC9BDC0-0750-4025-968E-33706DF9A490}" type="pres">
      <dgm:prSet presAssocID="{1F6B855A-5BC6-47BD-849B-54285F787ECF}" presName="roof" presStyleLbl="dkBgShp" presStyleIdx="0" presStyleCnt="2" custLinFactNeighborX="-1001" custLinFactNeighborY="-15641"/>
      <dgm:spPr/>
      <dgm:t>
        <a:bodyPr/>
        <a:lstStyle/>
        <a:p>
          <a:endParaRPr lang="fr-FR"/>
        </a:p>
      </dgm:t>
    </dgm:pt>
    <dgm:pt modelId="{15A96438-D45B-4302-AB54-FC4F0190AE61}" type="pres">
      <dgm:prSet presAssocID="{1F6B855A-5BC6-47BD-849B-54285F787ECF}" presName="pillars" presStyleCnt="0"/>
      <dgm:spPr/>
    </dgm:pt>
    <dgm:pt modelId="{1EA85E3D-4282-4F79-9C73-9E2872249B60}" type="pres">
      <dgm:prSet presAssocID="{1F6B855A-5BC6-47BD-849B-54285F787ECF}" presName="pillar1" presStyleLbl="node1" presStyleIdx="0" presStyleCnt="3">
        <dgm:presLayoutVars>
          <dgm:bulletEnabled val="1"/>
        </dgm:presLayoutVars>
      </dgm:prSet>
      <dgm:spPr/>
      <dgm:t>
        <a:bodyPr/>
        <a:lstStyle/>
        <a:p>
          <a:endParaRPr lang="fr-FR"/>
        </a:p>
      </dgm:t>
    </dgm:pt>
    <dgm:pt modelId="{9596AD8A-7CA2-4C07-A237-C61302618769}" type="pres">
      <dgm:prSet presAssocID="{67D6E301-555D-427F-822F-06C3E96D8487}" presName="pillarX" presStyleLbl="node1" presStyleIdx="1" presStyleCnt="3">
        <dgm:presLayoutVars>
          <dgm:bulletEnabled val="1"/>
        </dgm:presLayoutVars>
      </dgm:prSet>
      <dgm:spPr/>
      <dgm:t>
        <a:bodyPr/>
        <a:lstStyle/>
        <a:p>
          <a:endParaRPr lang="fr-FR"/>
        </a:p>
      </dgm:t>
    </dgm:pt>
    <dgm:pt modelId="{E1454B6C-2E6E-47D4-B58C-D6F4A52243B9}" type="pres">
      <dgm:prSet presAssocID="{03B5F1C3-4550-4004-83BF-B362E3C9D9CC}" presName="pillarX" presStyleLbl="node1" presStyleIdx="2" presStyleCnt="3">
        <dgm:presLayoutVars>
          <dgm:bulletEnabled val="1"/>
        </dgm:presLayoutVars>
      </dgm:prSet>
      <dgm:spPr/>
      <dgm:t>
        <a:bodyPr/>
        <a:lstStyle/>
        <a:p>
          <a:endParaRPr lang="fr-FR"/>
        </a:p>
      </dgm:t>
    </dgm:pt>
    <dgm:pt modelId="{637C1FAD-7876-42C2-98B2-C123F15DA8ED}" type="pres">
      <dgm:prSet presAssocID="{1F6B855A-5BC6-47BD-849B-54285F787ECF}" presName="base" presStyleLbl="dkBgShp" presStyleIdx="1" presStyleCnt="2"/>
      <dgm:spPr>
        <a:solidFill>
          <a:srgbClr val="FF9966"/>
        </a:solidFill>
      </dgm:spPr>
      <dgm:t>
        <a:bodyPr/>
        <a:lstStyle/>
        <a:p>
          <a:endParaRPr lang="fr-FR"/>
        </a:p>
      </dgm:t>
    </dgm:pt>
  </dgm:ptLst>
  <dgm:cxnLst>
    <dgm:cxn modelId="{21B5E99F-9A2B-42F6-8F23-7499E6A50467}" type="presOf" srcId="{C1525AFD-DBFE-4EEF-A0C0-B98B0E96A3B3}" destId="{C52BD580-5541-4E62-AD2C-500668E433AB}" srcOrd="0" destOrd="0" presId="urn:microsoft.com/office/officeart/2005/8/layout/hList3"/>
    <dgm:cxn modelId="{353D08BA-1518-4966-B7E0-F09F0845BA42}" srcId="{1F6B855A-5BC6-47BD-849B-54285F787ECF}" destId="{67D6E301-555D-427F-822F-06C3E96D8487}" srcOrd="1" destOrd="0" parTransId="{CD4B1EA6-BA3C-4058-BB37-AE9F0717217D}" sibTransId="{65E648E1-0F04-4070-846D-5E2EF5B09AAB}"/>
    <dgm:cxn modelId="{5AF74ACA-DD46-4371-B427-B1E3761F06B2}" srcId="{1F6B855A-5BC6-47BD-849B-54285F787ECF}" destId="{03B5F1C3-4550-4004-83BF-B362E3C9D9CC}" srcOrd="2" destOrd="0" parTransId="{7FF61A4E-ACF8-4E4B-81CA-318DB29A6972}" sibTransId="{5CEF6222-957C-4E77-8E53-5B1F24AE3959}"/>
    <dgm:cxn modelId="{3D289907-D91B-4E22-898D-099174C97D76}" type="presOf" srcId="{1F6B855A-5BC6-47BD-849B-54285F787ECF}" destId="{BAC9BDC0-0750-4025-968E-33706DF9A490}" srcOrd="0" destOrd="0" presId="urn:microsoft.com/office/officeart/2005/8/layout/hList3"/>
    <dgm:cxn modelId="{DF074515-04ED-4F89-8301-7547FA7AE0BA}" type="presOf" srcId="{03B5F1C3-4550-4004-83BF-B362E3C9D9CC}" destId="{E1454B6C-2E6E-47D4-B58C-D6F4A52243B9}" srcOrd="0" destOrd="0" presId="urn:microsoft.com/office/officeart/2005/8/layout/hList3"/>
    <dgm:cxn modelId="{49D442E9-6F15-4A75-BFBA-10E474E0C409}" srcId="{C1525AFD-DBFE-4EEF-A0C0-B98B0E96A3B3}" destId="{1F6B855A-5BC6-47BD-849B-54285F787ECF}" srcOrd="0" destOrd="0" parTransId="{9FC58E8F-004B-4EE3-859F-F27C33E30FB7}" sibTransId="{E82AF60B-BEF7-4E96-8622-4A7AEFE7FD4B}"/>
    <dgm:cxn modelId="{9642DEFD-ABCB-4C53-857F-C55D7B1ECF82}" type="presOf" srcId="{67D6E301-555D-427F-822F-06C3E96D8487}" destId="{9596AD8A-7CA2-4C07-A237-C61302618769}" srcOrd="0" destOrd="0" presId="urn:microsoft.com/office/officeart/2005/8/layout/hList3"/>
    <dgm:cxn modelId="{87B548EA-FDB4-408A-B55E-69F7618D096E}" type="presOf" srcId="{E2472DD1-DA9E-4FBA-8739-E4FCAC4DEA36}" destId="{1EA85E3D-4282-4F79-9C73-9E2872249B60}" srcOrd="0" destOrd="0" presId="urn:microsoft.com/office/officeart/2005/8/layout/hList3"/>
    <dgm:cxn modelId="{4F7A5F30-0ED1-4E27-8F95-360DDA4441C3}" srcId="{1F6B855A-5BC6-47BD-849B-54285F787ECF}" destId="{E2472DD1-DA9E-4FBA-8739-E4FCAC4DEA36}" srcOrd="0" destOrd="0" parTransId="{C5A03857-D884-43DD-83D0-960D8AB8731E}" sibTransId="{62A90A3F-70DF-4242-9F22-F7AA7F4A8D0D}"/>
    <dgm:cxn modelId="{0FE7E8AC-3F72-41DD-B0F3-50B7695612E0}" type="presParOf" srcId="{C52BD580-5541-4E62-AD2C-500668E433AB}" destId="{BAC9BDC0-0750-4025-968E-33706DF9A490}" srcOrd="0" destOrd="0" presId="urn:microsoft.com/office/officeart/2005/8/layout/hList3"/>
    <dgm:cxn modelId="{0C02C27E-26E4-4671-852C-51B8D34085E7}" type="presParOf" srcId="{C52BD580-5541-4E62-AD2C-500668E433AB}" destId="{15A96438-D45B-4302-AB54-FC4F0190AE61}" srcOrd="1" destOrd="0" presId="urn:microsoft.com/office/officeart/2005/8/layout/hList3"/>
    <dgm:cxn modelId="{F5AD8958-9AC1-4F3A-9917-813870DA910D}" type="presParOf" srcId="{15A96438-D45B-4302-AB54-FC4F0190AE61}" destId="{1EA85E3D-4282-4F79-9C73-9E2872249B60}" srcOrd="0" destOrd="0" presId="urn:microsoft.com/office/officeart/2005/8/layout/hList3"/>
    <dgm:cxn modelId="{8EF0705C-9478-4CE0-B150-97631A3FB9A7}" type="presParOf" srcId="{15A96438-D45B-4302-AB54-FC4F0190AE61}" destId="{9596AD8A-7CA2-4C07-A237-C61302618769}" srcOrd="1" destOrd="0" presId="urn:microsoft.com/office/officeart/2005/8/layout/hList3"/>
    <dgm:cxn modelId="{6677740E-C6CC-4E63-A42F-BF7DF283F098}" type="presParOf" srcId="{15A96438-D45B-4302-AB54-FC4F0190AE61}" destId="{E1454B6C-2E6E-47D4-B58C-D6F4A52243B9}" srcOrd="2" destOrd="0" presId="urn:microsoft.com/office/officeart/2005/8/layout/hList3"/>
    <dgm:cxn modelId="{F150CDD7-D230-44F6-8441-7E785D1784B6}" type="presParOf" srcId="{C52BD580-5541-4E62-AD2C-500668E433AB}" destId="{637C1FAD-7876-42C2-98B2-C123F15DA8E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525AFD-DBFE-4EEF-A0C0-B98B0E96A3B3}"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fr-FR"/>
        </a:p>
      </dgm:t>
    </dgm:pt>
    <dgm:pt modelId="{1F6B855A-5BC6-47BD-849B-54285F787ECF}">
      <dgm:prSet phldrT="[Texte]" custT="1"/>
      <dgm:spPr>
        <a:solidFill>
          <a:srgbClr val="FFCC99"/>
        </a:solidFill>
      </dgm:spPr>
      <dgm:t>
        <a:bodyPr/>
        <a:lstStyle/>
        <a:p>
          <a:r>
            <a:rPr lang="fr-FR" sz="2800" dirty="0" smtClean="0">
              <a:solidFill>
                <a:schemeClr val="tx1"/>
              </a:solidFill>
            </a:rPr>
            <a:t>Ne sont pas considérées comme des démissions</a:t>
          </a:r>
          <a:endParaRPr lang="fr-FR" sz="2800" dirty="0">
            <a:solidFill>
              <a:schemeClr val="tx1"/>
            </a:solidFill>
          </a:endParaRPr>
        </a:p>
      </dgm:t>
    </dgm:pt>
    <dgm:pt modelId="{9FC58E8F-004B-4EE3-859F-F27C33E30FB7}" type="parTrans" cxnId="{49D442E9-6F15-4A75-BFBA-10E474E0C409}">
      <dgm:prSet/>
      <dgm:spPr/>
      <dgm:t>
        <a:bodyPr/>
        <a:lstStyle/>
        <a:p>
          <a:endParaRPr lang="fr-FR"/>
        </a:p>
      </dgm:t>
    </dgm:pt>
    <dgm:pt modelId="{E82AF60B-BEF7-4E96-8622-4A7AEFE7FD4B}" type="sibTrans" cxnId="{49D442E9-6F15-4A75-BFBA-10E474E0C409}">
      <dgm:prSet/>
      <dgm:spPr/>
      <dgm:t>
        <a:bodyPr/>
        <a:lstStyle/>
        <a:p>
          <a:endParaRPr lang="fr-FR"/>
        </a:p>
      </dgm:t>
    </dgm:pt>
    <dgm:pt modelId="{E2472DD1-DA9E-4FBA-8739-E4FCAC4DEA36}">
      <dgm:prSet phldrT="[Texte]" custT="1"/>
      <dgm:spPr>
        <a:noFill/>
        <a:ln>
          <a:solidFill>
            <a:srgbClr val="FF9966"/>
          </a:solidFill>
        </a:ln>
      </dgm:spPr>
      <dgm:t>
        <a:bodyPr/>
        <a:lstStyle/>
        <a:p>
          <a:r>
            <a:rPr lang="fr-FR" sz="2000" dirty="0" smtClean="0"/>
            <a:t>Les</a:t>
          </a:r>
          <a:r>
            <a:rPr lang="fr-FR" sz="2000" baseline="0" dirty="0" smtClean="0"/>
            <a:t> démissions données sous la contrainte ou la pression de l’employeur</a:t>
          </a:r>
          <a:endParaRPr lang="fr-FR" sz="2000" dirty="0"/>
        </a:p>
      </dgm:t>
    </dgm:pt>
    <dgm:pt modelId="{C5A03857-D884-43DD-83D0-960D8AB8731E}" type="parTrans" cxnId="{4F7A5F30-0ED1-4E27-8F95-360DDA4441C3}">
      <dgm:prSet/>
      <dgm:spPr/>
      <dgm:t>
        <a:bodyPr/>
        <a:lstStyle/>
        <a:p>
          <a:endParaRPr lang="fr-FR"/>
        </a:p>
      </dgm:t>
    </dgm:pt>
    <dgm:pt modelId="{62A90A3F-70DF-4242-9F22-F7AA7F4A8D0D}" type="sibTrans" cxnId="{4F7A5F30-0ED1-4E27-8F95-360DDA4441C3}">
      <dgm:prSet/>
      <dgm:spPr/>
      <dgm:t>
        <a:bodyPr/>
        <a:lstStyle/>
        <a:p>
          <a:endParaRPr lang="fr-FR"/>
        </a:p>
      </dgm:t>
    </dgm:pt>
    <dgm:pt modelId="{67D6E301-555D-427F-822F-06C3E96D8487}">
      <dgm:prSet phldrT="[Texte]" custT="1"/>
      <dgm:spPr>
        <a:noFill/>
        <a:ln>
          <a:solidFill>
            <a:srgbClr val="FF9966"/>
          </a:solidFill>
        </a:ln>
      </dgm:spPr>
      <dgm:t>
        <a:bodyPr/>
        <a:lstStyle/>
        <a:p>
          <a:r>
            <a:rPr lang="fr-FR" sz="2000" dirty="0" smtClean="0"/>
            <a:t>Lorsque le salarié s’est trouvé dans une situation d’infériorité ou d’intimidation</a:t>
          </a:r>
          <a:endParaRPr lang="fr-FR" sz="2000" dirty="0"/>
        </a:p>
      </dgm:t>
    </dgm:pt>
    <dgm:pt modelId="{CD4B1EA6-BA3C-4058-BB37-AE9F0717217D}" type="parTrans" cxnId="{353D08BA-1518-4966-B7E0-F09F0845BA42}">
      <dgm:prSet/>
      <dgm:spPr/>
      <dgm:t>
        <a:bodyPr/>
        <a:lstStyle/>
        <a:p>
          <a:endParaRPr lang="fr-FR"/>
        </a:p>
      </dgm:t>
    </dgm:pt>
    <dgm:pt modelId="{65E648E1-0F04-4070-846D-5E2EF5B09AAB}" type="sibTrans" cxnId="{353D08BA-1518-4966-B7E0-F09F0845BA42}">
      <dgm:prSet/>
      <dgm:spPr/>
      <dgm:t>
        <a:bodyPr/>
        <a:lstStyle/>
        <a:p>
          <a:endParaRPr lang="fr-FR"/>
        </a:p>
      </dgm:t>
    </dgm:pt>
    <dgm:pt modelId="{03B5F1C3-4550-4004-83BF-B362E3C9D9CC}">
      <dgm:prSet phldrT="[Texte]" custT="1"/>
      <dgm:spPr>
        <a:noFill/>
        <a:ln>
          <a:solidFill>
            <a:srgbClr val="FF9966"/>
          </a:solidFill>
        </a:ln>
      </dgm:spPr>
      <dgm:t>
        <a:bodyPr/>
        <a:lstStyle/>
        <a:p>
          <a:r>
            <a:rPr lang="fr-FR" sz="2000" dirty="0" smtClean="0"/>
            <a:t>Lorsqu’un différend antérieur ou contemporain à la rupture oppose employeur et salarié</a:t>
          </a:r>
          <a:endParaRPr lang="fr-FR" sz="2000" dirty="0"/>
        </a:p>
      </dgm:t>
    </dgm:pt>
    <dgm:pt modelId="{7FF61A4E-ACF8-4E4B-81CA-318DB29A6972}" type="parTrans" cxnId="{5AF74ACA-DD46-4371-B427-B1E3761F06B2}">
      <dgm:prSet/>
      <dgm:spPr/>
      <dgm:t>
        <a:bodyPr/>
        <a:lstStyle/>
        <a:p>
          <a:endParaRPr lang="fr-FR"/>
        </a:p>
      </dgm:t>
    </dgm:pt>
    <dgm:pt modelId="{5CEF6222-957C-4E77-8E53-5B1F24AE3959}" type="sibTrans" cxnId="{5AF74ACA-DD46-4371-B427-B1E3761F06B2}">
      <dgm:prSet/>
      <dgm:spPr/>
      <dgm:t>
        <a:bodyPr/>
        <a:lstStyle/>
        <a:p>
          <a:endParaRPr lang="fr-FR"/>
        </a:p>
      </dgm:t>
    </dgm:pt>
    <dgm:pt modelId="{C52BD580-5541-4E62-AD2C-500668E433AB}" type="pres">
      <dgm:prSet presAssocID="{C1525AFD-DBFE-4EEF-A0C0-B98B0E96A3B3}" presName="composite" presStyleCnt="0">
        <dgm:presLayoutVars>
          <dgm:chMax val="1"/>
          <dgm:dir/>
          <dgm:resizeHandles val="exact"/>
        </dgm:presLayoutVars>
      </dgm:prSet>
      <dgm:spPr/>
      <dgm:t>
        <a:bodyPr/>
        <a:lstStyle/>
        <a:p>
          <a:endParaRPr lang="fr-FR"/>
        </a:p>
      </dgm:t>
    </dgm:pt>
    <dgm:pt modelId="{BAC9BDC0-0750-4025-968E-33706DF9A490}" type="pres">
      <dgm:prSet presAssocID="{1F6B855A-5BC6-47BD-849B-54285F787ECF}" presName="roof" presStyleLbl="dkBgShp" presStyleIdx="0" presStyleCnt="2"/>
      <dgm:spPr/>
      <dgm:t>
        <a:bodyPr/>
        <a:lstStyle/>
        <a:p>
          <a:endParaRPr lang="fr-FR"/>
        </a:p>
      </dgm:t>
    </dgm:pt>
    <dgm:pt modelId="{15A96438-D45B-4302-AB54-FC4F0190AE61}" type="pres">
      <dgm:prSet presAssocID="{1F6B855A-5BC6-47BD-849B-54285F787ECF}" presName="pillars" presStyleCnt="0"/>
      <dgm:spPr/>
    </dgm:pt>
    <dgm:pt modelId="{1EA85E3D-4282-4F79-9C73-9E2872249B60}" type="pres">
      <dgm:prSet presAssocID="{1F6B855A-5BC6-47BD-849B-54285F787ECF}" presName="pillar1" presStyleLbl="node1" presStyleIdx="0" presStyleCnt="3">
        <dgm:presLayoutVars>
          <dgm:bulletEnabled val="1"/>
        </dgm:presLayoutVars>
      </dgm:prSet>
      <dgm:spPr/>
      <dgm:t>
        <a:bodyPr/>
        <a:lstStyle/>
        <a:p>
          <a:endParaRPr lang="fr-FR"/>
        </a:p>
      </dgm:t>
    </dgm:pt>
    <dgm:pt modelId="{9596AD8A-7CA2-4C07-A237-C61302618769}" type="pres">
      <dgm:prSet presAssocID="{67D6E301-555D-427F-822F-06C3E96D8487}" presName="pillarX" presStyleLbl="node1" presStyleIdx="1" presStyleCnt="3">
        <dgm:presLayoutVars>
          <dgm:bulletEnabled val="1"/>
        </dgm:presLayoutVars>
      </dgm:prSet>
      <dgm:spPr/>
      <dgm:t>
        <a:bodyPr/>
        <a:lstStyle/>
        <a:p>
          <a:endParaRPr lang="fr-FR"/>
        </a:p>
      </dgm:t>
    </dgm:pt>
    <dgm:pt modelId="{E1454B6C-2E6E-47D4-B58C-D6F4A52243B9}" type="pres">
      <dgm:prSet presAssocID="{03B5F1C3-4550-4004-83BF-B362E3C9D9CC}" presName="pillarX" presStyleLbl="node1" presStyleIdx="2" presStyleCnt="3">
        <dgm:presLayoutVars>
          <dgm:bulletEnabled val="1"/>
        </dgm:presLayoutVars>
      </dgm:prSet>
      <dgm:spPr/>
      <dgm:t>
        <a:bodyPr/>
        <a:lstStyle/>
        <a:p>
          <a:endParaRPr lang="fr-FR"/>
        </a:p>
      </dgm:t>
    </dgm:pt>
    <dgm:pt modelId="{637C1FAD-7876-42C2-98B2-C123F15DA8ED}" type="pres">
      <dgm:prSet presAssocID="{1F6B855A-5BC6-47BD-849B-54285F787ECF}" presName="base" presStyleLbl="dkBgShp" presStyleIdx="1" presStyleCnt="2"/>
      <dgm:spPr>
        <a:solidFill>
          <a:srgbClr val="FF9966"/>
        </a:solidFill>
      </dgm:spPr>
      <dgm:t>
        <a:bodyPr/>
        <a:lstStyle/>
        <a:p>
          <a:endParaRPr lang="fr-FR"/>
        </a:p>
      </dgm:t>
    </dgm:pt>
  </dgm:ptLst>
  <dgm:cxnLst>
    <dgm:cxn modelId="{6B37600E-D33F-4CDB-93CF-0534A37004A3}" type="presOf" srcId="{03B5F1C3-4550-4004-83BF-B362E3C9D9CC}" destId="{E1454B6C-2E6E-47D4-B58C-D6F4A52243B9}" srcOrd="0" destOrd="0" presId="urn:microsoft.com/office/officeart/2005/8/layout/hList3"/>
    <dgm:cxn modelId="{353D08BA-1518-4966-B7E0-F09F0845BA42}" srcId="{1F6B855A-5BC6-47BD-849B-54285F787ECF}" destId="{67D6E301-555D-427F-822F-06C3E96D8487}" srcOrd="1" destOrd="0" parTransId="{CD4B1EA6-BA3C-4058-BB37-AE9F0717217D}" sibTransId="{65E648E1-0F04-4070-846D-5E2EF5B09AAB}"/>
    <dgm:cxn modelId="{5AF74ACA-DD46-4371-B427-B1E3761F06B2}" srcId="{1F6B855A-5BC6-47BD-849B-54285F787ECF}" destId="{03B5F1C3-4550-4004-83BF-B362E3C9D9CC}" srcOrd="2" destOrd="0" parTransId="{7FF61A4E-ACF8-4E4B-81CA-318DB29A6972}" sibTransId="{5CEF6222-957C-4E77-8E53-5B1F24AE3959}"/>
    <dgm:cxn modelId="{4B09B183-1E87-435C-AF0D-37E9E37C2944}" type="presOf" srcId="{1F6B855A-5BC6-47BD-849B-54285F787ECF}" destId="{BAC9BDC0-0750-4025-968E-33706DF9A490}" srcOrd="0" destOrd="0" presId="urn:microsoft.com/office/officeart/2005/8/layout/hList3"/>
    <dgm:cxn modelId="{76B65004-F92F-41AF-9A6D-1D9FB709BBD4}" type="presOf" srcId="{C1525AFD-DBFE-4EEF-A0C0-B98B0E96A3B3}" destId="{C52BD580-5541-4E62-AD2C-500668E433AB}" srcOrd="0" destOrd="0" presId="urn:microsoft.com/office/officeart/2005/8/layout/hList3"/>
    <dgm:cxn modelId="{80E9E48E-E67E-4ECF-B5E6-772FC813776D}" type="presOf" srcId="{E2472DD1-DA9E-4FBA-8739-E4FCAC4DEA36}" destId="{1EA85E3D-4282-4F79-9C73-9E2872249B60}" srcOrd="0" destOrd="0" presId="urn:microsoft.com/office/officeart/2005/8/layout/hList3"/>
    <dgm:cxn modelId="{49D442E9-6F15-4A75-BFBA-10E474E0C409}" srcId="{C1525AFD-DBFE-4EEF-A0C0-B98B0E96A3B3}" destId="{1F6B855A-5BC6-47BD-849B-54285F787ECF}" srcOrd="0" destOrd="0" parTransId="{9FC58E8F-004B-4EE3-859F-F27C33E30FB7}" sibTransId="{E82AF60B-BEF7-4E96-8622-4A7AEFE7FD4B}"/>
    <dgm:cxn modelId="{4F7A5F30-0ED1-4E27-8F95-360DDA4441C3}" srcId="{1F6B855A-5BC6-47BD-849B-54285F787ECF}" destId="{E2472DD1-DA9E-4FBA-8739-E4FCAC4DEA36}" srcOrd="0" destOrd="0" parTransId="{C5A03857-D884-43DD-83D0-960D8AB8731E}" sibTransId="{62A90A3F-70DF-4242-9F22-F7AA7F4A8D0D}"/>
    <dgm:cxn modelId="{908F5866-81E6-429A-B0DE-ECE031B8A34B}" type="presOf" srcId="{67D6E301-555D-427F-822F-06C3E96D8487}" destId="{9596AD8A-7CA2-4C07-A237-C61302618769}" srcOrd="0" destOrd="0" presId="urn:microsoft.com/office/officeart/2005/8/layout/hList3"/>
    <dgm:cxn modelId="{74A7C892-2EFF-4C86-8C67-7D18B48A65A1}" type="presParOf" srcId="{C52BD580-5541-4E62-AD2C-500668E433AB}" destId="{BAC9BDC0-0750-4025-968E-33706DF9A490}" srcOrd="0" destOrd="0" presId="urn:microsoft.com/office/officeart/2005/8/layout/hList3"/>
    <dgm:cxn modelId="{4A337DE1-3CF9-48CA-A858-2A5857F22A98}" type="presParOf" srcId="{C52BD580-5541-4E62-AD2C-500668E433AB}" destId="{15A96438-D45B-4302-AB54-FC4F0190AE61}" srcOrd="1" destOrd="0" presId="urn:microsoft.com/office/officeart/2005/8/layout/hList3"/>
    <dgm:cxn modelId="{5F5038C9-4A1B-4CD1-B52A-261907735BBA}" type="presParOf" srcId="{15A96438-D45B-4302-AB54-FC4F0190AE61}" destId="{1EA85E3D-4282-4F79-9C73-9E2872249B60}" srcOrd="0" destOrd="0" presId="urn:microsoft.com/office/officeart/2005/8/layout/hList3"/>
    <dgm:cxn modelId="{6BC2E648-71DB-4FDF-A314-73CABEAED197}" type="presParOf" srcId="{15A96438-D45B-4302-AB54-FC4F0190AE61}" destId="{9596AD8A-7CA2-4C07-A237-C61302618769}" srcOrd="1" destOrd="0" presId="urn:microsoft.com/office/officeart/2005/8/layout/hList3"/>
    <dgm:cxn modelId="{66934189-FF92-4BA4-B1FE-0639B31AA591}" type="presParOf" srcId="{15A96438-D45B-4302-AB54-FC4F0190AE61}" destId="{E1454B6C-2E6E-47D4-B58C-D6F4A52243B9}" srcOrd="2" destOrd="0" presId="urn:microsoft.com/office/officeart/2005/8/layout/hList3"/>
    <dgm:cxn modelId="{5A42FA0E-6724-45FA-92B1-5F059C0EA985}" type="presParOf" srcId="{C52BD580-5541-4E62-AD2C-500668E433AB}" destId="{637C1FAD-7876-42C2-98B2-C123F15DA8E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E5FFD8-38AD-4C3F-AD16-E594FCE070B2}" type="doc">
      <dgm:prSet loTypeId="urn:microsoft.com/office/officeart/2005/8/layout/pyramid2" loCatId="list" qsTypeId="urn:microsoft.com/office/officeart/2005/8/quickstyle/simple1" qsCatId="simple" csTypeId="urn:microsoft.com/office/officeart/2005/8/colors/accent1_2" csCatId="accent1" phldr="1"/>
      <dgm:spPr/>
    </dgm:pt>
    <dgm:pt modelId="{2700EA15-0330-4005-AF06-F5C078C4C14E}">
      <dgm:prSet phldrT="[Texte]"/>
      <dgm:spPr/>
      <dgm:t>
        <a:bodyPr/>
        <a:lstStyle/>
        <a:p>
          <a:r>
            <a:rPr lang="fr-FR" dirty="0" smtClean="0"/>
            <a:t>Rupture d’un commun accord des parties</a:t>
          </a:r>
          <a:endParaRPr lang="fr-FR" dirty="0"/>
        </a:p>
      </dgm:t>
    </dgm:pt>
    <dgm:pt modelId="{4D832B89-9847-4BED-89BB-24FE3257F33D}" type="parTrans" cxnId="{895C86CB-726D-4021-9D33-ECA41D0DB5E0}">
      <dgm:prSet/>
      <dgm:spPr/>
      <dgm:t>
        <a:bodyPr/>
        <a:lstStyle/>
        <a:p>
          <a:endParaRPr lang="fr-FR"/>
        </a:p>
      </dgm:t>
    </dgm:pt>
    <dgm:pt modelId="{E4E54930-A6EF-4294-92E7-C9C04D92CFFA}" type="sibTrans" cxnId="{895C86CB-726D-4021-9D33-ECA41D0DB5E0}">
      <dgm:prSet/>
      <dgm:spPr/>
      <dgm:t>
        <a:bodyPr/>
        <a:lstStyle/>
        <a:p>
          <a:endParaRPr lang="fr-FR"/>
        </a:p>
      </dgm:t>
    </dgm:pt>
    <dgm:pt modelId="{C51BC703-1E26-4281-A05E-B7B87F74DD76}">
      <dgm:prSet phldrT="[Texte]"/>
      <dgm:spPr/>
      <dgm:t>
        <a:bodyPr/>
        <a:lstStyle/>
        <a:p>
          <a:r>
            <a:rPr lang="fr-FR" dirty="0" smtClean="0"/>
            <a:t>Pas de motif de rupture</a:t>
          </a:r>
          <a:endParaRPr lang="fr-FR" dirty="0"/>
        </a:p>
      </dgm:t>
    </dgm:pt>
    <dgm:pt modelId="{27F39F4E-B30C-40CE-92AA-49D26AE42A91}" type="parTrans" cxnId="{B115BF30-F066-4C18-A4E3-D0B1250A8B24}">
      <dgm:prSet/>
      <dgm:spPr/>
      <dgm:t>
        <a:bodyPr/>
        <a:lstStyle/>
        <a:p>
          <a:endParaRPr lang="fr-FR"/>
        </a:p>
      </dgm:t>
    </dgm:pt>
    <dgm:pt modelId="{57F13DC1-53CC-4FCB-AB3E-74124C4D2A93}" type="sibTrans" cxnId="{B115BF30-F066-4C18-A4E3-D0B1250A8B24}">
      <dgm:prSet/>
      <dgm:spPr/>
      <dgm:t>
        <a:bodyPr/>
        <a:lstStyle/>
        <a:p>
          <a:endParaRPr lang="fr-FR"/>
        </a:p>
      </dgm:t>
    </dgm:pt>
    <dgm:pt modelId="{E7259D10-9B16-491A-8095-E8C901594EDA}">
      <dgm:prSet phldrT="[Texte]"/>
      <dgm:spPr/>
      <dgm:t>
        <a:bodyPr/>
        <a:lstStyle/>
        <a:p>
          <a:r>
            <a:rPr lang="fr-FR" dirty="0" smtClean="0"/>
            <a:t>Avantageux pour le salarié et pour l’employeur</a:t>
          </a:r>
          <a:endParaRPr lang="fr-FR" dirty="0"/>
        </a:p>
      </dgm:t>
    </dgm:pt>
    <dgm:pt modelId="{A08ACFA8-3258-4388-AB9E-19A8404DB8CB}" type="parTrans" cxnId="{15D03292-60E5-496A-A473-24234901FAEB}">
      <dgm:prSet/>
      <dgm:spPr/>
      <dgm:t>
        <a:bodyPr/>
        <a:lstStyle/>
        <a:p>
          <a:endParaRPr lang="fr-FR"/>
        </a:p>
      </dgm:t>
    </dgm:pt>
    <dgm:pt modelId="{80631EE1-72A7-460E-B1FB-5E34E4137E65}" type="sibTrans" cxnId="{15D03292-60E5-496A-A473-24234901FAEB}">
      <dgm:prSet/>
      <dgm:spPr/>
      <dgm:t>
        <a:bodyPr/>
        <a:lstStyle/>
        <a:p>
          <a:endParaRPr lang="fr-FR"/>
        </a:p>
      </dgm:t>
    </dgm:pt>
    <dgm:pt modelId="{34867A34-3590-43E0-AF68-0E584BEFDB11}">
      <dgm:prSet/>
      <dgm:spPr/>
      <dgm:t>
        <a:bodyPr/>
        <a:lstStyle/>
        <a:p>
          <a:r>
            <a:rPr lang="fr-FR" dirty="0" smtClean="0"/>
            <a:t>Un mode de rupture très utilisé !</a:t>
          </a:r>
          <a:endParaRPr lang="fr-FR" dirty="0"/>
        </a:p>
      </dgm:t>
    </dgm:pt>
    <dgm:pt modelId="{EBA24F34-E53E-4260-8BB8-72FA7811D36A}" type="parTrans" cxnId="{1FB71252-F45B-448B-99CC-A4D9AD0FAB50}">
      <dgm:prSet/>
      <dgm:spPr/>
      <dgm:t>
        <a:bodyPr/>
        <a:lstStyle/>
        <a:p>
          <a:endParaRPr lang="fr-FR"/>
        </a:p>
      </dgm:t>
    </dgm:pt>
    <dgm:pt modelId="{10E9563F-59D2-4FDE-BBA8-D262ED6CAF8F}" type="sibTrans" cxnId="{1FB71252-F45B-448B-99CC-A4D9AD0FAB50}">
      <dgm:prSet/>
      <dgm:spPr/>
      <dgm:t>
        <a:bodyPr/>
        <a:lstStyle/>
        <a:p>
          <a:endParaRPr lang="fr-FR"/>
        </a:p>
      </dgm:t>
    </dgm:pt>
    <dgm:pt modelId="{D6938C21-6B2B-406B-B6EC-FF2A72A6BBC0}" type="pres">
      <dgm:prSet presAssocID="{54E5FFD8-38AD-4C3F-AD16-E594FCE070B2}" presName="compositeShape" presStyleCnt="0">
        <dgm:presLayoutVars>
          <dgm:dir/>
          <dgm:resizeHandles/>
        </dgm:presLayoutVars>
      </dgm:prSet>
      <dgm:spPr/>
    </dgm:pt>
    <dgm:pt modelId="{A09A45BB-1DA5-4D69-8D69-407270ADBFB9}" type="pres">
      <dgm:prSet presAssocID="{54E5FFD8-38AD-4C3F-AD16-E594FCE070B2}" presName="pyramid" presStyleLbl="node1" presStyleIdx="0" presStyleCnt="1"/>
      <dgm:spPr>
        <a:solidFill>
          <a:srgbClr val="FF9933"/>
        </a:solidFill>
      </dgm:spPr>
    </dgm:pt>
    <dgm:pt modelId="{E96C3715-EC32-42F7-B8AA-257D36991D53}" type="pres">
      <dgm:prSet presAssocID="{54E5FFD8-38AD-4C3F-AD16-E594FCE070B2}" presName="theList" presStyleCnt="0"/>
      <dgm:spPr/>
    </dgm:pt>
    <dgm:pt modelId="{2350B1C6-1687-4173-B5C9-501EF2616D78}" type="pres">
      <dgm:prSet presAssocID="{2700EA15-0330-4005-AF06-F5C078C4C14E}" presName="aNode" presStyleLbl="fgAcc1" presStyleIdx="0" presStyleCnt="4">
        <dgm:presLayoutVars>
          <dgm:bulletEnabled val="1"/>
        </dgm:presLayoutVars>
      </dgm:prSet>
      <dgm:spPr/>
      <dgm:t>
        <a:bodyPr/>
        <a:lstStyle/>
        <a:p>
          <a:endParaRPr lang="fr-FR"/>
        </a:p>
      </dgm:t>
    </dgm:pt>
    <dgm:pt modelId="{FE4FDE84-DBEE-48FE-84E1-799E67AAC3DB}" type="pres">
      <dgm:prSet presAssocID="{2700EA15-0330-4005-AF06-F5C078C4C14E}" presName="aSpace" presStyleCnt="0"/>
      <dgm:spPr/>
    </dgm:pt>
    <dgm:pt modelId="{8F36232B-8243-499F-BFF7-DE58B988A21C}" type="pres">
      <dgm:prSet presAssocID="{C51BC703-1E26-4281-A05E-B7B87F74DD76}" presName="aNode" presStyleLbl="fgAcc1" presStyleIdx="1" presStyleCnt="4">
        <dgm:presLayoutVars>
          <dgm:bulletEnabled val="1"/>
        </dgm:presLayoutVars>
      </dgm:prSet>
      <dgm:spPr/>
      <dgm:t>
        <a:bodyPr/>
        <a:lstStyle/>
        <a:p>
          <a:endParaRPr lang="fr-FR"/>
        </a:p>
      </dgm:t>
    </dgm:pt>
    <dgm:pt modelId="{F198C29D-C4AF-47E2-BAD8-EEF0EC729A8C}" type="pres">
      <dgm:prSet presAssocID="{C51BC703-1E26-4281-A05E-B7B87F74DD76}" presName="aSpace" presStyleCnt="0"/>
      <dgm:spPr/>
    </dgm:pt>
    <dgm:pt modelId="{513DF216-8D40-4718-AC5D-E8CABDE92920}" type="pres">
      <dgm:prSet presAssocID="{E7259D10-9B16-491A-8095-E8C901594EDA}" presName="aNode" presStyleLbl="fgAcc1" presStyleIdx="2" presStyleCnt="4">
        <dgm:presLayoutVars>
          <dgm:bulletEnabled val="1"/>
        </dgm:presLayoutVars>
      </dgm:prSet>
      <dgm:spPr/>
      <dgm:t>
        <a:bodyPr/>
        <a:lstStyle/>
        <a:p>
          <a:endParaRPr lang="fr-FR"/>
        </a:p>
      </dgm:t>
    </dgm:pt>
    <dgm:pt modelId="{B331D05F-71B8-4E14-91AE-CA49480E3E08}" type="pres">
      <dgm:prSet presAssocID="{E7259D10-9B16-491A-8095-E8C901594EDA}" presName="aSpace" presStyleCnt="0"/>
      <dgm:spPr/>
    </dgm:pt>
    <dgm:pt modelId="{CF8FB6B9-EE44-49F4-B075-36E9C972F420}" type="pres">
      <dgm:prSet presAssocID="{34867A34-3590-43E0-AF68-0E584BEFDB11}" presName="aNode" presStyleLbl="fgAcc1" presStyleIdx="3" presStyleCnt="4">
        <dgm:presLayoutVars>
          <dgm:bulletEnabled val="1"/>
        </dgm:presLayoutVars>
      </dgm:prSet>
      <dgm:spPr/>
      <dgm:t>
        <a:bodyPr/>
        <a:lstStyle/>
        <a:p>
          <a:endParaRPr lang="fr-FR"/>
        </a:p>
      </dgm:t>
    </dgm:pt>
    <dgm:pt modelId="{7EB054BC-C913-44C8-809E-122E8F6C21F0}" type="pres">
      <dgm:prSet presAssocID="{34867A34-3590-43E0-AF68-0E584BEFDB11}" presName="aSpace" presStyleCnt="0"/>
      <dgm:spPr/>
    </dgm:pt>
  </dgm:ptLst>
  <dgm:cxnLst>
    <dgm:cxn modelId="{4C2D7DCE-CDFB-4F06-85E2-BFB1A0C2E44E}" type="presOf" srcId="{34867A34-3590-43E0-AF68-0E584BEFDB11}" destId="{CF8FB6B9-EE44-49F4-B075-36E9C972F420}" srcOrd="0" destOrd="0" presId="urn:microsoft.com/office/officeart/2005/8/layout/pyramid2"/>
    <dgm:cxn modelId="{42A92358-7729-49DD-939A-EE2F4F71D796}" type="presOf" srcId="{E7259D10-9B16-491A-8095-E8C901594EDA}" destId="{513DF216-8D40-4718-AC5D-E8CABDE92920}" srcOrd="0" destOrd="0" presId="urn:microsoft.com/office/officeart/2005/8/layout/pyramid2"/>
    <dgm:cxn modelId="{895C86CB-726D-4021-9D33-ECA41D0DB5E0}" srcId="{54E5FFD8-38AD-4C3F-AD16-E594FCE070B2}" destId="{2700EA15-0330-4005-AF06-F5C078C4C14E}" srcOrd="0" destOrd="0" parTransId="{4D832B89-9847-4BED-89BB-24FE3257F33D}" sibTransId="{E4E54930-A6EF-4294-92E7-C9C04D92CFFA}"/>
    <dgm:cxn modelId="{15D03292-60E5-496A-A473-24234901FAEB}" srcId="{54E5FFD8-38AD-4C3F-AD16-E594FCE070B2}" destId="{E7259D10-9B16-491A-8095-E8C901594EDA}" srcOrd="2" destOrd="0" parTransId="{A08ACFA8-3258-4388-AB9E-19A8404DB8CB}" sibTransId="{80631EE1-72A7-460E-B1FB-5E34E4137E65}"/>
    <dgm:cxn modelId="{1FB71252-F45B-448B-99CC-A4D9AD0FAB50}" srcId="{54E5FFD8-38AD-4C3F-AD16-E594FCE070B2}" destId="{34867A34-3590-43E0-AF68-0E584BEFDB11}" srcOrd="3" destOrd="0" parTransId="{EBA24F34-E53E-4260-8BB8-72FA7811D36A}" sibTransId="{10E9563F-59D2-4FDE-BBA8-D262ED6CAF8F}"/>
    <dgm:cxn modelId="{6972DFFA-DC51-43F4-AF46-9861C046C0B0}" type="presOf" srcId="{54E5FFD8-38AD-4C3F-AD16-E594FCE070B2}" destId="{D6938C21-6B2B-406B-B6EC-FF2A72A6BBC0}" srcOrd="0" destOrd="0" presId="urn:microsoft.com/office/officeart/2005/8/layout/pyramid2"/>
    <dgm:cxn modelId="{68D77487-8077-4F9B-BF57-BA22D1B7E642}" type="presOf" srcId="{2700EA15-0330-4005-AF06-F5C078C4C14E}" destId="{2350B1C6-1687-4173-B5C9-501EF2616D78}" srcOrd="0" destOrd="0" presId="urn:microsoft.com/office/officeart/2005/8/layout/pyramid2"/>
    <dgm:cxn modelId="{F08320B0-9C98-4AE4-A946-0B683AFB6D32}" type="presOf" srcId="{C51BC703-1E26-4281-A05E-B7B87F74DD76}" destId="{8F36232B-8243-499F-BFF7-DE58B988A21C}" srcOrd="0" destOrd="0" presId="urn:microsoft.com/office/officeart/2005/8/layout/pyramid2"/>
    <dgm:cxn modelId="{B115BF30-F066-4C18-A4E3-D0B1250A8B24}" srcId="{54E5FFD8-38AD-4C3F-AD16-E594FCE070B2}" destId="{C51BC703-1E26-4281-A05E-B7B87F74DD76}" srcOrd="1" destOrd="0" parTransId="{27F39F4E-B30C-40CE-92AA-49D26AE42A91}" sibTransId="{57F13DC1-53CC-4FCB-AB3E-74124C4D2A93}"/>
    <dgm:cxn modelId="{4B5FA7EF-8354-40A9-9C39-3256C5305236}" type="presParOf" srcId="{D6938C21-6B2B-406B-B6EC-FF2A72A6BBC0}" destId="{A09A45BB-1DA5-4D69-8D69-407270ADBFB9}" srcOrd="0" destOrd="0" presId="urn:microsoft.com/office/officeart/2005/8/layout/pyramid2"/>
    <dgm:cxn modelId="{1B144AA7-FA0C-4003-BD4A-A4F40C879FCC}" type="presParOf" srcId="{D6938C21-6B2B-406B-B6EC-FF2A72A6BBC0}" destId="{E96C3715-EC32-42F7-B8AA-257D36991D53}" srcOrd="1" destOrd="0" presId="urn:microsoft.com/office/officeart/2005/8/layout/pyramid2"/>
    <dgm:cxn modelId="{9B8DF669-038D-4610-860B-4783A630C03D}" type="presParOf" srcId="{E96C3715-EC32-42F7-B8AA-257D36991D53}" destId="{2350B1C6-1687-4173-B5C9-501EF2616D78}" srcOrd="0" destOrd="0" presId="urn:microsoft.com/office/officeart/2005/8/layout/pyramid2"/>
    <dgm:cxn modelId="{833F10D5-815F-4F99-B632-39978BC08757}" type="presParOf" srcId="{E96C3715-EC32-42F7-B8AA-257D36991D53}" destId="{FE4FDE84-DBEE-48FE-84E1-799E67AAC3DB}" srcOrd="1" destOrd="0" presId="urn:microsoft.com/office/officeart/2005/8/layout/pyramid2"/>
    <dgm:cxn modelId="{C1A00F8A-10D9-40E9-9DE3-BF4542E8D43E}" type="presParOf" srcId="{E96C3715-EC32-42F7-B8AA-257D36991D53}" destId="{8F36232B-8243-499F-BFF7-DE58B988A21C}" srcOrd="2" destOrd="0" presId="urn:microsoft.com/office/officeart/2005/8/layout/pyramid2"/>
    <dgm:cxn modelId="{7B019809-8597-4D08-A11D-6C66BF53FB9B}" type="presParOf" srcId="{E96C3715-EC32-42F7-B8AA-257D36991D53}" destId="{F198C29D-C4AF-47E2-BAD8-EEF0EC729A8C}" srcOrd="3" destOrd="0" presId="urn:microsoft.com/office/officeart/2005/8/layout/pyramid2"/>
    <dgm:cxn modelId="{AEAC57BD-17DF-4AB3-A5AF-E06FB113F668}" type="presParOf" srcId="{E96C3715-EC32-42F7-B8AA-257D36991D53}" destId="{513DF216-8D40-4718-AC5D-E8CABDE92920}" srcOrd="4" destOrd="0" presId="urn:microsoft.com/office/officeart/2005/8/layout/pyramid2"/>
    <dgm:cxn modelId="{B5CFFE0B-2AC1-4535-BC1C-BDB11A675387}" type="presParOf" srcId="{E96C3715-EC32-42F7-B8AA-257D36991D53}" destId="{B331D05F-71B8-4E14-91AE-CA49480E3E08}" srcOrd="5" destOrd="0" presId="urn:microsoft.com/office/officeart/2005/8/layout/pyramid2"/>
    <dgm:cxn modelId="{DDBFA6C5-1ABD-40BF-839A-E740050FCF6E}" type="presParOf" srcId="{E96C3715-EC32-42F7-B8AA-257D36991D53}" destId="{CF8FB6B9-EE44-49F4-B075-36E9C972F420}" srcOrd="6" destOrd="0" presId="urn:microsoft.com/office/officeart/2005/8/layout/pyramid2"/>
    <dgm:cxn modelId="{B3425991-93C0-4EF5-B920-F0146E72DD7D}" type="presParOf" srcId="{E96C3715-EC32-42F7-B8AA-257D36991D53}" destId="{7EB054BC-C913-44C8-809E-122E8F6C21F0}"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54610BB1-5B25-49E4-9CB9-C2CA43BD230A}"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E9891ECD-4B30-44A4-A009-E9109347EDC0}">
      <dgm:prSet phldrT="[Texte]"/>
      <dgm:spPr>
        <a:solidFill>
          <a:srgbClr val="FFCC99"/>
        </a:solidFill>
      </dgm:spPr>
      <dgm:t>
        <a:bodyPr/>
        <a:lstStyle/>
        <a:p>
          <a:r>
            <a:rPr lang="fr-FR" dirty="0" smtClean="0"/>
            <a:t>Mode souple de rupture</a:t>
          </a:r>
        </a:p>
        <a:p>
          <a:r>
            <a:rPr lang="fr-FR" dirty="0" smtClean="0"/>
            <a:t>Pas de motif de rupture</a:t>
          </a:r>
        </a:p>
        <a:p>
          <a:r>
            <a:rPr lang="fr-FR" dirty="0" smtClean="0"/>
            <a:t>Le salarié bénéficie:</a:t>
          </a:r>
        </a:p>
        <a:p>
          <a:r>
            <a:rPr lang="fr-FR" dirty="0" smtClean="0"/>
            <a:t>- d’indemnités de rupture</a:t>
          </a:r>
        </a:p>
        <a:p>
          <a:r>
            <a:rPr lang="fr-FR" dirty="0" smtClean="0"/>
            <a:t>- d’allocations chômage</a:t>
          </a:r>
          <a:endParaRPr lang="fr-FR" dirty="0"/>
        </a:p>
      </dgm:t>
    </dgm:pt>
    <dgm:pt modelId="{236899F7-3F28-4297-83F9-512B933A2FFE}" type="parTrans" cxnId="{B9E08D12-ABBD-43BE-9716-4BF0AD339719}">
      <dgm:prSet/>
      <dgm:spPr/>
      <dgm:t>
        <a:bodyPr/>
        <a:lstStyle/>
        <a:p>
          <a:endParaRPr lang="fr-FR"/>
        </a:p>
      </dgm:t>
    </dgm:pt>
    <dgm:pt modelId="{99C5E2A5-38D2-4AED-B888-AFA91AEC2D0F}" type="sibTrans" cxnId="{B9E08D12-ABBD-43BE-9716-4BF0AD339719}">
      <dgm:prSet/>
      <dgm:spPr/>
      <dgm:t>
        <a:bodyPr/>
        <a:lstStyle/>
        <a:p>
          <a:endParaRPr lang="fr-FR"/>
        </a:p>
      </dgm:t>
    </dgm:pt>
    <dgm:pt modelId="{5A9721B3-B379-43CF-A8F3-2D29ECE22B22}">
      <dgm:prSet phldrT="[Texte]"/>
      <dgm:spPr>
        <a:solidFill>
          <a:srgbClr val="D6AF84"/>
        </a:solidFill>
      </dgm:spPr>
      <dgm:t>
        <a:bodyPr/>
        <a:lstStyle/>
        <a:p>
          <a:r>
            <a:rPr lang="fr-FR" dirty="0" smtClean="0"/>
            <a:t>- Attention carence Pôle emploi</a:t>
          </a:r>
        </a:p>
        <a:p>
          <a:r>
            <a:rPr lang="fr-FR" dirty="0" smtClean="0"/>
            <a:t>- Des abus possibles des 2 parties</a:t>
          </a:r>
          <a:endParaRPr lang="fr-FR" dirty="0"/>
        </a:p>
      </dgm:t>
    </dgm:pt>
    <dgm:pt modelId="{A19B3B72-F7F4-46F2-8CA4-53D0A3CE696A}" type="parTrans" cxnId="{C244F284-F105-4538-92E8-4B26E43CFA88}">
      <dgm:prSet/>
      <dgm:spPr/>
      <dgm:t>
        <a:bodyPr/>
        <a:lstStyle/>
        <a:p>
          <a:endParaRPr lang="fr-FR"/>
        </a:p>
      </dgm:t>
    </dgm:pt>
    <dgm:pt modelId="{B8C3AC9E-6D1E-4726-AD21-403A52EE3188}" type="sibTrans" cxnId="{C244F284-F105-4538-92E8-4B26E43CFA88}">
      <dgm:prSet/>
      <dgm:spPr/>
      <dgm:t>
        <a:bodyPr/>
        <a:lstStyle/>
        <a:p>
          <a:endParaRPr lang="fr-FR"/>
        </a:p>
      </dgm:t>
    </dgm:pt>
    <dgm:pt modelId="{5BE48A94-17B3-4C1D-9562-1757922E24B5}" type="pres">
      <dgm:prSet presAssocID="{54610BB1-5B25-49E4-9CB9-C2CA43BD230A}" presName="Name0" presStyleCnt="0">
        <dgm:presLayoutVars>
          <dgm:chMax val="2"/>
          <dgm:chPref val="2"/>
          <dgm:dir/>
          <dgm:animOne/>
          <dgm:resizeHandles val="exact"/>
        </dgm:presLayoutVars>
      </dgm:prSet>
      <dgm:spPr/>
      <dgm:t>
        <a:bodyPr/>
        <a:lstStyle/>
        <a:p>
          <a:endParaRPr lang="fr-FR"/>
        </a:p>
      </dgm:t>
    </dgm:pt>
    <dgm:pt modelId="{EA77E44F-670D-4403-B6CF-35F9B68AF7A2}" type="pres">
      <dgm:prSet presAssocID="{54610BB1-5B25-49E4-9CB9-C2CA43BD230A}" presName="Background" presStyleLbl="bgImgPlace1" presStyleIdx="0" presStyleCnt="1"/>
      <dgm:spPr/>
    </dgm:pt>
    <dgm:pt modelId="{2F9BFDD7-EC89-42BA-BC12-C8F6636952E7}" type="pres">
      <dgm:prSet presAssocID="{54610BB1-5B25-49E4-9CB9-C2CA43BD230A}" presName="ParentText1" presStyleLbl="revTx" presStyleIdx="0" presStyleCnt="2">
        <dgm:presLayoutVars>
          <dgm:chMax val="0"/>
          <dgm:chPref val="0"/>
          <dgm:bulletEnabled val="1"/>
        </dgm:presLayoutVars>
      </dgm:prSet>
      <dgm:spPr/>
      <dgm:t>
        <a:bodyPr/>
        <a:lstStyle/>
        <a:p>
          <a:endParaRPr lang="fr-FR"/>
        </a:p>
      </dgm:t>
    </dgm:pt>
    <dgm:pt modelId="{5C70E4D6-891D-4183-AC03-2A005A8F6CEE}" type="pres">
      <dgm:prSet presAssocID="{54610BB1-5B25-49E4-9CB9-C2CA43BD230A}" presName="ParentText2" presStyleLbl="revTx" presStyleIdx="1" presStyleCnt="2">
        <dgm:presLayoutVars>
          <dgm:chMax val="0"/>
          <dgm:chPref val="0"/>
          <dgm:bulletEnabled val="1"/>
        </dgm:presLayoutVars>
      </dgm:prSet>
      <dgm:spPr/>
      <dgm:t>
        <a:bodyPr/>
        <a:lstStyle/>
        <a:p>
          <a:endParaRPr lang="fr-FR"/>
        </a:p>
      </dgm:t>
    </dgm:pt>
    <dgm:pt modelId="{21857DEF-3465-4C25-8680-4D797C90558F}" type="pres">
      <dgm:prSet presAssocID="{54610BB1-5B25-49E4-9CB9-C2CA43BD230A}" presName="Plus" presStyleLbl="alignNode1" presStyleIdx="0" presStyleCnt="2"/>
      <dgm:spPr>
        <a:solidFill>
          <a:srgbClr val="FF6600"/>
        </a:solidFill>
      </dgm:spPr>
    </dgm:pt>
    <dgm:pt modelId="{44087362-9DC6-4A78-AB76-93914C27DFC9}" type="pres">
      <dgm:prSet presAssocID="{54610BB1-5B25-49E4-9CB9-C2CA43BD230A}" presName="Minus" presStyleLbl="alignNode1" presStyleIdx="1" presStyleCnt="2"/>
      <dgm:spPr>
        <a:solidFill>
          <a:srgbClr val="FF6600"/>
        </a:solidFill>
      </dgm:spPr>
    </dgm:pt>
    <dgm:pt modelId="{FB3F45F4-A20C-497B-A395-1BC812869731}" type="pres">
      <dgm:prSet presAssocID="{54610BB1-5B25-49E4-9CB9-C2CA43BD230A}" presName="Divider" presStyleLbl="parChTrans1D1" presStyleIdx="0" presStyleCnt="1"/>
      <dgm:spPr/>
    </dgm:pt>
  </dgm:ptLst>
  <dgm:cxnLst>
    <dgm:cxn modelId="{B9E08D12-ABBD-43BE-9716-4BF0AD339719}" srcId="{54610BB1-5B25-49E4-9CB9-C2CA43BD230A}" destId="{E9891ECD-4B30-44A4-A009-E9109347EDC0}" srcOrd="0" destOrd="0" parTransId="{236899F7-3F28-4297-83F9-512B933A2FFE}" sibTransId="{99C5E2A5-38D2-4AED-B888-AFA91AEC2D0F}"/>
    <dgm:cxn modelId="{C244F284-F105-4538-92E8-4B26E43CFA88}" srcId="{54610BB1-5B25-49E4-9CB9-C2CA43BD230A}" destId="{5A9721B3-B379-43CF-A8F3-2D29ECE22B22}" srcOrd="1" destOrd="0" parTransId="{A19B3B72-F7F4-46F2-8CA4-53D0A3CE696A}" sibTransId="{B8C3AC9E-6D1E-4726-AD21-403A52EE3188}"/>
    <dgm:cxn modelId="{2B98497A-4913-426F-BFDE-25654BFF93D0}" type="presOf" srcId="{E9891ECD-4B30-44A4-A009-E9109347EDC0}" destId="{2F9BFDD7-EC89-42BA-BC12-C8F6636952E7}" srcOrd="0" destOrd="0" presId="urn:microsoft.com/office/officeart/2009/3/layout/PlusandMinus"/>
    <dgm:cxn modelId="{ABF0ACC2-D3E4-4C7D-B9B9-B7BBB72C5B5C}" type="presOf" srcId="{54610BB1-5B25-49E4-9CB9-C2CA43BD230A}" destId="{5BE48A94-17B3-4C1D-9562-1757922E24B5}" srcOrd="0" destOrd="0" presId="urn:microsoft.com/office/officeart/2009/3/layout/PlusandMinus"/>
    <dgm:cxn modelId="{F7467901-7998-4EDF-AD9D-ADCAEA1F3177}" type="presOf" srcId="{5A9721B3-B379-43CF-A8F3-2D29ECE22B22}" destId="{5C70E4D6-891D-4183-AC03-2A005A8F6CEE}" srcOrd="0" destOrd="0" presId="urn:microsoft.com/office/officeart/2009/3/layout/PlusandMinus"/>
    <dgm:cxn modelId="{29FA1D9B-18E6-40B5-8303-1F3A21E8B7AC}" type="presParOf" srcId="{5BE48A94-17B3-4C1D-9562-1757922E24B5}" destId="{EA77E44F-670D-4403-B6CF-35F9B68AF7A2}" srcOrd="0" destOrd="0" presId="urn:microsoft.com/office/officeart/2009/3/layout/PlusandMinus"/>
    <dgm:cxn modelId="{43487E2B-A28B-4094-B602-44FF6A8F72B5}" type="presParOf" srcId="{5BE48A94-17B3-4C1D-9562-1757922E24B5}" destId="{2F9BFDD7-EC89-42BA-BC12-C8F6636952E7}" srcOrd="1" destOrd="0" presId="urn:microsoft.com/office/officeart/2009/3/layout/PlusandMinus"/>
    <dgm:cxn modelId="{2829E848-FF0C-4B5C-B7DA-7BF62259C7BB}" type="presParOf" srcId="{5BE48A94-17B3-4C1D-9562-1757922E24B5}" destId="{5C70E4D6-891D-4183-AC03-2A005A8F6CEE}" srcOrd="2" destOrd="0" presId="urn:microsoft.com/office/officeart/2009/3/layout/PlusandMinus"/>
    <dgm:cxn modelId="{7C36F617-68E3-498B-8A91-F1FD741238B6}" type="presParOf" srcId="{5BE48A94-17B3-4C1D-9562-1757922E24B5}" destId="{21857DEF-3465-4C25-8680-4D797C90558F}" srcOrd="3" destOrd="0" presId="urn:microsoft.com/office/officeart/2009/3/layout/PlusandMinus"/>
    <dgm:cxn modelId="{6079E064-C22A-443B-9899-5777E99FBA2B}" type="presParOf" srcId="{5BE48A94-17B3-4C1D-9562-1757922E24B5}" destId="{44087362-9DC6-4A78-AB76-93914C27DFC9}" srcOrd="4" destOrd="0" presId="urn:microsoft.com/office/officeart/2009/3/layout/PlusandMinus"/>
    <dgm:cxn modelId="{6487913D-917E-447A-A76A-EA105E309E05}" type="presParOf" srcId="{5BE48A94-17B3-4C1D-9562-1757922E24B5}" destId="{FB3F45F4-A20C-497B-A395-1BC812869731}"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B53EC-F1C4-4A75-AECE-0158BA0C2DDE}" type="doc">
      <dgm:prSet loTypeId="urn:microsoft.com/office/officeart/2005/8/layout/hProcess3" loCatId="process" qsTypeId="urn:microsoft.com/office/officeart/2005/8/quickstyle/simple1" qsCatId="simple" csTypeId="urn:microsoft.com/office/officeart/2005/8/colors/colorful2" csCatId="colorful" phldr="1"/>
      <dgm:spPr/>
    </dgm:pt>
    <dgm:pt modelId="{B706E461-04C5-4BB7-97BD-FB6257123578}">
      <dgm:prSet phldrT="[Texte]"/>
      <dgm:spPr/>
      <dgm:t>
        <a:bodyPr/>
        <a:lstStyle/>
        <a:p>
          <a:r>
            <a:rPr lang="fr-FR" dirty="0" smtClean="0"/>
            <a:t>Application du </a:t>
          </a:r>
          <a:r>
            <a:rPr lang="fr-FR" b="1" dirty="0" smtClean="0"/>
            <a:t>droit du travail </a:t>
          </a:r>
          <a:r>
            <a:rPr lang="fr-FR" dirty="0" smtClean="0"/>
            <a:t>à tous les salariés quel que soit la nature de leur contrat de travail (CDI,CDD, CDIC…)</a:t>
          </a:r>
          <a:endParaRPr lang="fr-FR" dirty="0"/>
        </a:p>
      </dgm:t>
    </dgm:pt>
    <dgm:pt modelId="{DFC4B37E-650D-48DA-B8C4-7A515E573D9F}" type="parTrans" cxnId="{B52DC820-B860-45F5-890C-BC968FA71B4A}">
      <dgm:prSet/>
      <dgm:spPr/>
      <dgm:t>
        <a:bodyPr/>
        <a:lstStyle/>
        <a:p>
          <a:endParaRPr lang="fr-FR"/>
        </a:p>
      </dgm:t>
    </dgm:pt>
    <dgm:pt modelId="{8C745981-C8DC-434B-993F-822690001233}" type="sibTrans" cxnId="{B52DC820-B860-45F5-890C-BC968FA71B4A}">
      <dgm:prSet/>
      <dgm:spPr/>
      <dgm:t>
        <a:bodyPr/>
        <a:lstStyle/>
        <a:p>
          <a:endParaRPr lang="fr-FR"/>
        </a:p>
      </dgm:t>
    </dgm:pt>
    <dgm:pt modelId="{FBBE39B5-A90A-439A-A5F6-56E1B521C58E}" type="pres">
      <dgm:prSet presAssocID="{39DB53EC-F1C4-4A75-AECE-0158BA0C2DDE}" presName="Name0" presStyleCnt="0">
        <dgm:presLayoutVars>
          <dgm:dir/>
          <dgm:animLvl val="lvl"/>
          <dgm:resizeHandles val="exact"/>
        </dgm:presLayoutVars>
      </dgm:prSet>
      <dgm:spPr/>
    </dgm:pt>
    <dgm:pt modelId="{E12AFC8C-1CAB-4BCC-B86D-34E9554AF69D}" type="pres">
      <dgm:prSet presAssocID="{39DB53EC-F1C4-4A75-AECE-0158BA0C2DDE}" presName="dummy" presStyleCnt="0"/>
      <dgm:spPr/>
    </dgm:pt>
    <dgm:pt modelId="{2E64EFEB-0A18-4CA8-A6EB-38E4CB8EE6D3}" type="pres">
      <dgm:prSet presAssocID="{39DB53EC-F1C4-4A75-AECE-0158BA0C2DDE}" presName="linH" presStyleCnt="0"/>
      <dgm:spPr/>
    </dgm:pt>
    <dgm:pt modelId="{589AFA7D-8418-45F5-B4B4-4DCCBB366D6B}" type="pres">
      <dgm:prSet presAssocID="{39DB53EC-F1C4-4A75-AECE-0158BA0C2DDE}" presName="padding1" presStyleCnt="0"/>
      <dgm:spPr/>
    </dgm:pt>
    <dgm:pt modelId="{315D0F84-00FF-4CB0-A846-C599F23AA5B3}" type="pres">
      <dgm:prSet presAssocID="{B706E461-04C5-4BB7-97BD-FB6257123578}" presName="linV" presStyleCnt="0"/>
      <dgm:spPr/>
    </dgm:pt>
    <dgm:pt modelId="{91557884-4C20-48FD-B144-8741B3811182}" type="pres">
      <dgm:prSet presAssocID="{B706E461-04C5-4BB7-97BD-FB6257123578}" presName="spVertical1" presStyleCnt="0"/>
      <dgm:spPr/>
    </dgm:pt>
    <dgm:pt modelId="{036137C2-C375-4D63-B42F-2AA3C4348042}" type="pres">
      <dgm:prSet presAssocID="{B706E461-04C5-4BB7-97BD-FB6257123578}" presName="parTx" presStyleLbl="revTx" presStyleIdx="0" presStyleCnt="1">
        <dgm:presLayoutVars>
          <dgm:chMax val="0"/>
          <dgm:chPref val="0"/>
          <dgm:bulletEnabled val="1"/>
        </dgm:presLayoutVars>
      </dgm:prSet>
      <dgm:spPr/>
      <dgm:t>
        <a:bodyPr/>
        <a:lstStyle/>
        <a:p>
          <a:endParaRPr lang="fr-FR"/>
        </a:p>
      </dgm:t>
    </dgm:pt>
    <dgm:pt modelId="{2E60C8DB-796C-4BCB-AFAB-1FEBE0603192}" type="pres">
      <dgm:prSet presAssocID="{B706E461-04C5-4BB7-97BD-FB6257123578}" presName="spVertical2" presStyleCnt="0"/>
      <dgm:spPr/>
    </dgm:pt>
    <dgm:pt modelId="{79758808-3724-4343-A2EA-0ED79E41C2EB}" type="pres">
      <dgm:prSet presAssocID="{B706E461-04C5-4BB7-97BD-FB6257123578}" presName="spVertical3" presStyleCnt="0"/>
      <dgm:spPr/>
    </dgm:pt>
    <dgm:pt modelId="{88464720-54C9-4EEA-8E59-168DDFB62036}" type="pres">
      <dgm:prSet presAssocID="{39DB53EC-F1C4-4A75-AECE-0158BA0C2DDE}" presName="padding2" presStyleCnt="0"/>
      <dgm:spPr/>
    </dgm:pt>
    <dgm:pt modelId="{530A230E-25FC-4C8F-9B4B-876D287B9BFF}" type="pres">
      <dgm:prSet presAssocID="{39DB53EC-F1C4-4A75-AECE-0158BA0C2DDE}" presName="negArrow" presStyleCnt="0"/>
      <dgm:spPr/>
    </dgm:pt>
    <dgm:pt modelId="{973D0602-C92B-4B8F-AA8C-00618D51E0FB}" type="pres">
      <dgm:prSet presAssocID="{39DB53EC-F1C4-4A75-AECE-0158BA0C2DDE}" presName="backgroundArrow" presStyleLbl="node1" presStyleIdx="0" presStyleCnt="1"/>
      <dgm:spPr>
        <a:solidFill>
          <a:srgbClr val="FFC000"/>
        </a:solidFill>
      </dgm:spPr>
    </dgm:pt>
  </dgm:ptLst>
  <dgm:cxnLst>
    <dgm:cxn modelId="{B52DC820-B860-45F5-890C-BC968FA71B4A}" srcId="{39DB53EC-F1C4-4A75-AECE-0158BA0C2DDE}" destId="{B706E461-04C5-4BB7-97BD-FB6257123578}" srcOrd="0" destOrd="0" parTransId="{DFC4B37E-650D-48DA-B8C4-7A515E573D9F}" sibTransId="{8C745981-C8DC-434B-993F-822690001233}"/>
    <dgm:cxn modelId="{B959C621-284A-43B3-8C40-15CECBC87899}" type="presOf" srcId="{B706E461-04C5-4BB7-97BD-FB6257123578}" destId="{036137C2-C375-4D63-B42F-2AA3C4348042}" srcOrd="0" destOrd="0" presId="urn:microsoft.com/office/officeart/2005/8/layout/hProcess3"/>
    <dgm:cxn modelId="{46E5B985-0C68-4C4D-951B-9D1F15797C93}" type="presOf" srcId="{39DB53EC-F1C4-4A75-AECE-0158BA0C2DDE}" destId="{FBBE39B5-A90A-439A-A5F6-56E1B521C58E}" srcOrd="0" destOrd="0" presId="urn:microsoft.com/office/officeart/2005/8/layout/hProcess3"/>
    <dgm:cxn modelId="{7772AAAA-A522-4347-85EB-59EB424AD491}" type="presParOf" srcId="{FBBE39B5-A90A-439A-A5F6-56E1B521C58E}" destId="{E12AFC8C-1CAB-4BCC-B86D-34E9554AF69D}" srcOrd="0" destOrd="0" presId="urn:microsoft.com/office/officeart/2005/8/layout/hProcess3"/>
    <dgm:cxn modelId="{FDBE10B8-E799-45E5-B01B-2C8E726C0C82}" type="presParOf" srcId="{FBBE39B5-A90A-439A-A5F6-56E1B521C58E}" destId="{2E64EFEB-0A18-4CA8-A6EB-38E4CB8EE6D3}" srcOrd="1" destOrd="0" presId="urn:microsoft.com/office/officeart/2005/8/layout/hProcess3"/>
    <dgm:cxn modelId="{1EF86F23-E3B0-4455-B5DB-CD28914C1FA9}" type="presParOf" srcId="{2E64EFEB-0A18-4CA8-A6EB-38E4CB8EE6D3}" destId="{589AFA7D-8418-45F5-B4B4-4DCCBB366D6B}" srcOrd="0" destOrd="0" presId="urn:microsoft.com/office/officeart/2005/8/layout/hProcess3"/>
    <dgm:cxn modelId="{3CD4FFD7-426D-4A6C-9CE5-5C3B26F03F32}" type="presParOf" srcId="{2E64EFEB-0A18-4CA8-A6EB-38E4CB8EE6D3}" destId="{315D0F84-00FF-4CB0-A846-C599F23AA5B3}" srcOrd="1" destOrd="0" presId="urn:microsoft.com/office/officeart/2005/8/layout/hProcess3"/>
    <dgm:cxn modelId="{DA69FED6-CF99-4E57-B2E8-E36E35E91F8B}" type="presParOf" srcId="{315D0F84-00FF-4CB0-A846-C599F23AA5B3}" destId="{91557884-4C20-48FD-B144-8741B3811182}" srcOrd="0" destOrd="0" presId="urn:microsoft.com/office/officeart/2005/8/layout/hProcess3"/>
    <dgm:cxn modelId="{B1267F3C-203F-449D-A22B-ED96AC74A12D}" type="presParOf" srcId="{315D0F84-00FF-4CB0-A846-C599F23AA5B3}" destId="{036137C2-C375-4D63-B42F-2AA3C4348042}" srcOrd="1" destOrd="0" presId="urn:microsoft.com/office/officeart/2005/8/layout/hProcess3"/>
    <dgm:cxn modelId="{18742995-1B8B-419A-A7EA-98A301F6B959}" type="presParOf" srcId="{315D0F84-00FF-4CB0-A846-C599F23AA5B3}" destId="{2E60C8DB-796C-4BCB-AFAB-1FEBE0603192}" srcOrd="2" destOrd="0" presId="urn:microsoft.com/office/officeart/2005/8/layout/hProcess3"/>
    <dgm:cxn modelId="{2E8D9504-9220-4AE1-927B-07B4FE9292D0}" type="presParOf" srcId="{315D0F84-00FF-4CB0-A846-C599F23AA5B3}" destId="{79758808-3724-4343-A2EA-0ED79E41C2EB}" srcOrd="3" destOrd="0" presId="urn:microsoft.com/office/officeart/2005/8/layout/hProcess3"/>
    <dgm:cxn modelId="{AD5CF322-02BD-4B34-A537-AC614D387341}" type="presParOf" srcId="{2E64EFEB-0A18-4CA8-A6EB-38E4CB8EE6D3}" destId="{88464720-54C9-4EEA-8E59-168DDFB62036}" srcOrd="2" destOrd="0" presId="urn:microsoft.com/office/officeart/2005/8/layout/hProcess3"/>
    <dgm:cxn modelId="{1DFEDA0D-9204-4C6C-AA29-6C6A3E590CB9}" type="presParOf" srcId="{2E64EFEB-0A18-4CA8-A6EB-38E4CB8EE6D3}" destId="{530A230E-25FC-4C8F-9B4B-876D287B9BFF}" srcOrd="3" destOrd="0" presId="urn:microsoft.com/office/officeart/2005/8/layout/hProcess3"/>
    <dgm:cxn modelId="{53408FAA-5868-4082-8667-6EBA21F48D47}" type="presParOf" srcId="{2E64EFEB-0A18-4CA8-A6EB-38E4CB8EE6D3}" destId="{973D0602-C92B-4B8F-AA8C-00618D51E0FB}"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4A72F-AF6E-448A-8990-F920851C4176}" type="doc">
      <dgm:prSet loTypeId="urn:microsoft.com/office/officeart/2011/layout/RadialPictureList" loCatId="picture" qsTypeId="urn:microsoft.com/office/officeart/2005/8/quickstyle/simple1" qsCatId="simple" csTypeId="urn:microsoft.com/office/officeart/2005/8/colors/colorful2" csCatId="colorful" phldr="1"/>
      <dgm:spPr/>
      <dgm:t>
        <a:bodyPr/>
        <a:lstStyle/>
        <a:p>
          <a:endParaRPr lang="fr-FR"/>
        </a:p>
      </dgm:t>
    </dgm:pt>
    <dgm:pt modelId="{738AA19B-7480-4E18-8CDB-CAC3099F208B}">
      <dgm:prSet phldrT="[Texte]"/>
      <dgm:spPr/>
      <dgm:t>
        <a:bodyPr/>
        <a:lstStyle/>
        <a:p>
          <a:r>
            <a:rPr lang="fr-FR" dirty="0" smtClean="0"/>
            <a:t>CDI</a:t>
          </a:r>
          <a:endParaRPr lang="fr-FR" dirty="0"/>
        </a:p>
      </dgm:t>
    </dgm:pt>
    <dgm:pt modelId="{971B8444-483C-47BE-8A18-02CE19612E85}" type="parTrans" cxnId="{4B6BEF99-AF13-43D0-A178-EE5DF0076F02}">
      <dgm:prSet/>
      <dgm:spPr/>
      <dgm:t>
        <a:bodyPr/>
        <a:lstStyle/>
        <a:p>
          <a:endParaRPr lang="fr-FR"/>
        </a:p>
      </dgm:t>
    </dgm:pt>
    <dgm:pt modelId="{0B209B1C-8210-40A1-A584-26AB78BA265E}" type="sibTrans" cxnId="{4B6BEF99-AF13-43D0-A178-EE5DF0076F02}">
      <dgm:prSet/>
      <dgm:spPr/>
      <dgm:t>
        <a:bodyPr/>
        <a:lstStyle/>
        <a:p>
          <a:endParaRPr lang="fr-FR"/>
        </a:p>
      </dgm:t>
    </dgm:pt>
    <dgm:pt modelId="{7AB537B0-B7C3-424D-B80D-901A642D3C5F}">
      <dgm:prSet phldrT="[Texte]"/>
      <dgm:spPr/>
      <dgm:t>
        <a:bodyPr/>
        <a:lstStyle/>
        <a:p>
          <a:r>
            <a:rPr lang="fr-FR" dirty="0" smtClean="0"/>
            <a:t>Période d’essai</a:t>
          </a:r>
          <a:endParaRPr lang="fr-FR" dirty="0"/>
        </a:p>
      </dgm:t>
    </dgm:pt>
    <dgm:pt modelId="{B48F5C41-11EB-4BA3-AA61-BB58AC924748}" type="parTrans" cxnId="{CD487B42-4D98-4E70-8637-A05AB3317A55}">
      <dgm:prSet/>
      <dgm:spPr/>
      <dgm:t>
        <a:bodyPr/>
        <a:lstStyle/>
        <a:p>
          <a:endParaRPr lang="fr-FR"/>
        </a:p>
      </dgm:t>
    </dgm:pt>
    <dgm:pt modelId="{C7B65333-6430-4838-B70A-515BBDD13C26}" type="sibTrans" cxnId="{CD487B42-4D98-4E70-8637-A05AB3317A55}">
      <dgm:prSet/>
      <dgm:spPr/>
      <dgm:t>
        <a:bodyPr/>
        <a:lstStyle/>
        <a:p>
          <a:endParaRPr lang="fr-FR"/>
        </a:p>
      </dgm:t>
    </dgm:pt>
    <dgm:pt modelId="{199F044A-13C5-4CE9-ABAF-4819FF0F2ABE}">
      <dgm:prSet phldrT="[Texte]"/>
      <dgm:spPr/>
      <dgm:t>
        <a:bodyPr/>
        <a:lstStyle/>
        <a:p>
          <a:r>
            <a:rPr lang="fr-FR" dirty="0" smtClean="0"/>
            <a:t>Clauses générales</a:t>
          </a:r>
          <a:endParaRPr lang="fr-FR" dirty="0"/>
        </a:p>
      </dgm:t>
    </dgm:pt>
    <dgm:pt modelId="{4C38EA6B-B9DE-4039-843F-71AA60E0B9B7}" type="parTrans" cxnId="{E3E175CE-95AE-479B-84AC-4317B05B7719}">
      <dgm:prSet/>
      <dgm:spPr/>
      <dgm:t>
        <a:bodyPr/>
        <a:lstStyle/>
        <a:p>
          <a:endParaRPr lang="fr-FR"/>
        </a:p>
      </dgm:t>
    </dgm:pt>
    <dgm:pt modelId="{F5633ECD-D637-4A6F-9D8B-D235FD11380B}" type="sibTrans" cxnId="{E3E175CE-95AE-479B-84AC-4317B05B7719}">
      <dgm:prSet/>
      <dgm:spPr/>
      <dgm:t>
        <a:bodyPr/>
        <a:lstStyle/>
        <a:p>
          <a:endParaRPr lang="fr-FR"/>
        </a:p>
      </dgm:t>
    </dgm:pt>
    <dgm:pt modelId="{EA812376-F71D-4CC2-AF32-6E51DB66F545}">
      <dgm:prSet phldrT="[Texte]"/>
      <dgm:spPr/>
      <dgm:t>
        <a:bodyPr/>
        <a:lstStyle/>
        <a:p>
          <a:r>
            <a:rPr lang="fr-FR" dirty="0" smtClean="0"/>
            <a:t>Clauses facultatives</a:t>
          </a:r>
          <a:endParaRPr lang="fr-FR" dirty="0"/>
        </a:p>
      </dgm:t>
    </dgm:pt>
    <dgm:pt modelId="{7DF9CF06-0975-4A01-B7AB-1A75118B9590}" type="parTrans" cxnId="{3034122C-C09A-41B7-AE18-8E2B496D0538}">
      <dgm:prSet/>
      <dgm:spPr/>
      <dgm:t>
        <a:bodyPr/>
        <a:lstStyle/>
        <a:p>
          <a:endParaRPr lang="fr-FR"/>
        </a:p>
      </dgm:t>
    </dgm:pt>
    <dgm:pt modelId="{1DBE3C09-11E3-413B-806F-A7450F261FE7}" type="sibTrans" cxnId="{3034122C-C09A-41B7-AE18-8E2B496D0538}">
      <dgm:prSet/>
      <dgm:spPr/>
      <dgm:t>
        <a:bodyPr/>
        <a:lstStyle/>
        <a:p>
          <a:endParaRPr lang="fr-FR"/>
        </a:p>
      </dgm:t>
    </dgm:pt>
    <dgm:pt modelId="{5AF0C958-4AFC-4914-80BD-F3B3E3B0E75A}" type="pres">
      <dgm:prSet presAssocID="{B514A72F-AF6E-448A-8990-F920851C4176}" presName="Name0" presStyleCnt="0">
        <dgm:presLayoutVars>
          <dgm:chMax val="1"/>
          <dgm:chPref val="1"/>
          <dgm:dir/>
          <dgm:resizeHandles/>
        </dgm:presLayoutVars>
      </dgm:prSet>
      <dgm:spPr/>
      <dgm:t>
        <a:bodyPr/>
        <a:lstStyle/>
        <a:p>
          <a:endParaRPr lang="fr-FR"/>
        </a:p>
      </dgm:t>
    </dgm:pt>
    <dgm:pt modelId="{18B466D1-C3D3-4944-BB76-5D5B51F6D55C}" type="pres">
      <dgm:prSet presAssocID="{738AA19B-7480-4E18-8CDB-CAC3099F208B}" presName="Parent" presStyleLbl="node1" presStyleIdx="0" presStyleCnt="2">
        <dgm:presLayoutVars>
          <dgm:chMax val="4"/>
          <dgm:chPref val="3"/>
        </dgm:presLayoutVars>
      </dgm:prSet>
      <dgm:spPr/>
      <dgm:t>
        <a:bodyPr/>
        <a:lstStyle/>
        <a:p>
          <a:endParaRPr lang="fr-FR"/>
        </a:p>
      </dgm:t>
    </dgm:pt>
    <dgm:pt modelId="{138496BD-FD47-402B-9F51-B303935A0AF8}" type="pres">
      <dgm:prSet presAssocID="{7AB537B0-B7C3-424D-B80D-901A642D3C5F}" presName="Accent" presStyleLbl="node1" presStyleIdx="1" presStyleCnt="2"/>
      <dgm:spPr/>
    </dgm:pt>
    <dgm:pt modelId="{2B68E40C-109C-4BE5-A5B6-1989DAAEDB23}" type="pres">
      <dgm:prSet presAssocID="{7AB537B0-B7C3-424D-B80D-901A642D3C5F}" presName="Image1" presStyleLbl="fgImgPlace1" presStyleIdx="0" presStyleCnt="3"/>
      <dgm:spPr/>
    </dgm:pt>
    <dgm:pt modelId="{D452F20D-EFE1-4C40-9FAF-6E122EC03E97}" type="pres">
      <dgm:prSet presAssocID="{7AB537B0-B7C3-424D-B80D-901A642D3C5F}" presName="Child1" presStyleLbl="revTx" presStyleIdx="0" presStyleCnt="3">
        <dgm:presLayoutVars>
          <dgm:chMax val="0"/>
          <dgm:chPref val="0"/>
          <dgm:bulletEnabled val="1"/>
        </dgm:presLayoutVars>
      </dgm:prSet>
      <dgm:spPr/>
      <dgm:t>
        <a:bodyPr/>
        <a:lstStyle/>
        <a:p>
          <a:endParaRPr lang="fr-FR"/>
        </a:p>
      </dgm:t>
    </dgm:pt>
    <dgm:pt modelId="{35C9E492-A876-42A0-925F-3E3A49AFC236}" type="pres">
      <dgm:prSet presAssocID="{199F044A-13C5-4CE9-ABAF-4819FF0F2ABE}" presName="Image2" presStyleCnt="0"/>
      <dgm:spPr/>
    </dgm:pt>
    <dgm:pt modelId="{B014BF3A-52B4-4849-B0A0-F120B3D27DD6}" type="pres">
      <dgm:prSet presAssocID="{199F044A-13C5-4CE9-ABAF-4819FF0F2ABE}" presName="Image" presStyleLbl="fgImgPlace1" presStyleIdx="1" presStyleCnt="3"/>
      <dgm:spPr/>
    </dgm:pt>
    <dgm:pt modelId="{661430AB-8CD3-4DCB-B3D6-9FE578380D91}" type="pres">
      <dgm:prSet presAssocID="{199F044A-13C5-4CE9-ABAF-4819FF0F2ABE}" presName="Child2" presStyleLbl="revTx" presStyleIdx="1" presStyleCnt="3">
        <dgm:presLayoutVars>
          <dgm:chMax val="0"/>
          <dgm:chPref val="0"/>
          <dgm:bulletEnabled val="1"/>
        </dgm:presLayoutVars>
      </dgm:prSet>
      <dgm:spPr/>
      <dgm:t>
        <a:bodyPr/>
        <a:lstStyle/>
        <a:p>
          <a:endParaRPr lang="fr-FR"/>
        </a:p>
      </dgm:t>
    </dgm:pt>
    <dgm:pt modelId="{98DADE62-84D2-453B-9A44-B5FBBB45D36C}" type="pres">
      <dgm:prSet presAssocID="{EA812376-F71D-4CC2-AF32-6E51DB66F545}" presName="Image3" presStyleCnt="0"/>
      <dgm:spPr/>
    </dgm:pt>
    <dgm:pt modelId="{08265948-680B-44E9-8CB0-2EB0D50A2481}" type="pres">
      <dgm:prSet presAssocID="{EA812376-F71D-4CC2-AF32-6E51DB66F545}" presName="Image" presStyleLbl="fgImgPlace1" presStyleIdx="2" presStyleCnt="3"/>
      <dgm:spPr/>
    </dgm:pt>
    <dgm:pt modelId="{3D198780-CB88-401A-8D79-F7C6AABE54DE}" type="pres">
      <dgm:prSet presAssocID="{EA812376-F71D-4CC2-AF32-6E51DB66F545}" presName="Child3" presStyleLbl="revTx" presStyleIdx="2" presStyleCnt="3">
        <dgm:presLayoutVars>
          <dgm:chMax val="0"/>
          <dgm:chPref val="0"/>
          <dgm:bulletEnabled val="1"/>
        </dgm:presLayoutVars>
      </dgm:prSet>
      <dgm:spPr/>
      <dgm:t>
        <a:bodyPr/>
        <a:lstStyle/>
        <a:p>
          <a:endParaRPr lang="fr-FR"/>
        </a:p>
      </dgm:t>
    </dgm:pt>
  </dgm:ptLst>
  <dgm:cxnLst>
    <dgm:cxn modelId="{99756287-890D-42B2-BF62-CA8842E11EA2}" type="presOf" srcId="{7AB537B0-B7C3-424D-B80D-901A642D3C5F}" destId="{D452F20D-EFE1-4C40-9FAF-6E122EC03E97}" srcOrd="0" destOrd="0" presId="urn:microsoft.com/office/officeart/2011/layout/RadialPictureList"/>
    <dgm:cxn modelId="{E3E175CE-95AE-479B-84AC-4317B05B7719}" srcId="{738AA19B-7480-4E18-8CDB-CAC3099F208B}" destId="{199F044A-13C5-4CE9-ABAF-4819FF0F2ABE}" srcOrd="1" destOrd="0" parTransId="{4C38EA6B-B9DE-4039-843F-71AA60E0B9B7}" sibTransId="{F5633ECD-D637-4A6F-9D8B-D235FD11380B}"/>
    <dgm:cxn modelId="{6226A595-7682-46E6-A602-E48ECBB5CA89}" type="presOf" srcId="{199F044A-13C5-4CE9-ABAF-4819FF0F2ABE}" destId="{661430AB-8CD3-4DCB-B3D6-9FE578380D91}" srcOrd="0" destOrd="0" presId="urn:microsoft.com/office/officeart/2011/layout/RadialPictureList"/>
    <dgm:cxn modelId="{3034122C-C09A-41B7-AE18-8E2B496D0538}" srcId="{738AA19B-7480-4E18-8CDB-CAC3099F208B}" destId="{EA812376-F71D-4CC2-AF32-6E51DB66F545}" srcOrd="2" destOrd="0" parTransId="{7DF9CF06-0975-4A01-B7AB-1A75118B9590}" sibTransId="{1DBE3C09-11E3-413B-806F-A7450F261FE7}"/>
    <dgm:cxn modelId="{9AF02305-DF6F-4671-8D4E-DB7CAF573B0A}" type="presOf" srcId="{EA812376-F71D-4CC2-AF32-6E51DB66F545}" destId="{3D198780-CB88-401A-8D79-F7C6AABE54DE}" srcOrd="0" destOrd="0" presId="urn:microsoft.com/office/officeart/2011/layout/RadialPictureList"/>
    <dgm:cxn modelId="{042A61CB-37E8-4D73-9A47-5F037BB6409D}" type="presOf" srcId="{B514A72F-AF6E-448A-8990-F920851C4176}" destId="{5AF0C958-4AFC-4914-80BD-F3B3E3B0E75A}" srcOrd="0" destOrd="0" presId="urn:microsoft.com/office/officeart/2011/layout/RadialPictureList"/>
    <dgm:cxn modelId="{CD487B42-4D98-4E70-8637-A05AB3317A55}" srcId="{738AA19B-7480-4E18-8CDB-CAC3099F208B}" destId="{7AB537B0-B7C3-424D-B80D-901A642D3C5F}" srcOrd="0" destOrd="0" parTransId="{B48F5C41-11EB-4BA3-AA61-BB58AC924748}" sibTransId="{C7B65333-6430-4838-B70A-515BBDD13C26}"/>
    <dgm:cxn modelId="{4B6BEF99-AF13-43D0-A178-EE5DF0076F02}" srcId="{B514A72F-AF6E-448A-8990-F920851C4176}" destId="{738AA19B-7480-4E18-8CDB-CAC3099F208B}" srcOrd="0" destOrd="0" parTransId="{971B8444-483C-47BE-8A18-02CE19612E85}" sibTransId="{0B209B1C-8210-40A1-A584-26AB78BA265E}"/>
    <dgm:cxn modelId="{56D75194-9858-40CD-9C44-2D8CF4F438AF}" type="presOf" srcId="{738AA19B-7480-4E18-8CDB-CAC3099F208B}" destId="{18B466D1-C3D3-4944-BB76-5D5B51F6D55C}" srcOrd="0" destOrd="0" presId="urn:microsoft.com/office/officeart/2011/layout/RadialPictureList"/>
    <dgm:cxn modelId="{8728AC8C-52CD-48EB-91CB-446671EA63AA}" type="presParOf" srcId="{5AF0C958-4AFC-4914-80BD-F3B3E3B0E75A}" destId="{18B466D1-C3D3-4944-BB76-5D5B51F6D55C}" srcOrd="0" destOrd="0" presId="urn:microsoft.com/office/officeart/2011/layout/RadialPictureList"/>
    <dgm:cxn modelId="{B9E155B3-8658-4BCD-8FA3-674D2632DB7D}" type="presParOf" srcId="{5AF0C958-4AFC-4914-80BD-F3B3E3B0E75A}" destId="{138496BD-FD47-402B-9F51-B303935A0AF8}" srcOrd="1" destOrd="0" presId="urn:microsoft.com/office/officeart/2011/layout/RadialPictureList"/>
    <dgm:cxn modelId="{64F3A9EA-8833-46F6-A82E-1B0264DEAC90}" type="presParOf" srcId="{5AF0C958-4AFC-4914-80BD-F3B3E3B0E75A}" destId="{2B68E40C-109C-4BE5-A5B6-1989DAAEDB23}" srcOrd="2" destOrd="0" presId="urn:microsoft.com/office/officeart/2011/layout/RadialPictureList"/>
    <dgm:cxn modelId="{49FD2231-8F11-4147-AB45-7A455A2EFC7C}" type="presParOf" srcId="{5AF0C958-4AFC-4914-80BD-F3B3E3B0E75A}" destId="{D452F20D-EFE1-4C40-9FAF-6E122EC03E97}" srcOrd="3" destOrd="0" presId="urn:microsoft.com/office/officeart/2011/layout/RadialPictureList"/>
    <dgm:cxn modelId="{18D743B4-9421-468C-9683-795A262D26CD}" type="presParOf" srcId="{5AF0C958-4AFC-4914-80BD-F3B3E3B0E75A}" destId="{35C9E492-A876-42A0-925F-3E3A49AFC236}" srcOrd="4" destOrd="0" presId="urn:microsoft.com/office/officeart/2011/layout/RadialPictureList"/>
    <dgm:cxn modelId="{E1347BE7-339E-4408-AAF8-299D64222E80}" type="presParOf" srcId="{35C9E492-A876-42A0-925F-3E3A49AFC236}" destId="{B014BF3A-52B4-4849-B0A0-F120B3D27DD6}" srcOrd="0" destOrd="0" presId="urn:microsoft.com/office/officeart/2011/layout/RadialPictureList"/>
    <dgm:cxn modelId="{A44C4A91-EB27-47CF-83BA-1D593AF9CF04}" type="presParOf" srcId="{5AF0C958-4AFC-4914-80BD-F3B3E3B0E75A}" destId="{661430AB-8CD3-4DCB-B3D6-9FE578380D91}" srcOrd="5" destOrd="0" presId="urn:microsoft.com/office/officeart/2011/layout/RadialPictureList"/>
    <dgm:cxn modelId="{ACEA3CCF-6E18-4A41-8237-FF5A77A09170}" type="presParOf" srcId="{5AF0C958-4AFC-4914-80BD-F3B3E3B0E75A}" destId="{98DADE62-84D2-453B-9A44-B5FBBB45D36C}" srcOrd="6" destOrd="0" presId="urn:microsoft.com/office/officeart/2011/layout/RadialPictureList"/>
    <dgm:cxn modelId="{8CCD517F-4F80-4CAC-A66B-BF41CB4E98A6}" type="presParOf" srcId="{98DADE62-84D2-453B-9A44-B5FBBB45D36C}" destId="{08265948-680B-44E9-8CB0-2EB0D50A2481}" srcOrd="0" destOrd="0" presId="urn:microsoft.com/office/officeart/2011/layout/RadialPictureList"/>
    <dgm:cxn modelId="{9E444B30-A3C3-455B-B608-FAA4DBE8B0AE}" type="presParOf" srcId="{5AF0C958-4AFC-4914-80BD-F3B3E3B0E75A}" destId="{3D198780-CB88-401A-8D79-F7C6AABE54DE}"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C3CB6A-5070-4E04-8518-2381F34648CF}"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fr-FR"/>
        </a:p>
      </dgm:t>
    </dgm:pt>
    <dgm:pt modelId="{D4B19ADB-34BF-4361-8FCD-F429F0917CA2}">
      <dgm:prSet phldrT="[Texte]" custT="1"/>
      <dgm:spPr>
        <a:solidFill>
          <a:schemeClr val="tx2">
            <a:lumMod val="20000"/>
            <a:lumOff val="80000"/>
          </a:schemeClr>
        </a:solidFill>
      </dgm:spPr>
      <dgm:t>
        <a:bodyPr/>
        <a:lstStyle/>
        <a:p>
          <a:r>
            <a:rPr lang="fr-FR" sz="2800" dirty="0" smtClean="0">
              <a:solidFill>
                <a:schemeClr val="tx1"/>
              </a:solidFill>
            </a:rPr>
            <a:t>Objet</a:t>
          </a:r>
          <a:endParaRPr lang="fr-FR" sz="2800" dirty="0">
            <a:solidFill>
              <a:schemeClr val="tx1"/>
            </a:solidFill>
          </a:endParaRPr>
        </a:p>
      </dgm:t>
    </dgm:pt>
    <dgm:pt modelId="{531BA8FA-AD97-4EAC-8254-4763FF55A482}" type="parTrans" cxnId="{8C3AF19F-64E0-4B79-B413-19CDF2F6214D}">
      <dgm:prSet/>
      <dgm:spPr/>
      <dgm:t>
        <a:bodyPr/>
        <a:lstStyle/>
        <a:p>
          <a:endParaRPr lang="fr-FR"/>
        </a:p>
      </dgm:t>
    </dgm:pt>
    <dgm:pt modelId="{F63E75E3-C918-4E55-A28B-99A4541911C6}" type="sibTrans" cxnId="{8C3AF19F-64E0-4B79-B413-19CDF2F6214D}">
      <dgm:prSet/>
      <dgm:spPr/>
      <dgm:t>
        <a:bodyPr/>
        <a:lstStyle/>
        <a:p>
          <a:endParaRPr lang="fr-FR"/>
        </a:p>
      </dgm:t>
    </dgm:pt>
    <dgm:pt modelId="{34DC49D9-424B-424B-8511-8CDC9F91CF6D}">
      <dgm:prSet phldrT="[Texte]" custT="1"/>
      <dgm:spPr>
        <a:solidFill>
          <a:schemeClr val="tx2">
            <a:lumMod val="20000"/>
            <a:lumOff val="80000"/>
            <a:alpha val="90000"/>
          </a:schemeClr>
        </a:solidFill>
        <a:ln>
          <a:solidFill>
            <a:schemeClr val="bg2">
              <a:alpha val="90000"/>
            </a:schemeClr>
          </a:solidFill>
        </a:ln>
      </dgm:spPr>
      <dgm:t>
        <a:bodyPr/>
        <a:lstStyle/>
        <a:p>
          <a:pPr>
            <a:lnSpc>
              <a:spcPct val="100000"/>
            </a:lnSpc>
          </a:pPr>
          <a:r>
            <a:rPr lang="fr-FR" sz="1800" dirty="0" smtClean="0"/>
            <a:t>Employeur : évaluer compétences du salarié</a:t>
          </a:r>
          <a:endParaRPr lang="fr-FR" sz="1800" dirty="0"/>
        </a:p>
      </dgm:t>
    </dgm:pt>
    <dgm:pt modelId="{BB8FD12D-9675-45A1-AC03-3E0F47A03A77}" type="parTrans" cxnId="{ED75E1CC-06E5-4BD0-A853-264BDBCDD562}">
      <dgm:prSet/>
      <dgm:spPr/>
      <dgm:t>
        <a:bodyPr/>
        <a:lstStyle/>
        <a:p>
          <a:endParaRPr lang="fr-FR"/>
        </a:p>
      </dgm:t>
    </dgm:pt>
    <dgm:pt modelId="{CF94B38E-AB51-445F-BC13-A68392C46035}" type="sibTrans" cxnId="{ED75E1CC-06E5-4BD0-A853-264BDBCDD562}">
      <dgm:prSet/>
      <dgm:spPr/>
      <dgm:t>
        <a:bodyPr/>
        <a:lstStyle/>
        <a:p>
          <a:endParaRPr lang="fr-FR"/>
        </a:p>
      </dgm:t>
    </dgm:pt>
    <dgm:pt modelId="{513B12F2-10CF-4DCB-BDE0-B3999B90F66A}">
      <dgm:prSet phldrT="[Texte]" custT="1"/>
      <dgm:spPr>
        <a:solidFill>
          <a:srgbClr val="FF9933"/>
        </a:solidFill>
      </dgm:spPr>
      <dgm:t>
        <a:bodyPr/>
        <a:lstStyle/>
        <a:p>
          <a:r>
            <a:rPr lang="fr-FR" sz="2800" dirty="0" smtClean="0"/>
            <a:t>Durée</a:t>
          </a:r>
          <a:endParaRPr lang="fr-FR" sz="2800" dirty="0"/>
        </a:p>
      </dgm:t>
    </dgm:pt>
    <dgm:pt modelId="{99ABA4AC-78A2-400A-81E3-A2688ABC8807}" type="parTrans" cxnId="{34A552C2-4E1D-4483-9712-923B40782D94}">
      <dgm:prSet/>
      <dgm:spPr/>
      <dgm:t>
        <a:bodyPr/>
        <a:lstStyle/>
        <a:p>
          <a:endParaRPr lang="fr-FR"/>
        </a:p>
      </dgm:t>
    </dgm:pt>
    <dgm:pt modelId="{DA70BEB9-6236-49EB-B911-F2E10335166F}" type="sibTrans" cxnId="{34A552C2-4E1D-4483-9712-923B40782D94}">
      <dgm:prSet/>
      <dgm:spPr/>
      <dgm:t>
        <a:bodyPr/>
        <a:lstStyle/>
        <a:p>
          <a:endParaRPr lang="fr-FR"/>
        </a:p>
      </dgm:t>
    </dgm:pt>
    <dgm:pt modelId="{15A5A341-1327-48EC-971A-F50F2798E8B5}">
      <dgm:prSet phldrT="[Texte]" custT="1"/>
      <dgm:spPr>
        <a:solidFill>
          <a:srgbClr val="FF9933">
            <a:alpha val="90000"/>
          </a:srgbClr>
        </a:solidFill>
      </dgm:spPr>
      <dgm:t>
        <a:bodyPr/>
        <a:lstStyle/>
        <a:p>
          <a:r>
            <a:rPr lang="fr-FR" sz="1600" dirty="0" smtClean="0"/>
            <a:t>2 mois pour ouvriers et employés</a:t>
          </a:r>
          <a:endParaRPr lang="fr-FR" sz="1600" dirty="0"/>
        </a:p>
      </dgm:t>
    </dgm:pt>
    <dgm:pt modelId="{B796AA4F-9799-4CEF-8C6A-963E5259FE76}" type="parTrans" cxnId="{53B5BB60-9A02-4818-8EAA-B5D246B29B9F}">
      <dgm:prSet/>
      <dgm:spPr/>
      <dgm:t>
        <a:bodyPr/>
        <a:lstStyle/>
        <a:p>
          <a:endParaRPr lang="fr-FR"/>
        </a:p>
      </dgm:t>
    </dgm:pt>
    <dgm:pt modelId="{DA5CFC32-7E8A-4870-8205-C2AD782C96EC}" type="sibTrans" cxnId="{53B5BB60-9A02-4818-8EAA-B5D246B29B9F}">
      <dgm:prSet/>
      <dgm:spPr/>
      <dgm:t>
        <a:bodyPr/>
        <a:lstStyle/>
        <a:p>
          <a:endParaRPr lang="fr-FR"/>
        </a:p>
      </dgm:t>
    </dgm:pt>
    <dgm:pt modelId="{87783C37-0FF9-4964-BC2D-6D25C560629B}">
      <dgm:prSet phldrT="[Texte]"/>
      <dgm:spPr>
        <a:solidFill>
          <a:srgbClr val="FAE0C6"/>
        </a:solidFill>
      </dgm:spPr>
      <dgm:t>
        <a:bodyPr/>
        <a:lstStyle/>
        <a:p>
          <a:r>
            <a:rPr lang="fr-FR" dirty="0" smtClean="0">
              <a:solidFill>
                <a:schemeClr val="tx1"/>
              </a:solidFill>
            </a:rPr>
            <a:t>Renouvellement</a:t>
          </a:r>
          <a:endParaRPr lang="fr-FR" dirty="0"/>
        </a:p>
      </dgm:t>
    </dgm:pt>
    <dgm:pt modelId="{1F27D3AC-18C8-44F4-9713-A4FB9180B617}" type="parTrans" cxnId="{8AB3A79D-3A2A-40AC-B3E9-0547A6962F7E}">
      <dgm:prSet/>
      <dgm:spPr/>
      <dgm:t>
        <a:bodyPr/>
        <a:lstStyle/>
        <a:p>
          <a:endParaRPr lang="fr-FR"/>
        </a:p>
      </dgm:t>
    </dgm:pt>
    <dgm:pt modelId="{AB79655E-F3D4-41C3-9F31-00E4FE9BC092}" type="sibTrans" cxnId="{8AB3A79D-3A2A-40AC-B3E9-0547A6962F7E}">
      <dgm:prSet/>
      <dgm:spPr/>
      <dgm:t>
        <a:bodyPr/>
        <a:lstStyle/>
        <a:p>
          <a:endParaRPr lang="fr-FR"/>
        </a:p>
      </dgm:t>
    </dgm:pt>
    <dgm:pt modelId="{B1602738-1150-40F8-931C-CEB27EF918B4}">
      <dgm:prSet phldrT="[Texte]"/>
      <dgm:spPr>
        <a:solidFill>
          <a:srgbClr val="FAE0C6">
            <a:alpha val="89804"/>
          </a:srgbClr>
        </a:solidFill>
        <a:ln>
          <a:solidFill>
            <a:srgbClr val="FAE0C6">
              <a:alpha val="90000"/>
            </a:srgbClr>
          </a:solidFill>
        </a:ln>
      </dgm:spPr>
      <dgm:t>
        <a:bodyPr/>
        <a:lstStyle/>
        <a:p>
          <a:r>
            <a:rPr lang="fr-FR" dirty="0" smtClean="0"/>
            <a:t>Si prévu par la convention collective</a:t>
          </a:r>
          <a:endParaRPr lang="fr-FR" dirty="0"/>
        </a:p>
      </dgm:t>
    </dgm:pt>
    <dgm:pt modelId="{F780CB3E-E636-41EC-BBC1-1BCB3C0DB23D}" type="parTrans" cxnId="{84CEE457-897F-4D77-94A9-BA480D7188C9}">
      <dgm:prSet/>
      <dgm:spPr/>
      <dgm:t>
        <a:bodyPr/>
        <a:lstStyle/>
        <a:p>
          <a:endParaRPr lang="fr-FR"/>
        </a:p>
      </dgm:t>
    </dgm:pt>
    <dgm:pt modelId="{9D3CFA69-3882-452F-8B56-4A6BCD888D18}" type="sibTrans" cxnId="{84CEE457-897F-4D77-94A9-BA480D7188C9}">
      <dgm:prSet/>
      <dgm:spPr/>
      <dgm:t>
        <a:bodyPr/>
        <a:lstStyle/>
        <a:p>
          <a:endParaRPr lang="fr-FR"/>
        </a:p>
      </dgm:t>
    </dgm:pt>
    <dgm:pt modelId="{C7D15B4D-3330-423C-A876-668CC2E1B48F}">
      <dgm:prSet phldrT="[Texte]"/>
      <dgm:spPr>
        <a:solidFill>
          <a:srgbClr val="FAE0C6">
            <a:alpha val="89804"/>
          </a:srgbClr>
        </a:solidFill>
        <a:ln>
          <a:solidFill>
            <a:srgbClr val="FAE0C6">
              <a:alpha val="90000"/>
            </a:srgbClr>
          </a:solidFill>
        </a:ln>
      </dgm:spPr>
      <dgm:t>
        <a:bodyPr/>
        <a:lstStyle/>
        <a:p>
          <a:r>
            <a:rPr lang="fr-FR" dirty="0" smtClean="0"/>
            <a:t>Si mentionné dans le contrat de travail</a:t>
          </a:r>
          <a:endParaRPr lang="fr-FR" dirty="0"/>
        </a:p>
      </dgm:t>
    </dgm:pt>
    <dgm:pt modelId="{CB00DB4A-1AA5-4619-AFA8-DEE1DD3BA1B7}" type="parTrans" cxnId="{15FEC450-456C-454C-BCA0-3A43BC2BF5D5}">
      <dgm:prSet/>
      <dgm:spPr/>
      <dgm:t>
        <a:bodyPr/>
        <a:lstStyle/>
        <a:p>
          <a:endParaRPr lang="fr-FR"/>
        </a:p>
      </dgm:t>
    </dgm:pt>
    <dgm:pt modelId="{07B46068-72EB-4B21-B141-C0289A6486F5}" type="sibTrans" cxnId="{15FEC450-456C-454C-BCA0-3A43BC2BF5D5}">
      <dgm:prSet/>
      <dgm:spPr/>
      <dgm:t>
        <a:bodyPr/>
        <a:lstStyle/>
        <a:p>
          <a:endParaRPr lang="fr-FR"/>
        </a:p>
      </dgm:t>
    </dgm:pt>
    <dgm:pt modelId="{7196A64F-138C-4916-87BF-7767DB7B34C2}">
      <dgm:prSet custT="1"/>
      <dgm:spPr>
        <a:solidFill>
          <a:schemeClr val="tx2">
            <a:lumMod val="20000"/>
            <a:lumOff val="80000"/>
            <a:alpha val="90000"/>
          </a:schemeClr>
        </a:solidFill>
        <a:ln>
          <a:solidFill>
            <a:schemeClr val="bg2">
              <a:alpha val="90000"/>
            </a:schemeClr>
          </a:solidFill>
        </a:ln>
      </dgm:spPr>
      <dgm:t>
        <a:bodyPr/>
        <a:lstStyle/>
        <a:p>
          <a:pPr>
            <a:lnSpc>
              <a:spcPct val="100000"/>
            </a:lnSpc>
          </a:pPr>
          <a:r>
            <a:rPr lang="fr-FR" sz="1800" dirty="0" smtClean="0"/>
            <a:t>Salarié :apprécier si fonctions lui conviennent</a:t>
          </a:r>
          <a:endParaRPr lang="fr-FR" sz="1800" dirty="0"/>
        </a:p>
      </dgm:t>
    </dgm:pt>
    <dgm:pt modelId="{679030EB-7A59-4F3F-8B6F-C8AAC06928A5}" type="parTrans" cxnId="{E6549FE0-7A30-46E2-B71B-FD43F53532FB}">
      <dgm:prSet/>
      <dgm:spPr/>
      <dgm:t>
        <a:bodyPr/>
        <a:lstStyle/>
        <a:p>
          <a:endParaRPr lang="fr-FR"/>
        </a:p>
      </dgm:t>
    </dgm:pt>
    <dgm:pt modelId="{F37F9F60-5FD8-4986-B068-D3EA9E609E25}" type="sibTrans" cxnId="{E6549FE0-7A30-46E2-B71B-FD43F53532FB}">
      <dgm:prSet/>
      <dgm:spPr/>
      <dgm:t>
        <a:bodyPr/>
        <a:lstStyle/>
        <a:p>
          <a:endParaRPr lang="fr-FR"/>
        </a:p>
      </dgm:t>
    </dgm:pt>
    <dgm:pt modelId="{5BA020B1-F48C-4344-A735-DE236218146F}">
      <dgm:prSet phldrT="[Texte]"/>
      <dgm:spPr>
        <a:solidFill>
          <a:srgbClr val="FF9933">
            <a:alpha val="90000"/>
          </a:srgbClr>
        </a:solidFill>
      </dgm:spPr>
      <dgm:t>
        <a:bodyPr/>
        <a:lstStyle/>
        <a:p>
          <a:endParaRPr lang="fr-FR" sz="1200" dirty="0"/>
        </a:p>
      </dgm:t>
    </dgm:pt>
    <dgm:pt modelId="{AB51EA56-2E04-42E0-AB86-DAA88217FFAA}" type="parTrans" cxnId="{FC5CDBBB-2078-4B33-A77E-748FC02A3B9D}">
      <dgm:prSet/>
      <dgm:spPr/>
      <dgm:t>
        <a:bodyPr/>
        <a:lstStyle/>
        <a:p>
          <a:endParaRPr lang="fr-FR"/>
        </a:p>
      </dgm:t>
    </dgm:pt>
    <dgm:pt modelId="{CC4DFD93-40EC-46CD-A251-16D5179EB37D}" type="sibTrans" cxnId="{FC5CDBBB-2078-4B33-A77E-748FC02A3B9D}">
      <dgm:prSet/>
      <dgm:spPr/>
      <dgm:t>
        <a:bodyPr/>
        <a:lstStyle/>
        <a:p>
          <a:endParaRPr lang="fr-FR"/>
        </a:p>
      </dgm:t>
    </dgm:pt>
    <dgm:pt modelId="{7FF435E4-7012-41BC-AE68-5BBBE9F7AF69}">
      <dgm:prSet phldrT="[Texte]" custT="1"/>
      <dgm:spPr>
        <a:solidFill>
          <a:srgbClr val="FF9933">
            <a:alpha val="90000"/>
          </a:srgbClr>
        </a:solidFill>
      </dgm:spPr>
      <dgm:t>
        <a:bodyPr/>
        <a:lstStyle/>
        <a:p>
          <a:r>
            <a:rPr lang="fr-FR" sz="1600" dirty="0" smtClean="0"/>
            <a:t>3 mois pour techniciens et agents de maitrise</a:t>
          </a:r>
          <a:endParaRPr lang="fr-FR" sz="1600" dirty="0"/>
        </a:p>
      </dgm:t>
    </dgm:pt>
    <dgm:pt modelId="{10364CEB-E373-4F8B-A65A-7AA81A2756AD}" type="parTrans" cxnId="{87462B3B-72A6-4C26-9FA9-E304D629AE75}">
      <dgm:prSet/>
      <dgm:spPr/>
      <dgm:t>
        <a:bodyPr/>
        <a:lstStyle/>
        <a:p>
          <a:endParaRPr lang="fr-FR"/>
        </a:p>
      </dgm:t>
    </dgm:pt>
    <dgm:pt modelId="{895DC51E-5001-42A2-B118-0BF51EAC8DE3}" type="sibTrans" cxnId="{87462B3B-72A6-4C26-9FA9-E304D629AE75}">
      <dgm:prSet/>
      <dgm:spPr/>
      <dgm:t>
        <a:bodyPr/>
        <a:lstStyle/>
        <a:p>
          <a:endParaRPr lang="fr-FR"/>
        </a:p>
      </dgm:t>
    </dgm:pt>
    <dgm:pt modelId="{10508BDA-AC18-43BD-9784-8B4BA3DE53F0}">
      <dgm:prSet phldrT="[Texte]" custT="1"/>
      <dgm:spPr>
        <a:solidFill>
          <a:srgbClr val="FF9933">
            <a:alpha val="90000"/>
          </a:srgbClr>
        </a:solidFill>
      </dgm:spPr>
      <dgm:t>
        <a:bodyPr/>
        <a:lstStyle/>
        <a:p>
          <a:r>
            <a:rPr lang="fr-FR" sz="1600" dirty="0" smtClean="0"/>
            <a:t>4 mois pour cadres</a:t>
          </a:r>
          <a:endParaRPr lang="fr-FR" sz="1600" dirty="0"/>
        </a:p>
      </dgm:t>
    </dgm:pt>
    <dgm:pt modelId="{CD9C4CA6-027A-43FD-8C6A-0D29BF53E447}" type="parTrans" cxnId="{F80736F2-8A19-4078-8B40-F40378A6DA2B}">
      <dgm:prSet/>
      <dgm:spPr/>
      <dgm:t>
        <a:bodyPr/>
        <a:lstStyle/>
        <a:p>
          <a:endParaRPr lang="fr-FR"/>
        </a:p>
      </dgm:t>
    </dgm:pt>
    <dgm:pt modelId="{E1B0C05E-AC07-4EBD-AB48-636BC0E320ED}" type="sibTrans" cxnId="{F80736F2-8A19-4078-8B40-F40378A6DA2B}">
      <dgm:prSet/>
      <dgm:spPr/>
      <dgm:t>
        <a:bodyPr/>
        <a:lstStyle/>
        <a:p>
          <a:endParaRPr lang="fr-FR"/>
        </a:p>
      </dgm:t>
    </dgm:pt>
    <dgm:pt modelId="{97AA2123-CACE-4927-94E5-D29D98343FB4}" type="pres">
      <dgm:prSet presAssocID="{9BC3CB6A-5070-4E04-8518-2381F34648CF}" presName="Name0" presStyleCnt="0">
        <dgm:presLayoutVars>
          <dgm:dir/>
          <dgm:animLvl val="lvl"/>
          <dgm:resizeHandles val="exact"/>
        </dgm:presLayoutVars>
      </dgm:prSet>
      <dgm:spPr/>
      <dgm:t>
        <a:bodyPr/>
        <a:lstStyle/>
        <a:p>
          <a:endParaRPr lang="fr-FR"/>
        </a:p>
      </dgm:t>
    </dgm:pt>
    <dgm:pt modelId="{B323091D-4B19-474B-BD85-D15390D93B42}" type="pres">
      <dgm:prSet presAssocID="{D4B19ADB-34BF-4361-8FCD-F429F0917CA2}" presName="linNode" presStyleCnt="0"/>
      <dgm:spPr/>
    </dgm:pt>
    <dgm:pt modelId="{A6145654-8B82-440F-BA0A-A2AE8F84FD4C}" type="pres">
      <dgm:prSet presAssocID="{D4B19ADB-34BF-4361-8FCD-F429F0917CA2}" presName="parentText" presStyleLbl="node1" presStyleIdx="0" presStyleCnt="3">
        <dgm:presLayoutVars>
          <dgm:chMax val="1"/>
          <dgm:bulletEnabled val="1"/>
        </dgm:presLayoutVars>
      </dgm:prSet>
      <dgm:spPr/>
      <dgm:t>
        <a:bodyPr/>
        <a:lstStyle/>
        <a:p>
          <a:endParaRPr lang="fr-FR"/>
        </a:p>
      </dgm:t>
    </dgm:pt>
    <dgm:pt modelId="{175DBDB5-8775-4CA4-BA9D-22F65F98F8E6}" type="pres">
      <dgm:prSet presAssocID="{D4B19ADB-34BF-4361-8FCD-F429F0917CA2}" presName="descendantText" presStyleLbl="alignAccFollowNode1" presStyleIdx="0" presStyleCnt="3">
        <dgm:presLayoutVars>
          <dgm:bulletEnabled val="1"/>
        </dgm:presLayoutVars>
      </dgm:prSet>
      <dgm:spPr/>
      <dgm:t>
        <a:bodyPr/>
        <a:lstStyle/>
        <a:p>
          <a:endParaRPr lang="fr-FR"/>
        </a:p>
      </dgm:t>
    </dgm:pt>
    <dgm:pt modelId="{7CACB820-D6D6-4990-A07C-28CB3EEF722D}" type="pres">
      <dgm:prSet presAssocID="{F63E75E3-C918-4E55-A28B-99A4541911C6}" presName="sp" presStyleCnt="0"/>
      <dgm:spPr/>
    </dgm:pt>
    <dgm:pt modelId="{36659FE6-A7E2-4F68-A39C-57E68D5BF7DF}" type="pres">
      <dgm:prSet presAssocID="{513B12F2-10CF-4DCB-BDE0-B3999B90F66A}" presName="linNode" presStyleCnt="0"/>
      <dgm:spPr/>
    </dgm:pt>
    <dgm:pt modelId="{3CFE9508-2A63-493D-B5D6-42B546114F1D}" type="pres">
      <dgm:prSet presAssocID="{513B12F2-10CF-4DCB-BDE0-B3999B90F66A}" presName="parentText" presStyleLbl="node1" presStyleIdx="1" presStyleCnt="3">
        <dgm:presLayoutVars>
          <dgm:chMax val="1"/>
          <dgm:bulletEnabled val="1"/>
        </dgm:presLayoutVars>
      </dgm:prSet>
      <dgm:spPr/>
      <dgm:t>
        <a:bodyPr/>
        <a:lstStyle/>
        <a:p>
          <a:endParaRPr lang="fr-FR"/>
        </a:p>
      </dgm:t>
    </dgm:pt>
    <dgm:pt modelId="{BEBD0214-008E-43A8-9BBB-A47D007A809D}" type="pres">
      <dgm:prSet presAssocID="{513B12F2-10CF-4DCB-BDE0-B3999B90F66A}" presName="descendantText" presStyleLbl="alignAccFollowNode1" presStyleIdx="1" presStyleCnt="3" custScaleY="139877">
        <dgm:presLayoutVars>
          <dgm:bulletEnabled val="1"/>
        </dgm:presLayoutVars>
      </dgm:prSet>
      <dgm:spPr/>
      <dgm:t>
        <a:bodyPr/>
        <a:lstStyle/>
        <a:p>
          <a:endParaRPr lang="fr-FR"/>
        </a:p>
      </dgm:t>
    </dgm:pt>
    <dgm:pt modelId="{35726093-F296-4D31-B144-4DBEFC62B94C}" type="pres">
      <dgm:prSet presAssocID="{DA70BEB9-6236-49EB-B911-F2E10335166F}" presName="sp" presStyleCnt="0"/>
      <dgm:spPr/>
    </dgm:pt>
    <dgm:pt modelId="{95052754-8127-4665-8B32-8358FA4E9855}" type="pres">
      <dgm:prSet presAssocID="{87783C37-0FF9-4964-BC2D-6D25C560629B}" presName="linNode" presStyleCnt="0"/>
      <dgm:spPr/>
    </dgm:pt>
    <dgm:pt modelId="{33736E08-95B5-40E1-B7EE-E68EE0F5AF97}" type="pres">
      <dgm:prSet presAssocID="{87783C37-0FF9-4964-BC2D-6D25C560629B}" presName="parentText" presStyleLbl="node1" presStyleIdx="2" presStyleCnt="3">
        <dgm:presLayoutVars>
          <dgm:chMax val="1"/>
          <dgm:bulletEnabled val="1"/>
        </dgm:presLayoutVars>
      </dgm:prSet>
      <dgm:spPr/>
      <dgm:t>
        <a:bodyPr/>
        <a:lstStyle/>
        <a:p>
          <a:endParaRPr lang="fr-FR"/>
        </a:p>
      </dgm:t>
    </dgm:pt>
    <dgm:pt modelId="{146BC7B5-4894-4017-8CBA-D6D0874E989B}" type="pres">
      <dgm:prSet presAssocID="{87783C37-0FF9-4964-BC2D-6D25C560629B}" presName="descendantText" presStyleLbl="alignAccFollowNode1" presStyleIdx="2" presStyleCnt="3">
        <dgm:presLayoutVars>
          <dgm:bulletEnabled val="1"/>
        </dgm:presLayoutVars>
      </dgm:prSet>
      <dgm:spPr/>
      <dgm:t>
        <a:bodyPr/>
        <a:lstStyle/>
        <a:p>
          <a:endParaRPr lang="fr-FR"/>
        </a:p>
      </dgm:t>
    </dgm:pt>
  </dgm:ptLst>
  <dgm:cxnLst>
    <dgm:cxn modelId="{84CEE457-897F-4D77-94A9-BA480D7188C9}" srcId="{87783C37-0FF9-4964-BC2D-6D25C560629B}" destId="{B1602738-1150-40F8-931C-CEB27EF918B4}" srcOrd="0" destOrd="0" parTransId="{F780CB3E-E636-41EC-BBC1-1BCB3C0DB23D}" sibTransId="{9D3CFA69-3882-452F-8B56-4A6BCD888D18}"/>
    <dgm:cxn modelId="{CD901BDA-5FB9-4322-9B63-5E891D20E6DE}" type="presOf" srcId="{C7D15B4D-3330-423C-A876-668CC2E1B48F}" destId="{146BC7B5-4894-4017-8CBA-D6D0874E989B}" srcOrd="0" destOrd="1" presId="urn:microsoft.com/office/officeart/2005/8/layout/vList5"/>
    <dgm:cxn modelId="{ED75E1CC-06E5-4BD0-A853-264BDBCDD562}" srcId="{D4B19ADB-34BF-4361-8FCD-F429F0917CA2}" destId="{34DC49D9-424B-424B-8511-8CDC9F91CF6D}" srcOrd="0" destOrd="0" parTransId="{BB8FD12D-9675-45A1-AC03-3E0F47A03A77}" sibTransId="{CF94B38E-AB51-445F-BC13-A68392C46035}"/>
    <dgm:cxn modelId="{77093ADB-9660-4799-A397-AB2441CA0BDD}" type="presOf" srcId="{D4B19ADB-34BF-4361-8FCD-F429F0917CA2}" destId="{A6145654-8B82-440F-BA0A-A2AE8F84FD4C}" srcOrd="0" destOrd="0" presId="urn:microsoft.com/office/officeart/2005/8/layout/vList5"/>
    <dgm:cxn modelId="{AEFF6038-6030-4C7E-B31C-D5DE6B5233C6}" type="presOf" srcId="{9BC3CB6A-5070-4E04-8518-2381F34648CF}" destId="{97AA2123-CACE-4927-94E5-D29D98343FB4}" srcOrd="0" destOrd="0" presId="urn:microsoft.com/office/officeart/2005/8/layout/vList5"/>
    <dgm:cxn modelId="{8121D80E-1398-4980-B2D0-7EBE41F6ADF2}" type="presOf" srcId="{5BA020B1-F48C-4344-A735-DE236218146F}" destId="{BEBD0214-008E-43A8-9BBB-A47D007A809D}" srcOrd="0" destOrd="3" presId="urn:microsoft.com/office/officeart/2005/8/layout/vList5"/>
    <dgm:cxn modelId="{7162CC4B-8DE6-436D-821E-CC786EB7672F}" type="presOf" srcId="{34DC49D9-424B-424B-8511-8CDC9F91CF6D}" destId="{175DBDB5-8775-4CA4-BA9D-22F65F98F8E6}" srcOrd="0" destOrd="0" presId="urn:microsoft.com/office/officeart/2005/8/layout/vList5"/>
    <dgm:cxn modelId="{34A552C2-4E1D-4483-9712-923B40782D94}" srcId="{9BC3CB6A-5070-4E04-8518-2381F34648CF}" destId="{513B12F2-10CF-4DCB-BDE0-B3999B90F66A}" srcOrd="1" destOrd="0" parTransId="{99ABA4AC-78A2-400A-81E3-A2688ABC8807}" sibTransId="{DA70BEB9-6236-49EB-B911-F2E10335166F}"/>
    <dgm:cxn modelId="{7061AF3A-D021-48DC-A28C-C7AC4B3C574B}" type="presOf" srcId="{7FF435E4-7012-41BC-AE68-5BBBE9F7AF69}" destId="{BEBD0214-008E-43A8-9BBB-A47D007A809D}" srcOrd="0" destOrd="1" presId="urn:microsoft.com/office/officeart/2005/8/layout/vList5"/>
    <dgm:cxn modelId="{15FEC450-456C-454C-BCA0-3A43BC2BF5D5}" srcId="{87783C37-0FF9-4964-BC2D-6D25C560629B}" destId="{C7D15B4D-3330-423C-A876-668CC2E1B48F}" srcOrd="1" destOrd="0" parTransId="{CB00DB4A-1AA5-4619-AFA8-DEE1DD3BA1B7}" sibTransId="{07B46068-72EB-4B21-B141-C0289A6486F5}"/>
    <dgm:cxn modelId="{EDCB56F8-B293-4EAA-8E27-E994BEA9D7FF}" type="presOf" srcId="{7196A64F-138C-4916-87BF-7767DB7B34C2}" destId="{175DBDB5-8775-4CA4-BA9D-22F65F98F8E6}" srcOrd="0" destOrd="1" presId="urn:microsoft.com/office/officeart/2005/8/layout/vList5"/>
    <dgm:cxn modelId="{F80736F2-8A19-4078-8B40-F40378A6DA2B}" srcId="{513B12F2-10CF-4DCB-BDE0-B3999B90F66A}" destId="{10508BDA-AC18-43BD-9784-8B4BA3DE53F0}" srcOrd="2" destOrd="0" parTransId="{CD9C4CA6-027A-43FD-8C6A-0D29BF53E447}" sibTransId="{E1B0C05E-AC07-4EBD-AB48-636BC0E320ED}"/>
    <dgm:cxn modelId="{177E5766-DFCB-48CB-A2B6-0F3B80D2039D}" type="presOf" srcId="{B1602738-1150-40F8-931C-CEB27EF918B4}" destId="{146BC7B5-4894-4017-8CBA-D6D0874E989B}" srcOrd="0" destOrd="0" presId="urn:microsoft.com/office/officeart/2005/8/layout/vList5"/>
    <dgm:cxn modelId="{40D1BBA9-EFC3-455F-8D0E-2FCC16A05D39}" type="presOf" srcId="{10508BDA-AC18-43BD-9784-8B4BA3DE53F0}" destId="{BEBD0214-008E-43A8-9BBB-A47D007A809D}" srcOrd="0" destOrd="2" presId="urn:microsoft.com/office/officeart/2005/8/layout/vList5"/>
    <dgm:cxn modelId="{87462B3B-72A6-4C26-9FA9-E304D629AE75}" srcId="{513B12F2-10CF-4DCB-BDE0-B3999B90F66A}" destId="{7FF435E4-7012-41BC-AE68-5BBBE9F7AF69}" srcOrd="1" destOrd="0" parTransId="{10364CEB-E373-4F8B-A65A-7AA81A2756AD}" sibTransId="{895DC51E-5001-42A2-B118-0BF51EAC8DE3}"/>
    <dgm:cxn modelId="{E6549FE0-7A30-46E2-B71B-FD43F53532FB}" srcId="{D4B19ADB-34BF-4361-8FCD-F429F0917CA2}" destId="{7196A64F-138C-4916-87BF-7767DB7B34C2}" srcOrd="1" destOrd="0" parTransId="{679030EB-7A59-4F3F-8B6F-C8AAC06928A5}" sibTransId="{F37F9F60-5FD8-4986-B068-D3EA9E609E25}"/>
    <dgm:cxn modelId="{FC5CDBBB-2078-4B33-A77E-748FC02A3B9D}" srcId="{513B12F2-10CF-4DCB-BDE0-B3999B90F66A}" destId="{5BA020B1-F48C-4344-A735-DE236218146F}" srcOrd="3" destOrd="0" parTransId="{AB51EA56-2E04-42E0-AB86-DAA88217FFAA}" sibTransId="{CC4DFD93-40EC-46CD-A251-16D5179EB37D}"/>
    <dgm:cxn modelId="{8C3AF19F-64E0-4B79-B413-19CDF2F6214D}" srcId="{9BC3CB6A-5070-4E04-8518-2381F34648CF}" destId="{D4B19ADB-34BF-4361-8FCD-F429F0917CA2}" srcOrd="0" destOrd="0" parTransId="{531BA8FA-AD97-4EAC-8254-4763FF55A482}" sibTransId="{F63E75E3-C918-4E55-A28B-99A4541911C6}"/>
    <dgm:cxn modelId="{8AB3A79D-3A2A-40AC-B3E9-0547A6962F7E}" srcId="{9BC3CB6A-5070-4E04-8518-2381F34648CF}" destId="{87783C37-0FF9-4964-BC2D-6D25C560629B}" srcOrd="2" destOrd="0" parTransId="{1F27D3AC-18C8-44F4-9713-A4FB9180B617}" sibTransId="{AB79655E-F3D4-41C3-9F31-00E4FE9BC092}"/>
    <dgm:cxn modelId="{F733C286-4960-47E1-B8BB-997FA2952CC4}" type="presOf" srcId="{87783C37-0FF9-4964-BC2D-6D25C560629B}" destId="{33736E08-95B5-40E1-B7EE-E68EE0F5AF97}" srcOrd="0" destOrd="0" presId="urn:microsoft.com/office/officeart/2005/8/layout/vList5"/>
    <dgm:cxn modelId="{F09582A1-3061-40BA-BA5C-46E536906824}" type="presOf" srcId="{513B12F2-10CF-4DCB-BDE0-B3999B90F66A}" destId="{3CFE9508-2A63-493D-B5D6-42B546114F1D}" srcOrd="0" destOrd="0" presId="urn:microsoft.com/office/officeart/2005/8/layout/vList5"/>
    <dgm:cxn modelId="{53B5BB60-9A02-4818-8EAA-B5D246B29B9F}" srcId="{513B12F2-10CF-4DCB-BDE0-B3999B90F66A}" destId="{15A5A341-1327-48EC-971A-F50F2798E8B5}" srcOrd="0" destOrd="0" parTransId="{B796AA4F-9799-4CEF-8C6A-963E5259FE76}" sibTransId="{DA5CFC32-7E8A-4870-8205-C2AD782C96EC}"/>
    <dgm:cxn modelId="{D597E83A-1855-4157-B35D-BC28A4BA01BB}" type="presOf" srcId="{15A5A341-1327-48EC-971A-F50F2798E8B5}" destId="{BEBD0214-008E-43A8-9BBB-A47D007A809D}" srcOrd="0" destOrd="0" presId="urn:microsoft.com/office/officeart/2005/8/layout/vList5"/>
    <dgm:cxn modelId="{D72102EF-7290-439A-9EB7-C21875208D07}" type="presParOf" srcId="{97AA2123-CACE-4927-94E5-D29D98343FB4}" destId="{B323091D-4B19-474B-BD85-D15390D93B42}" srcOrd="0" destOrd="0" presId="urn:microsoft.com/office/officeart/2005/8/layout/vList5"/>
    <dgm:cxn modelId="{157929CC-F66C-4D42-B898-7609435FBAB6}" type="presParOf" srcId="{B323091D-4B19-474B-BD85-D15390D93B42}" destId="{A6145654-8B82-440F-BA0A-A2AE8F84FD4C}" srcOrd="0" destOrd="0" presId="urn:microsoft.com/office/officeart/2005/8/layout/vList5"/>
    <dgm:cxn modelId="{2CB23CB8-C037-43CD-9A5A-01BF01EB3064}" type="presParOf" srcId="{B323091D-4B19-474B-BD85-D15390D93B42}" destId="{175DBDB5-8775-4CA4-BA9D-22F65F98F8E6}" srcOrd="1" destOrd="0" presId="urn:microsoft.com/office/officeart/2005/8/layout/vList5"/>
    <dgm:cxn modelId="{B7860191-0BB0-44A6-A176-E3E378B696F3}" type="presParOf" srcId="{97AA2123-CACE-4927-94E5-D29D98343FB4}" destId="{7CACB820-D6D6-4990-A07C-28CB3EEF722D}" srcOrd="1" destOrd="0" presId="urn:microsoft.com/office/officeart/2005/8/layout/vList5"/>
    <dgm:cxn modelId="{A8580C89-BD61-455A-89F1-3E3E420C2D20}" type="presParOf" srcId="{97AA2123-CACE-4927-94E5-D29D98343FB4}" destId="{36659FE6-A7E2-4F68-A39C-57E68D5BF7DF}" srcOrd="2" destOrd="0" presId="urn:microsoft.com/office/officeart/2005/8/layout/vList5"/>
    <dgm:cxn modelId="{859FA973-FA8C-484E-BCEB-3B87E836F8DF}" type="presParOf" srcId="{36659FE6-A7E2-4F68-A39C-57E68D5BF7DF}" destId="{3CFE9508-2A63-493D-B5D6-42B546114F1D}" srcOrd="0" destOrd="0" presId="urn:microsoft.com/office/officeart/2005/8/layout/vList5"/>
    <dgm:cxn modelId="{E8CE8CEE-A8D8-46FF-AD9F-7302847C0AAD}" type="presParOf" srcId="{36659FE6-A7E2-4F68-A39C-57E68D5BF7DF}" destId="{BEBD0214-008E-43A8-9BBB-A47D007A809D}" srcOrd="1" destOrd="0" presId="urn:microsoft.com/office/officeart/2005/8/layout/vList5"/>
    <dgm:cxn modelId="{1D7F2B3F-3B6A-4686-9005-A69CCC3FEC74}" type="presParOf" srcId="{97AA2123-CACE-4927-94E5-D29D98343FB4}" destId="{35726093-F296-4D31-B144-4DBEFC62B94C}" srcOrd="3" destOrd="0" presId="urn:microsoft.com/office/officeart/2005/8/layout/vList5"/>
    <dgm:cxn modelId="{10BA6979-EBF8-4E72-ACBF-95E6A670CC1A}" type="presParOf" srcId="{97AA2123-CACE-4927-94E5-D29D98343FB4}" destId="{95052754-8127-4665-8B32-8358FA4E9855}" srcOrd="4" destOrd="0" presId="urn:microsoft.com/office/officeart/2005/8/layout/vList5"/>
    <dgm:cxn modelId="{ECFF4911-806F-49A6-A8CC-845A841145E9}" type="presParOf" srcId="{95052754-8127-4665-8B32-8358FA4E9855}" destId="{33736E08-95B5-40E1-B7EE-E68EE0F5AF97}" srcOrd="0" destOrd="0" presId="urn:microsoft.com/office/officeart/2005/8/layout/vList5"/>
    <dgm:cxn modelId="{83656D21-EEB4-4961-9895-E396CCA10E4F}" type="presParOf" srcId="{95052754-8127-4665-8B32-8358FA4E9855}" destId="{146BC7B5-4894-4017-8CBA-D6D0874E989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9B8E4-548E-421D-9077-E2F0CF85ED42}"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fr-FR"/>
        </a:p>
      </dgm:t>
    </dgm:pt>
    <dgm:pt modelId="{77C60296-0E94-47A6-B7B4-98099233813C}">
      <dgm:prSet phldrT="[Texte]"/>
      <dgm:spPr/>
      <dgm:t>
        <a:bodyPr/>
        <a:lstStyle/>
        <a:p>
          <a:r>
            <a:rPr lang="fr-FR" dirty="0" smtClean="0">
              <a:solidFill>
                <a:schemeClr val="tx1"/>
              </a:solidFill>
            </a:rPr>
            <a:t>Identité des parties</a:t>
          </a:r>
          <a:endParaRPr lang="fr-FR" dirty="0">
            <a:solidFill>
              <a:schemeClr val="tx1"/>
            </a:solidFill>
          </a:endParaRPr>
        </a:p>
      </dgm:t>
    </dgm:pt>
    <dgm:pt modelId="{5A8B4A79-3D3E-493B-9696-CC5E2DB10CC0}" type="parTrans" cxnId="{643CE3C9-2644-4E42-A937-DC5B66C04570}">
      <dgm:prSet/>
      <dgm:spPr/>
      <dgm:t>
        <a:bodyPr/>
        <a:lstStyle/>
        <a:p>
          <a:endParaRPr lang="fr-FR"/>
        </a:p>
      </dgm:t>
    </dgm:pt>
    <dgm:pt modelId="{119898A1-7A43-4A44-A12A-46D89FE837AD}" type="sibTrans" cxnId="{643CE3C9-2644-4E42-A937-DC5B66C04570}">
      <dgm:prSet/>
      <dgm:spPr/>
      <dgm:t>
        <a:bodyPr/>
        <a:lstStyle/>
        <a:p>
          <a:endParaRPr lang="fr-FR"/>
        </a:p>
      </dgm:t>
    </dgm:pt>
    <dgm:pt modelId="{A9E888BD-5151-4A8E-AA7C-56F659BD8669}">
      <dgm:prSet phldrT="[Texte]"/>
      <dgm:spPr/>
      <dgm:t>
        <a:bodyPr/>
        <a:lstStyle/>
        <a:p>
          <a:r>
            <a:rPr lang="fr-FR" dirty="0" smtClean="0"/>
            <a:t>Lieu de travail</a:t>
          </a:r>
          <a:endParaRPr lang="fr-FR" dirty="0"/>
        </a:p>
      </dgm:t>
    </dgm:pt>
    <dgm:pt modelId="{9BE237C4-8C0E-487D-AF7C-AA4F720C1F9E}" type="parTrans" cxnId="{D440F655-B0F4-4F02-A5A5-F0018EA045DD}">
      <dgm:prSet/>
      <dgm:spPr/>
      <dgm:t>
        <a:bodyPr/>
        <a:lstStyle/>
        <a:p>
          <a:endParaRPr lang="fr-FR"/>
        </a:p>
      </dgm:t>
    </dgm:pt>
    <dgm:pt modelId="{D5896E67-A7D0-459B-8C84-9EC9D0A07773}" type="sibTrans" cxnId="{D440F655-B0F4-4F02-A5A5-F0018EA045DD}">
      <dgm:prSet/>
      <dgm:spPr/>
      <dgm:t>
        <a:bodyPr/>
        <a:lstStyle/>
        <a:p>
          <a:endParaRPr lang="fr-FR"/>
        </a:p>
      </dgm:t>
    </dgm:pt>
    <dgm:pt modelId="{1FB5AD3E-C8F4-49DB-A17A-2A9547EC5A34}">
      <dgm:prSet phldrT="[Texte]"/>
      <dgm:spPr/>
      <dgm:t>
        <a:bodyPr/>
        <a:lstStyle/>
        <a:p>
          <a:r>
            <a:rPr lang="fr-FR" dirty="0" smtClean="0"/>
            <a:t>Qualité du salarié</a:t>
          </a:r>
          <a:endParaRPr lang="fr-FR" dirty="0"/>
        </a:p>
      </dgm:t>
    </dgm:pt>
    <dgm:pt modelId="{7806CC0D-BB5B-44D8-B3EA-0FF0252AFAC7}" type="parTrans" cxnId="{87384B57-DAB0-4402-B1E7-D559E924A8C5}">
      <dgm:prSet/>
      <dgm:spPr/>
      <dgm:t>
        <a:bodyPr/>
        <a:lstStyle/>
        <a:p>
          <a:endParaRPr lang="fr-FR"/>
        </a:p>
      </dgm:t>
    </dgm:pt>
    <dgm:pt modelId="{B2696E6A-F9C3-43BE-88CF-A28863098A3F}" type="sibTrans" cxnId="{87384B57-DAB0-4402-B1E7-D559E924A8C5}">
      <dgm:prSet/>
      <dgm:spPr/>
      <dgm:t>
        <a:bodyPr/>
        <a:lstStyle/>
        <a:p>
          <a:endParaRPr lang="fr-FR"/>
        </a:p>
      </dgm:t>
    </dgm:pt>
    <dgm:pt modelId="{599D5ED0-CB8D-4756-8066-9ADCD8D1EA6F}">
      <dgm:prSet phldrT="[Texte]"/>
      <dgm:spPr/>
      <dgm:t>
        <a:bodyPr/>
        <a:lstStyle/>
        <a:p>
          <a:r>
            <a:rPr lang="fr-FR" dirty="0" smtClean="0"/>
            <a:t>Date début du contrat</a:t>
          </a:r>
          <a:endParaRPr lang="fr-FR" dirty="0"/>
        </a:p>
      </dgm:t>
    </dgm:pt>
    <dgm:pt modelId="{FD2F45BB-DB89-40EC-9732-76927CE862CF}" type="parTrans" cxnId="{6021B238-8EA0-4965-AB5C-7D78538F241B}">
      <dgm:prSet/>
      <dgm:spPr/>
      <dgm:t>
        <a:bodyPr/>
        <a:lstStyle/>
        <a:p>
          <a:endParaRPr lang="fr-FR"/>
        </a:p>
      </dgm:t>
    </dgm:pt>
    <dgm:pt modelId="{4CDBF59E-0D18-43F6-AB4D-67667B9994A7}" type="sibTrans" cxnId="{6021B238-8EA0-4965-AB5C-7D78538F241B}">
      <dgm:prSet/>
      <dgm:spPr/>
      <dgm:t>
        <a:bodyPr/>
        <a:lstStyle/>
        <a:p>
          <a:endParaRPr lang="fr-FR"/>
        </a:p>
      </dgm:t>
    </dgm:pt>
    <dgm:pt modelId="{F4A2CE74-0C5D-417B-AA75-EDB16E4AD33D}">
      <dgm:prSet phldrT="[Texte]"/>
      <dgm:spPr/>
      <dgm:t>
        <a:bodyPr/>
        <a:lstStyle/>
        <a:p>
          <a:r>
            <a:rPr lang="fr-FR" dirty="0" smtClean="0"/>
            <a:t>Durée congés payés</a:t>
          </a:r>
          <a:endParaRPr lang="fr-FR" dirty="0"/>
        </a:p>
      </dgm:t>
    </dgm:pt>
    <dgm:pt modelId="{8A9DAC33-0AA3-48F3-9B23-48A58AD39E18}" type="parTrans" cxnId="{61C96F01-1619-4E06-BE6C-270B52E7FF7F}">
      <dgm:prSet/>
      <dgm:spPr/>
      <dgm:t>
        <a:bodyPr/>
        <a:lstStyle/>
        <a:p>
          <a:endParaRPr lang="fr-FR"/>
        </a:p>
      </dgm:t>
    </dgm:pt>
    <dgm:pt modelId="{669787F8-F2CF-4B20-AAB8-B1AD554C07B1}" type="sibTrans" cxnId="{61C96F01-1619-4E06-BE6C-270B52E7FF7F}">
      <dgm:prSet/>
      <dgm:spPr/>
      <dgm:t>
        <a:bodyPr/>
        <a:lstStyle/>
        <a:p>
          <a:endParaRPr lang="fr-FR"/>
        </a:p>
      </dgm:t>
    </dgm:pt>
    <dgm:pt modelId="{9E5A3F51-C313-4000-8231-941629550035}">
      <dgm:prSet phldrT="[Texte]"/>
      <dgm:spPr/>
      <dgm:t>
        <a:bodyPr/>
        <a:lstStyle/>
        <a:p>
          <a:r>
            <a:rPr lang="fr-FR" dirty="0" smtClean="0"/>
            <a:t>rémunération</a:t>
          </a:r>
          <a:endParaRPr lang="fr-FR" dirty="0"/>
        </a:p>
      </dgm:t>
    </dgm:pt>
    <dgm:pt modelId="{0A6E3A55-E35E-43B7-B912-ADF9200EC5CA}" type="parTrans" cxnId="{91A2C531-470E-43D2-B328-9C06FC19123E}">
      <dgm:prSet/>
      <dgm:spPr/>
      <dgm:t>
        <a:bodyPr/>
        <a:lstStyle/>
        <a:p>
          <a:endParaRPr lang="fr-FR"/>
        </a:p>
      </dgm:t>
    </dgm:pt>
    <dgm:pt modelId="{DEA24543-4E8D-41FE-9E48-E20AA1526B0E}" type="sibTrans" cxnId="{91A2C531-470E-43D2-B328-9C06FC19123E}">
      <dgm:prSet/>
      <dgm:spPr/>
      <dgm:t>
        <a:bodyPr/>
        <a:lstStyle/>
        <a:p>
          <a:endParaRPr lang="fr-FR"/>
        </a:p>
      </dgm:t>
    </dgm:pt>
    <dgm:pt modelId="{14AEC44A-246D-41E0-863B-B72E1FE514DC}">
      <dgm:prSet phldrT="[Texte]"/>
      <dgm:spPr/>
      <dgm:t>
        <a:bodyPr/>
        <a:lstStyle/>
        <a:p>
          <a:r>
            <a:rPr lang="fr-FR" dirty="0" smtClean="0"/>
            <a:t>Période d’essai</a:t>
          </a:r>
          <a:endParaRPr lang="fr-FR" dirty="0"/>
        </a:p>
      </dgm:t>
    </dgm:pt>
    <dgm:pt modelId="{C5F10CB8-68B9-4C99-A731-7E918B2C1649}" type="parTrans" cxnId="{13737B7C-CFEA-4EC2-BE55-35C836FCF266}">
      <dgm:prSet/>
      <dgm:spPr/>
      <dgm:t>
        <a:bodyPr/>
        <a:lstStyle/>
        <a:p>
          <a:endParaRPr lang="fr-FR"/>
        </a:p>
      </dgm:t>
    </dgm:pt>
    <dgm:pt modelId="{32361307-9799-4473-8627-A3094212CA11}" type="sibTrans" cxnId="{13737B7C-CFEA-4EC2-BE55-35C836FCF266}">
      <dgm:prSet/>
      <dgm:spPr/>
      <dgm:t>
        <a:bodyPr/>
        <a:lstStyle/>
        <a:p>
          <a:endParaRPr lang="fr-FR"/>
        </a:p>
      </dgm:t>
    </dgm:pt>
    <dgm:pt modelId="{E2517F35-61E0-46F7-9475-2545944B5F3B}">
      <dgm:prSet phldrT="[Texte]"/>
      <dgm:spPr/>
      <dgm:t>
        <a:bodyPr/>
        <a:lstStyle/>
        <a:p>
          <a:r>
            <a:rPr lang="fr-FR" dirty="0" smtClean="0"/>
            <a:t>Durée du travail </a:t>
          </a:r>
          <a:endParaRPr lang="fr-FR" dirty="0"/>
        </a:p>
      </dgm:t>
    </dgm:pt>
    <dgm:pt modelId="{961FA8A2-060A-49D8-A86D-76E7252F35E7}" type="parTrans" cxnId="{CE194E56-CA3C-4ED6-B6F2-3EB59C02C1DE}">
      <dgm:prSet/>
      <dgm:spPr/>
      <dgm:t>
        <a:bodyPr/>
        <a:lstStyle/>
        <a:p>
          <a:endParaRPr lang="fr-FR"/>
        </a:p>
      </dgm:t>
    </dgm:pt>
    <dgm:pt modelId="{4BFABC49-7807-4E4F-9AFC-2B9EECC29546}" type="sibTrans" cxnId="{CE194E56-CA3C-4ED6-B6F2-3EB59C02C1DE}">
      <dgm:prSet/>
      <dgm:spPr/>
      <dgm:t>
        <a:bodyPr/>
        <a:lstStyle/>
        <a:p>
          <a:endParaRPr lang="fr-FR"/>
        </a:p>
      </dgm:t>
    </dgm:pt>
    <dgm:pt modelId="{1EEDE737-3C3A-441B-B1A4-92CF3F263F93}">
      <dgm:prSet phldrT="[Texte]"/>
      <dgm:spPr/>
      <dgm:t>
        <a:bodyPr/>
        <a:lstStyle/>
        <a:p>
          <a:r>
            <a:rPr lang="fr-FR" dirty="0" smtClean="0"/>
            <a:t>Convention collective applicable</a:t>
          </a:r>
          <a:endParaRPr lang="fr-FR" dirty="0"/>
        </a:p>
      </dgm:t>
    </dgm:pt>
    <dgm:pt modelId="{AF7C71FB-6793-4AB7-BD6F-2F45F4223CF1}" type="parTrans" cxnId="{81379CC3-60C3-4788-AD28-CE027CA35CA6}">
      <dgm:prSet/>
      <dgm:spPr/>
      <dgm:t>
        <a:bodyPr/>
        <a:lstStyle/>
        <a:p>
          <a:endParaRPr lang="fr-FR"/>
        </a:p>
      </dgm:t>
    </dgm:pt>
    <dgm:pt modelId="{2CEA59F9-71ED-4287-B0AC-AB7690AE5AF8}" type="sibTrans" cxnId="{81379CC3-60C3-4788-AD28-CE027CA35CA6}">
      <dgm:prSet/>
      <dgm:spPr/>
      <dgm:t>
        <a:bodyPr/>
        <a:lstStyle/>
        <a:p>
          <a:endParaRPr lang="fr-FR"/>
        </a:p>
      </dgm:t>
    </dgm:pt>
    <dgm:pt modelId="{C5D68103-3A8C-40D3-9DD1-12989813507B}" type="pres">
      <dgm:prSet presAssocID="{D049B8E4-548E-421D-9077-E2F0CF85ED42}" presName="Name0" presStyleCnt="0">
        <dgm:presLayoutVars>
          <dgm:dir/>
          <dgm:resizeHandles/>
        </dgm:presLayoutVars>
      </dgm:prSet>
      <dgm:spPr/>
      <dgm:t>
        <a:bodyPr/>
        <a:lstStyle/>
        <a:p>
          <a:endParaRPr lang="fr-FR"/>
        </a:p>
      </dgm:t>
    </dgm:pt>
    <dgm:pt modelId="{6FDC4BB3-9436-4BFA-A819-C5B3F0DE0F3C}" type="pres">
      <dgm:prSet presAssocID="{77C60296-0E94-47A6-B7B4-98099233813C}" presName="compNode" presStyleCnt="0"/>
      <dgm:spPr/>
    </dgm:pt>
    <dgm:pt modelId="{ACA9971A-B65D-418E-9594-FAB70B11EA1C}" type="pres">
      <dgm:prSet presAssocID="{77C60296-0E94-47A6-B7B4-98099233813C}" presName="dummyConnPt" presStyleCnt="0"/>
      <dgm:spPr/>
    </dgm:pt>
    <dgm:pt modelId="{35BD0340-16EB-43DA-8359-7FAB4AD1199A}" type="pres">
      <dgm:prSet presAssocID="{77C60296-0E94-47A6-B7B4-98099233813C}" presName="node" presStyleLbl="node1" presStyleIdx="0" presStyleCnt="9">
        <dgm:presLayoutVars>
          <dgm:bulletEnabled val="1"/>
        </dgm:presLayoutVars>
      </dgm:prSet>
      <dgm:spPr/>
      <dgm:t>
        <a:bodyPr/>
        <a:lstStyle/>
        <a:p>
          <a:endParaRPr lang="fr-FR"/>
        </a:p>
      </dgm:t>
    </dgm:pt>
    <dgm:pt modelId="{12AB3190-D717-473E-86FB-E725ED029C04}" type="pres">
      <dgm:prSet presAssocID="{119898A1-7A43-4A44-A12A-46D89FE837AD}" presName="sibTrans" presStyleLbl="bgSibTrans2D1" presStyleIdx="0" presStyleCnt="8"/>
      <dgm:spPr/>
      <dgm:t>
        <a:bodyPr/>
        <a:lstStyle/>
        <a:p>
          <a:endParaRPr lang="fr-FR"/>
        </a:p>
      </dgm:t>
    </dgm:pt>
    <dgm:pt modelId="{ADCA0E43-1631-491C-B7B9-59C1DC8FAB71}" type="pres">
      <dgm:prSet presAssocID="{A9E888BD-5151-4A8E-AA7C-56F659BD8669}" presName="compNode" presStyleCnt="0"/>
      <dgm:spPr/>
    </dgm:pt>
    <dgm:pt modelId="{56F19D0D-01F6-4D26-BC47-83C5DAEB30D5}" type="pres">
      <dgm:prSet presAssocID="{A9E888BD-5151-4A8E-AA7C-56F659BD8669}" presName="dummyConnPt" presStyleCnt="0"/>
      <dgm:spPr/>
    </dgm:pt>
    <dgm:pt modelId="{C32012CB-771B-47B2-B3AC-666AB039314C}" type="pres">
      <dgm:prSet presAssocID="{A9E888BD-5151-4A8E-AA7C-56F659BD8669}" presName="node" presStyleLbl="node1" presStyleIdx="1" presStyleCnt="9">
        <dgm:presLayoutVars>
          <dgm:bulletEnabled val="1"/>
        </dgm:presLayoutVars>
      </dgm:prSet>
      <dgm:spPr/>
      <dgm:t>
        <a:bodyPr/>
        <a:lstStyle/>
        <a:p>
          <a:endParaRPr lang="fr-FR"/>
        </a:p>
      </dgm:t>
    </dgm:pt>
    <dgm:pt modelId="{BD269E3D-93DF-43E9-BD5B-44087D97E8E1}" type="pres">
      <dgm:prSet presAssocID="{D5896E67-A7D0-459B-8C84-9EC9D0A07773}" presName="sibTrans" presStyleLbl="bgSibTrans2D1" presStyleIdx="1" presStyleCnt="8"/>
      <dgm:spPr/>
      <dgm:t>
        <a:bodyPr/>
        <a:lstStyle/>
        <a:p>
          <a:endParaRPr lang="fr-FR"/>
        </a:p>
      </dgm:t>
    </dgm:pt>
    <dgm:pt modelId="{FAC4C0D0-499E-4837-8FEF-B8B6C8561933}" type="pres">
      <dgm:prSet presAssocID="{1FB5AD3E-C8F4-49DB-A17A-2A9547EC5A34}" presName="compNode" presStyleCnt="0"/>
      <dgm:spPr/>
    </dgm:pt>
    <dgm:pt modelId="{1CED1AD9-CDA7-4CD6-9FB0-FE9160FC6C84}" type="pres">
      <dgm:prSet presAssocID="{1FB5AD3E-C8F4-49DB-A17A-2A9547EC5A34}" presName="dummyConnPt" presStyleCnt="0"/>
      <dgm:spPr/>
    </dgm:pt>
    <dgm:pt modelId="{6EE8AB49-9B61-4E31-A79E-16B94F2AC0BA}" type="pres">
      <dgm:prSet presAssocID="{1FB5AD3E-C8F4-49DB-A17A-2A9547EC5A34}" presName="node" presStyleLbl="node1" presStyleIdx="2" presStyleCnt="9">
        <dgm:presLayoutVars>
          <dgm:bulletEnabled val="1"/>
        </dgm:presLayoutVars>
      </dgm:prSet>
      <dgm:spPr/>
      <dgm:t>
        <a:bodyPr/>
        <a:lstStyle/>
        <a:p>
          <a:endParaRPr lang="fr-FR"/>
        </a:p>
      </dgm:t>
    </dgm:pt>
    <dgm:pt modelId="{F352B4B5-071C-4B95-9994-94920AFA8532}" type="pres">
      <dgm:prSet presAssocID="{B2696E6A-F9C3-43BE-88CF-A28863098A3F}" presName="sibTrans" presStyleLbl="bgSibTrans2D1" presStyleIdx="2" presStyleCnt="8"/>
      <dgm:spPr/>
      <dgm:t>
        <a:bodyPr/>
        <a:lstStyle/>
        <a:p>
          <a:endParaRPr lang="fr-FR"/>
        </a:p>
      </dgm:t>
    </dgm:pt>
    <dgm:pt modelId="{F806FA48-A63E-4F34-A55C-95501F57FADF}" type="pres">
      <dgm:prSet presAssocID="{599D5ED0-CB8D-4756-8066-9ADCD8D1EA6F}" presName="compNode" presStyleCnt="0"/>
      <dgm:spPr/>
    </dgm:pt>
    <dgm:pt modelId="{49EBC76E-0F9E-4E3B-96D6-101D28EF8FDE}" type="pres">
      <dgm:prSet presAssocID="{599D5ED0-CB8D-4756-8066-9ADCD8D1EA6F}" presName="dummyConnPt" presStyleCnt="0"/>
      <dgm:spPr/>
    </dgm:pt>
    <dgm:pt modelId="{E3CA5BE4-FF5A-4EC2-BC57-1592E61A2F67}" type="pres">
      <dgm:prSet presAssocID="{599D5ED0-CB8D-4756-8066-9ADCD8D1EA6F}" presName="node" presStyleLbl="node1" presStyleIdx="3" presStyleCnt="9">
        <dgm:presLayoutVars>
          <dgm:bulletEnabled val="1"/>
        </dgm:presLayoutVars>
      </dgm:prSet>
      <dgm:spPr/>
      <dgm:t>
        <a:bodyPr/>
        <a:lstStyle/>
        <a:p>
          <a:endParaRPr lang="fr-FR"/>
        </a:p>
      </dgm:t>
    </dgm:pt>
    <dgm:pt modelId="{E37D815C-29F9-439A-913A-1746689EACC9}" type="pres">
      <dgm:prSet presAssocID="{4CDBF59E-0D18-43F6-AB4D-67667B9994A7}" presName="sibTrans" presStyleLbl="bgSibTrans2D1" presStyleIdx="3" presStyleCnt="8"/>
      <dgm:spPr/>
      <dgm:t>
        <a:bodyPr/>
        <a:lstStyle/>
        <a:p>
          <a:endParaRPr lang="fr-FR"/>
        </a:p>
      </dgm:t>
    </dgm:pt>
    <dgm:pt modelId="{9F577EE3-C6A2-4AC0-88E8-8D071AE8DE93}" type="pres">
      <dgm:prSet presAssocID="{F4A2CE74-0C5D-417B-AA75-EDB16E4AD33D}" presName="compNode" presStyleCnt="0"/>
      <dgm:spPr/>
    </dgm:pt>
    <dgm:pt modelId="{3578831C-4490-4349-90DA-A6B5E8A0D3B3}" type="pres">
      <dgm:prSet presAssocID="{F4A2CE74-0C5D-417B-AA75-EDB16E4AD33D}" presName="dummyConnPt" presStyleCnt="0"/>
      <dgm:spPr/>
    </dgm:pt>
    <dgm:pt modelId="{CCAD1081-AC18-4F65-884F-63AA7CA5AE24}" type="pres">
      <dgm:prSet presAssocID="{F4A2CE74-0C5D-417B-AA75-EDB16E4AD33D}" presName="node" presStyleLbl="node1" presStyleIdx="4" presStyleCnt="9">
        <dgm:presLayoutVars>
          <dgm:bulletEnabled val="1"/>
        </dgm:presLayoutVars>
      </dgm:prSet>
      <dgm:spPr/>
      <dgm:t>
        <a:bodyPr/>
        <a:lstStyle/>
        <a:p>
          <a:endParaRPr lang="fr-FR"/>
        </a:p>
      </dgm:t>
    </dgm:pt>
    <dgm:pt modelId="{1B95337B-1657-44FE-98BD-6E8BC7626F35}" type="pres">
      <dgm:prSet presAssocID="{669787F8-F2CF-4B20-AAB8-B1AD554C07B1}" presName="sibTrans" presStyleLbl="bgSibTrans2D1" presStyleIdx="4" presStyleCnt="8"/>
      <dgm:spPr/>
      <dgm:t>
        <a:bodyPr/>
        <a:lstStyle/>
        <a:p>
          <a:endParaRPr lang="fr-FR"/>
        </a:p>
      </dgm:t>
    </dgm:pt>
    <dgm:pt modelId="{8B1DF034-51EB-4B05-8D69-A461D4B5C9EB}" type="pres">
      <dgm:prSet presAssocID="{9E5A3F51-C313-4000-8231-941629550035}" presName="compNode" presStyleCnt="0"/>
      <dgm:spPr/>
    </dgm:pt>
    <dgm:pt modelId="{45FF8AFA-E272-4427-9D8B-4940CDF6B086}" type="pres">
      <dgm:prSet presAssocID="{9E5A3F51-C313-4000-8231-941629550035}" presName="dummyConnPt" presStyleCnt="0"/>
      <dgm:spPr/>
    </dgm:pt>
    <dgm:pt modelId="{A686B000-916D-49B5-8B3F-01DCFDBDF1A2}" type="pres">
      <dgm:prSet presAssocID="{9E5A3F51-C313-4000-8231-941629550035}" presName="node" presStyleLbl="node1" presStyleIdx="5" presStyleCnt="9">
        <dgm:presLayoutVars>
          <dgm:bulletEnabled val="1"/>
        </dgm:presLayoutVars>
      </dgm:prSet>
      <dgm:spPr/>
      <dgm:t>
        <a:bodyPr/>
        <a:lstStyle/>
        <a:p>
          <a:endParaRPr lang="fr-FR"/>
        </a:p>
      </dgm:t>
    </dgm:pt>
    <dgm:pt modelId="{72122B75-982D-4DBD-9C21-E9B8C4B75B9F}" type="pres">
      <dgm:prSet presAssocID="{DEA24543-4E8D-41FE-9E48-E20AA1526B0E}" presName="sibTrans" presStyleLbl="bgSibTrans2D1" presStyleIdx="5" presStyleCnt="8"/>
      <dgm:spPr/>
      <dgm:t>
        <a:bodyPr/>
        <a:lstStyle/>
        <a:p>
          <a:endParaRPr lang="fr-FR"/>
        </a:p>
      </dgm:t>
    </dgm:pt>
    <dgm:pt modelId="{CF1568F8-C8E0-4FA7-9D40-0B568BAED22B}" type="pres">
      <dgm:prSet presAssocID="{14AEC44A-246D-41E0-863B-B72E1FE514DC}" presName="compNode" presStyleCnt="0"/>
      <dgm:spPr/>
    </dgm:pt>
    <dgm:pt modelId="{F4A5B07D-C64E-49A3-91F1-A781CC7991AE}" type="pres">
      <dgm:prSet presAssocID="{14AEC44A-246D-41E0-863B-B72E1FE514DC}" presName="dummyConnPt" presStyleCnt="0"/>
      <dgm:spPr/>
    </dgm:pt>
    <dgm:pt modelId="{88246F8A-F09C-4B52-A04D-29869A1B6C48}" type="pres">
      <dgm:prSet presAssocID="{14AEC44A-246D-41E0-863B-B72E1FE514DC}" presName="node" presStyleLbl="node1" presStyleIdx="6" presStyleCnt="9">
        <dgm:presLayoutVars>
          <dgm:bulletEnabled val="1"/>
        </dgm:presLayoutVars>
      </dgm:prSet>
      <dgm:spPr/>
      <dgm:t>
        <a:bodyPr/>
        <a:lstStyle/>
        <a:p>
          <a:endParaRPr lang="fr-FR"/>
        </a:p>
      </dgm:t>
    </dgm:pt>
    <dgm:pt modelId="{52411AEB-0C8E-4C6D-8088-F4806BCFDE65}" type="pres">
      <dgm:prSet presAssocID="{32361307-9799-4473-8627-A3094212CA11}" presName="sibTrans" presStyleLbl="bgSibTrans2D1" presStyleIdx="6" presStyleCnt="8"/>
      <dgm:spPr/>
      <dgm:t>
        <a:bodyPr/>
        <a:lstStyle/>
        <a:p>
          <a:endParaRPr lang="fr-FR"/>
        </a:p>
      </dgm:t>
    </dgm:pt>
    <dgm:pt modelId="{F882A387-A95A-4CA2-9381-22E70525B12F}" type="pres">
      <dgm:prSet presAssocID="{E2517F35-61E0-46F7-9475-2545944B5F3B}" presName="compNode" presStyleCnt="0"/>
      <dgm:spPr/>
    </dgm:pt>
    <dgm:pt modelId="{EAA610C8-CDCB-46B8-B7DA-0A6E5DBB02E0}" type="pres">
      <dgm:prSet presAssocID="{E2517F35-61E0-46F7-9475-2545944B5F3B}" presName="dummyConnPt" presStyleCnt="0"/>
      <dgm:spPr/>
    </dgm:pt>
    <dgm:pt modelId="{BDD3751B-D39D-4681-85AC-2BAACF087F01}" type="pres">
      <dgm:prSet presAssocID="{E2517F35-61E0-46F7-9475-2545944B5F3B}" presName="node" presStyleLbl="node1" presStyleIdx="7" presStyleCnt="9">
        <dgm:presLayoutVars>
          <dgm:bulletEnabled val="1"/>
        </dgm:presLayoutVars>
      </dgm:prSet>
      <dgm:spPr/>
      <dgm:t>
        <a:bodyPr/>
        <a:lstStyle/>
        <a:p>
          <a:endParaRPr lang="fr-FR"/>
        </a:p>
      </dgm:t>
    </dgm:pt>
    <dgm:pt modelId="{2A2D29F9-365A-48BC-A7CD-BE2307C61E61}" type="pres">
      <dgm:prSet presAssocID="{4BFABC49-7807-4E4F-9AFC-2B9EECC29546}" presName="sibTrans" presStyleLbl="bgSibTrans2D1" presStyleIdx="7" presStyleCnt="8"/>
      <dgm:spPr/>
      <dgm:t>
        <a:bodyPr/>
        <a:lstStyle/>
        <a:p>
          <a:endParaRPr lang="fr-FR"/>
        </a:p>
      </dgm:t>
    </dgm:pt>
    <dgm:pt modelId="{7AEDBEA3-EB48-4342-899B-D6077D8FF09A}" type="pres">
      <dgm:prSet presAssocID="{1EEDE737-3C3A-441B-B1A4-92CF3F263F93}" presName="compNode" presStyleCnt="0"/>
      <dgm:spPr/>
    </dgm:pt>
    <dgm:pt modelId="{0D898DE3-95BE-4E4E-87B9-7E5787154B4B}" type="pres">
      <dgm:prSet presAssocID="{1EEDE737-3C3A-441B-B1A4-92CF3F263F93}" presName="dummyConnPt" presStyleCnt="0"/>
      <dgm:spPr/>
    </dgm:pt>
    <dgm:pt modelId="{C5957F52-D2B0-4219-845E-092C2E8A3121}" type="pres">
      <dgm:prSet presAssocID="{1EEDE737-3C3A-441B-B1A4-92CF3F263F93}" presName="node" presStyleLbl="node1" presStyleIdx="8" presStyleCnt="9">
        <dgm:presLayoutVars>
          <dgm:bulletEnabled val="1"/>
        </dgm:presLayoutVars>
      </dgm:prSet>
      <dgm:spPr/>
      <dgm:t>
        <a:bodyPr/>
        <a:lstStyle/>
        <a:p>
          <a:endParaRPr lang="fr-FR"/>
        </a:p>
      </dgm:t>
    </dgm:pt>
  </dgm:ptLst>
  <dgm:cxnLst>
    <dgm:cxn modelId="{E45116D7-8878-47E5-98AC-C4918E946113}" type="presOf" srcId="{A9E888BD-5151-4A8E-AA7C-56F659BD8669}" destId="{C32012CB-771B-47B2-B3AC-666AB039314C}" srcOrd="0" destOrd="0" presId="urn:microsoft.com/office/officeart/2005/8/layout/bProcess4"/>
    <dgm:cxn modelId="{57D76343-ACB9-4DF9-83AB-4E735C2C3461}" type="presOf" srcId="{599D5ED0-CB8D-4756-8066-9ADCD8D1EA6F}" destId="{E3CA5BE4-FF5A-4EC2-BC57-1592E61A2F67}" srcOrd="0" destOrd="0" presId="urn:microsoft.com/office/officeart/2005/8/layout/bProcess4"/>
    <dgm:cxn modelId="{90B4F566-BF18-43DA-90A1-7C141A6CC473}" type="presOf" srcId="{4BFABC49-7807-4E4F-9AFC-2B9EECC29546}" destId="{2A2D29F9-365A-48BC-A7CD-BE2307C61E61}" srcOrd="0" destOrd="0" presId="urn:microsoft.com/office/officeart/2005/8/layout/bProcess4"/>
    <dgm:cxn modelId="{D440F655-B0F4-4F02-A5A5-F0018EA045DD}" srcId="{D049B8E4-548E-421D-9077-E2F0CF85ED42}" destId="{A9E888BD-5151-4A8E-AA7C-56F659BD8669}" srcOrd="1" destOrd="0" parTransId="{9BE237C4-8C0E-487D-AF7C-AA4F720C1F9E}" sibTransId="{D5896E67-A7D0-459B-8C84-9EC9D0A07773}"/>
    <dgm:cxn modelId="{E9B40F91-EEBF-4208-AED7-BD6320185BE0}" type="presOf" srcId="{32361307-9799-4473-8627-A3094212CA11}" destId="{52411AEB-0C8E-4C6D-8088-F4806BCFDE65}" srcOrd="0" destOrd="0" presId="urn:microsoft.com/office/officeart/2005/8/layout/bProcess4"/>
    <dgm:cxn modelId="{FF0ADAED-EEF7-48FF-ABFC-FEB13430F210}" type="presOf" srcId="{119898A1-7A43-4A44-A12A-46D89FE837AD}" destId="{12AB3190-D717-473E-86FB-E725ED029C04}" srcOrd="0" destOrd="0" presId="urn:microsoft.com/office/officeart/2005/8/layout/bProcess4"/>
    <dgm:cxn modelId="{53425052-8F75-4CEB-9F52-2AB0340AB825}" type="presOf" srcId="{E2517F35-61E0-46F7-9475-2545944B5F3B}" destId="{BDD3751B-D39D-4681-85AC-2BAACF087F01}" srcOrd="0" destOrd="0" presId="urn:microsoft.com/office/officeart/2005/8/layout/bProcess4"/>
    <dgm:cxn modelId="{A4BC45FB-D0EF-4C8C-9433-C5C0D4AD2BCB}" type="presOf" srcId="{DEA24543-4E8D-41FE-9E48-E20AA1526B0E}" destId="{72122B75-982D-4DBD-9C21-E9B8C4B75B9F}" srcOrd="0" destOrd="0" presId="urn:microsoft.com/office/officeart/2005/8/layout/bProcess4"/>
    <dgm:cxn modelId="{91A2C531-470E-43D2-B328-9C06FC19123E}" srcId="{D049B8E4-548E-421D-9077-E2F0CF85ED42}" destId="{9E5A3F51-C313-4000-8231-941629550035}" srcOrd="5" destOrd="0" parTransId="{0A6E3A55-E35E-43B7-B912-ADF9200EC5CA}" sibTransId="{DEA24543-4E8D-41FE-9E48-E20AA1526B0E}"/>
    <dgm:cxn modelId="{87384B57-DAB0-4402-B1E7-D559E924A8C5}" srcId="{D049B8E4-548E-421D-9077-E2F0CF85ED42}" destId="{1FB5AD3E-C8F4-49DB-A17A-2A9547EC5A34}" srcOrd="2" destOrd="0" parTransId="{7806CC0D-BB5B-44D8-B3EA-0FF0252AFAC7}" sibTransId="{B2696E6A-F9C3-43BE-88CF-A28863098A3F}"/>
    <dgm:cxn modelId="{DA88E72A-8B02-401A-B157-949642A3698E}" type="presOf" srcId="{77C60296-0E94-47A6-B7B4-98099233813C}" destId="{35BD0340-16EB-43DA-8359-7FAB4AD1199A}" srcOrd="0" destOrd="0" presId="urn:microsoft.com/office/officeart/2005/8/layout/bProcess4"/>
    <dgm:cxn modelId="{8DE10074-30A2-4D27-A5C8-5134A3531A34}" type="presOf" srcId="{B2696E6A-F9C3-43BE-88CF-A28863098A3F}" destId="{F352B4B5-071C-4B95-9994-94920AFA8532}" srcOrd="0" destOrd="0" presId="urn:microsoft.com/office/officeart/2005/8/layout/bProcess4"/>
    <dgm:cxn modelId="{6021B238-8EA0-4965-AB5C-7D78538F241B}" srcId="{D049B8E4-548E-421D-9077-E2F0CF85ED42}" destId="{599D5ED0-CB8D-4756-8066-9ADCD8D1EA6F}" srcOrd="3" destOrd="0" parTransId="{FD2F45BB-DB89-40EC-9732-76927CE862CF}" sibTransId="{4CDBF59E-0D18-43F6-AB4D-67667B9994A7}"/>
    <dgm:cxn modelId="{CD0A76D9-539D-400E-9A83-5ED7616189D1}" type="presOf" srcId="{D049B8E4-548E-421D-9077-E2F0CF85ED42}" destId="{C5D68103-3A8C-40D3-9DD1-12989813507B}" srcOrd="0" destOrd="0" presId="urn:microsoft.com/office/officeart/2005/8/layout/bProcess4"/>
    <dgm:cxn modelId="{4364BEF1-AFA7-446D-8C1F-805774C67166}" type="presOf" srcId="{9E5A3F51-C313-4000-8231-941629550035}" destId="{A686B000-916D-49B5-8B3F-01DCFDBDF1A2}" srcOrd="0" destOrd="0" presId="urn:microsoft.com/office/officeart/2005/8/layout/bProcess4"/>
    <dgm:cxn modelId="{BD939FBA-5AB1-434A-A583-4ED20B7A4B6B}" type="presOf" srcId="{1EEDE737-3C3A-441B-B1A4-92CF3F263F93}" destId="{C5957F52-D2B0-4219-845E-092C2E8A3121}" srcOrd="0" destOrd="0" presId="urn:microsoft.com/office/officeart/2005/8/layout/bProcess4"/>
    <dgm:cxn modelId="{643CE3C9-2644-4E42-A937-DC5B66C04570}" srcId="{D049B8E4-548E-421D-9077-E2F0CF85ED42}" destId="{77C60296-0E94-47A6-B7B4-98099233813C}" srcOrd="0" destOrd="0" parTransId="{5A8B4A79-3D3E-493B-9696-CC5E2DB10CC0}" sibTransId="{119898A1-7A43-4A44-A12A-46D89FE837AD}"/>
    <dgm:cxn modelId="{81E0AF7E-AB3F-40B8-8413-3CFA6037AA04}" type="presOf" srcId="{4CDBF59E-0D18-43F6-AB4D-67667B9994A7}" destId="{E37D815C-29F9-439A-913A-1746689EACC9}" srcOrd="0" destOrd="0" presId="urn:microsoft.com/office/officeart/2005/8/layout/bProcess4"/>
    <dgm:cxn modelId="{13737B7C-CFEA-4EC2-BE55-35C836FCF266}" srcId="{D049B8E4-548E-421D-9077-E2F0CF85ED42}" destId="{14AEC44A-246D-41E0-863B-B72E1FE514DC}" srcOrd="6" destOrd="0" parTransId="{C5F10CB8-68B9-4C99-A731-7E918B2C1649}" sibTransId="{32361307-9799-4473-8627-A3094212CA11}"/>
    <dgm:cxn modelId="{78F28615-79BF-4CA2-8FA0-121E8CF996E3}" type="presOf" srcId="{F4A2CE74-0C5D-417B-AA75-EDB16E4AD33D}" destId="{CCAD1081-AC18-4F65-884F-63AA7CA5AE24}" srcOrd="0" destOrd="0" presId="urn:microsoft.com/office/officeart/2005/8/layout/bProcess4"/>
    <dgm:cxn modelId="{A803BEE9-76A8-4A1B-81AF-ECB599693156}" type="presOf" srcId="{1FB5AD3E-C8F4-49DB-A17A-2A9547EC5A34}" destId="{6EE8AB49-9B61-4E31-A79E-16B94F2AC0BA}" srcOrd="0" destOrd="0" presId="urn:microsoft.com/office/officeart/2005/8/layout/bProcess4"/>
    <dgm:cxn modelId="{8F5BB376-47ED-4651-9D96-1010CB4BE4A0}" type="presOf" srcId="{14AEC44A-246D-41E0-863B-B72E1FE514DC}" destId="{88246F8A-F09C-4B52-A04D-29869A1B6C48}" srcOrd="0" destOrd="0" presId="urn:microsoft.com/office/officeart/2005/8/layout/bProcess4"/>
    <dgm:cxn modelId="{CE194E56-CA3C-4ED6-B6F2-3EB59C02C1DE}" srcId="{D049B8E4-548E-421D-9077-E2F0CF85ED42}" destId="{E2517F35-61E0-46F7-9475-2545944B5F3B}" srcOrd="7" destOrd="0" parTransId="{961FA8A2-060A-49D8-A86D-76E7252F35E7}" sibTransId="{4BFABC49-7807-4E4F-9AFC-2B9EECC29546}"/>
    <dgm:cxn modelId="{98CDA3E7-1FB2-4225-9EED-C2FE816D6DCA}" type="presOf" srcId="{D5896E67-A7D0-459B-8C84-9EC9D0A07773}" destId="{BD269E3D-93DF-43E9-BD5B-44087D97E8E1}" srcOrd="0" destOrd="0" presId="urn:microsoft.com/office/officeart/2005/8/layout/bProcess4"/>
    <dgm:cxn modelId="{ACE93901-F85A-4E4B-A723-0ACE2CDA928F}" type="presOf" srcId="{669787F8-F2CF-4B20-AAB8-B1AD554C07B1}" destId="{1B95337B-1657-44FE-98BD-6E8BC7626F35}" srcOrd="0" destOrd="0" presId="urn:microsoft.com/office/officeart/2005/8/layout/bProcess4"/>
    <dgm:cxn modelId="{81379CC3-60C3-4788-AD28-CE027CA35CA6}" srcId="{D049B8E4-548E-421D-9077-E2F0CF85ED42}" destId="{1EEDE737-3C3A-441B-B1A4-92CF3F263F93}" srcOrd="8" destOrd="0" parTransId="{AF7C71FB-6793-4AB7-BD6F-2F45F4223CF1}" sibTransId="{2CEA59F9-71ED-4287-B0AC-AB7690AE5AF8}"/>
    <dgm:cxn modelId="{61C96F01-1619-4E06-BE6C-270B52E7FF7F}" srcId="{D049B8E4-548E-421D-9077-E2F0CF85ED42}" destId="{F4A2CE74-0C5D-417B-AA75-EDB16E4AD33D}" srcOrd="4" destOrd="0" parTransId="{8A9DAC33-0AA3-48F3-9B23-48A58AD39E18}" sibTransId="{669787F8-F2CF-4B20-AAB8-B1AD554C07B1}"/>
    <dgm:cxn modelId="{C44BA195-7848-4E3A-AFAF-7087C5EF24AD}" type="presParOf" srcId="{C5D68103-3A8C-40D3-9DD1-12989813507B}" destId="{6FDC4BB3-9436-4BFA-A819-C5B3F0DE0F3C}" srcOrd="0" destOrd="0" presId="urn:microsoft.com/office/officeart/2005/8/layout/bProcess4"/>
    <dgm:cxn modelId="{487E0D03-B313-4340-8E35-518EC000CBEF}" type="presParOf" srcId="{6FDC4BB3-9436-4BFA-A819-C5B3F0DE0F3C}" destId="{ACA9971A-B65D-418E-9594-FAB70B11EA1C}" srcOrd="0" destOrd="0" presId="urn:microsoft.com/office/officeart/2005/8/layout/bProcess4"/>
    <dgm:cxn modelId="{430B8B16-EC3F-4EE6-B115-45AC4663F61F}" type="presParOf" srcId="{6FDC4BB3-9436-4BFA-A819-C5B3F0DE0F3C}" destId="{35BD0340-16EB-43DA-8359-7FAB4AD1199A}" srcOrd="1" destOrd="0" presId="urn:microsoft.com/office/officeart/2005/8/layout/bProcess4"/>
    <dgm:cxn modelId="{3DB930B0-BAE4-4C9D-A23E-028ADB66CA7D}" type="presParOf" srcId="{C5D68103-3A8C-40D3-9DD1-12989813507B}" destId="{12AB3190-D717-473E-86FB-E725ED029C04}" srcOrd="1" destOrd="0" presId="urn:microsoft.com/office/officeart/2005/8/layout/bProcess4"/>
    <dgm:cxn modelId="{A5B59C56-CE4F-4B89-B040-33A463E8606F}" type="presParOf" srcId="{C5D68103-3A8C-40D3-9DD1-12989813507B}" destId="{ADCA0E43-1631-491C-B7B9-59C1DC8FAB71}" srcOrd="2" destOrd="0" presId="urn:microsoft.com/office/officeart/2005/8/layout/bProcess4"/>
    <dgm:cxn modelId="{88607EC5-3594-4EC5-9C03-77D8C4C768DC}" type="presParOf" srcId="{ADCA0E43-1631-491C-B7B9-59C1DC8FAB71}" destId="{56F19D0D-01F6-4D26-BC47-83C5DAEB30D5}" srcOrd="0" destOrd="0" presId="urn:microsoft.com/office/officeart/2005/8/layout/bProcess4"/>
    <dgm:cxn modelId="{E0D26EC7-D874-4CEE-B6F4-7532386F3F0A}" type="presParOf" srcId="{ADCA0E43-1631-491C-B7B9-59C1DC8FAB71}" destId="{C32012CB-771B-47B2-B3AC-666AB039314C}" srcOrd="1" destOrd="0" presId="urn:microsoft.com/office/officeart/2005/8/layout/bProcess4"/>
    <dgm:cxn modelId="{CE960ED0-037F-4D39-9C45-AB477F9E8AA3}" type="presParOf" srcId="{C5D68103-3A8C-40D3-9DD1-12989813507B}" destId="{BD269E3D-93DF-43E9-BD5B-44087D97E8E1}" srcOrd="3" destOrd="0" presId="urn:microsoft.com/office/officeart/2005/8/layout/bProcess4"/>
    <dgm:cxn modelId="{7D1EEE82-C87C-47D7-BF22-5947B64DD586}" type="presParOf" srcId="{C5D68103-3A8C-40D3-9DD1-12989813507B}" destId="{FAC4C0D0-499E-4837-8FEF-B8B6C8561933}" srcOrd="4" destOrd="0" presId="urn:microsoft.com/office/officeart/2005/8/layout/bProcess4"/>
    <dgm:cxn modelId="{0CBE4D17-F3CB-4226-98FC-0AC1DE5DCA59}" type="presParOf" srcId="{FAC4C0D0-499E-4837-8FEF-B8B6C8561933}" destId="{1CED1AD9-CDA7-4CD6-9FB0-FE9160FC6C84}" srcOrd="0" destOrd="0" presId="urn:microsoft.com/office/officeart/2005/8/layout/bProcess4"/>
    <dgm:cxn modelId="{54AFBCF4-B673-4FDD-B280-A976B3861A6A}" type="presParOf" srcId="{FAC4C0D0-499E-4837-8FEF-B8B6C8561933}" destId="{6EE8AB49-9B61-4E31-A79E-16B94F2AC0BA}" srcOrd="1" destOrd="0" presId="urn:microsoft.com/office/officeart/2005/8/layout/bProcess4"/>
    <dgm:cxn modelId="{854DFF23-B6F7-4E76-BB42-178CE5BC2612}" type="presParOf" srcId="{C5D68103-3A8C-40D3-9DD1-12989813507B}" destId="{F352B4B5-071C-4B95-9994-94920AFA8532}" srcOrd="5" destOrd="0" presId="urn:microsoft.com/office/officeart/2005/8/layout/bProcess4"/>
    <dgm:cxn modelId="{41FB70E3-D276-40AA-8265-319F76529896}" type="presParOf" srcId="{C5D68103-3A8C-40D3-9DD1-12989813507B}" destId="{F806FA48-A63E-4F34-A55C-95501F57FADF}" srcOrd="6" destOrd="0" presId="urn:microsoft.com/office/officeart/2005/8/layout/bProcess4"/>
    <dgm:cxn modelId="{5841FBE8-EEC4-4BEA-92DB-4CEB7FE46E73}" type="presParOf" srcId="{F806FA48-A63E-4F34-A55C-95501F57FADF}" destId="{49EBC76E-0F9E-4E3B-96D6-101D28EF8FDE}" srcOrd="0" destOrd="0" presId="urn:microsoft.com/office/officeart/2005/8/layout/bProcess4"/>
    <dgm:cxn modelId="{01202D54-3EF2-4C6A-8940-87D806B9F24E}" type="presParOf" srcId="{F806FA48-A63E-4F34-A55C-95501F57FADF}" destId="{E3CA5BE4-FF5A-4EC2-BC57-1592E61A2F67}" srcOrd="1" destOrd="0" presId="urn:microsoft.com/office/officeart/2005/8/layout/bProcess4"/>
    <dgm:cxn modelId="{833212D9-E8E8-41AF-8291-48FAF0D0D7F3}" type="presParOf" srcId="{C5D68103-3A8C-40D3-9DD1-12989813507B}" destId="{E37D815C-29F9-439A-913A-1746689EACC9}" srcOrd="7" destOrd="0" presId="urn:microsoft.com/office/officeart/2005/8/layout/bProcess4"/>
    <dgm:cxn modelId="{B77C86F8-6E93-4730-8D8C-B165834C12D5}" type="presParOf" srcId="{C5D68103-3A8C-40D3-9DD1-12989813507B}" destId="{9F577EE3-C6A2-4AC0-88E8-8D071AE8DE93}" srcOrd="8" destOrd="0" presId="urn:microsoft.com/office/officeart/2005/8/layout/bProcess4"/>
    <dgm:cxn modelId="{7B84EA90-E044-4796-8C99-FE79FF047744}" type="presParOf" srcId="{9F577EE3-C6A2-4AC0-88E8-8D071AE8DE93}" destId="{3578831C-4490-4349-90DA-A6B5E8A0D3B3}" srcOrd="0" destOrd="0" presId="urn:microsoft.com/office/officeart/2005/8/layout/bProcess4"/>
    <dgm:cxn modelId="{DC716441-BFB8-45D2-8BC6-F809C03DC1F3}" type="presParOf" srcId="{9F577EE3-C6A2-4AC0-88E8-8D071AE8DE93}" destId="{CCAD1081-AC18-4F65-884F-63AA7CA5AE24}" srcOrd="1" destOrd="0" presId="urn:microsoft.com/office/officeart/2005/8/layout/bProcess4"/>
    <dgm:cxn modelId="{5F774246-AAE7-4787-870E-34A5A2828AF7}" type="presParOf" srcId="{C5D68103-3A8C-40D3-9DD1-12989813507B}" destId="{1B95337B-1657-44FE-98BD-6E8BC7626F35}" srcOrd="9" destOrd="0" presId="urn:microsoft.com/office/officeart/2005/8/layout/bProcess4"/>
    <dgm:cxn modelId="{9DF39D9B-80FF-4735-A1E9-18947AC4FB0A}" type="presParOf" srcId="{C5D68103-3A8C-40D3-9DD1-12989813507B}" destId="{8B1DF034-51EB-4B05-8D69-A461D4B5C9EB}" srcOrd="10" destOrd="0" presId="urn:microsoft.com/office/officeart/2005/8/layout/bProcess4"/>
    <dgm:cxn modelId="{C145B947-FFCA-402B-B990-573653DFBB6B}" type="presParOf" srcId="{8B1DF034-51EB-4B05-8D69-A461D4B5C9EB}" destId="{45FF8AFA-E272-4427-9D8B-4940CDF6B086}" srcOrd="0" destOrd="0" presId="urn:microsoft.com/office/officeart/2005/8/layout/bProcess4"/>
    <dgm:cxn modelId="{FEEAA7D8-755E-4522-BC03-77915724A9C5}" type="presParOf" srcId="{8B1DF034-51EB-4B05-8D69-A461D4B5C9EB}" destId="{A686B000-916D-49B5-8B3F-01DCFDBDF1A2}" srcOrd="1" destOrd="0" presId="urn:microsoft.com/office/officeart/2005/8/layout/bProcess4"/>
    <dgm:cxn modelId="{A908C52D-932F-46F7-A73B-E7B975B61FED}" type="presParOf" srcId="{C5D68103-3A8C-40D3-9DD1-12989813507B}" destId="{72122B75-982D-4DBD-9C21-E9B8C4B75B9F}" srcOrd="11" destOrd="0" presId="urn:microsoft.com/office/officeart/2005/8/layout/bProcess4"/>
    <dgm:cxn modelId="{17F4126B-23EE-480F-94DF-6BE4656C03FB}" type="presParOf" srcId="{C5D68103-3A8C-40D3-9DD1-12989813507B}" destId="{CF1568F8-C8E0-4FA7-9D40-0B568BAED22B}" srcOrd="12" destOrd="0" presId="urn:microsoft.com/office/officeart/2005/8/layout/bProcess4"/>
    <dgm:cxn modelId="{03EBB3BE-7765-4444-8A3D-D71F26415EE2}" type="presParOf" srcId="{CF1568F8-C8E0-4FA7-9D40-0B568BAED22B}" destId="{F4A5B07D-C64E-49A3-91F1-A781CC7991AE}" srcOrd="0" destOrd="0" presId="urn:microsoft.com/office/officeart/2005/8/layout/bProcess4"/>
    <dgm:cxn modelId="{E14B5672-76B0-459F-AB78-92ACC170AF81}" type="presParOf" srcId="{CF1568F8-C8E0-4FA7-9D40-0B568BAED22B}" destId="{88246F8A-F09C-4B52-A04D-29869A1B6C48}" srcOrd="1" destOrd="0" presId="urn:microsoft.com/office/officeart/2005/8/layout/bProcess4"/>
    <dgm:cxn modelId="{C9CC19A4-414E-4DC6-8514-E318BCE90AE6}" type="presParOf" srcId="{C5D68103-3A8C-40D3-9DD1-12989813507B}" destId="{52411AEB-0C8E-4C6D-8088-F4806BCFDE65}" srcOrd="13" destOrd="0" presId="urn:microsoft.com/office/officeart/2005/8/layout/bProcess4"/>
    <dgm:cxn modelId="{6FB5981F-0791-4DC1-8D7F-AB754273E438}" type="presParOf" srcId="{C5D68103-3A8C-40D3-9DD1-12989813507B}" destId="{F882A387-A95A-4CA2-9381-22E70525B12F}" srcOrd="14" destOrd="0" presId="urn:microsoft.com/office/officeart/2005/8/layout/bProcess4"/>
    <dgm:cxn modelId="{067C99C2-FA26-4494-B438-3BB18C394006}" type="presParOf" srcId="{F882A387-A95A-4CA2-9381-22E70525B12F}" destId="{EAA610C8-CDCB-46B8-B7DA-0A6E5DBB02E0}" srcOrd="0" destOrd="0" presId="urn:microsoft.com/office/officeart/2005/8/layout/bProcess4"/>
    <dgm:cxn modelId="{2DEE2B1D-0835-400A-8484-C49744997AC6}" type="presParOf" srcId="{F882A387-A95A-4CA2-9381-22E70525B12F}" destId="{BDD3751B-D39D-4681-85AC-2BAACF087F01}" srcOrd="1" destOrd="0" presId="urn:microsoft.com/office/officeart/2005/8/layout/bProcess4"/>
    <dgm:cxn modelId="{63D0D030-5214-47EE-8095-D585B13FF0C0}" type="presParOf" srcId="{C5D68103-3A8C-40D3-9DD1-12989813507B}" destId="{2A2D29F9-365A-48BC-A7CD-BE2307C61E61}" srcOrd="15" destOrd="0" presId="urn:microsoft.com/office/officeart/2005/8/layout/bProcess4"/>
    <dgm:cxn modelId="{E171A638-783D-4878-8C19-D0B9E03A6FF2}" type="presParOf" srcId="{C5D68103-3A8C-40D3-9DD1-12989813507B}" destId="{7AEDBEA3-EB48-4342-899B-D6077D8FF09A}" srcOrd="16" destOrd="0" presId="urn:microsoft.com/office/officeart/2005/8/layout/bProcess4"/>
    <dgm:cxn modelId="{B47B06B7-EB89-412C-9811-8CF34F18CD63}" type="presParOf" srcId="{7AEDBEA3-EB48-4342-899B-D6077D8FF09A}" destId="{0D898DE3-95BE-4E4E-87B9-7E5787154B4B}" srcOrd="0" destOrd="0" presId="urn:microsoft.com/office/officeart/2005/8/layout/bProcess4"/>
    <dgm:cxn modelId="{6194E5D4-17B1-4C3B-9370-9B380D88666B}" type="presParOf" srcId="{7AEDBEA3-EB48-4342-899B-D6077D8FF09A}" destId="{C5957F52-D2B0-4219-845E-092C2E8A312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372D85-C2FA-4C40-885A-BD2FA5247C05}"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fr-FR"/>
        </a:p>
      </dgm:t>
    </dgm:pt>
    <dgm:pt modelId="{74E48319-535D-4AE0-94C9-61167104D57A}">
      <dgm:prSet phldrT="[Texte]"/>
      <dgm:spPr/>
      <dgm:t>
        <a:bodyPr/>
        <a:lstStyle/>
        <a:p>
          <a:r>
            <a:rPr lang="fr-FR" b="1" dirty="0" smtClean="0"/>
            <a:t>Clause de dédit formation</a:t>
          </a:r>
          <a:endParaRPr lang="fr-FR" b="1" dirty="0"/>
        </a:p>
      </dgm:t>
    </dgm:pt>
    <dgm:pt modelId="{7CFA512E-738E-4ACB-B797-D7866B6DCFAA}" type="parTrans" cxnId="{DE13C5A9-0862-4D35-8650-271A30A1A155}">
      <dgm:prSet/>
      <dgm:spPr/>
      <dgm:t>
        <a:bodyPr/>
        <a:lstStyle/>
        <a:p>
          <a:endParaRPr lang="fr-FR"/>
        </a:p>
      </dgm:t>
    </dgm:pt>
    <dgm:pt modelId="{32CA34CA-9BFA-47F6-A984-BDFEDB964367}" type="sibTrans" cxnId="{DE13C5A9-0862-4D35-8650-271A30A1A155}">
      <dgm:prSet/>
      <dgm:spPr/>
      <dgm:t>
        <a:bodyPr/>
        <a:lstStyle/>
        <a:p>
          <a:r>
            <a:rPr lang="fr-FR" b="1" dirty="0" smtClean="0">
              <a:solidFill>
                <a:schemeClr val="tx1"/>
              </a:solidFill>
            </a:rPr>
            <a:t>Clause de non concurrence</a:t>
          </a:r>
          <a:endParaRPr lang="fr-FR" b="1" dirty="0">
            <a:solidFill>
              <a:schemeClr val="tx1"/>
            </a:solidFill>
          </a:endParaRPr>
        </a:p>
      </dgm:t>
    </dgm:pt>
    <dgm:pt modelId="{E45CAD2F-9B19-4BA0-B2DA-681FECFA4478}">
      <dgm:prSet phldrT="[Texte]"/>
      <dgm:spPr/>
      <dgm:t>
        <a:bodyPr/>
        <a:lstStyle/>
        <a:p>
          <a:endParaRPr lang="fr-FR" dirty="0"/>
        </a:p>
      </dgm:t>
    </dgm:pt>
    <dgm:pt modelId="{EDA33B69-DADB-4D34-B3FF-2476D37D4557}" type="parTrans" cxnId="{09A2CCB2-2182-45B6-954F-DD9061EBF4FA}">
      <dgm:prSet/>
      <dgm:spPr/>
      <dgm:t>
        <a:bodyPr/>
        <a:lstStyle/>
        <a:p>
          <a:endParaRPr lang="fr-FR"/>
        </a:p>
      </dgm:t>
    </dgm:pt>
    <dgm:pt modelId="{A9808A8B-999C-4E84-A27B-B1D6C9070FEB}" type="sibTrans" cxnId="{09A2CCB2-2182-45B6-954F-DD9061EBF4FA}">
      <dgm:prSet/>
      <dgm:spPr/>
      <dgm:t>
        <a:bodyPr/>
        <a:lstStyle/>
        <a:p>
          <a:endParaRPr lang="fr-FR"/>
        </a:p>
      </dgm:t>
    </dgm:pt>
    <dgm:pt modelId="{D7E1A1C3-7B77-48EA-BAAD-130B8A56AC83}">
      <dgm:prSet phldrT="[Texte]"/>
      <dgm:spPr/>
      <dgm:t>
        <a:bodyPr/>
        <a:lstStyle/>
        <a:p>
          <a:r>
            <a:rPr lang="fr-FR" b="1" dirty="0" smtClean="0">
              <a:solidFill>
                <a:schemeClr val="tx1"/>
              </a:solidFill>
            </a:rPr>
            <a:t>Clause de mobilité</a:t>
          </a:r>
          <a:endParaRPr lang="fr-FR" b="1" dirty="0">
            <a:solidFill>
              <a:schemeClr val="tx1"/>
            </a:solidFill>
          </a:endParaRPr>
        </a:p>
      </dgm:t>
    </dgm:pt>
    <dgm:pt modelId="{5BD25564-7339-495A-B09C-17168460DD5A}" type="parTrans" cxnId="{13DCC85B-429F-42AF-9C4A-962A631E0F1A}">
      <dgm:prSet/>
      <dgm:spPr/>
      <dgm:t>
        <a:bodyPr/>
        <a:lstStyle/>
        <a:p>
          <a:endParaRPr lang="fr-FR"/>
        </a:p>
      </dgm:t>
    </dgm:pt>
    <dgm:pt modelId="{D21C5E27-D462-495A-B4E7-F46CAEC304C2}" type="sibTrans" cxnId="{13DCC85B-429F-42AF-9C4A-962A631E0F1A}">
      <dgm:prSet custT="1"/>
      <dgm:spPr/>
      <dgm:t>
        <a:bodyPr/>
        <a:lstStyle/>
        <a:p>
          <a:r>
            <a:rPr lang="fr-FR" sz="1600" dirty="0" smtClean="0"/>
            <a:t>Clause de confidentialité</a:t>
          </a:r>
          <a:endParaRPr lang="fr-FR" sz="1600" dirty="0"/>
        </a:p>
      </dgm:t>
    </dgm:pt>
    <dgm:pt modelId="{FC0ECA4F-A7A9-4FAE-90A4-3D71CFA39538}">
      <dgm:prSet phldrT="[Texte]"/>
      <dgm:spPr/>
      <dgm:t>
        <a:bodyPr/>
        <a:lstStyle/>
        <a:p>
          <a:endParaRPr lang="fr-FR" dirty="0"/>
        </a:p>
      </dgm:t>
    </dgm:pt>
    <dgm:pt modelId="{E2750D4A-7B13-40A4-8382-BD282FA69A8D}" type="parTrans" cxnId="{0A9F9590-8ADC-4F00-9D45-CB6A3BB295D3}">
      <dgm:prSet/>
      <dgm:spPr/>
      <dgm:t>
        <a:bodyPr/>
        <a:lstStyle/>
        <a:p>
          <a:endParaRPr lang="fr-FR"/>
        </a:p>
      </dgm:t>
    </dgm:pt>
    <dgm:pt modelId="{31819C2D-5F51-460F-8856-F12CF4DE7C44}" type="sibTrans" cxnId="{0A9F9590-8ADC-4F00-9D45-CB6A3BB295D3}">
      <dgm:prSet/>
      <dgm:spPr/>
      <dgm:t>
        <a:bodyPr/>
        <a:lstStyle/>
        <a:p>
          <a:endParaRPr lang="fr-FR"/>
        </a:p>
      </dgm:t>
    </dgm:pt>
    <dgm:pt modelId="{B1FFEC9D-9AFE-4ACC-86C3-34A1C3A98D94}">
      <dgm:prSet phldrT="[Texte]" custT="1"/>
      <dgm:spPr/>
      <dgm:t>
        <a:bodyPr/>
        <a:lstStyle/>
        <a:p>
          <a:r>
            <a:rPr lang="fr-FR" sz="1600" dirty="0" smtClean="0">
              <a:solidFill>
                <a:schemeClr val="tx1"/>
              </a:solidFill>
            </a:rPr>
            <a:t>Clause d’exclusivité</a:t>
          </a:r>
          <a:endParaRPr lang="fr-FR" sz="1600" dirty="0">
            <a:solidFill>
              <a:schemeClr val="tx1"/>
            </a:solidFill>
          </a:endParaRPr>
        </a:p>
      </dgm:t>
    </dgm:pt>
    <dgm:pt modelId="{A810E156-B58A-4A4C-B494-D14764D427AA}" type="parTrans" cxnId="{413BD31A-A135-4238-925B-13B79F57E31B}">
      <dgm:prSet/>
      <dgm:spPr/>
      <dgm:t>
        <a:bodyPr/>
        <a:lstStyle/>
        <a:p>
          <a:endParaRPr lang="fr-FR"/>
        </a:p>
      </dgm:t>
    </dgm:pt>
    <dgm:pt modelId="{1C2C62FB-3B47-4E2C-9AA4-5F244A7AD0D9}" type="sibTrans" cxnId="{413BD31A-A135-4238-925B-13B79F57E31B}">
      <dgm:prSet/>
      <dgm:spPr/>
      <dgm:t>
        <a:bodyPr/>
        <a:lstStyle/>
        <a:p>
          <a:r>
            <a:rPr lang="fr-FR" dirty="0" smtClean="0"/>
            <a:t>Clause de garantie d’emploi</a:t>
          </a:r>
          <a:endParaRPr lang="fr-FR" dirty="0"/>
        </a:p>
      </dgm:t>
    </dgm:pt>
    <dgm:pt modelId="{6E01D6E2-8438-4CCA-B96A-9C333E5846A2}">
      <dgm:prSet phldrT="[Texte]"/>
      <dgm:spPr/>
      <dgm:t>
        <a:bodyPr/>
        <a:lstStyle/>
        <a:p>
          <a:endParaRPr lang="fr-FR" dirty="0"/>
        </a:p>
      </dgm:t>
    </dgm:pt>
    <dgm:pt modelId="{86283366-6BBD-4909-BC53-8C6BA74C4B16}" type="parTrans" cxnId="{E571C5EE-C7DA-4386-AD8C-722CB46EC5D4}">
      <dgm:prSet/>
      <dgm:spPr/>
      <dgm:t>
        <a:bodyPr/>
        <a:lstStyle/>
        <a:p>
          <a:endParaRPr lang="fr-FR"/>
        </a:p>
      </dgm:t>
    </dgm:pt>
    <dgm:pt modelId="{92FD4AC7-9C7C-4BC8-A7C3-BE9E84605937}" type="sibTrans" cxnId="{E571C5EE-C7DA-4386-AD8C-722CB46EC5D4}">
      <dgm:prSet/>
      <dgm:spPr/>
      <dgm:t>
        <a:bodyPr/>
        <a:lstStyle/>
        <a:p>
          <a:endParaRPr lang="fr-FR"/>
        </a:p>
      </dgm:t>
    </dgm:pt>
    <dgm:pt modelId="{FDD5CD03-B05A-42BC-8FF3-A7D173E2A6B7}" type="pres">
      <dgm:prSet presAssocID="{46372D85-C2FA-4C40-885A-BD2FA5247C05}" presName="Name0" presStyleCnt="0">
        <dgm:presLayoutVars>
          <dgm:chMax/>
          <dgm:chPref/>
          <dgm:dir/>
          <dgm:animLvl val="lvl"/>
        </dgm:presLayoutVars>
      </dgm:prSet>
      <dgm:spPr/>
      <dgm:t>
        <a:bodyPr/>
        <a:lstStyle/>
        <a:p>
          <a:endParaRPr lang="fr-FR"/>
        </a:p>
      </dgm:t>
    </dgm:pt>
    <dgm:pt modelId="{B7C0C493-BF96-4564-B2B1-D4CA0F06AE34}" type="pres">
      <dgm:prSet presAssocID="{74E48319-535D-4AE0-94C9-61167104D57A}" presName="composite" presStyleCnt="0"/>
      <dgm:spPr/>
    </dgm:pt>
    <dgm:pt modelId="{F1B1B52F-D059-498A-B7CB-D8ADA20601AB}" type="pres">
      <dgm:prSet presAssocID="{74E48319-535D-4AE0-94C9-61167104D57A}" presName="Parent1" presStyleLbl="node1" presStyleIdx="0" presStyleCnt="6" custScaleX="136426">
        <dgm:presLayoutVars>
          <dgm:chMax val="1"/>
          <dgm:chPref val="1"/>
          <dgm:bulletEnabled val="1"/>
        </dgm:presLayoutVars>
      </dgm:prSet>
      <dgm:spPr/>
      <dgm:t>
        <a:bodyPr/>
        <a:lstStyle/>
        <a:p>
          <a:endParaRPr lang="fr-FR"/>
        </a:p>
      </dgm:t>
    </dgm:pt>
    <dgm:pt modelId="{4F155A32-8E5A-4FF6-8DB6-F339B3CAEEEE}" type="pres">
      <dgm:prSet presAssocID="{74E48319-535D-4AE0-94C9-61167104D57A}" presName="Childtext1" presStyleLbl="revTx" presStyleIdx="0" presStyleCnt="3" custScaleX="76335">
        <dgm:presLayoutVars>
          <dgm:chMax val="0"/>
          <dgm:chPref val="0"/>
          <dgm:bulletEnabled val="1"/>
        </dgm:presLayoutVars>
      </dgm:prSet>
      <dgm:spPr/>
      <dgm:t>
        <a:bodyPr/>
        <a:lstStyle/>
        <a:p>
          <a:endParaRPr lang="fr-FR"/>
        </a:p>
      </dgm:t>
    </dgm:pt>
    <dgm:pt modelId="{94E22A0A-31CF-4553-BAFD-E9E5C530602A}" type="pres">
      <dgm:prSet presAssocID="{74E48319-535D-4AE0-94C9-61167104D57A}" presName="BalanceSpacing" presStyleCnt="0"/>
      <dgm:spPr/>
    </dgm:pt>
    <dgm:pt modelId="{793D9F28-5CCA-4F95-AB57-FC84F7B7BAB0}" type="pres">
      <dgm:prSet presAssocID="{74E48319-535D-4AE0-94C9-61167104D57A}" presName="BalanceSpacing1" presStyleCnt="0"/>
      <dgm:spPr/>
    </dgm:pt>
    <dgm:pt modelId="{4DF85AB4-7C75-414D-8ABC-486E7BBBB468}" type="pres">
      <dgm:prSet presAssocID="{32CA34CA-9BFA-47F6-A984-BDFEDB964367}" presName="Accent1Text" presStyleLbl="node1" presStyleIdx="1" presStyleCnt="6" custScaleX="141254"/>
      <dgm:spPr/>
      <dgm:t>
        <a:bodyPr/>
        <a:lstStyle/>
        <a:p>
          <a:endParaRPr lang="fr-FR"/>
        </a:p>
      </dgm:t>
    </dgm:pt>
    <dgm:pt modelId="{A5E714FA-4C5B-4EC0-B8C6-AF49251EF7B1}" type="pres">
      <dgm:prSet presAssocID="{32CA34CA-9BFA-47F6-A984-BDFEDB964367}" presName="spaceBetweenRectangles" presStyleCnt="0"/>
      <dgm:spPr/>
    </dgm:pt>
    <dgm:pt modelId="{289D7A45-6093-46D2-A9A7-DC8A882AC5E9}" type="pres">
      <dgm:prSet presAssocID="{D7E1A1C3-7B77-48EA-BAAD-130B8A56AC83}" presName="composite" presStyleCnt="0"/>
      <dgm:spPr/>
    </dgm:pt>
    <dgm:pt modelId="{5B60F449-B6B8-4F72-B6FD-C7AEFBB4634C}" type="pres">
      <dgm:prSet presAssocID="{D7E1A1C3-7B77-48EA-BAAD-130B8A56AC83}" presName="Parent1" presStyleLbl="node1" presStyleIdx="2" presStyleCnt="6" custScaleX="100736">
        <dgm:presLayoutVars>
          <dgm:chMax val="1"/>
          <dgm:chPref val="1"/>
          <dgm:bulletEnabled val="1"/>
        </dgm:presLayoutVars>
      </dgm:prSet>
      <dgm:spPr/>
      <dgm:t>
        <a:bodyPr/>
        <a:lstStyle/>
        <a:p>
          <a:endParaRPr lang="fr-FR"/>
        </a:p>
      </dgm:t>
    </dgm:pt>
    <dgm:pt modelId="{669162CA-CF8E-44CB-8D1C-468F52AC2600}" type="pres">
      <dgm:prSet presAssocID="{D7E1A1C3-7B77-48EA-BAAD-130B8A56AC83}" presName="Childtext1" presStyleLbl="revTx" presStyleIdx="1" presStyleCnt="3">
        <dgm:presLayoutVars>
          <dgm:chMax val="0"/>
          <dgm:chPref val="0"/>
          <dgm:bulletEnabled val="1"/>
        </dgm:presLayoutVars>
      </dgm:prSet>
      <dgm:spPr/>
      <dgm:t>
        <a:bodyPr/>
        <a:lstStyle/>
        <a:p>
          <a:endParaRPr lang="fr-FR"/>
        </a:p>
      </dgm:t>
    </dgm:pt>
    <dgm:pt modelId="{919A0F47-7B22-422A-B18C-1343040F1407}" type="pres">
      <dgm:prSet presAssocID="{D7E1A1C3-7B77-48EA-BAAD-130B8A56AC83}" presName="BalanceSpacing" presStyleCnt="0"/>
      <dgm:spPr/>
    </dgm:pt>
    <dgm:pt modelId="{EE13EF0D-D889-4942-A7F1-A678BC1B57B4}" type="pres">
      <dgm:prSet presAssocID="{D7E1A1C3-7B77-48EA-BAAD-130B8A56AC83}" presName="BalanceSpacing1" presStyleCnt="0"/>
      <dgm:spPr/>
    </dgm:pt>
    <dgm:pt modelId="{BD4A0A6B-16B8-42CC-B6E8-B9E20C336086}" type="pres">
      <dgm:prSet presAssocID="{D21C5E27-D462-495A-B4E7-F46CAEC304C2}" presName="Accent1Text" presStyleLbl="node1" presStyleIdx="3" presStyleCnt="6" custScaleX="147323"/>
      <dgm:spPr/>
      <dgm:t>
        <a:bodyPr/>
        <a:lstStyle/>
        <a:p>
          <a:endParaRPr lang="fr-FR"/>
        </a:p>
      </dgm:t>
    </dgm:pt>
    <dgm:pt modelId="{17B942E1-409F-41D5-9B98-CB4ED5D070BA}" type="pres">
      <dgm:prSet presAssocID="{D21C5E27-D462-495A-B4E7-F46CAEC304C2}" presName="spaceBetweenRectangles" presStyleCnt="0"/>
      <dgm:spPr/>
    </dgm:pt>
    <dgm:pt modelId="{7B73A2AF-1C39-4C29-A796-711885FF62D8}" type="pres">
      <dgm:prSet presAssocID="{B1FFEC9D-9AFE-4ACC-86C3-34A1C3A98D94}" presName="composite" presStyleCnt="0"/>
      <dgm:spPr/>
    </dgm:pt>
    <dgm:pt modelId="{81CD5BCC-D1D9-4107-A79C-6EC5635CEB2B}" type="pres">
      <dgm:prSet presAssocID="{B1FFEC9D-9AFE-4ACC-86C3-34A1C3A98D94}" presName="Parent1" presStyleLbl="node1" presStyleIdx="4" presStyleCnt="6" custScaleX="166047">
        <dgm:presLayoutVars>
          <dgm:chMax val="1"/>
          <dgm:chPref val="1"/>
          <dgm:bulletEnabled val="1"/>
        </dgm:presLayoutVars>
      </dgm:prSet>
      <dgm:spPr/>
      <dgm:t>
        <a:bodyPr/>
        <a:lstStyle/>
        <a:p>
          <a:endParaRPr lang="fr-FR"/>
        </a:p>
      </dgm:t>
    </dgm:pt>
    <dgm:pt modelId="{2A0CF7EC-6327-482B-8023-A938861AE548}" type="pres">
      <dgm:prSet presAssocID="{B1FFEC9D-9AFE-4ACC-86C3-34A1C3A98D94}" presName="Childtext1" presStyleLbl="revTx" presStyleIdx="2" presStyleCnt="3">
        <dgm:presLayoutVars>
          <dgm:chMax val="0"/>
          <dgm:chPref val="0"/>
          <dgm:bulletEnabled val="1"/>
        </dgm:presLayoutVars>
      </dgm:prSet>
      <dgm:spPr/>
      <dgm:t>
        <a:bodyPr/>
        <a:lstStyle/>
        <a:p>
          <a:endParaRPr lang="fr-FR"/>
        </a:p>
      </dgm:t>
    </dgm:pt>
    <dgm:pt modelId="{10A487AE-91F6-4B9B-B1AF-0653B2F5181B}" type="pres">
      <dgm:prSet presAssocID="{B1FFEC9D-9AFE-4ACC-86C3-34A1C3A98D94}" presName="BalanceSpacing" presStyleCnt="0"/>
      <dgm:spPr/>
    </dgm:pt>
    <dgm:pt modelId="{2C5375E2-E927-4C0F-B45C-9C5CBDBF660D}" type="pres">
      <dgm:prSet presAssocID="{B1FFEC9D-9AFE-4ACC-86C3-34A1C3A98D94}" presName="BalanceSpacing1" presStyleCnt="0"/>
      <dgm:spPr/>
    </dgm:pt>
    <dgm:pt modelId="{1C257CA1-2D51-418E-8DC6-F5425566F393}" type="pres">
      <dgm:prSet presAssocID="{1C2C62FB-3B47-4E2C-9AA4-5F244A7AD0D9}" presName="Accent1Text" presStyleLbl="node1" presStyleIdx="5" presStyleCnt="6"/>
      <dgm:spPr/>
      <dgm:t>
        <a:bodyPr/>
        <a:lstStyle/>
        <a:p>
          <a:endParaRPr lang="fr-FR"/>
        </a:p>
      </dgm:t>
    </dgm:pt>
  </dgm:ptLst>
  <dgm:cxnLst>
    <dgm:cxn modelId="{E3C26D0B-6FE1-4A7C-92B4-9A205E263778}" type="presOf" srcId="{E45CAD2F-9B19-4BA0-B2DA-681FECFA4478}" destId="{4F155A32-8E5A-4FF6-8DB6-F339B3CAEEEE}" srcOrd="0" destOrd="0" presId="urn:microsoft.com/office/officeart/2008/layout/AlternatingHexagons"/>
    <dgm:cxn modelId="{BF9275BF-FE39-4407-9E6B-C3C8705D579D}" type="presOf" srcId="{FC0ECA4F-A7A9-4FAE-90A4-3D71CFA39538}" destId="{669162CA-CF8E-44CB-8D1C-468F52AC2600}" srcOrd="0" destOrd="0" presId="urn:microsoft.com/office/officeart/2008/layout/AlternatingHexagons"/>
    <dgm:cxn modelId="{09A2CCB2-2182-45B6-954F-DD9061EBF4FA}" srcId="{74E48319-535D-4AE0-94C9-61167104D57A}" destId="{E45CAD2F-9B19-4BA0-B2DA-681FECFA4478}" srcOrd="0" destOrd="0" parTransId="{EDA33B69-DADB-4D34-B3FF-2476D37D4557}" sibTransId="{A9808A8B-999C-4E84-A27B-B1D6C9070FEB}"/>
    <dgm:cxn modelId="{413BD31A-A135-4238-925B-13B79F57E31B}" srcId="{46372D85-C2FA-4C40-885A-BD2FA5247C05}" destId="{B1FFEC9D-9AFE-4ACC-86C3-34A1C3A98D94}" srcOrd="2" destOrd="0" parTransId="{A810E156-B58A-4A4C-B494-D14764D427AA}" sibTransId="{1C2C62FB-3B47-4E2C-9AA4-5F244A7AD0D9}"/>
    <dgm:cxn modelId="{DE13C5A9-0862-4D35-8650-271A30A1A155}" srcId="{46372D85-C2FA-4C40-885A-BD2FA5247C05}" destId="{74E48319-535D-4AE0-94C9-61167104D57A}" srcOrd="0" destOrd="0" parTransId="{7CFA512E-738E-4ACB-B797-D7866B6DCFAA}" sibTransId="{32CA34CA-9BFA-47F6-A984-BDFEDB964367}"/>
    <dgm:cxn modelId="{814F3AF2-6542-4AF0-9BE3-0A176086DB60}" type="presOf" srcId="{32CA34CA-9BFA-47F6-A984-BDFEDB964367}" destId="{4DF85AB4-7C75-414D-8ABC-486E7BBBB468}" srcOrd="0" destOrd="0" presId="urn:microsoft.com/office/officeart/2008/layout/AlternatingHexagons"/>
    <dgm:cxn modelId="{E571C5EE-C7DA-4386-AD8C-722CB46EC5D4}" srcId="{B1FFEC9D-9AFE-4ACC-86C3-34A1C3A98D94}" destId="{6E01D6E2-8438-4CCA-B96A-9C333E5846A2}" srcOrd="0" destOrd="0" parTransId="{86283366-6BBD-4909-BC53-8C6BA74C4B16}" sibTransId="{92FD4AC7-9C7C-4BC8-A7C3-BE9E84605937}"/>
    <dgm:cxn modelId="{EBC2FC4A-970C-4AC2-A3A1-0E52DDFEBCE1}" type="presOf" srcId="{74E48319-535D-4AE0-94C9-61167104D57A}" destId="{F1B1B52F-D059-498A-B7CB-D8ADA20601AB}" srcOrd="0" destOrd="0" presId="urn:microsoft.com/office/officeart/2008/layout/AlternatingHexagons"/>
    <dgm:cxn modelId="{0A9F9590-8ADC-4F00-9D45-CB6A3BB295D3}" srcId="{D7E1A1C3-7B77-48EA-BAAD-130B8A56AC83}" destId="{FC0ECA4F-A7A9-4FAE-90A4-3D71CFA39538}" srcOrd="0" destOrd="0" parTransId="{E2750D4A-7B13-40A4-8382-BD282FA69A8D}" sibTransId="{31819C2D-5F51-460F-8856-F12CF4DE7C44}"/>
    <dgm:cxn modelId="{63D419B6-BE7F-49D0-A5D6-9BF5F04E30BC}" type="presOf" srcId="{46372D85-C2FA-4C40-885A-BD2FA5247C05}" destId="{FDD5CD03-B05A-42BC-8FF3-A7D173E2A6B7}" srcOrd="0" destOrd="0" presId="urn:microsoft.com/office/officeart/2008/layout/AlternatingHexagons"/>
    <dgm:cxn modelId="{FE0FC81D-A205-4352-9F14-A417628D52B6}" type="presOf" srcId="{B1FFEC9D-9AFE-4ACC-86C3-34A1C3A98D94}" destId="{81CD5BCC-D1D9-4107-A79C-6EC5635CEB2B}" srcOrd="0" destOrd="0" presId="urn:microsoft.com/office/officeart/2008/layout/AlternatingHexagons"/>
    <dgm:cxn modelId="{0B5F289E-ED98-4255-B9A7-2BB9E8B982B3}" type="presOf" srcId="{D7E1A1C3-7B77-48EA-BAAD-130B8A56AC83}" destId="{5B60F449-B6B8-4F72-B6FD-C7AEFBB4634C}" srcOrd="0" destOrd="0" presId="urn:microsoft.com/office/officeart/2008/layout/AlternatingHexagons"/>
    <dgm:cxn modelId="{FD9BBC82-1662-451A-9313-24E39BCEAE13}" type="presOf" srcId="{1C2C62FB-3B47-4E2C-9AA4-5F244A7AD0D9}" destId="{1C257CA1-2D51-418E-8DC6-F5425566F393}" srcOrd="0" destOrd="0" presId="urn:microsoft.com/office/officeart/2008/layout/AlternatingHexagons"/>
    <dgm:cxn modelId="{8F83A16E-22BC-4936-9157-7D00736FB2A6}" type="presOf" srcId="{D21C5E27-D462-495A-B4E7-F46CAEC304C2}" destId="{BD4A0A6B-16B8-42CC-B6E8-B9E20C336086}" srcOrd="0" destOrd="0" presId="urn:microsoft.com/office/officeart/2008/layout/AlternatingHexagons"/>
    <dgm:cxn modelId="{13DCC85B-429F-42AF-9C4A-962A631E0F1A}" srcId="{46372D85-C2FA-4C40-885A-BD2FA5247C05}" destId="{D7E1A1C3-7B77-48EA-BAAD-130B8A56AC83}" srcOrd="1" destOrd="0" parTransId="{5BD25564-7339-495A-B09C-17168460DD5A}" sibTransId="{D21C5E27-D462-495A-B4E7-F46CAEC304C2}"/>
    <dgm:cxn modelId="{52CEEEAD-B0B2-44BC-B125-625E054513E6}" type="presOf" srcId="{6E01D6E2-8438-4CCA-B96A-9C333E5846A2}" destId="{2A0CF7EC-6327-482B-8023-A938861AE548}" srcOrd="0" destOrd="0" presId="urn:microsoft.com/office/officeart/2008/layout/AlternatingHexagons"/>
    <dgm:cxn modelId="{3F172AF6-A9F4-4B6B-BE29-674F52599C4A}" type="presParOf" srcId="{FDD5CD03-B05A-42BC-8FF3-A7D173E2A6B7}" destId="{B7C0C493-BF96-4564-B2B1-D4CA0F06AE34}" srcOrd="0" destOrd="0" presId="urn:microsoft.com/office/officeart/2008/layout/AlternatingHexagons"/>
    <dgm:cxn modelId="{B668C73B-653B-4CBE-ACDF-6FF422AE12B6}" type="presParOf" srcId="{B7C0C493-BF96-4564-B2B1-D4CA0F06AE34}" destId="{F1B1B52F-D059-498A-B7CB-D8ADA20601AB}" srcOrd="0" destOrd="0" presId="urn:microsoft.com/office/officeart/2008/layout/AlternatingHexagons"/>
    <dgm:cxn modelId="{52B52200-105C-434B-9703-98BFF811E2BE}" type="presParOf" srcId="{B7C0C493-BF96-4564-B2B1-D4CA0F06AE34}" destId="{4F155A32-8E5A-4FF6-8DB6-F339B3CAEEEE}" srcOrd="1" destOrd="0" presId="urn:microsoft.com/office/officeart/2008/layout/AlternatingHexagons"/>
    <dgm:cxn modelId="{2CB91C9F-C699-4FD5-A9A9-08CD30F3A84E}" type="presParOf" srcId="{B7C0C493-BF96-4564-B2B1-D4CA0F06AE34}" destId="{94E22A0A-31CF-4553-BAFD-E9E5C530602A}" srcOrd="2" destOrd="0" presId="urn:microsoft.com/office/officeart/2008/layout/AlternatingHexagons"/>
    <dgm:cxn modelId="{ADA65D91-6AC9-4E62-87D2-714720D3514C}" type="presParOf" srcId="{B7C0C493-BF96-4564-B2B1-D4CA0F06AE34}" destId="{793D9F28-5CCA-4F95-AB57-FC84F7B7BAB0}" srcOrd="3" destOrd="0" presId="urn:microsoft.com/office/officeart/2008/layout/AlternatingHexagons"/>
    <dgm:cxn modelId="{F2EB6842-F053-4A87-AE09-5F70A4EE7099}" type="presParOf" srcId="{B7C0C493-BF96-4564-B2B1-D4CA0F06AE34}" destId="{4DF85AB4-7C75-414D-8ABC-486E7BBBB468}" srcOrd="4" destOrd="0" presId="urn:microsoft.com/office/officeart/2008/layout/AlternatingHexagons"/>
    <dgm:cxn modelId="{5E1318EB-832A-43CF-AC2A-7352BF8904E2}" type="presParOf" srcId="{FDD5CD03-B05A-42BC-8FF3-A7D173E2A6B7}" destId="{A5E714FA-4C5B-4EC0-B8C6-AF49251EF7B1}" srcOrd="1" destOrd="0" presId="urn:microsoft.com/office/officeart/2008/layout/AlternatingHexagons"/>
    <dgm:cxn modelId="{FCB973AB-9AAD-4917-8ECE-42FEE568F9A8}" type="presParOf" srcId="{FDD5CD03-B05A-42BC-8FF3-A7D173E2A6B7}" destId="{289D7A45-6093-46D2-A9A7-DC8A882AC5E9}" srcOrd="2" destOrd="0" presId="urn:microsoft.com/office/officeart/2008/layout/AlternatingHexagons"/>
    <dgm:cxn modelId="{D17E3C6B-1721-4C0E-90C8-D258B65DB8C3}" type="presParOf" srcId="{289D7A45-6093-46D2-A9A7-DC8A882AC5E9}" destId="{5B60F449-B6B8-4F72-B6FD-C7AEFBB4634C}" srcOrd="0" destOrd="0" presId="urn:microsoft.com/office/officeart/2008/layout/AlternatingHexagons"/>
    <dgm:cxn modelId="{636052A3-5CE7-45DD-9E83-371DA994CBC6}" type="presParOf" srcId="{289D7A45-6093-46D2-A9A7-DC8A882AC5E9}" destId="{669162CA-CF8E-44CB-8D1C-468F52AC2600}" srcOrd="1" destOrd="0" presId="urn:microsoft.com/office/officeart/2008/layout/AlternatingHexagons"/>
    <dgm:cxn modelId="{79638C55-ADE2-414F-87BB-3D0744F809AC}" type="presParOf" srcId="{289D7A45-6093-46D2-A9A7-DC8A882AC5E9}" destId="{919A0F47-7B22-422A-B18C-1343040F1407}" srcOrd="2" destOrd="0" presId="urn:microsoft.com/office/officeart/2008/layout/AlternatingHexagons"/>
    <dgm:cxn modelId="{99ACDE9E-0C8D-4F00-B1B3-0E169C0475B0}" type="presParOf" srcId="{289D7A45-6093-46D2-A9A7-DC8A882AC5E9}" destId="{EE13EF0D-D889-4942-A7F1-A678BC1B57B4}" srcOrd="3" destOrd="0" presId="urn:microsoft.com/office/officeart/2008/layout/AlternatingHexagons"/>
    <dgm:cxn modelId="{03016252-F038-4EA8-98AF-C20196ED0F19}" type="presParOf" srcId="{289D7A45-6093-46D2-A9A7-DC8A882AC5E9}" destId="{BD4A0A6B-16B8-42CC-B6E8-B9E20C336086}" srcOrd="4" destOrd="0" presId="urn:microsoft.com/office/officeart/2008/layout/AlternatingHexagons"/>
    <dgm:cxn modelId="{74936997-2A07-404B-B30C-62F75EE6D411}" type="presParOf" srcId="{FDD5CD03-B05A-42BC-8FF3-A7D173E2A6B7}" destId="{17B942E1-409F-41D5-9B98-CB4ED5D070BA}" srcOrd="3" destOrd="0" presId="urn:microsoft.com/office/officeart/2008/layout/AlternatingHexagons"/>
    <dgm:cxn modelId="{1AC116AB-6B09-4CE3-BBBE-49D82B08B65A}" type="presParOf" srcId="{FDD5CD03-B05A-42BC-8FF3-A7D173E2A6B7}" destId="{7B73A2AF-1C39-4C29-A796-711885FF62D8}" srcOrd="4" destOrd="0" presId="urn:microsoft.com/office/officeart/2008/layout/AlternatingHexagons"/>
    <dgm:cxn modelId="{842EDCE9-841C-42BD-B66F-93E4B9B6051A}" type="presParOf" srcId="{7B73A2AF-1C39-4C29-A796-711885FF62D8}" destId="{81CD5BCC-D1D9-4107-A79C-6EC5635CEB2B}" srcOrd="0" destOrd="0" presId="urn:microsoft.com/office/officeart/2008/layout/AlternatingHexagons"/>
    <dgm:cxn modelId="{0B462267-5B55-456C-9FA3-DD79A18E5F2D}" type="presParOf" srcId="{7B73A2AF-1C39-4C29-A796-711885FF62D8}" destId="{2A0CF7EC-6327-482B-8023-A938861AE548}" srcOrd="1" destOrd="0" presId="urn:microsoft.com/office/officeart/2008/layout/AlternatingHexagons"/>
    <dgm:cxn modelId="{ADE951D6-324E-4A04-BA57-824D1B76A7DD}" type="presParOf" srcId="{7B73A2AF-1C39-4C29-A796-711885FF62D8}" destId="{10A487AE-91F6-4B9B-B1AF-0653B2F5181B}" srcOrd="2" destOrd="0" presId="urn:microsoft.com/office/officeart/2008/layout/AlternatingHexagons"/>
    <dgm:cxn modelId="{E2AA396D-6F83-4732-9509-847129DD09A9}" type="presParOf" srcId="{7B73A2AF-1C39-4C29-A796-711885FF62D8}" destId="{2C5375E2-E927-4C0F-B45C-9C5CBDBF660D}" srcOrd="3" destOrd="0" presId="urn:microsoft.com/office/officeart/2008/layout/AlternatingHexagons"/>
    <dgm:cxn modelId="{B58F4AC2-2EB8-444A-A62A-8B08DE4865B8}" type="presParOf" srcId="{7B73A2AF-1C39-4C29-A796-711885FF62D8}" destId="{1C257CA1-2D51-418E-8DC6-F5425566F39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8E14DC-40B2-4043-89D0-78CBAC32ADB5}" type="doc">
      <dgm:prSet loTypeId="urn:microsoft.com/office/officeart/2005/8/layout/orgChart1" loCatId="hierarchy" qsTypeId="urn:microsoft.com/office/officeart/2005/8/quickstyle/3d6" qsCatId="3D" csTypeId="urn:microsoft.com/office/officeart/2005/8/colors/accent2_4" csCatId="accent2" phldr="1"/>
      <dgm:spPr/>
      <dgm:t>
        <a:bodyPr/>
        <a:lstStyle/>
        <a:p>
          <a:endParaRPr lang="fr-FR"/>
        </a:p>
      </dgm:t>
    </dgm:pt>
    <dgm:pt modelId="{BBECEDDB-2FF9-4012-AEA7-9ED42CABC931}">
      <dgm:prSet phldrT="[Texte]" custT="1">
        <dgm:style>
          <a:lnRef idx="2">
            <a:schemeClr val="accent6"/>
          </a:lnRef>
          <a:fillRef idx="1">
            <a:schemeClr val="lt1"/>
          </a:fillRef>
          <a:effectRef idx="0">
            <a:schemeClr val="accent6"/>
          </a:effectRef>
          <a:fontRef idx="minor">
            <a:schemeClr val="dk1"/>
          </a:fontRef>
        </dgm:style>
      </dgm:prSet>
      <dgm:spPr>
        <a:solidFill>
          <a:schemeClr val="bg1">
            <a:lumMod val="65000"/>
          </a:schemeClr>
        </a:solidFill>
        <a:ln>
          <a:solidFill>
            <a:schemeClr val="bg1">
              <a:lumMod val="65000"/>
            </a:schemeClr>
          </a:solidFill>
        </a:ln>
      </dgm:spPr>
      <dgm:t>
        <a:bodyPr/>
        <a:lstStyle/>
        <a:p>
          <a:r>
            <a:rPr lang="fr-FR" sz="2000" b="1" dirty="0" smtClean="0">
              <a:solidFill>
                <a:schemeClr val="bg1"/>
              </a:solidFill>
              <a:latin typeface="Calibri" pitchFamily="34" charset="0"/>
            </a:rPr>
            <a:t>3 catégories d’inventions et brevets de salariés</a:t>
          </a:r>
          <a:endParaRPr lang="fr-FR" sz="2000" b="1" dirty="0">
            <a:solidFill>
              <a:schemeClr val="bg1"/>
            </a:solidFill>
            <a:latin typeface="Calibri" pitchFamily="34" charset="0"/>
          </a:endParaRPr>
        </a:p>
      </dgm:t>
    </dgm:pt>
    <dgm:pt modelId="{F12DA466-69C0-4242-8469-070BF2FFD0F5}" type="parTrans" cxnId="{00BF1C1E-23C1-4BFB-B04F-34E282405786}">
      <dgm:prSet/>
      <dgm:spPr/>
      <dgm:t>
        <a:bodyPr/>
        <a:lstStyle/>
        <a:p>
          <a:endParaRPr lang="fr-FR" sz="1600">
            <a:latin typeface="Calibri" pitchFamily="34" charset="0"/>
          </a:endParaRPr>
        </a:p>
      </dgm:t>
    </dgm:pt>
    <dgm:pt modelId="{0C699F60-E3B0-45B9-A4C5-F061A488D3F3}" type="sibTrans" cxnId="{00BF1C1E-23C1-4BFB-B04F-34E282405786}">
      <dgm:prSet/>
      <dgm:spPr/>
      <dgm:t>
        <a:bodyPr/>
        <a:lstStyle/>
        <a:p>
          <a:endParaRPr lang="fr-FR" sz="1600">
            <a:latin typeface="Calibri" pitchFamily="34" charset="0"/>
          </a:endParaRPr>
        </a:p>
      </dgm:t>
    </dgm:pt>
    <dgm:pt modelId="{83268043-4481-4327-AEBB-B0D9766678DC}">
      <dgm:prSet phldrT="[Texte]" custT="1"/>
      <dgm:spPr>
        <a:solidFill>
          <a:srgbClr val="6EA3E4"/>
        </a:solidFill>
        <a:ln>
          <a:solidFill>
            <a:srgbClr val="6EA3E4"/>
          </a:solidFill>
        </a:ln>
      </dgm:spPr>
      <dgm:t>
        <a:bodyPr/>
        <a:lstStyle/>
        <a:p>
          <a:r>
            <a:rPr lang="fr-FR" sz="1600" b="1" u="none" dirty="0" smtClean="0">
              <a:solidFill>
                <a:schemeClr val="bg1"/>
              </a:solidFill>
              <a:latin typeface="Calibri" pitchFamily="34" charset="0"/>
            </a:rPr>
            <a:t>Inventions </a:t>
          </a:r>
        </a:p>
        <a:p>
          <a:r>
            <a:rPr lang="fr-FR" sz="1600" b="1" u="none" dirty="0" smtClean="0">
              <a:solidFill>
                <a:schemeClr val="bg1"/>
              </a:solidFill>
              <a:latin typeface="Calibri" pitchFamily="34" charset="0"/>
            </a:rPr>
            <a:t>hors mission </a:t>
          </a:r>
        </a:p>
        <a:p>
          <a:r>
            <a:rPr lang="fr-FR" sz="1600" dirty="0" smtClean="0">
              <a:solidFill>
                <a:schemeClr val="bg1"/>
              </a:solidFill>
              <a:latin typeface="Calibri" pitchFamily="34" charset="0"/>
            </a:rPr>
            <a:t>En rapport avec l’activité du salarié </a:t>
          </a:r>
        </a:p>
      </dgm:t>
    </dgm:pt>
    <dgm:pt modelId="{A0F5BF06-0018-4C90-AFEF-136018201456}" type="parTrans" cxnId="{B4A80E5A-DE41-4377-9D97-AA45F550F325}">
      <dgm:prSet/>
      <dgm:spPr>
        <a:ln>
          <a:solidFill>
            <a:schemeClr val="tx1"/>
          </a:solidFill>
        </a:ln>
      </dgm:spPr>
      <dgm:t>
        <a:bodyPr/>
        <a:lstStyle/>
        <a:p>
          <a:endParaRPr lang="fr-FR" sz="1600" dirty="0">
            <a:latin typeface="Calibri" pitchFamily="34" charset="0"/>
          </a:endParaRPr>
        </a:p>
      </dgm:t>
    </dgm:pt>
    <dgm:pt modelId="{1473505E-16BE-4794-B95B-34577027196C}" type="sibTrans" cxnId="{B4A80E5A-DE41-4377-9D97-AA45F550F325}">
      <dgm:prSet/>
      <dgm:spPr/>
      <dgm:t>
        <a:bodyPr/>
        <a:lstStyle/>
        <a:p>
          <a:endParaRPr lang="fr-FR" sz="1600">
            <a:latin typeface="Calibri" pitchFamily="34" charset="0"/>
          </a:endParaRPr>
        </a:p>
      </dgm:t>
    </dgm:pt>
    <dgm:pt modelId="{61D3FE76-A2F0-48D2-AA2F-23CE01B08906}">
      <dgm:prSet phldrT="[Texte]" custT="1"/>
      <dgm:spPr>
        <a:solidFill>
          <a:srgbClr val="9E83CF"/>
        </a:solidFill>
        <a:ln>
          <a:solidFill>
            <a:srgbClr val="9E83CF"/>
          </a:solidFill>
        </a:ln>
      </dgm:spPr>
      <dgm:t>
        <a:bodyPr/>
        <a:lstStyle/>
        <a:p>
          <a:r>
            <a:rPr lang="fr-FR" sz="1600" b="1" u="none" dirty="0" smtClean="0">
              <a:solidFill>
                <a:schemeClr val="bg1"/>
              </a:solidFill>
              <a:latin typeface="Calibri" pitchFamily="34" charset="0"/>
            </a:rPr>
            <a:t>Inventions de mission</a:t>
          </a:r>
        </a:p>
      </dgm:t>
    </dgm:pt>
    <dgm:pt modelId="{01819CEE-B051-40CE-80CD-A4970784859E}" type="parTrans" cxnId="{6383ABC3-CC27-4628-9B85-7D34EF380A34}">
      <dgm:prSet/>
      <dgm:spPr>
        <a:ln>
          <a:solidFill>
            <a:schemeClr val="tx1"/>
          </a:solidFill>
        </a:ln>
      </dgm:spPr>
      <dgm:t>
        <a:bodyPr/>
        <a:lstStyle/>
        <a:p>
          <a:endParaRPr lang="fr-FR" sz="1600" dirty="0">
            <a:latin typeface="Calibri" pitchFamily="34" charset="0"/>
          </a:endParaRPr>
        </a:p>
      </dgm:t>
    </dgm:pt>
    <dgm:pt modelId="{83B4F591-67C4-472E-8E75-47A364394082}" type="sibTrans" cxnId="{6383ABC3-CC27-4628-9B85-7D34EF380A34}">
      <dgm:prSet/>
      <dgm:spPr/>
      <dgm:t>
        <a:bodyPr/>
        <a:lstStyle/>
        <a:p>
          <a:endParaRPr lang="fr-FR" sz="1600">
            <a:latin typeface="Calibri" pitchFamily="34" charset="0"/>
          </a:endParaRPr>
        </a:p>
      </dgm:t>
    </dgm:pt>
    <dgm:pt modelId="{78E5E784-87A7-4663-8DA0-345712F9A4C1}">
      <dgm:prSet custT="1"/>
      <dgm:spPr>
        <a:solidFill>
          <a:srgbClr val="E0FF89"/>
        </a:solidFill>
        <a:ln>
          <a:solidFill>
            <a:srgbClr val="E0FF89"/>
          </a:solidFill>
        </a:ln>
      </dgm:spPr>
      <dgm:t>
        <a:bodyPr/>
        <a:lstStyle/>
        <a:p>
          <a:r>
            <a:rPr lang="fr-FR" sz="1600" b="1" u="none" dirty="0" smtClean="0">
              <a:solidFill>
                <a:schemeClr val="tx1"/>
              </a:solidFill>
            </a:rPr>
            <a:t>Inventions</a:t>
          </a:r>
        </a:p>
        <a:p>
          <a:r>
            <a:rPr lang="fr-FR" sz="1600" b="1" u="none" dirty="0" smtClean="0">
              <a:solidFill>
                <a:schemeClr val="tx1"/>
              </a:solidFill>
            </a:rPr>
            <a:t>Hors mission</a:t>
          </a:r>
        </a:p>
        <a:p>
          <a:r>
            <a:rPr lang="fr-FR" sz="1600" dirty="0" smtClean="0">
              <a:solidFill>
                <a:schemeClr val="tx1"/>
              </a:solidFill>
            </a:rPr>
            <a:t>Sans rapport avec l’activité du salarié</a:t>
          </a:r>
          <a:endParaRPr lang="fr-FR" sz="1600" dirty="0">
            <a:solidFill>
              <a:schemeClr val="tx1"/>
            </a:solidFill>
          </a:endParaRPr>
        </a:p>
      </dgm:t>
    </dgm:pt>
    <dgm:pt modelId="{CA10BCC6-29EB-409E-8DFC-E6FD455CC0DC}" type="parTrans" cxnId="{2B3E54D7-FE35-4400-A59C-4C79822A941D}">
      <dgm:prSet/>
      <dgm:spPr>
        <a:ln>
          <a:solidFill>
            <a:schemeClr val="tx1"/>
          </a:solidFill>
        </a:ln>
      </dgm:spPr>
      <dgm:t>
        <a:bodyPr/>
        <a:lstStyle/>
        <a:p>
          <a:endParaRPr lang="fr-FR" sz="1600" dirty="0"/>
        </a:p>
      </dgm:t>
    </dgm:pt>
    <dgm:pt modelId="{2A0AEC93-4035-4AC2-B36A-C2A12E3EEC4C}" type="sibTrans" cxnId="{2B3E54D7-FE35-4400-A59C-4C79822A941D}">
      <dgm:prSet/>
      <dgm:spPr/>
      <dgm:t>
        <a:bodyPr/>
        <a:lstStyle/>
        <a:p>
          <a:endParaRPr lang="fr-FR" sz="1600"/>
        </a:p>
      </dgm:t>
    </dgm:pt>
    <dgm:pt modelId="{6C442423-C88D-4B98-BA58-A5782FBE39EA}">
      <dgm:prSet custT="1"/>
      <dgm:spPr>
        <a:solidFill>
          <a:srgbClr val="E0FF89">
            <a:alpha val="20000"/>
          </a:srgbClr>
        </a:solidFill>
        <a:ln>
          <a:solidFill>
            <a:schemeClr val="bg1">
              <a:lumMod val="65000"/>
            </a:schemeClr>
          </a:solidFill>
        </a:ln>
      </dgm:spPr>
      <dgm:t>
        <a:bodyPr/>
        <a:lstStyle/>
        <a:p>
          <a:r>
            <a:rPr lang="fr-FR" sz="1600" dirty="0" smtClean="0">
              <a:solidFill>
                <a:schemeClr val="tx1"/>
              </a:solidFill>
            </a:rPr>
            <a:t>Non attribuables à l’employeur</a:t>
          </a:r>
          <a:endParaRPr lang="fr-FR" sz="1600" dirty="0">
            <a:solidFill>
              <a:schemeClr val="tx1"/>
            </a:solidFill>
          </a:endParaRPr>
        </a:p>
      </dgm:t>
    </dgm:pt>
    <dgm:pt modelId="{28AE3FAC-B942-4752-BE48-3BC73CA0F057}" type="parTrans" cxnId="{A927489F-D5F1-4083-95A0-3B61CD792001}">
      <dgm:prSet/>
      <dgm:spPr>
        <a:ln>
          <a:solidFill>
            <a:schemeClr val="tx1"/>
          </a:solidFill>
        </a:ln>
      </dgm:spPr>
      <dgm:t>
        <a:bodyPr/>
        <a:lstStyle/>
        <a:p>
          <a:endParaRPr lang="fr-FR" sz="1600" dirty="0"/>
        </a:p>
      </dgm:t>
    </dgm:pt>
    <dgm:pt modelId="{BF9D935A-45BE-4191-9C43-6AD9856B9CF5}" type="sibTrans" cxnId="{A927489F-D5F1-4083-95A0-3B61CD792001}">
      <dgm:prSet/>
      <dgm:spPr/>
      <dgm:t>
        <a:bodyPr/>
        <a:lstStyle/>
        <a:p>
          <a:endParaRPr lang="fr-FR" sz="1600"/>
        </a:p>
      </dgm:t>
    </dgm:pt>
    <dgm:pt modelId="{9AEF317D-721C-4517-A580-DD3F5EB70F38}">
      <dgm:prSet custT="1"/>
      <dgm:spPr>
        <a:solidFill>
          <a:srgbClr val="C1D5E5"/>
        </a:solidFill>
        <a:ln>
          <a:solidFill>
            <a:srgbClr val="C1D5E5"/>
          </a:solidFill>
        </a:ln>
      </dgm:spPr>
      <dgm:t>
        <a:bodyPr/>
        <a:lstStyle/>
        <a:p>
          <a:r>
            <a:rPr lang="fr-FR" sz="1600" dirty="0" smtClean="0">
              <a:solidFill>
                <a:schemeClr val="tx1"/>
              </a:solidFill>
            </a:rPr>
            <a:t>Attribuables à l’employeur</a:t>
          </a:r>
          <a:endParaRPr lang="fr-FR" sz="1600" dirty="0">
            <a:solidFill>
              <a:schemeClr val="tx1"/>
            </a:solidFill>
          </a:endParaRPr>
        </a:p>
      </dgm:t>
    </dgm:pt>
    <dgm:pt modelId="{1448C1C1-CFE1-4FE0-9C84-1B5DF1EC04E4}" type="parTrans" cxnId="{708EBA46-2DD3-49D0-8CD9-67A23DC0C916}">
      <dgm:prSet/>
      <dgm:spPr>
        <a:ln>
          <a:solidFill>
            <a:schemeClr val="tx1"/>
          </a:solidFill>
        </a:ln>
      </dgm:spPr>
      <dgm:t>
        <a:bodyPr/>
        <a:lstStyle/>
        <a:p>
          <a:endParaRPr lang="fr-FR" sz="1600" dirty="0"/>
        </a:p>
      </dgm:t>
    </dgm:pt>
    <dgm:pt modelId="{7072BA80-96E6-441C-9247-02728F22E943}" type="sibTrans" cxnId="{708EBA46-2DD3-49D0-8CD9-67A23DC0C916}">
      <dgm:prSet/>
      <dgm:spPr/>
      <dgm:t>
        <a:bodyPr/>
        <a:lstStyle/>
        <a:p>
          <a:endParaRPr lang="fr-FR" sz="1600"/>
        </a:p>
      </dgm:t>
    </dgm:pt>
    <dgm:pt modelId="{A913AFC3-738C-444A-B096-9122D1EDF2C5}">
      <dgm:prSet custT="1"/>
      <dgm:spPr>
        <a:solidFill>
          <a:srgbClr val="FF9999"/>
        </a:solidFill>
        <a:ln>
          <a:solidFill>
            <a:srgbClr val="FF9999"/>
          </a:solidFill>
        </a:ln>
      </dgm:spPr>
      <dgm:t>
        <a:bodyPr/>
        <a:lstStyle/>
        <a:p>
          <a:r>
            <a:rPr lang="fr-FR" sz="1600" dirty="0" smtClean="0">
              <a:solidFill>
                <a:schemeClr val="tx1"/>
              </a:solidFill>
            </a:rPr>
            <a:t>Attribuées de plein droit à l’employeur</a:t>
          </a:r>
          <a:endParaRPr lang="fr-FR" sz="1600" dirty="0">
            <a:solidFill>
              <a:schemeClr val="tx1"/>
            </a:solidFill>
          </a:endParaRPr>
        </a:p>
      </dgm:t>
    </dgm:pt>
    <dgm:pt modelId="{2D330ABD-3BF7-4258-9A13-E8BEB8697EE9}" type="parTrans" cxnId="{242A6D70-8F3B-46D5-8DCF-AAAA53133A68}">
      <dgm:prSet/>
      <dgm:spPr>
        <a:ln>
          <a:solidFill>
            <a:schemeClr val="tx1"/>
          </a:solidFill>
        </a:ln>
      </dgm:spPr>
      <dgm:t>
        <a:bodyPr/>
        <a:lstStyle/>
        <a:p>
          <a:endParaRPr lang="fr-FR" sz="1600" dirty="0"/>
        </a:p>
      </dgm:t>
    </dgm:pt>
    <dgm:pt modelId="{A26243E0-1435-425C-9D38-87FD15161ABF}" type="sibTrans" cxnId="{242A6D70-8F3B-46D5-8DCF-AAAA53133A68}">
      <dgm:prSet/>
      <dgm:spPr/>
      <dgm:t>
        <a:bodyPr/>
        <a:lstStyle/>
        <a:p>
          <a:endParaRPr lang="fr-FR" sz="1600"/>
        </a:p>
      </dgm:t>
    </dgm:pt>
    <dgm:pt modelId="{9A08C8C9-1457-4F42-B1A0-211A37423532}" type="pres">
      <dgm:prSet presAssocID="{B68E14DC-40B2-4043-89D0-78CBAC32ADB5}" presName="hierChild1" presStyleCnt="0">
        <dgm:presLayoutVars>
          <dgm:orgChart val="1"/>
          <dgm:chPref val="1"/>
          <dgm:dir/>
          <dgm:animOne val="branch"/>
          <dgm:animLvl val="lvl"/>
          <dgm:resizeHandles/>
        </dgm:presLayoutVars>
      </dgm:prSet>
      <dgm:spPr/>
      <dgm:t>
        <a:bodyPr/>
        <a:lstStyle/>
        <a:p>
          <a:endParaRPr lang="fr-FR"/>
        </a:p>
      </dgm:t>
    </dgm:pt>
    <dgm:pt modelId="{57413E78-FEE3-4348-BAE3-E38B4C0C3440}" type="pres">
      <dgm:prSet presAssocID="{BBECEDDB-2FF9-4012-AEA7-9ED42CABC931}" presName="hierRoot1" presStyleCnt="0">
        <dgm:presLayoutVars>
          <dgm:hierBranch val="init"/>
        </dgm:presLayoutVars>
      </dgm:prSet>
      <dgm:spPr/>
    </dgm:pt>
    <dgm:pt modelId="{243A42E9-FE1F-4B48-A214-E27B2024FC87}" type="pres">
      <dgm:prSet presAssocID="{BBECEDDB-2FF9-4012-AEA7-9ED42CABC931}" presName="rootComposite1" presStyleCnt="0"/>
      <dgm:spPr/>
    </dgm:pt>
    <dgm:pt modelId="{15457500-9165-421C-8EA2-1B5B26A936DE}" type="pres">
      <dgm:prSet presAssocID="{BBECEDDB-2FF9-4012-AEA7-9ED42CABC931}" presName="rootText1" presStyleLbl="node0" presStyleIdx="0" presStyleCnt="1">
        <dgm:presLayoutVars>
          <dgm:chPref val="3"/>
        </dgm:presLayoutVars>
      </dgm:prSet>
      <dgm:spPr/>
      <dgm:t>
        <a:bodyPr/>
        <a:lstStyle/>
        <a:p>
          <a:endParaRPr lang="fr-FR"/>
        </a:p>
      </dgm:t>
    </dgm:pt>
    <dgm:pt modelId="{08367770-13FD-41D6-94D3-39F0BDD40894}" type="pres">
      <dgm:prSet presAssocID="{BBECEDDB-2FF9-4012-AEA7-9ED42CABC931}" presName="rootConnector1" presStyleLbl="node1" presStyleIdx="0" presStyleCnt="0"/>
      <dgm:spPr/>
      <dgm:t>
        <a:bodyPr/>
        <a:lstStyle/>
        <a:p>
          <a:endParaRPr lang="fr-FR"/>
        </a:p>
      </dgm:t>
    </dgm:pt>
    <dgm:pt modelId="{9E36D417-31FA-48A5-9E53-A0ECFC03164B}" type="pres">
      <dgm:prSet presAssocID="{BBECEDDB-2FF9-4012-AEA7-9ED42CABC931}" presName="hierChild2" presStyleCnt="0"/>
      <dgm:spPr/>
    </dgm:pt>
    <dgm:pt modelId="{6B774546-758A-4DA7-933D-B70F64523E17}" type="pres">
      <dgm:prSet presAssocID="{CA10BCC6-29EB-409E-8DFC-E6FD455CC0DC}" presName="Name37" presStyleLbl="parChTrans1D2" presStyleIdx="0" presStyleCnt="3"/>
      <dgm:spPr/>
      <dgm:t>
        <a:bodyPr/>
        <a:lstStyle/>
        <a:p>
          <a:endParaRPr lang="fr-FR"/>
        </a:p>
      </dgm:t>
    </dgm:pt>
    <dgm:pt modelId="{AFB16309-4DD0-4344-96CB-49493D3A95D1}" type="pres">
      <dgm:prSet presAssocID="{78E5E784-87A7-4663-8DA0-345712F9A4C1}" presName="hierRoot2" presStyleCnt="0">
        <dgm:presLayoutVars>
          <dgm:hierBranch val="init"/>
        </dgm:presLayoutVars>
      </dgm:prSet>
      <dgm:spPr/>
    </dgm:pt>
    <dgm:pt modelId="{4A2258A3-F107-4574-87CD-6D3673B17219}" type="pres">
      <dgm:prSet presAssocID="{78E5E784-87A7-4663-8DA0-345712F9A4C1}" presName="rootComposite" presStyleCnt="0"/>
      <dgm:spPr/>
    </dgm:pt>
    <dgm:pt modelId="{ED8ECC4D-29C6-4805-9617-A0E0D7B0E949}" type="pres">
      <dgm:prSet presAssocID="{78E5E784-87A7-4663-8DA0-345712F9A4C1}" presName="rootText" presStyleLbl="node2" presStyleIdx="0" presStyleCnt="3">
        <dgm:presLayoutVars>
          <dgm:chPref val="3"/>
        </dgm:presLayoutVars>
      </dgm:prSet>
      <dgm:spPr/>
      <dgm:t>
        <a:bodyPr/>
        <a:lstStyle/>
        <a:p>
          <a:endParaRPr lang="fr-FR"/>
        </a:p>
      </dgm:t>
    </dgm:pt>
    <dgm:pt modelId="{AF051657-9F26-473A-8C64-54F3246A6A61}" type="pres">
      <dgm:prSet presAssocID="{78E5E784-87A7-4663-8DA0-345712F9A4C1}" presName="rootConnector" presStyleLbl="node2" presStyleIdx="0" presStyleCnt="3"/>
      <dgm:spPr/>
      <dgm:t>
        <a:bodyPr/>
        <a:lstStyle/>
        <a:p>
          <a:endParaRPr lang="fr-FR"/>
        </a:p>
      </dgm:t>
    </dgm:pt>
    <dgm:pt modelId="{73833722-CFED-4CBE-9B8B-97FF3D2E2B5E}" type="pres">
      <dgm:prSet presAssocID="{78E5E784-87A7-4663-8DA0-345712F9A4C1}" presName="hierChild4" presStyleCnt="0"/>
      <dgm:spPr/>
    </dgm:pt>
    <dgm:pt modelId="{536BFF04-B8EE-4C67-BBB3-E687E42D4C53}" type="pres">
      <dgm:prSet presAssocID="{28AE3FAC-B942-4752-BE48-3BC73CA0F057}" presName="Name37" presStyleLbl="parChTrans1D3" presStyleIdx="0" presStyleCnt="3"/>
      <dgm:spPr/>
      <dgm:t>
        <a:bodyPr/>
        <a:lstStyle/>
        <a:p>
          <a:endParaRPr lang="fr-FR"/>
        </a:p>
      </dgm:t>
    </dgm:pt>
    <dgm:pt modelId="{ADB6E72C-3C09-488D-BB4F-71339685571B}" type="pres">
      <dgm:prSet presAssocID="{6C442423-C88D-4B98-BA58-A5782FBE39EA}" presName="hierRoot2" presStyleCnt="0">
        <dgm:presLayoutVars>
          <dgm:hierBranch val="init"/>
        </dgm:presLayoutVars>
      </dgm:prSet>
      <dgm:spPr/>
    </dgm:pt>
    <dgm:pt modelId="{9673338E-AC84-4C36-8581-9FBBB474D581}" type="pres">
      <dgm:prSet presAssocID="{6C442423-C88D-4B98-BA58-A5782FBE39EA}" presName="rootComposite" presStyleCnt="0"/>
      <dgm:spPr/>
    </dgm:pt>
    <dgm:pt modelId="{F452121F-A8C5-4CFB-8752-0060DE192F8C}" type="pres">
      <dgm:prSet presAssocID="{6C442423-C88D-4B98-BA58-A5782FBE39EA}" presName="rootText" presStyleLbl="node3" presStyleIdx="0" presStyleCnt="3">
        <dgm:presLayoutVars>
          <dgm:chPref val="3"/>
        </dgm:presLayoutVars>
      </dgm:prSet>
      <dgm:spPr/>
      <dgm:t>
        <a:bodyPr/>
        <a:lstStyle/>
        <a:p>
          <a:endParaRPr lang="fr-FR"/>
        </a:p>
      </dgm:t>
    </dgm:pt>
    <dgm:pt modelId="{D5494735-760A-4768-B209-B37AF997E1C5}" type="pres">
      <dgm:prSet presAssocID="{6C442423-C88D-4B98-BA58-A5782FBE39EA}" presName="rootConnector" presStyleLbl="node3" presStyleIdx="0" presStyleCnt="3"/>
      <dgm:spPr/>
      <dgm:t>
        <a:bodyPr/>
        <a:lstStyle/>
        <a:p>
          <a:endParaRPr lang="fr-FR"/>
        </a:p>
      </dgm:t>
    </dgm:pt>
    <dgm:pt modelId="{EC6A17B2-3590-46BB-8877-1CDBB6EDC9DA}" type="pres">
      <dgm:prSet presAssocID="{6C442423-C88D-4B98-BA58-A5782FBE39EA}" presName="hierChild4" presStyleCnt="0"/>
      <dgm:spPr/>
    </dgm:pt>
    <dgm:pt modelId="{8C9E0090-9C2D-4EE5-857C-6CA3B2881FB6}" type="pres">
      <dgm:prSet presAssocID="{6C442423-C88D-4B98-BA58-A5782FBE39EA}" presName="hierChild5" presStyleCnt="0"/>
      <dgm:spPr/>
    </dgm:pt>
    <dgm:pt modelId="{75AAD777-732F-4052-ABCA-95473C704CA4}" type="pres">
      <dgm:prSet presAssocID="{78E5E784-87A7-4663-8DA0-345712F9A4C1}" presName="hierChild5" presStyleCnt="0"/>
      <dgm:spPr/>
    </dgm:pt>
    <dgm:pt modelId="{F3868420-1671-41EC-B8BE-8F62B8343D57}" type="pres">
      <dgm:prSet presAssocID="{A0F5BF06-0018-4C90-AFEF-136018201456}" presName="Name37" presStyleLbl="parChTrans1D2" presStyleIdx="1" presStyleCnt="3"/>
      <dgm:spPr/>
      <dgm:t>
        <a:bodyPr/>
        <a:lstStyle/>
        <a:p>
          <a:endParaRPr lang="fr-FR"/>
        </a:p>
      </dgm:t>
    </dgm:pt>
    <dgm:pt modelId="{82B602BB-1C46-4333-B4A0-F895424ABBC9}" type="pres">
      <dgm:prSet presAssocID="{83268043-4481-4327-AEBB-B0D9766678DC}" presName="hierRoot2" presStyleCnt="0">
        <dgm:presLayoutVars>
          <dgm:hierBranch val="init"/>
        </dgm:presLayoutVars>
      </dgm:prSet>
      <dgm:spPr/>
    </dgm:pt>
    <dgm:pt modelId="{713B6D3C-2654-439A-A116-2564E53C229D}" type="pres">
      <dgm:prSet presAssocID="{83268043-4481-4327-AEBB-B0D9766678DC}" presName="rootComposite" presStyleCnt="0"/>
      <dgm:spPr/>
    </dgm:pt>
    <dgm:pt modelId="{DE014D2E-13F9-472D-B8BB-FDD3F893B8CE}" type="pres">
      <dgm:prSet presAssocID="{83268043-4481-4327-AEBB-B0D9766678DC}" presName="rootText" presStyleLbl="node2" presStyleIdx="1" presStyleCnt="3">
        <dgm:presLayoutVars>
          <dgm:chPref val="3"/>
        </dgm:presLayoutVars>
      </dgm:prSet>
      <dgm:spPr/>
      <dgm:t>
        <a:bodyPr/>
        <a:lstStyle/>
        <a:p>
          <a:endParaRPr lang="fr-FR"/>
        </a:p>
      </dgm:t>
    </dgm:pt>
    <dgm:pt modelId="{34ECCB49-745D-4BA1-AC2E-03803151106B}" type="pres">
      <dgm:prSet presAssocID="{83268043-4481-4327-AEBB-B0D9766678DC}" presName="rootConnector" presStyleLbl="node2" presStyleIdx="1" presStyleCnt="3"/>
      <dgm:spPr/>
      <dgm:t>
        <a:bodyPr/>
        <a:lstStyle/>
        <a:p>
          <a:endParaRPr lang="fr-FR"/>
        </a:p>
      </dgm:t>
    </dgm:pt>
    <dgm:pt modelId="{7AAA55E2-61B8-4D0C-96E2-1B018E0B0062}" type="pres">
      <dgm:prSet presAssocID="{83268043-4481-4327-AEBB-B0D9766678DC}" presName="hierChild4" presStyleCnt="0"/>
      <dgm:spPr/>
    </dgm:pt>
    <dgm:pt modelId="{2D90B7E1-A1A8-4493-A2EA-7FD248F3CB86}" type="pres">
      <dgm:prSet presAssocID="{1448C1C1-CFE1-4FE0-9C84-1B5DF1EC04E4}" presName="Name37" presStyleLbl="parChTrans1D3" presStyleIdx="1" presStyleCnt="3"/>
      <dgm:spPr/>
      <dgm:t>
        <a:bodyPr/>
        <a:lstStyle/>
        <a:p>
          <a:endParaRPr lang="fr-FR"/>
        </a:p>
      </dgm:t>
    </dgm:pt>
    <dgm:pt modelId="{C3A1AEB5-BE9D-4B87-9078-F30E0545A2DE}" type="pres">
      <dgm:prSet presAssocID="{9AEF317D-721C-4517-A580-DD3F5EB70F38}" presName="hierRoot2" presStyleCnt="0">
        <dgm:presLayoutVars>
          <dgm:hierBranch val="init"/>
        </dgm:presLayoutVars>
      </dgm:prSet>
      <dgm:spPr/>
    </dgm:pt>
    <dgm:pt modelId="{BBA8CBFB-DF5D-48B2-8436-6FDC3D020AEF}" type="pres">
      <dgm:prSet presAssocID="{9AEF317D-721C-4517-A580-DD3F5EB70F38}" presName="rootComposite" presStyleCnt="0"/>
      <dgm:spPr/>
    </dgm:pt>
    <dgm:pt modelId="{0300B1C8-4E86-43AB-93A2-4EAB069AA642}" type="pres">
      <dgm:prSet presAssocID="{9AEF317D-721C-4517-A580-DD3F5EB70F38}" presName="rootText" presStyleLbl="node3" presStyleIdx="1" presStyleCnt="3">
        <dgm:presLayoutVars>
          <dgm:chPref val="3"/>
        </dgm:presLayoutVars>
      </dgm:prSet>
      <dgm:spPr/>
      <dgm:t>
        <a:bodyPr/>
        <a:lstStyle/>
        <a:p>
          <a:endParaRPr lang="fr-FR"/>
        </a:p>
      </dgm:t>
    </dgm:pt>
    <dgm:pt modelId="{4166744A-1EBA-4D9C-AE50-4D5089526FAE}" type="pres">
      <dgm:prSet presAssocID="{9AEF317D-721C-4517-A580-DD3F5EB70F38}" presName="rootConnector" presStyleLbl="node3" presStyleIdx="1" presStyleCnt="3"/>
      <dgm:spPr/>
      <dgm:t>
        <a:bodyPr/>
        <a:lstStyle/>
        <a:p>
          <a:endParaRPr lang="fr-FR"/>
        </a:p>
      </dgm:t>
    </dgm:pt>
    <dgm:pt modelId="{9C36EB69-D78A-44AC-9453-EEAD625D44E2}" type="pres">
      <dgm:prSet presAssocID="{9AEF317D-721C-4517-A580-DD3F5EB70F38}" presName="hierChild4" presStyleCnt="0"/>
      <dgm:spPr/>
    </dgm:pt>
    <dgm:pt modelId="{7C5C9B8D-3341-4179-A852-0094381A236C}" type="pres">
      <dgm:prSet presAssocID="{9AEF317D-721C-4517-A580-DD3F5EB70F38}" presName="hierChild5" presStyleCnt="0"/>
      <dgm:spPr/>
    </dgm:pt>
    <dgm:pt modelId="{6E79E329-1421-4B45-9D83-39387EF21785}" type="pres">
      <dgm:prSet presAssocID="{83268043-4481-4327-AEBB-B0D9766678DC}" presName="hierChild5" presStyleCnt="0"/>
      <dgm:spPr/>
    </dgm:pt>
    <dgm:pt modelId="{4A0964DB-8E40-49FD-89D1-3EA711B2FEE5}" type="pres">
      <dgm:prSet presAssocID="{01819CEE-B051-40CE-80CD-A4970784859E}" presName="Name37" presStyleLbl="parChTrans1D2" presStyleIdx="2" presStyleCnt="3"/>
      <dgm:spPr/>
      <dgm:t>
        <a:bodyPr/>
        <a:lstStyle/>
        <a:p>
          <a:endParaRPr lang="fr-FR"/>
        </a:p>
      </dgm:t>
    </dgm:pt>
    <dgm:pt modelId="{E0D338E0-BBF3-4DA7-9240-9EC71DA808FB}" type="pres">
      <dgm:prSet presAssocID="{61D3FE76-A2F0-48D2-AA2F-23CE01B08906}" presName="hierRoot2" presStyleCnt="0">
        <dgm:presLayoutVars>
          <dgm:hierBranch val="init"/>
        </dgm:presLayoutVars>
      </dgm:prSet>
      <dgm:spPr/>
    </dgm:pt>
    <dgm:pt modelId="{842A294F-F66F-4FF9-91C0-FEBD7508632D}" type="pres">
      <dgm:prSet presAssocID="{61D3FE76-A2F0-48D2-AA2F-23CE01B08906}" presName="rootComposite" presStyleCnt="0"/>
      <dgm:spPr/>
    </dgm:pt>
    <dgm:pt modelId="{BB191F8B-92FA-4BAB-B759-09CCEE3C99CA}" type="pres">
      <dgm:prSet presAssocID="{61D3FE76-A2F0-48D2-AA2F-23CE01B08906}" presName="rootText" presStyleLbl="node2" presStyleIdx="2" presStyleCnt="3">
        <dgm:presLayoutVars>
          <dgm:chPref val="3"/>
        </dgm:presLayoutVars>
      </dgm:prSet>
      <dgm:spPr/>
      <dgm:t>
        <a:bodyPr/>
        <a:lstStyle/>
        <a:p>
          <a:endParaRPr lang="fr-FR"/>
        </a:p>
      </dgm:t>
    </dgm:pt>
    <dgm:pt modelId="{DBCD628B-22E9-4272-B8D2-95409F7C5BB0}" type="pres">
      <dgm:prSet presAssocID="{61D3FE76-A2F0-48D2-AA2F-23CE01B08906}" presName="rootConnector" presStyleLbl="node2" presStyleIdx="2" presStyleCnt="3"/>
      <dgm:spPr/>
      <dgm:t>
        <a:bodyPr/>
        <a:lstStyle/>
        <a:p>
          <a:endParaRPr lang="fr-FR"/>
        </a:p>
      </dgm:t>
    </dgm:pt>
    <dgm:pt modelId="{E972DAF9-2B84-415C-8AA5-2D75A2A7CAFD}" type="pres">
      <dgm:prSet presAssocID="{61D3FE76-A2F0-48D2-AA2F-23CE01B08906}" presName="hierChild4" presStyleCnt="0"/>
      <dgm:spPr/>
    </dgm:pt>
    <dgm:pt modelId="{DD6E3C54-2278-4B66-A8CA-0E39F5F3799B}" type="pres">
      <dgm:prSet presAssocID="{2D330ABD-3BF7-4258-9A13-E8BEB8697EE9}" presName="Name37" presStyleLbl="parChTrans1D3" presStyleIdx="2" presStyleCnt="3"/>
      <dgm:spPr/>
      <dgm:t>
        <a:bodyPr/>
        <a:lstStyle/>
        <a:p>
          <a:endParaRPr lang="fr-FR"/>
        </a:p>
      </dgm:t>
    </dgm:pt>
    <dgm:pt modelId="{DC30BDD6-6341-41EB-BE45-583AA850E171}" type="pres">
      <dgm:prSet presAssocID="{A913AFC3-738C-444A-B096-9122D1EDF2C5}" presName="hierRoot2" presStyleCnt="0">
        <dgm:presLayoutVars>
          <dgm:hierBranch val="init"/>
        </dgm:presLayoutVars>
      </dgm:prSet>
      <dgm:spPr/>
    </dgm:pt>
    <dgm:pt modelId="{E130CDB0-6ADD-4818-A695-F31A256BA9BC}" type="pres">
      <dgm:prSet presAssocID="{A913AFC3-738C-444A-B096-9122D1EDF2C5}" presName="rootComposite" presStyleCnt="0"/>
      <dgm:spPr/>
    </dgm:pt>
    <dgm:pt modelId="{76477157-EF13-476C-B029-D456DEB8EA3C}" type="pres">
      <dgm:prSet presAssocID="{A913AFC3-738C-444A-B096-9122D1EDF2C5}" presName="rootText" presStyleLbl="node3" presStyleIdx="2" presStyleCnt="3">
        <dgm:presLayoutVars>
          <dgm:chPref val="3"/>
        </dgm:presLayoutVars>
      </dgm:prSet>
      <dgm:spPr/>
      <dgm:t>
        <a:bodyPr/>
        <a:lstStyle/>
        <a:p>
          <a:endParaRPr lang="fr-FR"/>
        </a:p>
      </dgm:t>
    </dgm:pt>
    <dgm:pt modelId="{7741C852-DBA2-497A-BCE4-D517F98963F8}" type="pres">
      <dgm:prSet presAssocID="{A913AFC3-738C-444A-B096-9122D1EDF2C5}" presName="rootConnector" presStyleLbl="node3" presStyleIdx="2" presStyleCnt="3"/>
      <dgm:spPr/>
      <dgm:t>
        <a:bodyPr/>
        <a:lstStyle/>
        <a:p>
          <a:endParaRPr lang="fr-FR"/>
        </a:p>
      </dgm:t>
    </dgm:pt>
    <dgm:pt modelId="{C7C918D9-0682-4D26-A2B9-487EAA492D02}" type="pres">
      <dgm:prSet presAssocID="{A913AFC3-738C-444A-B096-9122D1EDF2C5}" presName="hierChild4" presStyleCnt="0"/>
      <dgm:spPr/>
    </dgm:pt>
    <dgm:pt modelId="{717B1749-88F1-4D03-9078-E306FFC9497C}" type="pres">
      <dgm:prSet presAssocID="{A913AFC3-738C-444A-B096-9122D1EDF2C5}" presName="hierChild5" presStyleCnt="0"/>
      <dgm:spPr/>
    </dgm:pt>
    <dgm:pt modelId="{318F4FF9-7E22-406B-ABE4-5F833612C713}" type="pres">
      <dgm:prSet presAssocID="{61D3FE76-A2F0-48D2-AA2F-23CE01B08906}" presName="hierChild5" presStyleCnt="0"/>
      <dgm:spPr/>
    </dgm:pt>
    <dgm:pt modelId="{406DA5FB-3038-4091-877E-1D70A1353356}" type="pres">
      <dgm:prSet presAssocID="{BBECEDDB-2FF9-4012-AEA7-9ED42CABC931}" presName="hierChild3" presStyleCnt="0"/>
      <dgm:spPr/>
    </dgm:pt>
  </dgm:ptLst>
  <dgm:cxnLst>
    <dgm:cxn modelId="{B4A80E5A-DE41-4377-9D97-AA45F550F325}" srcId="{BBECEDDB-2FF9-4012-AEA7-9ED42CABC931}" destId="{83268043-4481-4327-AEBB-B0D9766678DC}" srcOrd="1" destOrd="0" parTransId="{A0F5BF06-0018-4C90-AFEF-136018201456}" sibTransId="{1473505E-16BE-4794-B95B-34577027196C}"/>
    <dgm:cxn modelId="{CEFECB82-A2B6-4174-884C-1841A4A527EF}" type="presOf" srcId="{28AE3FAC-B942-4752-BE48-3BC73CA0F057}" destId="{536BFF04-B8EE-4C67-BBB3-E687E42D4C53}" srcOrd="0" destOrd="0" presId="urn:microsoft.com/office/officeart/2005/8/layout/orgChart1"/>
    <dgm:cxn modelId="{242A6D70-8F3B-46D5-8DCF-AAAA53133A68}" srcId="{61D3FE76-A2F0-48D2-AA2F-23CE01B08906}" destId="{A913AFC3-738C-444A-B096-9122D1EDF2C5}" srcOrd="0" destOrd="0" parTransId="{2D330ABD-3BF7-4258-9A13-E8BEB8697EE9}" sibTransId="{A26243E0-1435-425C-9D38-87FD15161ABF}"/>
    <dgm:cxn modelId="{0E4BEF70-B68A-4144-917A-A1B4AAD0C5F4}" type="presOf" srcId="{B68E14DC-40B2-4043-89D0-78CBAC32ADB5}" destId="{9A08C8C9-1457-4F42-B1A0-211A37423532}" srcOrd="0" destOrd="0" presId="urn:microsoft.com/office/officeart/2005/8/layout/orgChart1"/>
    <dgm:cxn modelId="{00BF1C1E-23C1-4BFB-B04F-34E282405786}" srcId="{B68E14DC-40B2-4043-89D0-78CBAC32ADB5}" destId="{BBECEDDB-2FF9-4012-AEA7-9ED42CABC931}" srcOrd="0" destOrd="0" parTransId="{F12DA466-69C0-4242-8469-070BF2FFD0F5}" sibTransId="{0C699F60-E3B0-45B9-A4C5-F061A488D3F3}"/>
    <dgm:cxn modelId="{77DFAFE7-06D5-43EA-ABF9-BCFD5BE04304}" type="presOf" srcId="{6C442423-C88D-4B98-BA58-A5782FBE39EA}" destId="{D5494735-760A-4768-B209-B37AF997E1C5}" srcOrd="1" destOrd="0" presId="urn:microsoft.com/office/officeart/2005/8/layout/orgChart1"/>
    <dgm:cxn modelId="{044EA91E-BA34-4A4D-9DB2-01A982238D6B}" type="presOf" srcId="{BBECEDDB-2FF9-4012-AEA7-9ED42CABC931}" destId="{08367770-13FD-41D6-94D3-39F0BDD40894}" srcOrd="1" destOrd="0" presId="urn:microsoft.com/office/officeart/2005/8/layout/orgChart1"/>
    <dgm:cxn modelId="{EBA5F291-5415-4125-90A8-80FB85EE5AA5}" type="presOf" srcId="{9AEF317D-721C-4517-A580-DD3F5EB70F38}" destId="{0300B1C8-4E86-43AB-93A2-4EAB069AA642}" srcOrd="0" destOrd="0" presId="urn:microsoft.com/office/officeart/2005/8/layout/orgChart1"/>
    <dgm:cxn modelId="{18ABEBD2-80B1-4210-992A-61B41DF0CFAC}" type="presOf" srcId="{78E5E784-87A7-4663-8DA0-345712F9A4C1}" destId="{AF051657-9F26-473A-8C64-54F3246A6A61}" srcOrd="1" destOrd="0" presId="urn:microsoft.com/office/officeart/2005/8/layout/orgChart1"/>
    <dgm:cxn modelId="{04E4F53D-6C4B-4BE4-8BB9-5737527D3744}" type="presOf" srcId="{61D3FE76-A2F0-48D2-AA2F-23CE01B08906}" destId="{DBCD628B-22E9-4272-B8D2-95409F7C5BB0}" srcOrd="1" destOrd="0" presId="urn:microsoft.com/office/officeart/2005/8/layout/orgChart1"/>
    <dgm:cxn modelId="{082159CE-8969-42F9-9D8F-CEB0DB6876CE}" type="presOf" srcId="{78E5E784-87A7-4663-8DA0-345712F9A4C1}" destId="{ED8ECC4D-29C6-4805-9617-A0E0D7B0E949}" srcOrd="0" destOrd="0" presId="urn:microsoft.com/office/officeart/2005/8/layout/orgChart1"/>
    <dgm:cxn modelId="{BED110ED-21CF-4F98-A116-D8903F177D9E}" type="presOf" srcId="{1448C1C1-CFE1-4FE0-9C84-1B5DF1EC04E4}" destId="{2D90B7E1-A1A8-4493-A2EA-7FD248F3CB86}" srcOrd="0" destOrd="0" presId="urn:microsoft.com/office/officeart/2005/8/layout/orgChart1"/>
    <dgm:cxn modelId="{A927489F-D5F1-4083-95A0-3B61CD792001}" srcId="{78E5E784-87A7-4663-8DA0-345712F9A4C1}" destId="{6C442423-C88D-4B98-BA58-A5782FBE39EA}" srcOrd="0" destOrd="0" parTransId="{28AE3FAC-B942-4752-BE48-3BC73CA0F057}" sibTransId="{BF9D935A-45BE-4191-9C43-6AD9856B9CF5}"/>
    <dgm:cxn modelId="{6814B9EB-8668-49C4-BBFA-B6E47B0AC946}" type="presOf" srcId="{2D330ABD-3BF7-4258-9A13-E8BEB8697EE9}" destId="{DD6E3C54-2278-4B66-A8CA-0E39F5F3799B}" srcOrd="0" destOrd="0" presId="urn:microsoft.com/office/officeart/2005/8/layout/orgChart1"/>
    <dgm:cxn modelId="{A6E4DE75-939E-42BC-8C28-8B7AF6CEE6C3}" type="presOf" srcId="{01819CEE-B051-40CE-80CD-A4970784859E}" destId="{4A0964DB-8E40-49FD-89D1-3EA711B2FEE5}" srcOrd="0" destOrd="0" presId="urn:microsoft.com/office/officeart/2005/8/layout/orgChart1"/>
    <dgm:cxn modelId="{6383ABC3-CC27-4628-9B85-7D34EF380A34}" srcId="{BBECEDDB-2FF9-4012-AEA7-9ED42CABC931}" destId="{61D3FE76-A2F0-48D2-AA2F-23CE01B08906}" srcOrd="2" destOrd="0" parTransId="{01819CEE-B051-40CE-80CD-A4970784859E}" sibTransId="{83B4F591-67C4-472E-8E75-47A364394082}"/>
    <dgm:cxn modelId="{BF5B4822-47C5-46F4-91A3-8C197155D0A8}" type="presOf" srcId="{CA10BCC6-29EB-409E-8DFC-E6FD455CC0DC}" destId="{6B774546-758A-4DA7-933D-B70F64523E17}" srcOrd="0" destOrd="0" presId="urn:microsoft.com/office/officeart/2005/8/layout/orgChart1"/>
    <dgm:cxn modelId="{C18556AA-0E41-4092-89D3-0E4A7AD8D663}" type="presOf" srcId="{A913AFC3-738C-444A-B096-9122D1EDF2C5}" destId="{76477157-EF13-476C-B029-D456DEB8EA3C}" srcOrd="0" destOrd="0" presId="urn:microsoft.com/office/officeart/2005/8/layout/orgChart1"/>
    <dgm:cxn modelId="{EDEB26BF-53AB-4F2F-A03C-5506ABCE6DD2}" type="presOf" srcId="{9AEF317D-721C-4517-A580-DD3F5EB70F38}" destId="{4166744A-1EBA-4D9C-AE50-4D5089526FAE}" srcOrd="1" destOrd="0" presId="urn:microsoft.com/office/officeart/2005/8/layout/orgChart1"/>
    <dgm:cxn modelId="{28E8E811-9DC3-4459-A939-0FBA286E8851}" type="presOf" srcId="{BBECEDDB-2FF9-4012-AEA7-9ED42CABC931}" destId="{15457500-9165-421C-8EA2-1B5B26A936DE}" srcOrd="0" destOrd="0" presId="urn:microsoft.com/office/officeart/2005/8/layout/orgChart1"/>
    <dgm:cxn modelId="{7496A5DD-C4DF-4187-BF1F-776B6DE59580}" type="presOf" srcId="{83268043-4481-4327-AEBB-B0D9766678DC}" destId="{34ECCB49-745D-4BA1-AC2E-03803151106B}" srcOrd="1" destOrd="0" presId="urn:microsoft.com/office/officeart/2005/8/layout/orgChart1"/>
    <dgm:cxn modelId="{B1B3A99B-D1C1-4568-AD2B-19E23B9080ED}" type="presOf" srcId="{6C442423-C88D-4B98-BA58-A5782FBE39EA}" destId="{F452121F-A8C5-4CFB-8752-0060DE192F8C}" srcOrd="0" destOrd="0" presId="urn:microsoft.com/office/officeart/2005/8/layout/orgChart1"/>
    <dgm:cxn modelId="{E0189A29-EEDC-43D5-984E-73C852DA080E}" type="presOf" srcId="{61D3FE76-A2F0-48D2-AA2F-23CE01B08906}" destId="{BB191F8B-92FA-4BAB-B759-09CCEE3C99CA}" srcOrd="0" destOrd="0" presId="urn:microsoft.com/office/officeart/2005/8/layout/orgChart1"/>
    <dgm:cxn modelId="{46ABECE3-ED8B-45E6-976D-0FCDE7CB3900}" type="presOf" srcId="{A913AFC3-738C-444A-B096-9122D1EDF2C5}" destId="{7741C852-DBA2-497A-BCE4-D517F98963F8}" srcOrd="1" destOrd="0" presId="urn:microsoft.com/office/officeart/2005/8/layout/orgChart1"/>
    <dgm:cxn modelId="{A903537B-AB36-4408-BF1A-692BFF594BA7}" type="presOf" srcId="{A0F5BF06-0018-4C90-AFEF-136018201456}" destId="{F3868420-1671-41EC-B8BE-8F62B8343D57}" srcOrd="0" destOrd="0" presId="urn:microsoft.com/office/officeart/2005/8/layout/orgChart1"/>
    <dgm:cxn modelId="{708EBA46-2DD3-49D0-8CD9-67A23DC0C916}" srcId="{83268043-4481-4327-AEBB-B0D9766678DC}" destId="{9AEF317D-721C-4517-A580-DD3F5EB70F38}" srcOrd="0" destOrd="0" parTransId="{1448C1C1-CFE1-4FE0-9C84-1B5DF1EC04E4}" sibTransId="{7072BA80-96E6-441C-9247-02728F22E943}"/>
    <dgm:cxn modelId="{8BC5C464-730B-4130-8AE8-591964727C0B}" type="presOf" srcId="{83268043-4481-4327-AEBB-B0D9766678DC}" destId="{DE014D2E-13F9-472D-B8BB-FDD3F893B8CE}" srcOrd="0" destOrd="0" presId="urn:microsoft.com/office/officeart/2005/8/layout/orgChart1"/>
    <dgm:cxn modelId="{2B3E54D7-FE35-4400-A59C-4C79822A941D}" srcId="{BBECEDDB-2FF9-4012-AEA7-9ED42CABC931}" destId="{78E5E784-87A7-4663-8DA0-345712F9A4C1}" srcOrd="0" destOrd="0" parTransId="{CA10BCC6-29EB-409E-8DFC-E6FD455CC0DC}" sibTransId="{2A0AEC93-4035-4AC2-B36A-C2A12E3EEC4C}"/>
    <dgm:cxn modelId="{A103AC42-23D9-4D84-96CE-B9A88C5E8BFF}" type="presParOf" srcId="{9A08C8C9-1457-4F42-B1A0-211A37423532}" destId="{57413E78-FEE3-4348-BAE3-E38B4C0C3440}" srcOrd="0" destOrd="0" presId="urn:microsoft.com/office/officeart/2005/8/layout/orgChart1"/>
    <dgm:cxn modelId="{41EE6D17-A13A-423B-BD78-56F6CCCDAD59}" type="presParOf" srcId="{57413E78-FEE3-4348-BAE3-E38B4C0C3440}" destId="{243A42E9-FE1F-4B48-A214-E27B2024FC87}" srcOrd="0" destOrd="0" presId="urn:microsoft.com/office/officeart/2005/8/layout/orgChart1"/>
    <dgm:cxn modelId="{D4AF7F92-4B31-4C2A-A789-A1C974691BBE}" type="presParOf" srcId="{243A42E9-FE1F-4B48-A214-E27B2024FC87}" destId="{15457500-9165-421C-8EA2-1B5B26A936DE}" srcOrd="0" destOrd="0" presId="urn:microsoft.com/office/officeart/2005/8/layout/orgChart1"/>
    <dgm:cxn modelId="{F9C23ABF-A072-40A5-AA75-C3F443A921FE}" type="presParOf" srcId="{243A42E9-FE1F-4B48-A214-E27B2024FC87}" destId="{08367770-13FD-41D6-94D3-39F0BDD40894}" srcOrd="1" destOrd="0" presId="urn:microsoft.com/office/officeart/2005/8/layout/orgChart1"/>
    <dgm:cxn modelId="{7D2F29CB-92F2-4D8C-861F-3622B737A77D}" type="presParOf" srcId="{57413E78-FEE3-4348-BAE3-E38B4C0C3440}" destId="{9E36D417-31FA-48A5-9E53-A0ECFC03164B}" srcOrd="1" destOrd="0" presId="urn:microsoft.com/office/officeart/2005/8/layout/orgChart1"/>
    <dgm:cxn modelId="{225A2CE7-82B7-4BC9-A7B4-569951725463}" type="presParOf" srcId="{9E36D417-31FA-48A5-9E53-A0ECFC03164B}" destId="{6B774546-758A-4DA7-933D-B70F64523E17}" srcOrd="0" destOrd="0" presId="urn:microsoft.com/office/officeart/2005/8/layout/orgChart1"/>
    <dgm:cxn modelId="{EAB28450-973D-4F5C-945D-93D9A6399B1E}" type="presParOf" srcId="{9E36D417-31FA-48A5-9E53-A0ECFC03164B}" destId="{AFB16309-4DD0-4344-96CB-49493D3A95D1}" srcOrd="1" destOrd="0" presId="urn:microsoft.com/office/officeart/2005/8/layout/orgChart1"/>
    <dgm:cxn modelId="{0DCAF2BD-C566-4C83-B901-5ACC21D9843E}" type="presParOf" srcId="{AFB16309-4DD0-4344-96CB-49493D3A95D1}" destId="{4A2258A3-F107-4574-87CD-6D3673B17219}" srcOrd="0" destOrd="0" presId="urn:microsoft.com/office/officeart/2005/8/layout/orgChart1"/>
    <dgm:cxn modelId="{E90984AD-A61A-4BDC-AD5F-441048AB0718}" type="presParOf" srcId="{4A2258A3-F107-4574-87CD-6D3673B17219}" destId="{ED8ECC4D-29C6-4805-9617-A0E0D7B0E949}" srcOrd="0" destOrd="0" presId="urn:microsoft.com/office/officeart/2005/8/layout/orgChart1"/>
    <dgm:cxn modelId="{E9E871E3-27F8-443E-9731-BC2A19FE122D}" type="presParOf" srcId="{4A2258A3-F107-4574-87CD-6D3673B17219}" destId="{AF051657-9F26-473A-8C64-54F3246A6A61}" srcOrd="1" destOrd="0" presId="urn:microsoft.com/office/officeart/2005/8/layout/orgChart1"/>
    <dgm:cxn modelId="{B1B3FFCE-1EB1-49B8-843F-387DC90E9569}" type="presParOf" srcId="{AFB16309-4DD0-4344-96CB-49493D3A95D1}" destId="{73833722-CFED-4CBE-9B8B-97FF3D2E2B5E}" srcOrd="1" destOrd="0" presId="urn:microsoft.com/office/officeart/2005/8/layout/orgChart1"/>
    <dgm:cxn modelId="{6C068EED-F040-4F6B-9395-409149CAAC89}" type="presParOf" srcId="{73833722-CFED-4CBE-9B8B-97FF3D2E2B5E}" destId="{536BFF04-B8EE-4C67-BBB3-E687E42D4C53}" srcOrd="0" destOrd="0" presId="urn:microsoft.com/office/officeart/2005/8/layout/orgChart1"/>
    <dgm:cxn modelId="{A81BD4D7-E32C-49F8-93DC-003A4446F339}" type="presParOf" srcId="{73833722-CFED-4CBE-9B8B-97FF3D2E2B5E}" destId="{ADB6E72C-3C09-488D-BB4F-71339685571B}" srcOrd="1" destOrd="0" presId="urn:microsoft.com/office/officeart/2005/8/layout/orgChart1"/>
    <dgm:cxn modelId="{59754E62-64D2-4A8B-8C60-2FFC8CA26421}" type="presParOf" srcId="{ADB6E72C-3C09-488D-BB4F-71339685571B}" destId="{9673338E-AC84-4C36-8581-9FBBB474D581}" srcOrd="0" destOrd="0" presId="urn:microsoft.com/office/officeart/2005/8/layout/orgChart1"/>
    <dgm:cxn modelId="{AB5787C5-14C4-4B3C-B36E-348C1F9C7C71}" type="presParOf" srcId="{9673338E-AC84-4C36-8581-9FBBB474D581}" destId="{F452121F-A8C5-4CFB-8752-0060DE192F8C}" srcOrd="0" destOrd="0" presId="urn:microsoft.com/office/officeart/2005/8/layout/orgChart1"/>
    <dgm:cxn modelId="{14808217-1702-44B7-9437-714F83C009EB}" type="presParOf" srcId="{9673338E-AC84-4C36-8581-9FBBB474D581}" destId="{D5494735-760A-4768-B209-B37AF997E1C5}" srcOrd="1" destOrd="0" presId="urn:microsoft.com/office/officeart/2005/8/layout/orgChart1"/>
    <dgm:cxn modelId="{33AC343C-24E3-47E4-B5FC-A5B68A52FFD4}" type="presParOf" srcId="{ADB6E72C-3C09-488D-BB4F-71339685571B}" destId="{EC6A17B2-3590-46BB-8877-1CDBB6EDC9DA}" srcOrd="1" destOrd="0" presId="urn:microsoft.com/office/officeart/2005/8/layout/orgChart1"/>
    <dgm:cxn modelId="{7CBAE2A5-9343-431F-80FD-4A219B9BB045}" type="presParOf" srcId="{ADB6E72C-3C09-488D-BB4F-71339685571B}" destId="{8C9E0090-9C2D-4EE5-857C-6CA3B2881FB6}" srcOrd="2" destOrd="0" presId="urn:microsoft.com/office/officeart/2005/8/layout/orgChart1"/>
    <dgm:cxn modelId="{BD1C13E0-09FC-4B05-9570-52DDD108F9FC}" type="presParOf" srcId="{AFB16309-4DD0-4344-96CB-49493D3A95D1}" destId="{75AAD777-732F-4052-ABCA-95473C704CA4}" srcOrd="2" destOrd="0" presId="urn:microsoft.com/office/officeart/2005/8/layout/orgChart1"/>
    <dgm:cxn modelId="{ACDF4BAD-9AA7-44F8-84F4-861293D7BF66}" type="presParOf" srcId="{9E36D417-31FA-48A5-9E53-A0ECFC03164B}" destId="{F3868420-1671-41EC-B8BE-8F62B8343D57}" srcOrd="2" destOrd="0" presId="urn:microsoft.com/office/officeart/2005/8/layout/orgChart1"/>
    <dgm:cxn modelId="{B033AAE4-A190-48BA-99FF-0AA0B2EF4795}" type="presParOf" srcId="{9E36D417-31FA-48A5-9E53-A0ECFC03164B}" destId="{82B602BB-1C46-4333-B4A0-F895424ABBC9}" srcOrd="3" destOrd="0" presId="urn:microsoft.com/office/officeart/2005/8/layout/orgChart1"/>
    <dgm:cxn modelId="{3D7F1DAC-EA7F-4B93-811A-56A830D34BF0}" type="presParOf" srcId="{82B602BB-1C46-4333-B4A0-F895424ABBC9}" destId="{713B6D3C-2654-439A-A116-2564E53C229D}" srcOrd="0" destOrd="0" presId="urn:microsoft.com/office/officeart/2005/8/layout/orgChart1"/>
    <dgm:cxn modelId="{9346B775-D053-40F1-A961-E5875DA133B8}" type="presParOf" srcId="{713B6D3C-2654-439A-A116-2564E53C229D}" destId="{DE014D2E-13F9-472D-B8BB-FDD3F893B8CE}" srcOrd="0" destOrd="0" presId="urn:microsoft.com/office/officeart/2005/8/layout/orgChart1"/>
    <dgm:cxn modelId="{912E6FEC-E752-43C3-BBFF-5D6F7F41F63E}" type="presParOf" srcId="{713B6D3C-2654-439A-A116-2564E53C229D}" destId="{34ECCB49-745D-4BA1-AC2E-03803151106B}" srcOrd="1" destOrd="0" presId="urn:microsoft.com/office/officeart/2005/8/layout/orgChart1"/>
    <dgm:cxn modelId="{2CB49AEC-CDBC-4969-93A0-FE07935F410E}" type="presParOf" srcId="{82B602BB-1C46-4333-B4A0-F895424ABBC9}" destId="{7AAA55E2-61B8-4D0C-96E2-1B018E0B0062}" srcOrd="1" destOrd="0" presId="urn:microsoft.com/office/officeart/2005/8/layout/orgChart1"/>
    <dgm:cxn modelId="{067F7B95-2F3A-4C81-94EB-5859669680AB}" type="presParOf" srcId="{7AAA55E2-61B8-4D0C-96E2-1B018E0B0062}" destId="{2D90B7E1-A1A8-4493-A2EA-7FD248F3CB86}" srcOrd="0" destOrd="0" presId="urn:microsoft.com/office/officeart/2005/8/layout/orgChart1"/>
    <dgm:cxn modelId="{4A7B8257-E8D7-4E39-A434-DF8E63C97756}" type="presParOf" srcId="{7AAA55E2-61B8-4D0C-96E2-1B018E0B0062}" destId="{C3A1AEB5-BE9D-4B87-9078-F30E0545A2DE}" srcOrd="1" destOrd="0" presId="urn:microsoft.com/office/officeart/2005/8/layout/orgChart1"/>
    <dgm:cxn modelId="{CE9BFB57-B7AF-4F20-9085-20A3676D5B93}" type="presParOf" srcId="{C3A1AEB5-BE9D-4B87-9078-F30E0545A2DE}" destId="{BBA8CBFB-DF5D-48B2-8436-6FDC3D020AEF}" srcOrd="0" destOrd="0" presId="urn:microsoft.com/office/officeart/2005/8/layout/orgChart1"/>
    <dgm:cxn modelId="{7290377C-7BC2-4FC6-B34A-F1C8CFE151C4}" type="presParOf" srcId="{BBA8CBFB-DF5D-48B2-8436-6FDC3D020AEF}" destId="{0300B1C8-4E86-43AB-93A2-4EAB069AA642}" srcOrd="0" destOrd="0" presId="urn:microsoft.com/office/officeart/2005/8/layout/orgChart1"/>
    <dgm:cxn modelId="{2A857AD7-0A0C-41AA-A155-BA8476CE3D97}" type="presParOf" srcId="{BBA8CBFB-DF5D-48B2-8436-6FDC3D020AEF}" destId="{4166744A-1EBA-4D9C-AE50-4D5089526FAE}" srcOrd="1" destOrd="0" presId="urn:microsoft.com/office/officeart/2005/8/layout/orgChart1"/>
    <dgm:cxn modelId="{F86789A5-0AB8-4E18-A546-BB03D59D43A9}" type="presParOf" srcId="{C3A1AEB5-BE9D-4B87-9078-F30E0545A2DE}" destId="{9C36EB69-D78A-44AC-9453-EEAD625D44E2}" srcOrd="1" destOrd="0" presId="urn:microsoft.com/office/officeart/2005/8/layout/orgChart1"/>
    <dgm:cxn modelId="{2B060F68-79E7-4004-962C-A16D960E46CF}" type="presParOf" srcId="{C3A1AEB5-BE9D-4B87-9078-F30E0545A2DE}" destId="{7C5C9B8D-3341-4179-A852-0094381A236C}" srcOrd="2" destOrd="0" presId="urn:microsoft.com/office/officeart/2005/8/layout/orgChart1"/>
    <dgm:cxn modelId="{818F4E5A-8D31-4526-A996-BFF50022BE5D}" type="presParOf" srcId="{82B602BB-1C46-4333-B4A0-F895424ABBC9}" destId="{6E79E329-1421-4B45-9D83-39387EF21785}" srcOrd="2" destOrd="0" presId="urn:microsoft.com/office/officeart/2005/8/layout/orgChart1"/>
    <dgm:cxn modelId="{A1ED4534-E446-4F51-BA0D-8400030B1CA1}" type="presParOf" srcId="{9E36D417-31FA-48A5-9E53-A0ECFC03164B}" destId="{4A0964DB-8E40-49FD-89D1-3EA711B2FEE5}" srcOrd="4" destOrd="0" presId="urn:microsoft.com/office/officeart/2005/8/layout/orgChart1"/>
    <dgm:cxn modelId="{7ABC12CB-B749-4E61-A482-E55BCB924A9D}" type="presParOf" srcId="{9E36D417-31FA-48A5-9E53-A0ECFC03164B}" destId="{E0D338E0-BBF3-4DA7-9240-9EC71DA808FB}" srcOrd="5" destOrd="0" presId="urn:microsoft.com/office/officeart/2005/8/layout/orgChart1"/>
    <dgm:cxn modelId="{A70F4FFE-E646-438E-AD2F-C6A64D40D0C3}" type="presParOf" srcId="{E0D338E0-BBF3-4DA7-9240-9EC71DA808FB}" destId="{842A294F-F66F-4FF9-91C0-FEBD7508632D}" srcOrd="0" destOrd="0" presId="urn:microsoft.com/office/officeart/2005/8/layout/orgChart1"/>
    <dgm:cxn modelId="{37096C45-1AAC-4CF9-AC7A-EAD9E6F01D28}" type="presParOf" srcId="{842A294F-F66F-4FF9-91C0-FEBD7508632D}" destId="{BB191F8B-92FA-4BAB-B759-09CCEE3C99CA}" srcOrd="0" destOrd="0" presId="urn:microsoft.com/office/officeart/2005/8/layout/orgChart1"/>
    <dgm:cxn modelId="{6CD7A110-7607-43D4-B7B0-02BD1CA6D967}" type="presParOf" srcId="{842A294F-F66F-4FF9-91C0-FEBD7508632D}" destId="{DBCD628B-22E9-4272-B8D2-95409F7C5BB0}" srcOrd="1" destOrd="0" presId="urn:microsoft.com/office/officeart/2005/8/layout/orgChart1"/>
    <dgm:cxn modelId="{72D3B888-E39E-4B10-B511-3B92A2B0111D}" type="presParOf" srcId="{E0D338E0-BBF3-4DA7-9240-9EC71DA808FB}" destId="{E972DAF9-2B84-415C-8AA5-2D75A2A7CAFD}" srcOrd="1" destOrd="0" presId="urn:microsoft.com/office/officeart/2005/8/layout/orgChart1"/>
    <dgm:cxn modelId="{FA18338C-A390-429A-8C7A-F4F055D375AA}" type="presParOf" srcId="{E972DAF9-2B84-415C-8AA5-2D75A2A7CAFD}" destId="{DD6E3C54-2278-4B66-A8CA-0E39F5F3799B}" srcOrd="0" destOrd="0" presId="urn:microsoft.com/office/officeart/2005/8/layout/orgChart1"/>
    <dgm:cxn modelId="{34AEC2BB-0A44-4AA2-BC44-B15E1889926D}" type="presParOf" srcId="{E972DAF9-2B84-415C-8AA5-2D75A2A7CAFD}" destId="{DC30BDD6-6341-41EB-BE45-583AA850E171}" srcOrd="1" destOrd="0" presId="urn:microsoft.com/office/officeart/2005/8/layout/orgChart1"/>
    <dgm:cxn modelId="{FDEF4EBD-8895-4D84-A070-8D7016E39DD6}" type="presParOf" srcId="{DC30BDD6-6341-41EB-BE45-583AA850E171}" destId="{E130CDB0-6ADD-4818-A695-F31A256BA9BC}" srcOrd="0" destOrd="0" presId="urn:microsoft.com/office/officeart/2005/8/layout/orgChart1"/>
    <dgm:cxn modelId="{FE9E2019-7DE5-4C14-BA1C-F8F6B9CA5AD2}" type="presParOf" srcId="{E130CDB0-6ADD-4818-A695-F31A256BA9BC}" destId="{76477157-EF13-476C-B029-D456DEB8EA3C}" srcOrd="0" destOrd="0" presId="urn:microsoft.com/office/officeart/2005/8/layout/orgChart1"/>
    <dgm:cxn modelId="{6215C6AA-F28B-4E0C-9AEB-C40EF9DACE16}" type="presParOf" srcId="{E130CDB0-6ADD-4818-A695-F31A256BA9BC}" destId="{7741C852-DBA2-497A-BCE4-D517F98963F8}" srcOrd="1" destOrd="0" presId="urn:microsoft.com/office/officeart/2005/8/layout/orgChart1"/>
    <dgm:cxn modelId="{38E8179B-DEC4-4F6E-9A8A-2994443D7C58}" type="presParOf" srcId="{DC30BDD6-6341-41EB-BE45-583AA850E171}" destId="{C7C918D9-0682-4D26-A2B9-487EAA492D02}" srcOrd="1" destOrd="0" presId="urn:microsoft.com/office/officeart/2005/8/layout/orgChart1"/>
    <dgm:cxn modelId="{8D414BBC-C0E5-4BF2-93EC-8B7F33217F3F}" type="presParOf" srcId="{DC30BDD6-6341-41EB-BE45-583AA850E171}" destId="{717B1749-88F1-4D03-9078-E306FFC9497C}" srcOrd="2" destOrd="0" presId="urn:microsoft.com/office/officeart/2005/8/layout/orgChart1"/>
    <dgm:cxn modelId="{F92802C9-00BE-4F09-A532-87719E0C00E7}" type="presParOf" srcId="{E0D338E0-BBF3-4DA7-9240-9EC71DA808FB}" destId="{318F4FF9-7E22-406B-ABE4-5F833612C713}" srcOrd="2" destOrd="0" presId="urn:microsoft.com/office/officeart/2005/8/layout/orgChart1"/>
    <dgm:cxn modelId="{D68C3CFE-7337-414C-9B82-4379872FE690}" type="presParOf" srcId="{57413E78-FEE3-4348-BAE3-E38B4C0C3440}" destId="{406DA5FB-3038-4091-877E-1D70A1353356}" srcOrd="2" destOrd="0" presId="urn:microsoft.com/office/officeart/2005/8/layout/orgChart1"/>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F7AAAF-39FA-4E85-AA15-B046FA26FDB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75E0B89E-2FA7-491B-86D7-919F81A021E2}">
      <dgm:prSet phldrT="[Texte]"/>
      <dgm:spPr>
        <a:solidFill>
          <a:srgbClr val="FF9966"/>
        </a:solidFill>
      </dgm:spPr>
      <dgm:t>
        <a:bodyPr/>
        <a:lstStyle/>
        <a:p>
          <a:r>
            <a:rPr lang="fr-FR" dirty="0" smtClean="0">
              <a:solidFill>
                <a:schemeClr val="tx1"/>
              </a:solidFill>
            </a:rPr>
            <a:t>Changements</a:t>
          </a:r>
          <a:endParaRPr lang="fr-FR" dirty="0">
            <a:solidFill>
              <a:schemeClr val="tx1"/>
            </a:solidFill>
          </a:endParaRPr>
        </a:p>
      </dgm:t>
    </dgm:pt>
    <dgm:pt modelId="{994AC23E-8618-4FAF-B362-D75616C0EC51}" type="parTrans" cxnId="{4495F24E-39CD-4454-872E-D2914DCFF17E}">
      <dgm:prSet/>
      <dgm:spPr/>
      <dgm:t>
        <a:bodyPr/>
        <a:lstStyle/>
        <a:p>
          <a:endParaRPr lang="fr-FR"/>
        </a:p>
      </dgm:t>
    </dgm:pt>
    <dgm:pt modelId="{90CFC4B9-3370-40EC-8620-ADC83214411D}" type="sibTrans" cxnId="{4495F24E-39CD-4454-872E-D2914DCFF17E}">
      <dgm:prSet/>
      <dgm:spPr/>
      <dgm:t>
        <a:bodyPr/>
        <a:lstStyle/>
        <a:p>
          <a:endParaRPr lang="fr-FR"/>
        </a:p>
      </dgm:t>
    </dgm:pt>
    <dgm:pt modelId="{7A650FDA-DCC7-451A-B574-B8EB42D2F32C}">
      <dgm:prSet phldrT="[Texte]"/>
      <dgm:spPr>
        <a:solidFill>
          <a:srgbClr val="FF9966"/>
        </a:solidFill>
      </dgm:spPr>
      <dgm:t>
        <a:bodyPr/>
        <a:lstStyle/>
        <a:p>
          <a:r>
            <a:rPr lang="fr-FR" dirty="0" smtClean="0">
              <a:solidFill>
                <a:schemeClr val="tx1"/>
              </a:solidFill>
            </a:rPr>
            <a:t>D’horaires</a:t>
          </a:r>
          <a:endParaRPr lang="fr-FR" dirty="0">
            <a:solidFill>
              <a:schemeClr val="tx1"/>
            </a:solidFill>
          </a:endParaRPr>
        </a:p>
      </dgm:t>
    </dgm:pt>
    <dgm:pt modelId="{134D13ED-B4A3-4E91-926B-8E11D1CC203B}" type="parTrans" cxnId="{0F3F2B69-E8FA-40CA-932C-25F76C1CF956}">
      <dgm:prSet/>
      <dgm:spPr/>
      <dgm:t>
        <a:bodyPr/>
        <a:lstStyle/>
        <a:p>
          <a:endParaRPr lang="fr-FR"/>
        </a:p>
      </dgm:t>
    </dgm:pt>
    <dgm:pt modelId="{A3C3298D-C9BC-4D19-A169-02EBBF6B5220}" type="sibTrans" cxnId="{0F3F2B69-E8FA-40CA-932C-25F76C1CF956}">
      <dgm:prSet/>
      <dgm:spPr/>
      <dgm:t>
        <a:bodyPr/>
        <a:lstStyle/>
        <a:p>
          <a:endParaRPr lang="fr-FR"/>
        </a:p>
      </dgm:t>
    </dgm:pt>
    <dgm:pt modelId="{34E4A59A-B216-444E-8E83-96FF6B5485D6}">
      <dgm:prSet phldrT="[Texte]"/>
      <dgm:spPr>
        <a:solidFill>
          <a:srgbClr val="FF9966"/>
        </a:solidFill>
      </dgm:spPr>
      <dgm:t>
        <a:bodyPr/>
        <a:lstStyle/>
        <a:p>
          <a:r>
            <a:rPr lang="fr-FR" dirty="0" smtClean="0">
              <a:solidFill>
                <a:schemeClr val="tx1"/>
              </a:solidFill>
            </a:rPr>
            <a:t>De tâches</a:t>
          </a:r>
          <a:endParaRPr lang="fr-FR" dirty="0">
            <a:solidFill>
              <a:schemeClr val="tx1"/>
            </a:solidFill>
          </a:endParaRPr>
        </a:p>
      </dgm:t>
    </dgm:pt>
    <dgm:pt modelId="{C25D86CD-C12A-4F9C-85AD-DA73ECF71310}" type="parTrans" cxnId="{4F5BF579-A0BF-4A83-9730-22958A26C573}">
      <dgm:prSet/>
      <dgm:spPr/>
      <dgm:t>
        <a:bodyPr/>
        <a:lstStyle/>
        <a:p>
          <a:endParaRPr lang="fr-FR"/>
        </a:p>
      </dgm:t>
    </dgm:pt>
    <dgm:pt modelId="{6E8CE298-151A-4580-A812-626146B168D0}" type="sibTrans" cxnId="{4F5BF579-A0BF-4A83-9730-22958A26C573}">
      <dgm:prSet/>
      <dgm:spPr/>
      <dgm:t>
        <a:bodyPr/>
        <a:lstStyle/>
        <a:p>
          <a:endParaRPr lang="fr-FR"/>
        </a:p>
      </dgm:t>
    </dgm:pt>
    <dgm:pt modelId="{63EE2191-68C5-48BC-A404-92EE8179931D}">
      <dgm:prSet phldrT="[Texte]"/>
      <dgm:spPr>
        <a:solidFill>
          <a:srgbClr val="D6AF84"/>
        </a:solidFill>
      </dgm:spPr>
      <dgm:t>
        <a:bodyPr/>
        <a:lstStyle/>
        <a:p>
          <a:r>
            <a:rPr lang="fr-FR" dirty="0" smtClean="0">
              <a:solidFill>
                <a:schemeClr val="tx1"/>
              </a:solidFill>
            </a:rPr>
            <a:t>Pour le salarié</a:t>
          </a:r>
          <a:endParaRPr lang="fr-FR" dirty="0">
            <a:solidFill>
              <a:schemeClr val="tx1"/>
            </a:solidFill>
          </a:endParaRPr>
        </a:p>
      </dgm:t>
    </dgm:pt>
    <dgm:pt modelId="{4FA650A2-A95D-4E68-A2D2-AC33858C5C70}" type="parTrans" cxnId="{FE53F896-D510-42C0-B059-8797844B911E}">
      <dgm:prSet/>
      <dgm:spPr/>
      <dgm:t>
        <a:bodyPr/>
        <a:lstStyle/>
        <a:p>
          <a:endParaRPr lang="fr-FR"/>
        </a:p>
      </dgm:t>
    </dgm:pt>
    <dgm:pt modelId="{109233CF-D534-41E5-90DF-AFA678A2FC16}" type="sibTrans" cxnId="{FE53F896-D510-42C0-B059-8797844B911E}">
      <dgm:prSet/>
      <dgm:spPr/>
      <dgm:t>
        <a:bodyPr/>
        <a:lstStyle/>
        <a:p>
          <a:endParaRPr lang="fr-FR"/>
        </a:p>
      </dgm:t>
    </dgm:pt>
    <dgm:pt modelId="{6155A6B7-3AD4-451E-A672-DE5D6F6F617A}">
      <dgm:prSet phldrT="[Texte]"/>
      <dgm:spPr>
        <a:solidFill>
          <a:srgbClr val="D6AF84"/>
        </a:solidFill>
      </dgm:spPr>
      <dgm:t>
        <a:bodyPr/>
        <a:lstStyle/>
        <a:p>
          <a:r>
            <a:rPr lang="fr-FR" dirty="0" smtClean="0">
              <a:solidFill>
                <a:schemeClr val="tx1"/>
              </a:solidFill>
            </a:rPr>
            <a:t>Le changement s’impose au salarié</a:t>
          </a:r>
          <a:endParaRPr lang="fr-FR" dirty="0">
            <a:solidFill>
              <a:schemeClr val="tx1"/>
            </a:solidFill>
          </a:endParaRPr>
        </a:p>
      </dgm:t>
    </dgm:pt>
    <dgm:pt modelId="{8BC6C4C9-44F5-4AA1-86AA-7754703C083B}" type="parTrans" cxnId="{252AE641-F7D5-440C-8EA0-EEFF5DF462A5}">
      <dgm:prSet/>
      <dgm:spPr/>
      <dgm:t>
        <a:bodyPr/>
        <a:lstStyle/>
        <a:p>
          <a:endParaRPr lang="fr-FR"/>
        </a:p>
      </dgm:t>
    </dgm:pt>
    <dgm:pt modelId="{C32A2E20-4C75-4C7F-8575-D83FE143949B}" type="sibTrans" cxnId="{252AE641-F7D5-440C-8EA0-EEFF5DF462A5}">
      <dgm:prSet/>
      <dgm:spPr/>
      <dgm:t>
        <a:bodyPr/>
        <a:lstStyle/>
        <a:p>
          <a:endParaRPr lang="fr-FR"/>
        </a:p>
      </dgm:t>
    </dgm:pt>
    <dgm:pt modelId="{F8F70EF3-FBC9-4B34-806F-B8BFDDAAC691}">
      <dgm:prSet phldrT="[Texte]"/>
      <dgm:spPr>
        <a:solidFill>
          <a:srgbClr val="D6AF84"/>
        </a:solidFill>
      </dgm:spPr>
      <dgm:t>
        <a:bodyPr/>
        <a:lstStyle/>
        <a:p>
          <a:r>
            <a:rPr lang="fr-FR" dirty="0" smtClean="0">
              <a:solidFill>
                <a:schemeClr val="tx1"/>
              </a:solidFill>
            </a:rPr>
            <a:t>Pas d’accord requis</a:t>
          </a:r>
          <a:endParaRPr lang="fr-FR" dirty="0">
            <a:solidFill>
              <a:schemeClr val="tx1"/>
            </a:solidFill>
          </a:endParaRPr>
        </a:p>
      </dgm:t>
    </dgm:pt>
    <dgm:pt modelId="{5B6F82A0-F77C-4C81-8CC6-43FF5409ADC7}" type="parTrans" cxnId="{9F0B04E1-00D4-4CCB-9311-D2EAF4BC1DFF}">
      <dgm:prSet/>
      <dgm:spPr/>
      <dgm:t>
        <a:bodyPr/>
        <a:lstStyle/>
        <a:p>
          <a:endParaRPr lang="fr-FR"/>
        </a:p>
      </dgm:t>
    </dgm:pt>
    <dgm:pt modelId="{4C6F3A43-E317-495C-90F3-85ECEF77A513}" type="sibTrans" cxnId="{9F0B04E1-00D4-4CCB-9311-D2EAF4BC1DFF}">
      <dgm:prSet/>
      <dgm:spPr/>
      <dgm:t>
        <a:bodyPr/>
        <a:lstStyle/>
        <a:p>
          <a:endParaRPr lang="fr-FR"/>
        </a:p>
      </dgm:t>
    </dgm:pt>
    <dgm:pt modelId="{F60221FE-17EA-4544-92AA-EC88F157F8D0}">
      <dgm:prSet phldrT="[Texte]"/>
      <dgm:spPr>
        <a:solidFill>
          <a:schemeClr val="accent1">
            <a:lumMod val="40000"/>
            <a:lumOff val="60000"/>
          </a:schemeClr>
        </a:solidFill>
      </dgm:spPr>
      <dgm:t>
        <a:bodyPr/>
        <a:lstStyle/>
        <a:p>
          <a:r>
            <a:rPr lang="fr-FR" dirty="0" smtClean="0">
              <a:solidFill>
                <a:schemeClr val="tx1"/>
              </a:solidFill>
            </a:rPr>
            <a:t>Conséquences</a:t>
          </a:r>
          <a:endParaRPr lang="fr-FR" dirty="0">
            <a:solidFill>
              <a:schemeClr val="tx1"/>
            </a:solidFill>
          </a:endParaRPr>
        </a:p>
      </dgm:t>
    </dgm:pt>
    <dgm:pt modelId="{A9CC4369-2294-4FA5-B06E-BC378A0FF45B}" type="parTrans" cxnId="{7CD5BE64-78A9-4036-B0B8-F55FD082B494}">
      <dgm:prSet/>
      <dgm:spPr/>
      <dgm:t>
        <a:bodyPr/>
        <a:lstStyle/>
        <a:p>
          <a:endParaRPr lang="fr-FR"/>
        </a:p>
      </dgm:t>
    </dgm:pt>
    <dgm:pt modelId="{DE059283-20D0-434D-BE02-4D409FE60B03}" type="sibTrans" cxnId="{7CD5BE64-78A9-4036-B0B8-F55FD082B494}">
      <dgm:prSet/>
      <dgm:spPr/>
      <dgm:t>
        <a:bodyPr/>
        <a:lstStyle/>
        <a:p>
          <a:endParaRPr lang="fr-FR"/>
        </a:p>
      </dgm:t>
    </dgm:pt>
    <dgm:pt modelId="{4508E7E5-5270-40F0-8864-F6239223A339}">
      <dgm:prSet phldrT="[Texte]"/>
      <dgm:spPr>
        <a:solidFill>
          <a:schemeClr val="accent1">
            <a:lumMod val="40000"/>
            <a:lumOff val="60000"/>
          </a:schemeClr>
        </a:solidFill>
      </dgm:spPr>
      <dgm:t>
        <a:bodyPr/>
        <a:lstStyle/>
        <a:p>
          <a:r>
            <a:rPr lang="fr-FR" dirty="0" smtClean="0">
              <a:solidFill>
                <a:schemeClr val="tx1"/>
              </a:solidFill>
            </a:rPr>
            <a:t>Le refus du salarié est constitutif d’une faute</a:t>
          </a:r>
          <a:endParaRPr lang="fr-FR" dirty="0">
            <a:solidFill>
              <a:schemeClr val="tx1"/>
            </a:solidFill>
          </a:endParaRPr>
        </a:p>
      </dgm:t>
    </dgm:pt>
    <dgm:pt modelId="{07915C2B-CE34-47D5-932D-DA31B1FAA827}" type="parTrans" cxnId="{DD12CD48-23C9-43FB-AAE5-E3727BB9344C}">
      <dgm:prSet/>
      <dgm:spPr/>
      <dgm:t>
        <a:bodyPr/>
        <a:lstStyle/>
        <a:p>
          <a:endParaRPr lang="fr-FR"/>
        </a:p>
      </dgm:t>
    </dgm:pt>
    <dgm:pt modelId="{61571269-50E8-4025-B14E-66071F3D78B6}" type="sibTrans" cxnId="{DD12CD48-23C9-43FB-AAE5-E3727BB9344C}">
      <dgm:prSet/>
      <dgm:spPr/>
      <dgm:t>
        <a:bodyPr/>
        <a:lstStyle/>
        <a:p>
          <a:endParaRPr lang="fr-FR"/>
        </a:p>
      </dgm:t>
    </dgm:pt>
    <dgm:pt modelId="{D092923F-CC99-4AB9-BAC8-9C1D20530821}">
      <dgm:prSet phldrT="[Texte]"/>
      <dgm:spPr>
        <a:solidFill>
          <a:schemeClr val="accent1">
            <a:lumMod val="40000"/>
            <a:lumOff val="60000"/>
          </a:schemeClr>
        </a:solidFill>
      </dgm:spPr>
      <dgm:t>
        <a:bodyPr/>
        <a:lstStyle/>
        <a:p>
          <a:r>
            <a:rPr lang="fr-FR" dirty="0" smtClean="0">
              <a:solidFill>
                <a:schemeClr val="tx1"/>
              </a:solidFill>
            </a:rPr>
            <a:t>Son refus peut justifier un licenciement</a:t>
          </a:r>
          <a:endParaRPr lang="fr-FR" dirty="0">
            <a:solidFill>
              <a:schemeClr val="tx1"/>
            </a:solidFill>
          </a:endParaRPr>
        </a:p>
      </dgm:t>
    </dgm:pt>
    <dgm:pt modelId="{DDED3A81-A5D9-4F2C-BCBE-06396B508850}" type="parTrans" cxnId="{3FD878F1-5278-47CC-B992-1CF65FE906B7}">
      <dgm:prSet/>
      <dgm:spPr/>
      <dgm:t>
        <a:bodyPr/>
        <a:lstStyle/>
        <a:p>
          <a:endParaRPr lang="fr-FR"/>
        </a:p>
      </dgm:t>
    </dgm:pt>
    <dgm:pt modelId="{BAA80111-23DB-46FB-8482-5B4FA2B38795}" type="sibTrans" cxnId="{3FD878F1-5278-47CC-B992-1CF65FE906B7}">
      <dgm:prSet/>
      <dgm:spPr/>
      <dgm:t>
        <a:bodyPr/>
        <a:lstStyle/>
        <a:p>
          <a:endParaRPr lang="fr-FR"/>
        </a:p>
      </dgm:t>
    </dgm:pt>
    <dgm:pt modelId="{F4ECFE94-8763-4191-999A-8202EA010A1F}">
      <dgm:prSet phldrT="[Texte]"/>
      <dgm:spPr>
        <a:solidFill>
          <a:srgbClr val="FF9966"/>
        </a:solidFill>
      </dgm:spPr>
      <dgm:t>
        <a:bodyPr/>
        <a:lstStyle/>
        <a:p>
          <a:r>
            <a:rPr lang="fr-FR" dirty="0" smtClean="0">
              <a:solidFill>
                <a:schemeClr val="tx1"/>
              </a:solidFill>
            </a:rPr>
            <a:t>De lieu de travail dans même secteur géographique</a:t>
          </a:r>
          <a:endParaRPr lang="fr-FR" dirty="0">
            <a:solidFill>
              <a:schemeClr val="tx1"/>
            </a:solidFill>
          </a:endParaRPr>
        </a:p>
      </dgm:t>
    </dgm:pt>
    <dgm:pt modelId="{75EB7D6A-D1AE-4F99-9389-6C29DCF25683}" type="parTrans" cxnId="{37A3F397-48B7-48F0-9383-87F9803FB398}">
      <dgm:prSet/>
      <dgm:spPr/>
    </dgm:pt>
    <dgm:pt modelId="{16BF8CDE-612A-48E1-BB59-3C237589659F}" type="sibTrans" cxnId="{37A3F397-48B7-48F0-9383-87F9803FB398}">
      <dgm:prSet/>
      <dgm:spPr/>
    </dgm:pt>
    <dgm:pt modelId="{2AFDF3D6-4F48-4559-A51E-D743E2AF2186}">
      <dgm:prSet phldrT="[Texte]"/>
      <dgm:spPr>
        <a:solidFill>
          <a:srgbClr val="FF9966"/>
        </a:solidFill>
      </dgm:spPr>
      <dgm:t>
        <a:bodyPr/>
        <a:lstStyle/>
        <a:p>
          <a:r>
            <a:rPr lang="fr-FR" dirty="0" smtClean="0">
              <a:solidFill>
                <a:schemeClr val="tx1"/>
              </a:solidFill>
            </a:rPr>
            <a:t>De titre …</a:t>
          </a:r>
          <a:endParaRPr lang="fr-FR" dirty="0">
            <a:solidFill>
              <a:schemeClr val="tx1"/>
            </a:solidFill>
          </a:endParaRPr>
        </a:p>
      </dgm:t>
    </dgm:pt>
    <dgm:pt modelId="{A8C381F9-D31F-4D32-96DC-ED3D9ADE7C83}" type="parTrans" cxnId="{6531BD58-106D-4459-AC75-70830F1CE7D1}">
      <dgm:prSet/>
      <dgm:spPr/>
    </dgm:pt>
    <dgm:pt modelId="{859D465C-2DB8-47E4-BF77-D46048A33AD5}" type="sibTrans" cxnId="{6531BD58-106D-4459-AC75-70830F1CE7D1}">
      <dgm:prSet/>
      <dgm:spPr/>
    </dgm:pt>
    <dgm:pt modelId="{064E7203-B6A6-49B6-B779-FE9EDACCE5BF}" type="pres">
      <dgm:prSet presAssocID="{E8F7AAAF-39FA-4E85-AA15-B046FA26FDB4}" presName="Name0" presStyleCnt="0">
        <dgm:presLayoutVars>
          <dgm:dir/>
          <dgm:resizeHandles val="exact"/>
        </dgm:presLayoutVars>
      </dgm:prSet>
      <dgm:spPr/>
      <dgm:t>
        <a:bodyPr/>
        <a:lstStyle/>
        <a:p>
          <a:endParaRPr lang="fr-FR"/>
        </a:p>
      </dgm:t>
    </dgm:pt>
    <dgm:pt modelId="{388C1A13-1853-4C82-9703-4677EFB6DBE8}" type="pres">
      <dgm:prSet presAssocID="{75E0B89E-2FA7-491B-86D7-919F81A021E2}" presName="node" presStyleLbl="node1" presStyleIdx="0" presStyleCnt="3">
        <dgm:presLayoutVars>
          <dgm:bulletEnabled val="1"/>
        </dgm:presLayoutVars>
      </dgm:prSet>
      <dgm:spPr/>
      <dgm:t>
        <a:bodyPr/>
        <a:lstStyle/>
        <a:p>
          <a:endParaRPr lang="fr-FR"/>
        </a:p>
      </dgm:t>
    </dgm:pt>
    <dgm:pt modelId="{A7246434-7238-43FD-BE99-633666A1792E}" type="pres">
      <dgm:prSet presAssocID="{90CFC4B9-3370-40EC-8620-ADC83214411D}" presName="sibTrans" presStyleCnt="0"/>
      <dgm:spPr/>
    </dgm:pt>
    <dgm:pt modelId="{BE811ADA-89DD-439E-B58D-9F00B9B5A5FD}" type="pres">
      <dgm:prSet presAssocID="{63EE2191-68C5-48BC-A404-92EE8179931D}" presName="node" presStyleLbl="node1" presStyleIdx="1" presStyleCnt="3">
        <dgm:presLayoutVars>
          <dgm:bulletEnabled val="1"/>
        </dgm:presLayoutVars>
      </dgm:prSet>
      <dgm:spPr/>
      <dgm:t>
        <a:bodyPr/>
        <a:lstStyle/>
        <a:p>
          <a:endParaRPr lang="fr-FR"/>
        </a:p>
      </dgm:t>
    </dgm:pt>
    <dgm:pt modelId="{23E1CDD3-1745-4B56-A3C1-09403A14AB5A}" type="pres">
      <dgm:prSet presAssocID="{109233CF-D534-41E5-90DF-AFA678A2FC16}" presName="sibTrans" presStyleCnt="0"/>
      <dgm:spPr/>
    </dgm:pt>
    <dgm:pt modelId="{575CD887-3268-4503-B449-555608DC4F97}" type="pres">
      <dgm:prSet presAssocID="{F60221FE-17EA-4544-92AA-EC88F157F8D0}" presName="node" presStyleLbl="node1" presStyleIdx="2" presStyleCnt="3">
        <dgm:presLayoutVars>
          <dgm:bulletEnabled val="1"/>
        </dgm:presLayoutVars>
      </dgm:prSet>
      <dgm:spPr/>
      <dgm:t>
        <a:bodyPr/>
        <a:lstStyle/>
        <a:p>
          <a:endParaRPr lang="fr-FR"/>
        </a:p>
      </dgm:t>
    </dgm:pt>
  </dgm:ptLst>
  <dgm:cxnLst>
    <dgm:cxn modelId="{6531BD58-106D-4459-AC75-70830F1CE7D1}" srcId="{75E0B89E-2FA7-491B-86D7-919F81A021E2}" destId="{2AFDF3D6-4F48-4559-A51E-D743E2AF2186}" srcOrd="3" destOrd="0" parTransId="{A8C381F9-D31F-4D32-96DC-ED3D9ADE7C83}" sibTransId="{859D465C-2DB8-47E4-BF77-D46048A33AD5}"/>
    <dgm:cxn modelId="{DADCF369-1A32-449B-B3D5-BA7ABB4388A8}" type="presOf" srcId="{34E4A59A-B216-444E-8E83-96FF6B5485D6}" destId="{388C1A13-1853-4C82-9703-4677EFB6DBE8}" srcOrd="0" destOrd="2" presId="urn:microsoft.com/office/officeart/2005/8/layout/hList6"/>
    <dgm:cxn modelId="{77F61815-4CA7-4994-A652-875AD76A7465}" type="presOf" srcId="{E8F7AAAF-39FA-4E85-AA15-B046FA26FDB4}" destId="{064E7203-B6A6-49B6-B779-FE9EDACCE5BF}" srcOrd="0" destOrd="0" presId="urn:microsoft.com/office/officeart/2005/8/layout/hList6"/>
    <dgm:cxn modelId="{37A3F397-48B7-48F0-9383-87F9803FB398}" srcId="{75E0B89E-2FA7-491B-86D7-919F81A021E2}" destId="{F4ECFE94-8763-4191-999A-8202EA010A1F}" srcOrd="2" destOrd="0" parTransId="{75EB7D6A-D1AE-4F99-9389-6C29DCF25683}" sibTransId="{16BF8CDE-612A-48E1-BB59-3C237589659F}"/>
    <dgm:cxn modelId="{9284904C-AF14-49DE-8C83-A19525DC33B6}" type="presOf" srcId="{75E0B89E-2FA7-491B-86D7-919F81A021E2}" destId="{388C1A13-1853-4C82-9703-4677EFB6DBE8}" srcOrd="0" destOrd="0" presId="urn:microsoft.com/office/officeart/2005/8/layout/hList6"/>
    <dgm:cxn modelId="{4F5BF579-A0BF-4A83-9730-22958A26C573}" srcId="{75E0B89E-2FA7-491B-86D7-919F81A021E2}" destId="{34E4A59A-B216-444E-8E83-96FF6B5485D6}" srcOrd="1" destOrd="0" parTransId="{C25D86CD-C12A-4F9C-85AD-DA73ECF71310}" sibTransId="{6E8CE298-151A-4580-A812-626146B168D0}"/>
    <dgm:cxn modelId="{584186CC-2351-4B04-A7E0-CFD56CA5113A}" type="presOf" srcId="{D092923F-CC99-4AB9-BAC8-9C1D20530821}" destId="{575CD887-3268-4503-B449-555608DC4F97}" srcOrd="0" destOrd="2" presId="urn:microsoft.com/office/officeart/2005/8/layout/hList6"/>
    <dgm:cxn modelId="{7CD5BE64-78A9-4036-B0B8-F55FD082B494}" srcId="{E8F7AAAF-39FA-4E85-AA15-B046FA26FDB4}" destId="{F60221FE-17EA-4544-92AA-EC88F157F8D0}" srcOrd="2" destOrd="0" parTransId="{A9CC4369-2294-4FA5-B06E-BC378A0FF45B}" sibTransId="{DE059283-20D0-434D-BE02-4D409FE60B03}"/>
    <dgm:cxn modelId="{6BAC4919-02F5-418F-AD2A-2D9986D2E3B7}" type="presOf" srcId="{63EE2191-68C5-48BC-A404-92EE8179931D}" destId="{BE811ADA-89DD-439E-B58D-9F00B9B5A5FD}" srcOrd="0" destOrd="0" presId="urn:microsoft.com/office/officeart/2005/8/layout/hList6"/>
    <dgm:cxn modelId="{3FD878F1-5278-47CC-B992-1CF65FE906B7}" srcId="{F60221FE-17EA-4544-92AA-EC88F157F8D0}" destId="{D092923F-CC99-4AB9-BAC8-9C1D20530821}" srcOrd="1" destOrd="0" parTransId="{DDED3A81-A5D9-4F2C-BCBE-06396B508850}" sibTransId="{BAA80111-23DB-46FB-8482-5B4FA2B38795}"/>
    <dgm:cxn modelId="{FE53F896-D510-42C0-B059-8797844B911E}" srcId="{E8F7AAAF-39FA-4E85-AA15-B046FA26FDB4}" destId="{63EE2191-68C5-48BC-A404-92EE8179931D}" srcOrd="1" destOrd="0" parTransId="{4FA650A2-A95D-4E68-A2D2-AC33858C5C70}" sibTransId="{109233CF-D534-41E5-90DF-AFA678A2FC16}"/>
    <dgm:cxn modelId="{900DC5E0-28E9-469D-8C9F-AB1B8871B8F6}" type="presOf" srcId="{7A650FDA-DCC7-451A-B574-B8EB42D2F32C}" destId="{388C1A13-1853-4C82-9703-4677EFB6DBE8}" srcOrd="0" destOrd="1" presId="urn:microsoft.com/office/officeart/2005/8/layout/hList6"/>
    <dgm:cxn modelId="{9F0B04E1-00D4-4CCB-9311-D2EAF4BC1DFF}" srcId="{63EE2191-68C5-48BC-A404-92EE8179931D}" destId="{F8F70EF3-FBC9-4B34-806F-B8BFDDAAC691}" srcOrd="1" destOrd="0" parTransId="{5B6F82A0-F77C-4C81-8CC6-43FF5409ADC7}" sibTransId="{4C6F3A43-E317-495C-90F3-85ECEF77A513}"/>
    <dgm:cxn modelId="{0F3F2B69-E8FA-40CA-932C-25F76C1CF956}" srcId="{75E0B89E-2FA7-491B-86D7-919F81A021E2}" destId="{7A650FDA-DCC7-451A-B574-B8EB42D2F32C}" srcOrd="0" destOrd="0" parTransId="{134D13ED-B4A3-4E91-926B-8E11D1CC203B}" sibTransId="{A3C3298D-C9BC-4D19-A169-02EBBF6B5220}"/>
    <dgm:cxn modelId="{1EBD1B7A-FB9C-4A71-A1C0-5FE769C2A881}" type="presOf" srcId="{F60221FE-17EA-4544-92AA-EC88F157F8D0}" destId="{575CD887-3268-4503-B449-555608DC4F97}" srcOrd="0" destOrd="0" presId="urn:microsoft.com/office/officeart/2005/8/layout/hList6"/>
    <dgm:cxn modelId="{F49EE988-B7B5-479D-9946-A959F0A54751}" type="presOf" srcId="{2AFDF3D6-4F48-4559-A51E-D743E2AF2186}" destId="{388C1A13-1853-4C82-9703-4677EFB6DBE8}" srcOrd="0" destOrd="4" presId="urn:microsoft.com/office/officeart/2005/8/layout/hList6"/>
    <dgm:cxn modelId="{A9A301D6-2C3F-464D-BE54-81F7E2FBDB0A}" type="presOf" srcId="{4508E7E5-5270-40F0-8864-F6239223A339}" destId="{575CD887-3268-4503-B449-555608DC4F97}" srcOrd="0" destOrd="1" presId="urn:microsoft.com/office/officeart/2005/8/layout/hList6"/>
    <dgm:cxn modelId="{DD12CD48-23C9-43FB-AAE5-E3727BB9344C}" srcId="{F60221FE-17EA-4544-92AA-EC88F157F8D0}" destId="{4508E7E5-5270-40F0-8864-F6239223A339}" srcOrd="0" destOrd="0" parTransId="{07915C2B-CE34-47D5-932D-DA31B1FAA827}" sibTransId="{61571269-50E8-4025-B14E-66071F3D78B6}"/>
    <dgm:cxn modelId="{4495F24E-39CD-4454-872E-D2914DCFF17E}" srcId="{E8F7AAAF-39FA-4E85-AA15-B046FA26FDB4}" destId="{75E0B89E-2FA7-491B-86D7-919F81A021E2}" srcOrd="0" destOrd="0" parTransId="{994AC23E-8618-4FAF-B362-D75616C0EC51}" sibTransId="{90CFC4B9-3370-40EC-8620-ADC83214411D}"/>
    <dgm:cxn modelId="{1B9E4816-BC0E-4A3B-AFC1-9CE285847BE0}" type="presOf" srcId="{F4ECFE94-8763-4191-999A-8202EA010A1F}" destId="{388C1A13-1853-4C82-9703-4677EFB6DBE8}" srcOrd="0" destOrd="3" presId="urn:microsoft.com/office/officeart/2005/8/layout/hList6"/>
    <dgm:cxn modelId="{252AE641-F7D5-440C-8EA0-EEFF5DF462A5}" srcId="{63EE2191-68C5-48BC-A404-92EE8179931D}" destId="{6155A6B7-3AD4-451E-A672-DE5D6F6F617A}" srcOrd="0" destOrd="0" parTransId="{8BC6C4C9-44F5-4AA1-86AA-7754703C083B}" sibTransId="{C32A2E20-4C75-4C7F-8575-D83FE143949B}"/>
    <dgm:cxn modelId="{F40986F5-21DE-42BF-80D4-E00C8984F6F9}" type="presOf" srcId="{6155A6B7-3AD4-451E-A672-DE5D6F6F617A}" destId="{BE811ADA-89DD-439E-B58D-9F00B9B5A5FD}" srcOrd="0" destOrd="1" presId="urn:microsoft.com/office/officeart/2005/8/layout/hList6"/>
    <dgm:cxn modelId="{D9695CFA-4B8E-496E-84B4-A7EBF7333465}" type="presOf" srcId="{F8F70EF3-FBC9-4B34-806F-B8BFDDAAC691}" destId="{BE811ADA-89DD-439E-B58D-9F00B9B5A5FD}" srcOrd="0" destOrd="2" presId="urn:microsoft.com/office/officeart/2005/8/layout/hList6"/>
    <dgm:cxn modelId="{B2BD08F4-764D-4F35-99A5-E02A10A31411}" type="presParOf" srcId="{064E7203-B6A6-49B6-B779-FE9EDACCE5BF}" destId="{388C1A13-1853-4C82-9703-4677EFB6DBE8}" srcOrd="0" destOrd="0" presId="urn:microsoft.com/office/officeart/2005/8/layout/hList6"/>
    <dgm:cxn modelId="{7E03B8F8-0F32-46F3-AD68-A3E033FF94C8}" type="presParOf" srcId="{064E7203-B6A6-49B6-B779-FE9EDACCE5BF}" destId="{A7246434-7238-43FD-BE99-633666A1792E}" srcOrd="1" destOrd="0" presId="urn:microsoft.com/office/officeart/2005/8/layout/hList6"/>
    <dgm:cxn modelId="{86B55F59-80DA-4B4F-82F8-6E1779AA4D76}" type="presParOf" srcId="{064E7203-B6A6-49B6-B779-FE9EDACCE5BF}" destId="{BE811ADA-89DD-439E-B58D-9F00B9B5A5FD}" srcOrd="2" destOrd="0" presId="urn:microsoft.com/office/officeart/2005/8/layout/hList6"/>
    <dgm:cxn modelId="{DE8EFAF9-49BA-4C2C-89B2-26CEC41BEC49}" type="presParOf" srcId="{064E7203-B6A6-49B6-B779-FE9EDACCE5BF}" destId="{23E1CDD3-1745-4B56-A3C1-09403A14AB5A}" srcOrd="3" destOrd="0" presId="urn:microsoft.com/office/officeart/2005/8/layout/hList6"/>
    <dgm:cxn modelId="{1A2346F3-838B-486E-B734-A1668F153428}" type="presParOf" srcId="{064E7203-B6A6-49B6-B779-FE9EDACCE5BF}" destId="{575CD887-3268-4503-B449-555608DC4F9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4A2654-1EA9-44A8-8529-5118F6FB6B8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6F0777D-D146-4B87-8A0F-71C33C21A935}">
      <dgm:prSet phldrT="[Texte]" custT="1"/>
      <dgm:spPr>
        <a:solidFill>
          <a:schemeClr val="accent6">
            <a:lumMod val="20000"/>
            <a:lumOff val="80000"/>
          </a:schemeClr>
        </a:solidFill>
      </dgm:spPr>
      <dgm:t>
        <a:bodyPr/>
        <a:lstStyle/>
        <a:p>
          <a:r>
            <a:rPr lang="fr-FR" sz="2400" dirty="0" smtClean="0">
              <a:solidFill>
                <a:schemeClr val="tx1"/>
              </a:solidFill>
            </a:rPr>
            <a:t>Socle contractuel</a:t>
          </a:r>
          <a:endParaRPr lang="fr-FR" sz="2400" dirty="0">
            <a:solidFill>
              <a:schemeClr val="tx1"/>
            </a:solidFill>
          </a:endParaRPr>
        </a:p>
      </dgm:t>
    </dgm:pt>
    <dgm:pt modelId="{7EB1C15B-5DEC-44CF-857C-7AEE67EFAA79}" type="parTrans" cxnId="{26958308-90F4-4EB2-82A5-5D0A5B16AD13}">
      <dgm:prSet/>
      <dgm:spPr/>
      <dgm:t>
        <a:bodyPr/>
        <a:lstStyle/>
        <a:p>
          <a:endParaRPr lang="fr-FR"/>
        </a:p>
      </dgm:t>
    </dgm:pt>
    <dgm:pt modelId="{4D333DED-B3C4-40BB-845B-DDE200EB0653}" type="sibTrans" cxnId="{26958308-90F4-4EB2-82A5-5D0A5B16AD13}">
      <dgm:prSet/>
      <dgm:spPr/>
      <dgm:t>
        <a:bodyPr/>
        <a:lstStyle/>
        <a:p>
          <a:endParaRPr lang="fr-FR"/>
        </a:p>
      </dgm:t>
    </dgm:pt>
    <dgm:pt modelId="{4FA874D7-5D18-4143-BE49-F345E6A5E968}">
      <dgm:prSet phldrT="[Texte]"/>
      <dgm:spPr/>
      <dgm:t>
        <a:bodyPr/>
        <a:lstStyle/>
        <a:p>
          <a:r>
            <a:rPr lang="fr-FR" dirty="0" smtClean="0"/>
            <a:t>La rémunération</a:t>
          </a:r>
          <a:endParaRPr lang="fr-FR" dirty="0"/>
        </a:p>
      </dgm:t>
    </dgm:pt>
    <dgm:pt modelId="{FE3F215E-E1E5-402C-9FDD-2DF4D2884EDA}" type="parTrans" cxnId="{A8F3B4B5-5367-4631-B766-0D249EAD09C8}">
      <dgm:prSet/>
      <dgm:spPr/>
      <dgm:t>
        <a:bodyPr/>
        <a:lstStyle/>
        <a:p>
          <a:endParaRPr lang="fr-FR"/>
        </a:p>
      </dgm:t>
    </dgm:pt>
    <dgm:pt modelId="{6BFD1A22-E636-4146-87FF-630D3EDC1B85}" type="sibTrans" cxnId="{A8F3B4B5-5367-4631-B766-0D249EAD09C8}">
      <dgm:prSet/>
      <dgm:spPr/>
      <dgm:t>
        <a:bodyPr/>
        <a:lstStyle/>
        <a:p>
          <a:endParaRPr lang="fr-FR"/>
        </a:p>
      </dgm:t>
    </dgm:pt>
    <dgm:pt modelId="{AAC9EB3B-13B4-4D34-8AF5-B20BC20C0D15}">
      <dgm:prSet phldrT="[Texte]" custT="1"/>
      <dgm:spPr>
        <a:solidFill>
          <a:schemeClr val="accent2">
            <a:lumMod val="40000"/>
            <a:lumOff val="60000"/>
          </a:schemeClr>
        </a:solidFill>
      </dgm:spPr>
      <dgm:t>
        <a:bodyPr/>
        <a:lstStyle/>
        <a:p>
          <a:r>
            <a:rPr lang="fr-FR" sz="2400" dirty="0" smtClean="0">
              <a:solidFill>
                <a:schemeClr val="tx1"/>
              </a:solidFill>
            </a:rPr>
            <a:t>Accord du salarié</a:t>
          </a:r>
          <a:endParaRPr lang="fr-FR" sz="2400" dirty="0">
            <a:solidFill>
              <a:schemeClr val="tx1"/>
            </a:solidFill>
          </a:endParaRPr>
        </a:p>
      </dgm:t>
    </dgm:pt>
    <dgm:pt modelId="{B5596C93-4BE6-4761-B805-FA2AB0C979EB}" type="parTrans" cxnId="{1B48F543-14A2-41CA-BEBD-8448B1E4A3F9}">
      <dgm:prSet/>
      <dgm:spPr/>
      <dgm:t>
        <a:bodyPr/>
        <a:lstStyle/>
        <a:p>
          <a:endParaRPr lang="fr-FR"/>
        </a:p>
      </dgm:t>
    </dgm:pt>
    <dgm:pt modelId="{4411FC0A-788D-4CE3-834A-85F5EB0FDE12}" type="sibTrans" cxnId="{1B48F543-14A2-41CA-BEBD-8448B1E4A3F9}">
      <dgm:prSet/>
      <dgm:spPr/>
      <dgm:t>
        <a:bodyPr/>
        <a:lstStyle/>
        <a:p>
          <a:endParaRPr lang="fr-FR"/>
        </a:p>
      </dgm:t>
    </dgm:pt>
    <dgm:pt modelId="{AC5EC8EF-D118-46E7-91AF-D822D4A70D0B}">
      <dgm:prSet phldrT="[Texte]"/>
      <dgm:spPr>
        <a:solidFill>
          <a:schemeClr val="accent2">
            <a:lumMod val="40000"/>
            <a:lumOff val="60000"/>
            <a:alpha val="90000"/>
          </a:schemeClr>
        </a:solidFill>
      </dgm:spPr>
      <dgm:t>
        <a:bodyPr/>
        <a:lstStyle/>
        <a:p>
          <a:r>
            <a:rPr lang="fr-FR" dirty="0" smtClean="0"/>
            <a:t>Accord exprès et non équivoque</a:t>
          </a:r>
          <a:endParaRPr lang="fr-FR" dirty="0"/>
        </a:p>
      </dgm:t>
    </dgm:pt>
    <dgm:pt modelId="{E2996C31-B9FB-40F8-8895-B00371D8F569}" type="parTrans" cxnId="{0BDDDAC5-4F09-49EB-9753-C71B9811EFD9}">
      <dgm:prSet/>
      <dgm:spPr/>
      <dgm:t>
        <a:bodyPr/>
        <a:lstStyle/>
        <a:p>
          <a:endParaRPr lang="fr-FR"/>
        </a:p>
      </dgm:t>
    </dgm:pt>
    <dgm:pt modelId="{9C382A40-EA7F-4ADB-AEDF-82941B3F1682}" type="sibTrans" cxnId="{0BDDDAC5-4F09-49EB-9753-C71B9811EFD9}">
      <dgm:prSet/>
      <dgm:spPr/>
      <dgm:t>
        <a:bodyPr/>
        <a:lstStyle/>
        <a:p>
          <a:endParaRPr lang="fr-FR"/>
        </a:p>
      </dgm:t>
    </dgm:pt>
    <dgm:pt modelId="{2790A2DF-6164-4B68-8706-C725EE5F5789}">
      <dgm:prSet phldrT="[Texte]" custT="1"/>
      <dgm:spPr>
        <a:solidFill>
          <a:schemeClr val="bg2">
            <a:lumMod val="75000"/>
          </a:schemeClr>
        </a:solidFill>
      </dgm:spPr>
      <dgm:t>
        <a:bodyPr/>
        <a:lstStyle/>
        <a:p>
          <a:r>
            <a:rPr lang="fr-FR" sz="2400" dirty="0" smtClean="0">
              <a:solidFill>
                <a:schemeClr val="tx1"/>
              </a:solidFill>
            </a:rPr>
            <a:t>Refus du salarié</a:t>
          </a:r>
          <a:endParaRPr lang="fr-FR" sz="2400" dirty="0">
            <a:solidFill>
              <a:schemeClr val="tx1"/>
            </a:solidFill>
          </a:endParaRPr>
        </a:p>
      </dgm:t>
    </dgm:pt>
    <dgm:pt modelId="{7E4C93C3-070C-4B3F-BE0F-A5157918F5B5}" type="parTrans" cxnId="{5394E4DB-CF20-43BC-89A0-C5C42E4DE643}">
      <dgm:prSet/>
      <dgm:spPr/>
      <dgm:t>
        <a:bodyPr/>
        <a:lstStyle/>
        <a:p>
          <a:endParaRPr lang="fr-FR"/>
        </a:p>
      </dgm:t>
    </dgm:pt>
    <dgm:pt modelId="{67B6D2FF-6C83-4EBE-9FB2-D43ABD778029}" type="sibTrans" cxnId="{5394E4DB-CF20-43BC-89A0-C5C42E4DE643}">
      <dgm:prSet/>
      <dgm:spPr/>
      <dgm:t>
        <a:bodyPr/>
        <a:lstStyle/>
        <a:p>
          <a:endParaRPr lang="fr-FR"/>
        </a:p>
      </dgm:t>
    </dgm:pt>
    <dgm:pt modelId="{A5B2D235-94A5-43FB-890D-F37898956F9A}">
      <dgm:prSet phldrT="[Texte]"/>
      <dgm:spPr/>
      <dgm:t>
        <a:bodyPr/>
        <a:lstStyle/>
        <a:p>
          <a:r>
            <a:rPr lang="fr-FR" u="sng" dirty="0" smtClean="0">
              <a:solidFill>
                <a:schemeClr val="tx1"/>
              </a:solidFill>
            </a:rPr>
            <a:t>Le refus de la modification ne constitue pas une faute</a:t>
          </a:r>
          <a:endParaRPr lang="fr-FR" dirty="0"/>
        </a:p>
      </dgm:t>
    </dgm:pt>
    <dgm:pt modelId="{EE87ED40-8D52-4AAD-999F-60DDD9E16BD9}" type="parTrans" cxnId="{EA6005ED-6740-439C-A19F-9D1A1345C332}">
      <dgm:prSet/>
      <dgm:spPr/>
      <dgm:t>
        <a:bodyPr/>
        <a:lstStyle/>
        <a:p>
          <a:endParaRPr lang="fr-FR"/>
        </a:p>
      </dgm:t>
    </dgm:pt>
    <dgm:pt modelId="{ADE05BDC-E919-4532-BBC2-8110BDBF3ED6}" type="sibTrans" cxnId="{EA6005ED-6740-439C-A19F-9D1A1345C332}">
      <dgm:prSet/>
      <dgm:spPr/>
      <dgm:t>
        <a:bodyPr/>
        <a:lstStyle/>
        <a:p>
          <a:endParaRPr lang="fr-FR"/>
        </a:p>
      </dgm:t>
    </dgm:pt>
    <dgm:pt modelId="{542F01A5-AFAA-4C29-81DE-E72D6CA5CC38}">
      <dgm:prSet/>
      <dgm:spPr/>
      <dgm:t>
        <a:bodyPr/>
        <a:lstStyle/>
        <a:p>
          <a:r>
            <a:rPr lang="fr-FR" dirty="0" smtClean="0"/>
            <a:t>La qualification</a:t>
          </a:r>
        </a:p>
      </dgm:t>
    </dgm:pt>
    <dgm:pt modelId="{059D2A20-9C0A-45D9-A41B-7225FE8A56D7}" type="parTrans" cxnId="{CF9B5300-4FDC-4E01-955D-4AD66B9D5804}">
      <dgm:prSet/>
      <dgm:spPr/>
      <dgm:t>
        <a:bodyPr/>
        <a:lstStyle/>
        <a:p>
          <a:endParaRPr lang="fr-FR"/>
        </a:p>
      </dgm:t>
    </dgm:pt>
    <dgm:pt modelId="{D2BC9E3D-7BCA-474B-AA16-9B9080BAFF2F}" type="sibTrans" cxnId="{CF9B5300-4FDC-4E01-955D-4AD66B9D5804}">
      <dgm:prSet/>
      <dgm:spPr/>
      <dgm:t>
        <a:bodyPr/>
        <a:lstStyle/>
        <a:p>
          <a:endParaRPr lang="fr-FR"/>
        </a:p>
      </dgm:t>
    </dgm:pt>
    <dgm:pt modelId="{531EEADB-1AA0-4537-BCDF-A2887FFBBE80}">
      <dgm:prSet/>
      <dgm:spPr/>
      <dgm:t>
        <a:bodyPr/>
        <a:lstStyle/>
        <a:p>
          <a:r>
            <a:rPr lang="fr-FR" dirty="0" smtClean="0"/>
            <a:t>Le lieu de travail (en l’absence de clause de mobilité)</a:t>
          </a:r>
        </a:p>
      </dgm:t>
    </dgm:pt>
    <dgm:pt modelId="{91F901F2-BD90-47EF-AD43-D82D970CD6A7}" type="parTrans" cxnId="{7FA8DBE4-A22E-483A-BA88-CA84C3CC79FF}">
      <dgm:prSet/>
      <dgm:spPr/>
      <dgm:t>
        <a:bodyPr/>
        <a:lstStyle/>
        <a:p>
          <a:endParaRPr lang="fr-FR"/>
        </a:p>
      </dgm:t>
    </dgm:pt>
    <dgm:pt modelId="{36F1E721-3B9D-4364-AF9B-8687BE5B1EA4}" type="sibTrans" cxnId="{7FA8DBE4-A22E-483A-BA88-CA84C3CC79FF}">
      <dgm:prSet/>
      <dgm:spPr/>
      <dgm:t>
        <a:bodyPr/>
        <a:lstStyle/>
        <a:p>
          <a:endParaRPr lang="fr-FR"/>
        </a:p>
      </dgm:t>
    </dgm:pt>
    <dgm:pt modelId="{16B287F3-E184-42E0-BFBD-84067F9BB485}">
      <dgm:prSet/>
      <dgm:spPr/>
      <dgm:t>
        <a:bodyPr/>
        <a:lstStyle/>
        <a:p>
          <a:r>
            <a:rPr lang="fr-FR" dirty="0" smtClean="0"/>
            <a:t>La durée du travail</a:t>
          </a:r>
          <a:endParaRPr lang="fr-FR" dirty="0"/>
        </a:p>
      </dgm:t>
    </dgm:pt>
    <dgm:pt modelId="{CA751D29-A957-4AB9-8FFA-22A25040B90D}" type="parTrans" cxnId="{02B952B3-E46C-4599-845B-F75FD0D1D1EF}">
      <dgm:prSet/>
      <dgm:spPr/>
      <dgm:t>
        <a:bodyPr/>
        <a:lstStyle/>
        <a:p>
          <a:endParaRPr lang="fr-FR"/>
        </a:p>
      </dgm:t>
    </dgm:pt>
    <dgm:pt modelId="{079E8CDB-1ACD-4DBF-AF2E-CD00012BBEB3}" type="sibTrans" cxnId="{02B952B3-E46C-4599-845B-F75FD0D1D1EF}">
      <dgm:prSet/>
      <dgm:spPr/>
      <dgm:t>
        <a:bodyPr/>
        <a:lstStyle/>
        <a:p>
          <a:endParaRPr lang="fr-FR"/>
        </a:p>
      </dgm:t>
    </dgm:pt>
    <dgm:pt modelId="{66A7242C-4502-40D4-841F-B4D95C02DD85}">
      <dgm:prSet/>
      <dgm:spPr>
        <a:solidFill>
          <a:schemeClr val="accent2">
            <a:lumMod val="40000"/>
            <a:lumOff val="60000"/>
            <a:alpha val="90000"/>
          </a:schemeClr>
        </a:solidFill>
      </dgm:spPr>
      <dgm:t>
        <a:bodyPr/>
        <a:lstStyle/>
        <a:p>
          <a:r>
            <a:rPr lang="fr-FR" dirty="0" smtClean="0"/>
            <a:t>Poursuite du travail avec la modification</a:t>
          </a:r>
          <a:endParaRPr lang="fr-FR" dirty="0"/>
        </a:p>
      </dgm:t>
    </dgm:pt>
    <dgm:pt modelId="{8095782B-F532-4AC2-A0C1-AE278E18BB16}" type="parTrans" cxnId="{F06D81C5-201A-4B9C-9624-15644B086D07}">
      <dgm:prSet/>
      <dgm:spPr/>
      <dgm:t>
        <a:bodyPr/>
        <a:lstStyle/>
        <a:p>
          <a:endParaRPr lang="fr-FR"/>
        </a:p>
      </dgm:t>
    </dgm:pt>
    <dgm:pt modelId="{3F43FCEB-5BDA-4BE1-8CD3-E864F22D9092}" type="sibTrans" cxnId="{F06D81C5-201A-4B9C-9624-15644B086D07}">
      <dgm:prSet/>
      <dgm:spPr/>
      <dgm:t>
        <a:bodyPr/>
        <a:lstStyle/>
        <a:p>
          <a:endParaRPr lang="fr-FR"/>
        </a:p>
      </dgm:t>
    </dgm:pt>
    <dgm:pt modelId="{FE3830AC-C9DC-4EF8-B2F0-DC67EFE84FF3}">
      <dgm:prSet/>
      <dgm:spPr>
        <a:solidFill>
          <a:schemeClr val="accent2">
            <a:lumMod val="40000"/>
            <a:lumOff val="60000"/>
            <a:alpha val="90000"/>
          </a:schemeClr>
        </a:solidFill>
      </dgm:spPr>
      <dgm:t>
        <a:bodyPr/>
        <a:lstStyle/>
        <a:p>
          <a:r>
            <a:rPr lang="fr-FR" dirty="0" smtClean="0"/>
            <a:t>Avenant au contrat initial dans le mois qui suit</a:t>
          </a:r>
          <a:endParaRPr lang="fr-FR" dirty="0"/>
        </a:p>
      </dgm:t>
    </dgm:pt>
    <dgm:pt modelId="{DEE03B5B-9312-4EDD-ABAA-27932ABDC9EB}" type="parTrans" cxnId="{9F4B2683-FF95-421D-837F-7B8B774FDCEE}">
      <dgm:prSet/>
      <dgm:spPr/>
      <dgm:t>
        <a:bodyPr/>
        <a:lstStyle/>
        <a:p>
          <a:endParaRPr lang="fr-FR"/>
        </a:p>
      </dgm:t>
    </dgm:pt>
    <dgm:pt modelId="{E38AB705-1571-40FC-BCF4-FDA733C33558}" type="sibTrans" cxnId="{9F4B2683-FF95-421D-837F-7B8B774FDCEE}">
      <dgm:prSet/>
      <dgm:spPr/>
      <dgm:t>
        <a:bodyPr/>
        <a:lstStyle/>
        <a:p>
          <a:endParaRPr lang="fr-FR"/>
        </a:p>
      </dgm:t>
    </dgm:pt>
    <dgm:pt modelId="{E8D09712-D88A-4174-8689-4ABA17DA2F4F}">
      <dgm:prSet/>
      <dgm:spPr/>
      <dgm:t>
        <a:bodyPr/>
        <a:lstStyle/>
        <a:p>
          <a:r>
            <a:rPr lang="fr-FR" dirty="0" smtClean="0">
              <a:solidFill>
                <a:schemeClr val="tx1"/>
              </a:solidFill>
            </a:rPr>
            <a:t>L’employeur maintient le contrat initial</a:t>
          </a:r>
          <a:endParaRPr lang="fr-FR" dirty="0">
            <a:solidFill>
              <a:schemeClr val="tx1"/>
            </a:solidFill>
          </a:endParaRPr>
        </a:p>
      </dgm:t>
    </dgm:pt>
    <dgm:pt modelId="{299CC21B-F2BA-4CEA-BD7F-7444EABDD6EF}" type="parTrans" cxnId="{A46A1E79-5A5B-48D6-96B4-6CDFDF28C003}">
      <dgm:prSet/>
      <dgm:spPr/>
      <dgm:t>
        <a:bodyPr/>
        <a:lstStyle/>
        <a:p>
          <a:endParaRPr lang="fr-FR"/>
        </a:p>
      </dgm:t>
    </dgm:pt>
    <dgm:pt modelId="{2767916C-A6D2-4E99-AD5A-308C2FE861F7}" type="sibTrans" cxnId="{A46A1E79-5A5B-48D6-96B4-6CDFDF28C003}">
      <dgm:prSet/>
      <dgm:spPr/>
      <dgm:t>
        <a:bodyPr/>
        <a:lstStyle/>
        <a:p>
          <a:endParaRPr lang="fr-FR"/>
        </a:p>
      </dgm:t>
    </dgm:pt>
    <dgm:pt modelId="{E67BB943-9467-48DE-9208-78274FCB5B32}" type="pres">
      <dgm:prSet presAssocID="{474A2654-1EA9-44A8-8529-5118F6FB6B85}" presName="Name0" presStyleCnt="0">
        <dgm:presLayoutVars>
          <dgm:dir/>
          <dgm:animLvl val="lvl"/>
          <dgm:resizeHandles val="exact"/>
        </dgm:presLayoutVars>
      </dgm:prSet>
      <dgm:spPr/>
      <dgm:t>
        <a:bodyPr/>
        <a:lstStyle/>
        <a:p>
          <a:endParaRPr lang="fr-FR"/>
        </a:p>
      </dgm:t>
    </dgm:pt>
    <dgm:pt modelId="{46AF5C78-4172-4843-8F70-383D3F3C8EFB}" type="pres">
      <dgm:prSet presAssocID="{76F0777D-D146-4B87-8A0F-71C33C21A935}" presName="linNode" presStyleCnt="0"/>
      <dgm:spPr/>
    </dgm:pt>
    <dgm:pt modelId="{470BBC07-A90B-4693-9D03-ACEB34D5A4A2}" type="pres">
      <dgm:prSet presAssocID="{76F0777D-D146-4B87-8A0F-71C33C21A935}" presName="parentText" presStyleLbl="node1" presStyleIdx="0" presStyleCnt="3">
        <dgm:presLayoutVars>
          <dgm:chMax val="1"/>
          <dgm:bulletEnabled val="1"/>
        </dgm:presLayoutVars>
      </dgm:prSet>
      <dgm:spPr/>
      <dgm:t>
        <a:bodyPr/>
        <a:lstStyle/>
        <a:p>
          <a:endParaRPr lang="fr-FR"/>
        </a:p>
      </dgm:t>
    </dgm:pt>
    <dgm:pt modelId="{CD93F1A6-EA28-49E5-BAD6-C39CD15E398D}" type="pres">
      <dgm:prSet presAssocID="{76F0777D-D146-4B87-8A0F-71C33C21A935}" presName="descendantText" presStyleLbl="alignAccFollowNode1" presStyleIdx="0" presStyleCnt="3">
        <dgm:presLayoutVars>
          <dgm:bulletEnabled val="1"/>
        </dgm:presLayoutVars>
      </dgm:prSet>
      <dgm:spPr/>
      <dgm:t>
        <a:bodyPr/>
        <a:lstStyle/>
        <a:p>
          <a:endParaRPr lang="fr-FR"/>
        </a:p>
      </dgm:t>
    </dgm:pt>
    <dgm:pt modelId="{64A77B14-6C26-44F9-B5FB-D5C27CF4EE6B}" type="pres">
      <dgm:prSet presAssocID="{4D333DED-B3C4-40BB-845B-DDE200EB0653}" presName="sp" presStyleCnt="0"/>
      <dgm:spPr/>
    </dgm:pt>
    <dgm:pt modelId="{8784D92E-40FE-4152-82FD-204259CA9DE5}" type="pres">
      <dgm:prSet presAssocID="{AAC9EB3B-13B4-4D34-8AF5-B20BC20C0D15}" presName="linNode" presStyleCnt="0"/>
      <dgm:spPr/>
    </dgm:pt>
    <dgm:pt modelId="{30E5936D-B538-4726-98B2-44AD0F0D9639}" type="pres">
      <dgm:prSet presAssocID="{AAC9EB3B-13B4-4D34-8AF5-B20BC20C0D15}" presName="parentText" presStyleLbl="node1" presStyleIdx="1" presStyleCnt="3">
        <dgm:presLayoutVars>
          <dgm:chMax val="1"/>
          <dgm:bulletEnabled val="1"/>
        </dgm:presLayoutVars>
      </dgm:prSet>
      <dgm:spPr/>
      <dgm:t>
        <a:bodyPr/>
        <a:lstStyle/>
        <a:p>
          <a:endParaRPr lang="fr-FR"/>
        </a:p>
      </dgm:t>
    </dgm:pt>
    <dgm:pt modelId="{0409FBDB-067D-4F99-B0AB-5141081F30D1}" type="pres">
      <dgm:prSet presAssocID="{AAC9EB3B-13B4-4D34-8AF5-B20BC20C0D15}" presName="descendantText" presStyleLbl="alignAccFollowNode1" presStyleIdx="1" presStyleCnt="3">
        <dgm:presLayoutVars>
          <dgm:bulletEnabled val="1"/>
        </dgm:presLayoutVars>
      </dgm:prSet>
      <dgm:spPr/>
      <dgm:t>
        <a:bodyPr/>
        <a:lstStyle/>
        <a:p>
          <a:endParaRPr lang="fr-FR"/>
        </a:p>
      </dgm:t>
    </dgm:pt>
    <dgm:pt modelId="{3BE0BBC8-186C-439E-9E50-D04195D199A9}" type="pres">
      <dgm:prSet presAssocID="{4411FC0A-788D-4CE3-834A-85F5EB0FDE12}" presName="sp" presStyleCnt="0"/>
      <dgm:spPr/>
    </dgm:pt>
    <dgm:pt modelId="{BDBE3C16-F750-4A96-A54C-26731139F516}" type="pres">
      <dgm:prSet presAssocID="{2790A2DF-6164-4B68-8706-C725EE5F5789}" presName="linNode" presStyleCnt="0"/>
      <dgm:spPr/>
    </dgm:pt>
    <dgm:pt modelId="{78F5081E-AA29-45A4-B7C7-79E812A11E9C}" type="pres">
      <dgm:prSet presAssocID="{2790A2DF-6164-4B68-8706-C725EE5F5789}" presName="parentText" presStyleLbl="node1" presStyleIdx="2" presStyleCnt="3">
        <dgm:presLayoutVars>
          <dgm:chMax val="1"/>
          <dgm:bulletEnabled val="1"/>
        </dgm:presLayoutVars>
      </dgm:prSet>
      <dgm:spPr/>
      <dgm:t>
        <a:bodyPr/>
        <a:lstStyle/>
        <a:p>
          <a:endParaRPr lang="fr-FR"/>
        </a:p>
      </dgm:t>
    </dgm:pt>
    <dgm:pt modelId="{0C28C3A6-0A9A-4DB3-BABC-9F6743CDA7D3}" type="pres">
      <dgm:prSet presAssocID="{2790A2DF-6164-4B68-8706-C725EE5F5789}" presName="descendantText" presStyleLbl="alignAccFollowNode1" presStyleIdx="2" presStyleCnt="3">
        <dgm:presLayoutVars>
          <dgm:bulletEnabled val="1"/>
        </dgm:presLayoutVars>
      </dgm:prSet>
      <dgm:spPr/>
      <dgm:t>
        <a:bodyPr/>
        <a:lstStyle/>
        <a:p>
          <a:endParaRPr lang="fr-FR"/>
        </a:p>
      </dgm:t>
    </dgm:pt>
  </dgm:ptLst>
  <dgm:cxnLst>
    <dgm:cxn modelId="{F4015BC3-23DC-420E-B9DA-B5C175EE5ADA}" type="presOf" srcId="{66A7242C-4502-40D4-841F-B4D95C02DD85}" destId="{0409FBDB-067D-4F99-B0AB-5141081F30D1}" srcOrd="0" destOrd="1" presId="urn:microsoft.com/office/officeart/2005/8/layout/vList5"/>
    <dgm:cxn modelId="{CF9B5300-4FDC-4E01-955D-4AD66B9D5804}" srcId="{76F0777D-D146-4B87-8A0F-71C33C21A935}" destId="{542F01A5-AFAA-4C29-81DE-E72D6CA5CC38}" srcOrd="1" destOrd="0" parTransId="{059D2A20-9C0A-45D9-A41B-7225FE8A56D7}" sibTransId="{D2BC9E3D-7BCA-474B-AA16-9B9080BAFF2F}"/>
    <dgm:cxn modelId="{5CF74109-AF11-4D8A-9E30-F4EBFACE1A3A}" type="presOf" srcId="{76F0777D-D146-4B87-8A0F-71C33C21A935}" destId="{470BBC07-A90B-4693-9D03-ACEB34D5A4A2}" srcOrd="0" destOrd="0" presId="urn:microsoft.com/office/officeart/2005/8/layout/vList5"/>
    <dgm:cxn modelId="{F06D81C5-201A-4B9C-9624-15644B086D07}" srcId="{AC5EC8EF-D118-46E7-91AF-D822D4A70D0B}" destId="{66A7242C-4502-40D4-841F-B4D95C02DD85}" srcOrd="0" destOrd="0" parTransId="{8095782B-F532-4AC2-A0C1-AE278E18BB16}" sibTransId="{3F43FCEB-5BDA-4BE1-8CD3-E864F22D9092}"/>
    <dgm:cxn modelId="{7FA8DBE4-A22E-483A-BA88-CA84C3CC79FF}" srcId="{76F0777D-D146-4B87-8A0F-71C33C21A935}" destId="{531EEADB-1AA0-4537-BCDF-A2887FFBBE80}" srcOrd="2" destOrd="0" parTransId="{91F901F2-BD90-47EF-AD43-D82D970CD6A7}" sibTransId="{36F1E721-3B9D-4364-AF9B-8687BE5B1EA4}"/>
    <dgm:cxn modelId="{A8F3B4B5-5367-4631-B766-0D249EAD09C8}" srcId="{76F0777D-D146-4B87-8A0F-71C33C21A935}" destId="{4FA874D7-5D18-4143-BE49-F345E6A5E968}" srcOrd="0" destOrd="0" parTransId="{FE3F215E-E1E5-402C-9FDD-2DF4D2884EDA}" sibTransId="{6BFD1A22-E636-4146-87FF-630D3EDC1B85}"/>
    <dgm:cxn modelId="{02B952B3-E46C-4599-845B-F75FD0D1D1EF}" srcId="{76F0777D-D146-4B87-8A0F-71C33C21A935}" destId="{16B287F3-E184-42E0-BFBD-84067F9BB485}" srcOrd="3" destOrd="0" parTransId="{CA751D29-A957-4AB9-8FFA-22A25040B90D}" sibTransId="{079E8CDB-1ACD-4DBF-AF2E-CD00012BBEB3}"/>
    <dgm:cxn modelId="{2844FE8A-9C99-4E0B-8C6A-F1FE65FADAF1}" type="presOf" srcId="{A5B2D235-94A5-43FB-890D-F37898956F9A}" destId="{0C28C3A6-0A9A-4DB3-BABC-9F6743CDA7D3}" srcOrd="0" destOrd="0" presId="urn:microsoft.com/office/officeart/2005/8/layout/vList5"/>
    <dgm:cxn modelId="{6C7EF6DC-BBEF-4B3B-A4FB-CF5C20720FA2}" type="presOf" srcId="{4FA874D7-5D18-4143-BE49-F345E6A5E968}" destId="{CD93F1A6-EA28-49E5-BAD6-C39CD15E398D}" srcOrd="0" destOrd="0" presId="urn:microsoft.com/office/officeart/2005/8/layout/vList5"/>
    <dgm:cxn modelId="{EA9CB21D-EC5E-4AD8-B85F-DF9FB8203A58}" type="presOf" srcId="{474A2654-1EA9-44A8-8529-5118F6FB6B85}" destId="{E67BB943-9467-48DE-9208-78274FCB5B32}" srcOrd="0" destOrd="0" presId="urn:microsoft.com/office/officeart/2005/8/layout/vList5"/>
    <dgm:cxn modelId="{4367E62B-8CD1-473F-AAB6-03303412BC72}" type="presOf" srcId="{E8D09712-D88A-4174-8689-4ABA17DA2F4F}" destId="{0C28C3A6-0A9A-4DB3-BABC-9F6743CDA7D3}" srcOrd="0" destOrd="1" presId="urn:microsoft.com/office/officeart/2005/8/layout/vList5"/>
    <dgm:cxn modelId="{C1E83238-B4C4-45A4-AABB-95B866E1E15F}" type="presOf" srcId="{531EEADB-1AA0-4537-BCDF-A2887FFBBE80}" destId="{CD93F1A6-EA28-49E5-BAD6-C39CD15E398D}" srcOrd="0" destOrd="2" presId="urn:microsoft.com/office/officeart/2005/8/layout/vList5"/>
    <dgm:cxn modelId="{7375DCBD-7B09-45A2-8F46-8A82ABF7E2E3}" type="presOf" srcId="{AAC9EB3B-13B4-4D34-8AF5-B20BC20C0D15}" destId="{30E5936D-B538-4726-98B2-44AD0F0D9639}" srcOrd="0" destOrd="0" presId="urn:microsoft.com/office/officeart/2005/8/layout/vList5"/>
    <dgm:cxn modelId="{9F4B2683-FF95-421D-837F-7B8B774FDCEE}" srcId="{AC5EC8EF-D118-46E7-91AF-D822D4A70D0B}" destId="{FE3830AC-C9DC-4EF8-B2F0-DC67EFE84FF3}" srcOrd="1" destOrd="0" parTransId="{DEE03B5B-9312-4EDD-ABAA-27932ABDC9EB}" sibTransId="{E38AB705-1571-40FC-BCF4-FDA733C33558}"/>
    <dgm:cxn modelId="{EA6005ED-6740-439C-A19F-9D1A1345C332}" srcId="{2790A2DF-6164-4B68-8706-C725EE5F5789}" destId="{A5B2D235-94A5-43FB-890D-F37898956F9A}" srcOrd="0" destOrd="0" parTransId="{EE87ED40-8D52-4AAD-999F-60DDD9E16BD9}" sibTransId="{ADE05BDC-E919-4532-BBC2-8110BDBF3ED6}"/>
    <dgm:cxn modelId="{A46A1E79-5A5B-48D6-96B4-6CDFDF28C003}" srcId="{A5B2D235-94A5-43FB-890D-F37898956F9A}" destId="{E8D09712-D88A-4174-8689-4ABA17DA2F4F}" srcOrd="0" destOrd="0" parTransId="{299CC21B-F2BA-4CEA-BD7F-7444EABDD6EF}" sibTransId="{2767916C-A6D2-4E99-AD5A-308C2FE861F7}"/>
    <dgm:cxn modelId="{01B6F3BB-0036-456D-91C5-18B1BBAE29D0}" type="presOf" srcId="{542F01A5-AFAA-4C29-81DE-E72D6CA5CC38}" destId="{CD93F1A6-EA28-49E5-BAD6-C39CD15E398D}" srcOrd="0" destOrd="1" presId="urn:microsoft.com/office/officeart/2005/8/layout/vList5"/>
    <dgm:cxn modelId="{5394E4DB-CF20-43BC-89A0-C5C42E4DE643}" srcId="{474A2654-1EA9-44A8-8529-5118F6FB6B85}" destId="{2790A2DF-6164-4B68-8706-C725EE5F5789}" srcOrd="2" destOrd="0" parTransId="{7E4C93C3-070C-4B3F-BE0F-A5157918F5B5}" sibTransId="{67B6D2FF-6C83-4EBE-9FB2-D43ABD778029}"/>
    <dgm:cxn modelId="{E79746AC-0B7A-482E-AD0D-C3DB90130F41}" type="presOf" srcId="{2790A2DF-6164-4B68-8706-C725EE5F5789}" destId="{78F5081E-AA29-45A4-B7C7-79E812A11E9C}" srcOrd="0" destOrd="0" presId="urn:microsoft.com/office/officeart/2005/8/layout/vList5"/>
    <dgm:cxn modelId="{1B48F543-14A2-41CA-BEBD-8448B1E4A3F9}" srcId="{474A2654-1EA9-44A8-8529-5118F6FB6B85}" destId="{AAC9EB3B-13B4-4D34-8AF5-B20BC20C0D15}" srcOrd="1" destOrd="0" parTransId="{B5596C93-4BE6-4761-B805-FA2AB0C979EB}" sibTransId="{4411FC0A-788D-4CE3-834A-85F5EB0FDE12}"/>
    <dgm:cxn modelId="{FA69F178-5EB7-4B0B-93BE-817F52F007CE}" type="presOf" srcId="{AC5EC8EF-D118-46E7-91AF-D822D4A70D0B}" destId="{0409FBDB-067D-4F99-B0AB-5141081F30D1}" srcOrd="0" destOrd="0" presId="urn:microsoft.com/office/officeart/2005/8/layout/vList5"/>
    <dgm:cxn modelId="{26958308-90F4-4EB2-82A5-5D0A5B16AD13}" srcId="{474A2654-1EA9-44A8-8529-5118F6FB6B85}" destId="{76F0777D-D146-4B87-8A0F-71C33C21A935}" srcOrd="0" destOrd="0" parTransId="{7EB1C15B-5DEC-44CF-857C-7AEE67EFAA79}" sibTransId="{4D333DED-B3C4-40BB-845B-DDE200EB0653}"/>
    <dgm:cxn modelId="{0BDDDAC5-4F09-49EB-9753-C71B9811EFD9}" srcId="{AAC9EB3B-13B4-4D34-8AF5-B20BC20C0D15}" destId="{AC5EC8EF-D118-46E7-91AF-D822D4A70D0B}" srcOrd="0" destOrd="0" parTransId="{E2996C31-B9FB-40F8-8895-B00371D8F569}" sibTransId="{9C382A40-EA7F-4ADB-AEDF-82941B3F1682}"/>
    <dgm:cxn modelId="{50E0D8D9-F907-433C-A3FD-BD3138D44744}" type="presOf" srcId="{FE3830AC-C9DC-4EF8-B2F0-DC67EFE84FF3}" destId="{0409FBDB-067D-4F99-B0AB-5141081F30D1}" srcOrd="0" destOrd="2" presId="urn:microsoft.com/office/officeart/2005/8/layout/vList5"/>
    <dgm:cxn modelId="{1A38C5CC-84D4-4801-A086-2D5E4AB44D8D}" type="presOf" srcId="{16B287F3-E184-42E0-BFBD-84067F9BB485}" destId="{CD93F1A6-EA28-49E5-BAD6-C39CD15E398D}" srcOrd="0" destOrd="3" presId="urn:microsoft.com/office/officeart/2005/8/layout/vList5"/>
    <dgm:cxn modelId="{5D982F0B-A36F-47BA-86A0-56617D6C595E}" type="presParOf" srcId="{E67BB943-9467-48DE-9208-78274FCB5B32}" destId="{46AF5C78-4172-4843-8F70-383D3F3C8EFB}" srcOrd="0" destOrd="0" presId="urn:microsoft.com/office/officeart/2005/8/layout/vList5"/>
    <dgm:cxn modelId="{ED2CEC14-8926-4AB3-97EB-8468194D929B}" type="presParOf" srcId="{46AF5C78-4172-4843-8F70-383D3F3C8EFB}" destId="{470BBC07-A90B-4693-9D03-ACEB34D5A4A2}" srcOrd="0" destOrd="0" presId="urn:microsoft.com/office/officeart/2005/8/layout/vList5"/>
    <dgm:cxn modelId="{B9EB298D-8FE2-4E24-9A79-B933209CAA46}" type="presParOf" srcId="{46AF5C78-4172-4843-8F70-383D3F3C8EFB}" destId="{CD93F1A6-EA28-49E5-BAD6-C39CD15E398D}" srcOrd="1" destOrd="0" presId="urn:microsoft.com/office/officeart/2005/8/layout/vList5"/>
    <dgm:cxn modelId="{8238816C-F0D6-4786-81F0-759C66B701D5}" type="presParOf" srcId="{E67BB943-9467-48DE-9208-78274FCB5B32}" destId="{64A77B14-6C26-44F9-B5FB-D5C27CF4EE6B}" srcOrd="1" destOrd="0" presId="urn:microsoft.com/office/officeart/2005/8/layout/vList5"/>
    <dgm:cxn modelId="{2B056A86-4354-4EF7-AF3E-B9503F501EDB}" type="presParOf" srcId="{E67BB943-9467-48DE-9208-78274FCB5B32}" destId="{8784D92E-40FE-4152-82FD-204259CA9DE5}" srcOrd="2" destOrd="0" presId="urn:microsoft.com/office/officeart/2005/8/layout/vList5"/>
    <dgm:cxn modelId="{17C15D68-24EB-40F2-9AC3-664211D06707}" type="presParOf" srcId="{8784D92E-40FE-4152-82FD-204259CA9DE5}" destId="{30E5936D-B538-4726-98B2-44AD0F0D9639}" srcOrd="0" destOrd="0" presId="urn:microsoft.com/office/officeart/2005/8/layout/vList5"/>
    <dgm:cxn modelId="{1135E339-23D1-4187-8021-449FCDF31BF7}" type="presParOf" srcId="{8784D92E-40FE-4152-82FD-204259CA9DE5}" destId="{0409FBDB-067D-4F99-B0AB-5141081F30D1}" srcOrd="1" destOrd="0" presId="urn:microsoft.com/office/officeart/2005/8/layout/vList5"/>
    <dgm:cxn modelId="{CBE50EF1-2375-4681-8A39-9CBBA319E31B}" type="presParOf" srcId="{E67BB943-9467-48DE-9208-78274FCB5B32}" destId="{3BE0BBC8-186C-439E-9E50-D04195D199A9}" srcOrd="3" destOrd="0" presId="urn:microsoft.com/office/officeart/2005/8/layout/vList5"/>
    <dgm:cxn modelId="{8E42D616-E1C3-4B2F-9C29-F23ECB667814}" type="presParOf" srcId="{E67BB943-9467-48DE-9208-78274FCB5B32}" destId="{BDBE3C16-F750-4A96-A54C-26731139F516}" srcOrd="4" destOrd="0" presId="urn:microsoft.com/office/officeart/2005/8/layout/vList5"/>
    <dgm:cxn modelId="{E412BE4A-09E8-44B3-AC09-09985416CA38}" type="presParOf" srcId="{BDBE3C16-F750-4A96-A54C-26731139F516}" destId="{78F5081E-AA29-45A4-B7C7-79E812A11E9C}" srcOrd="0" destOrd="0" presId="urn:microsoft.com/office/officeart/2005/8/layout/vList5"/>
    <dgm:cxn modelId="{FC91EFC3-0F5C-49D3-8085-F5B3E6890D42}" type="presParOf" srcId="{BDBE3C16-F750-4A96-A54C-26731139F516}" destId="{0C28C3A6-0A9A-4DB3-BABC-9F6743CDA7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D2237-3D24-48F2-B8B4-D7D9AAFD74F6}">
      <dsp:nvSpPr>
        <dsp:cNvPr id="0" name=""/>
        <dsp:cNvSpPr/>
      </dsp:nvSpPr>
      <dsp:spPr>
        <a:xfrm>
          <a:off x="0" y="-254477"/>
          <a:ext cx="8229600" cy="1357788"/>
        </a:xfrm>
        <a:prstGeom prst="rect">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Pratique constante qui confère un avantage aux salariés et s’impose à l’employeur</a:t>
          </a:r>
        </a:p>
        <a:p>
          <a:pPr lvl="0" algn="ctr" defTabSz="889000">
            <a:lnSpc>
              <a:spcPct val="90000"/>
            </a:lnSpc>
            <a:spcBef>
              <a:spcPct val="0"/>
            </a:spcBef>
            <a:spcAft>
              <a:spcPct val="35000"/>
            </a:spcAft>
          </a:pPr>
          <a:r>
            <a:rPr lang="fr-FR" sz="2000" b="1" kern="1200" dirty="0" smtClean="0">
              <a:solidFill>
                <a:schemeClr val="tx1"/>
              </a:solidFill>
            </a:rPr>
            <a:t>Exemple : prime Noël de 300 €</a:t>
          </a:r>
          <a:endParaRPr lang="fr-FR" sz="2000" b="1" kern="1200" dirty="0">
            <a:solidFill>
              <a:schemeClr val="tx1"/>
            </a:solidFill>
          </a:endParaRPr>
        </a:p>
      </dsp:txBody>
      <dsp:txXfrm>
        <a:off x="0" y="-254477"/>
        <a:ext cx="8229600" cy="1357788"/>
      </dsp:txXfrm>
    </dsp:sp>
    <dsp:sp modelId="{3D74FADC-BC0D-44D4-9EF3-0E85EA241693}">
      <dsp:nvSpPr>
        <dsp:cNvPr id="0" name=""/>
        <dsp:cNvSpPr/>
      </dsp:nvSpPr>
      <dsp:spPr>
        <a:xfrm>
          <a:off x="4018" y="1103311"/>
          <a:ext cx="2740521" cy="2851356"/>
        </a:xfrm>
        <a:prstGeom prst="rect">
          <a:avLst/>
        </a:prstGeom>
        <a:solidFill>
          <a:schemeClr val="tx2">
            <a:lumMod val="10000"/>
            <a:lumOff val="9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rPr>
            <a:t>Pratique générale</a:t>
          </a:r>
          <a:r>
            <a:rPr lang="fr-FR" sz="1800" kern="1200" dirty="0" smtClean="0">
              <a:solidFill>
                <a:schemeClr val="tx1"/>
              </a:solidFill>
            </a:rPr>
            <a:t>=  avantage accordé à tous les salariés ou à une catégorie déterminée</a:t>
          </a:r>
          <a:endParaRPr lang="fr-FR" sz="1800" kern="1200" dirty="0">
            <a:solidFill>
              <a:schemeClr val="tx1"/>
            </a:solidFill>
          </a:endParaRPr>
        </a:p>
      </dsp:txBody>
      <dsp:txXfrm>
        <a:off x="4018" y="1103311"/>
        <a:ext cx="2740521" cy="2851356"/>
      </dsp:txXfrm>
    </dsp:sp>
    <dsp:sp modelId="{DFE3790E-14FF-4229-A0DD-AF14AEE37843}">
      <dsp:nvSpPr>
        <dsp:cNvPr id="0" name=""/>
        <dsp:cNvSpPr/>
      </dsp:nvSpPr>
      <dsp:spPr>
        <a:xfrm>
          <a:off x="2744539" y="1103311"/>
          <a:ext cx="2740521" cy="2851356"/>
        </a:xfrm>
        <a:prstGeom prst="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Pratique constante</a:t>
          </a:r>
          <a:r>
            <a:rPr lang="fr-FR" sz="2000" kern="1200" dirty="0" smtClean="0">
              <a:solidFill>
                <a:schemeClr val="tx1"/>
              </a:solidFill>
            </a:rPr>
            <a:t>=avantage attribué à plusieurs reprises</a:t>
          </a:r>
        </a:p>
        <a:p>
          <a:pPr lvl="0" algn="ctr" defTabSz="889000">
            <a:lnSpc>
              <a:spcPct val="90000"/>
            </a:lnSpc>
            <a:spcBef>
              <a:spcPct val="0"/>
            </a:spcBef>
            <a:spcAft>
              <a:spcPct val="35000"/>
            </a:spcAft>
          </a:pPr>
          <a:endParaRPr lang="fr-FR" sz="2000" kern="1200" dirty="0">
            <a:solidFill>
              <a:schemeClr val="tx1"/>
            </a:solidFill>
          </a:endParaRPr>
        </a:p>
      </dsp:txBody>
      <dsp:txXfrm>
        <a:off x="2744539" y="1103311"/>
        <a:ext cx="2740521" cy="2851356"/>
      </dsp:txXfrm>
    </dsp:sp>
    <dsp:sp modelId="{A5674542-070D-4E4B-94E4-991C02B7ABC1}">
      <dsp:nvSpPr>
        <dsp:cNvPr id="0" name=""/>
        <dsp:cNvSpPr/>
      </dsp:nvSpPr>
      <dsp:spPr>
        <a:xfrm>
          <a:off x="5485060" y="1103311"/>
          <a:ext cx="2740521" cy="2851356"/>
        </a:xfrm>
        <a:prstGeom prst="rect">
          <a:avLst/>
        </a:prstGeom>
        <a:solidFill>
          <a:schemeClr val="accent4">
            <a:lumMod val="40000"/>
            <a:lumOff val="6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Pratique fixe</a:t>
          </a:r>
          <a:r>
            <a:rPr lang="fr-FR" sz="2000" kern="1200" dirty="0" smtClean="0">
              <a:solidFill>
                <a:schemeClr val="tx1"/>
              </a:solidFill>
            </a:rPr>
            <a:t>= avantage doit présenter une certaine stabilité dans son montant</a:t>
          </a:r>
          <a:endParaRPr lang="fr-FR" sz="2000" kern="1200" dirty="0">
            <a:solidFill>
              <a:schemeClr val="tx1"/>
            </a:solidFill>
          </a:endParaRPr>
        </a:p>
      </dsp:txBody>
      <dsp:txXfrm>
        <a:off x="5485060" y="1103311"/>
        <a:ext cx="2740521" cy="2851356"/>
      </dsp:txXfrm>
    </dsp:sp>
    <dsp:sp modelId="{9D8CF41D-FA4B-48E3-A04D-805423BE95AF}">
      <dsp:nvSpPr>
        <dsp:cNvPr id="0" name=""/>
        <dsp:cNvSpPr/>
      </dsp:nvSpPr>
      <dsp:spPr>
        <a:xfrm>
          <a:off x="0" y="3445713"/>
          <a:ext cx="8229600" cy="1334726"/>
        </a:xfrm>
        <a:prstGeom prst="rect">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F1EE3-17C4-4A68-A7F9-896F35769A0C}">
      <dsp:nvSpPr>
        <dsp:cNvPr id="0" name=""/>
        <dsp:cNvSpPr/>
      </dsp:nvSpPr>
      <dsp:spPr>
        <a:xfrm>
          <a:off x="3328097" y="0"/>
          <a:ext cx="2178466" cy="217879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09CB3-F3C5-4742-B916-F3A7B8F674C5}">
      <dsp:nvSpPr>
        <dsp:cNvPr id="0" name=""/>
        <dsp:cNvSpPr/>
      </dsp:nvSpPr>
      <dsp:spPr>
        <a:xfrm>
          <a:off x="3809610" y="786612"/>
          <a:ext cx="1210531" cy="60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Une faute</a:t>
          </a:r>
          <a:endParaRPr lang="fr-FR" sz="2000" b="1" kern="1200" dirty="0"/>
        </a:p>
      </dsp:txBody>
      <dsp:txXfrm>
        <a:off x="3809610" y="786612"/>
        <a:ext cx="1210531" cy="605121"/>
      </dsp:txXfrm>
    </dsp:sp>
    <dsp:sp modelId="{9A4107C2-10BF-426B-B711-F11FB620FFFA}">
      <dsp:nvSpPr>
        <dsp:cNvPr id="0" name=""/>
        <dsp:cNvSpPr/>
      </dsp:nvSpPr>
      <dsp:spPr>
        <a:xfrm>
          <a:off x="2723035" y="1251881"/>
          <a:ext cx="2178466" cy="217879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F86C4-BCF4-4C6A-9C65-2FF9AC3093E3}">
      <dsp:nvSpPr>
        <dsp:cNvPr id="0" name=""/>
        <dsp:cNvSpPr/>
      </dsp:nvSpPr>
      <dsp:spPr>
        <a:xfrm>
          <a:off x="3207003" y="2045734"/>
          <a:ext cx="1210531" cy="60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Une sanction</a:t>
          </a:r>
          <a:endParaRPr lang="fr-FR" sz="2000" b="1" kern="1200" dirty="0"/>
        </a:p>
      </dsp:txBody>
      <dsp:txXfrm>
        <a:off x="3207003" y="2045734"/>
        <a:ext cx="1210531" cy="605121"/>
      </dsp:txXfrm>
    </dsp:sp>
    <dsp:sp modelId="{C9770117-8779-4E48-97B2-B43248B2EFAB}">
      <dsp:nvSpPr>
        <dsp:cNvPr id="0" name=""/>
        <dsp:cNvSpPr/>
      </dsp:nvSpPr>
      <dsp:spPr>
        <a:xfrm>
          <a:off x="3483146" y="2653571"/>
          <a:ext cx="1871640" cy="1872390"/>
        </a:xfrm>
        <a:prstGeom prst="blockArc">
          <a:avLst>
            <a:gd name="adj1" fmla="val 13500000"/>
            <a:gd name="adj2" fmla="val 10800000"/>
            <a:gd name="adj3" fmla="val 1274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4684D-22FD-44CF-A29D-6A14EB901D07}">
      <dsp:nvSpPr>
        <dsp:cNvPr id="0" name=""/>
        <dsp:cNvSpPr/>
      </dsp:nvSpPr>
      <dsp:spPr>
        <a:xfrm>
          <a:off x="3610744" y="3306667"/>
          <a:ext cx="1613990" cy="60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Procédure disciplinaire</a:t>
          </a:r>
          <a:endParaRPr lang="fr-FR" sz="2000" b="1" kern="1200" dirty="0"/>
        </a:p>
      </dsp:txBody>
      <dsp:txXfrm>
        <a:off x="3610744" y="3306667"/>
        <a:ext cx="1613990" cy="6051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AF613-BF4E-400C-97BE-F3A83BF122E2}">
      <dsp:nvSpPr>
        <dsp:cNvPr id="0" name=""/>
        <dsp:cNvSpPr/>
      </dsp:nvSpPr>
      <dsp:spPr>
        <a:xfrm>
          <a:off x="1327121" y="0"/>
          <a:ext cx="4525962" cy="4525962"/>
        </a:xfrm>
        <a:prstGeom prst="triangle">
          <a:avLst/>
        </a:prstGeom>
        <a:solidFill>
          <a:srgbClr val="99663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06057-3FB9-488C-A25D-056CE7B85599}">
      <dsp:nvSpPr>
        <dsp:cNvPr id="0" name=""/>
        <dsp:cNvSpPr/>
      </dsp:nvSpPr>
      <dsp:spPr>
        <a:xfrm>
          <a:off x="3754759" y="3642"/>
          <a:ext cx="2941875" cy="1042271"/>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La sanction est proportionnée à la faute commise</a:t>
          </a:r>
          <a:endParaRPr lang="fr-FR" sz="1600" kern="1200" dirty="0"/>
        </a:p>
      </dsp:txBody>
      <dsp:txXfrm>
        <a:off x="3805638" y="54521"/>
        <a:ext cx="2840117" cy="940513"/>
      </dsp:txXfrm>
    </dsp:sp>
    <dsp:sp modelId="{EC04383E-125D-418E-88F4-72EFB3E6C340}">
      <dsp:nvSpPr>
        <dsp:cNvPr id="0" name=""/>
        <dsp:cNvSpPr/>
      </dsp:nvSpPr>
      <dsp:spPr>
        <a:xfrm>
          <a:off x="3754759" y="3335793"/>
          <a:ext cx="3682874" cy="1190168"/>
        </a:xfrm>
        <a:prstGeom prst="round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u="none" kern="1200" dirty="0" smtClean="0"/>
            <a:t>Prescription</a:t>
          </a:r>
          <a:r>
            <a:rPr lang="fr-FR" sz="1600" kern="1200" dirty="0" smtClean="0"/>
            <a:t> : </a:t>
          </a:r>
          <a:r>
            <a:rPr lang="fr-FR" sz="1600" b="1" kern="1200" dirty="0" smtClean="0"/>
            <a:t>2 mois </a:t>
          </a:r>
          <a:r>
            <a:rPr lang="fr-FR" sz="1600" kern="1200" dirty="0" smtClean="0"/>
            <a:t>à compter du jour </a:t>
          </a:r>
          <a:r>
            <a:rPr lang="fr-FR" sz="1600" b="1" kern="1200" dirty="0" smtClean="0"/>
            <a:t>où l’employeur a eu connaissance de la faute</a:t>
          </a:r>
          <a:endParaRPr lang="fr-FR" sz="1600" b="1" kern="1200" dirty="0"/>
        </a:p>
      </dsp:txBody>
      <dsp:txXfrm>
        <a:off x="3812858" y="3393892"/>
        <a:ext cx="3566676" cy="1073970"/>
      </dsp:txXfrm>
    </dsp:sp>
    <dsp:sp modelId="{7D2CD732-4A50-4DB8-A841-89397A118D38}">
      <dsp:nvSpPr>
        <dsp:cNvPr id="0" name=""/>
        <dsp:cNvSpPr/>
      </dsp:nvSpPr>
      <dsp:spPr>
        <a:xfrm>
          <a:off x="3826776" y="1155774"/>
          <a:ext cx="3517953" cy="1005965"/>
        </a:xfrm>
        <a:prstGeom prst="round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Une faute ne peut être sanctionnée </a:t>
          </a:r>
          <a:r>
            <a:rPr lang="fr-FR" sz="1600" b="1" kern="1200" dirty="0" smtClean="0"/>
            <a:t>qu’une seule fois</a:t>
          </a:r>
        </a:p>
      </dsp:txBody>
      <dsp:txXfrm>
        <a:off x="3875883" y="1204881"/>
        <a:ext cx="3419739" cy="9077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9BDC0-0750-4025-968E-33706DF9A490}">
      <dsp:nvSpPr>
        <dsp:cNvPr id="0" name=""/>
        <dsp:cNvSpPr/>
      </dsp:nvSpPr>
      <dsp:spPr>
        <a:xfrm>
          <a:off x="0" y="0"/>
          <a:ext cx="8229600" cy="1357788"/>
        </a:xfrm>
        <a:prstGeom prst="rect">
          <a:avLst/>
        </a:prstGeom>
        <a:solidFill>
          <a:srgbClr val="FFCC99"/>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solidFill>
                <a:schemeClr val="tx1"/>
              </a:solidFill>
            </a:rPr>
            <a:t>Ne sont pas considérées comme des démissions</a:t>
          </a:r>
          <a:endParaRPr lang="fr-FR" sz="2800" kern="1200" dirty="0">
            <a:solidFill>
              <a:schemeClr val="tx1"/>
            </a:solidFill>
          </a:endParaRPr>
        </a:p>
      </dsp:txBody>
      <dsp:txXfrm>
        <a:off x="0" y="0"/>
        <a:ext cx="8229600" cy="1357788"/>
      </dsp:txXfrm>
    </dsp:sp>
    <dsp:sp modelId="{1EA85E3D-4282-4F79-9C73-9E2872249B60}">
      <dsp:nvSpPr>
        <dsp:cNvPr id="0" name=""/>
        <dsp:cNvSpPr/>
      </dsp:nvSpPr>
      <dsp:spPr>
        <a:xfrm>
          <a:off x="4018" y="1357788"/>
          <a:ext cx="2740521" cy="2851356"/>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Absence injustifiée du salarié ou abandon de poste</a:t>
          </a:r>
          <a:endParaRPr lang="fr-FR" sz="2000" kern="1200" dirty="0"/>
        </a:p>
      </dsp:txBody>
      <dsp:txXfrm>
        <a:off x="4018" y="1357788"/>
        <a:ext cx="2740521" cy="2851356"/>
      </dsp:txXfrm>
    </dsp:sp>
    <dsp:sp modelId="{9596AD8A-7CA2-4C07-A237-C61302618769}">
      <dsp:nvSpPr>
        <dsp:cNvPr id="0" name=""/>
        <dsp:cNvSpPr/>
      </dsp:nvSpPr>
      <dsp:spPr>
        <a:xfrm>
          <a:off x="2744539" y="1357788"/>
          <a:ext cx="2740521" cy="2851356"/>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La simple intention de démissionner, la recherche d’un autre emploi par le salarié, le refus d’un nouveau poste</a:t>
          </a:r>
          <a:endParaRPr lang="fr-FR" sz="2000" kern="1200" dirty="0"/>
        </a:p>
      </dsp:txBody>
      <dsp:txXfrm>
        <a:off x="2744539" y="1357788"/>
        <a:ext cx="2740521" cy="2851356"/>
      </dsp:txXfrm>
    </dsp:sp>
    <dsp:sp modelId="{E1454B6C-2E6E-47D4-B58C-D6F4A52243B9}">
      <dsp:nvSpPr>
        <dsp:cNvPr id="0" name=""/>
        <dsp:cNvSpPr/>
      </dsp:nvSpPr>
      <dsp:spPr>
        <a:xfrm>
          <a:off x="5485060" y="1357788"/>
          <a:ext cx="2740521" cy="2851356"/>
        </a:xfrm>
        <a:prstGeom prst="rect">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Une lettre faisant état de griefs à l’encontre de l’employeur ou évoque l’inexécution de ses obligations</a:t>
          </a:r>
          <a:endParaRPr lang="fr-FR" sz="2000" kern="1200" dirty="0"/>
        </a:p>
      </dsp:txBody>
      <dsp:txXfrm>
        <a:off x="5485060" y="1357788"/>
        <a:ext cx="2740521" cy="2851356"/>
      </dsp:txXfrm>
    </dsp:sp>
    <dsp:sp modelId="{637C1FAD-7876-42C2-98B2-C123F15DA8ED}">
      <dsp:nvSpPr>
        <dsp:cNvPr id="0" name=""/>
        <dsp:cNvSpPr/>
      </dsp:nvSpPr>
      <dsp:spPr>
        <a:xfrm>
          <a:off x="0" y="4209144"/>
          <a:ext cx="8229600" cy="316817"/>
        </a:xfrm>
        <a:prstGeom prst="rect">
          <a:avLst/>
        </a:prstGeom>
        <a:solidFill>
          <a:srgbClr val="FF9966"/>
        </a:solidFill>
        <a:ln>
          <a:noFill/>
        </a:ln>
        <a:effectLst/>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9BDC0-0750-4025-968E-33706DF9A490}">
      <dsp:nvSpPr>
        <dsp:cNvPr id="0" name=""/>
        <dsp:cNvSpPr/>
      </dsp:nvSpPr>
      <dsp:spPr>
        <a:xfrm>
          <a:off x="0" y="0"/>
          <a:ext cx="7415212" cy="1366837"/>
        </a:xfrm>
        <a:prstGeom prst="rect">
          <a:avLst/>
        </a:prstGeom>
        <a:solidFill>
          <a:srgbClr val="FFCC99"/>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solidFill>
                <a:schemeClr val="tx1"/>
              </a:solidFill>
            </a:rPr>
            <a:t>Ne sont pas considérées comme des démissions</a:t>
          </a:r>
          <a:endParaRPr lang="fr-FR" sz="2800" kern="1200" dirty="0">
            <a:solidFill>
              <a:schemeClr val="tx1"/>
            </a:solidFill>
          </a:endParaRPr>
        </a:p>
      </dsp:txBody>
      <dsp:txXfrm>
        <a:off x="0" y="0"/>
        <a:ext cx="7415212" cy="1366837"/>
      </dsp:txXfrm>
    </dsp:sp>
    <dsp:sp modelId="{1EA85E3D-4282-4F79-9C73-9E2872249B60}">
      <dsp:nvSpPr>
        <dsp:cNvPr id="0" name=""/>
        <dsp:cNvSpPr/>
      </dsp:nvSpPr>
      <dsp:spPr>
        <a:xfrm>
          <a:off x="3620" y="1366837"/>
          <a:ext cx="2469323" cy="2870358"/>
        </a:xfrm>
        <a:prstGeom prst="rect">
          <a:avLst/>
        </a:prstGeom>
        <a:noFill/>
        <a:ln w="55000" cap="flat" cmpd="thickThin" algn="ctr">
          <a:solidFill>
            <a:srgbClr val="FF996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Les</a:t>
          </a:r>
          <a:r>
            <a:rPr lang="fr-FR" sz="2000" kern="1200" baseline="0" dirty="0" smtClean="0"/>
            <a:t> démissions données sous la contrainte ou la pression de l’employeur</a:t>
          </a:r>
          <a:endParaRPr lang="fr-FR" sz="2000" kern="1200" dirty="0"/>
        </a:p>
      </dsp:txBody>
      <dsp:txXfrm>
        <a:off x="3620" y="1366837"/>
        <a:ext cx="2469323" cy="2870358"/>
      </dsp:txXfrm>
    </dsp:sp>
    <dsp:sp modelId="{9596AD8A-7CA2-4C07-A237-C61302618769}">
      <dsp:nvSpPr>
        <dsp:cNvPr id="0" name=""/>
        <dsp:cNvSpPr/>
      </dsp:nvSpPr>
      <dsp:spPr>
        <a:xfrm>
          <a:off x="2472944" y="1366837"/>
          <a:ext cx="2469323" cy="2870358"/>
        </a:xfrm>
        <a:prstGeom prst="rect">
          <a:avLst/>
        </a:prstGeom>
        <a:noFill/>
        <a:ln w="55000" cap="flat" cmpd="thickThin" algn="ctr">
          <a:solidFill>
            <a:srgbClr val="FF996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Lorsque le salarié s’est trouvé dans une situation d’infériorité ou d’intimidation</a:t>
          </a:r>
          <a:endParaRPr lang="fr-FR" sz="2000" kern="1200" dirty="0"/>
        </a:p>
      </dsp:txBody>
      <dsp:txXfrm>
        <a:off x="2472944" y="1366837"/>
        <a:ext cx="2469323" cy="2870358"/>
      </dsp:txXfrm>
    </dsp:sp>
    <dsp:sp modelId="{E1454B6C-2E6E-47D4-B58C-D6F4A52243B9}">
      <dsp:nvSpPr>
        <dsp:cNvPr id="0" name=""/>
        <dsp:cNvSpPr/>
      </dsp:nvSpPr>
      <dsp:spPr>
        <a:xfrm>
          <a:off x="4942267" y="1366837"/>
          <a:ext cx="2469323" cy="2870358"/>
        </a:xfrm>
        <a:prstGeom prst="rect">
          <a:avLst/>
        </a:prstGeom>
        <a:noFill/>
        <a:ln w="55000" cap="flat" cmpd="thickThin" algn="ctr">
          <a:solidFill>
            <a:srgbClr val="FF996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Lorsqu’un différend antérieur ou contemporain à la rupture oppose employeur et salarié</a:t>
          </a:r>
          <a:endParaRPr lang="fr-FR" sz="2000" kern="1200" dirty="0"/>
        </a:p>
      </dsp:txBody>
      <dsp:txXfrm>
        <a:off x="4942267" y="1366837"/>
        <a:ext cx="2469323" cy="2870358"/>
      </dsp:txXfrm>
    </dsp:sp>
    <dsp:sp modelId="{637C1FAD-7876-42C2-98B2-C123F15DA8ED}">
      <dsp:nvSpPr>
        <dsp:cNvPr id="0" name=""/>
        <dsp:cNvSpPr/>
      </dsp:nvSpPr>
      <dsp:spPr>
        <a:xfrm>
          <a:off x="0" y="4237196"/>
          <a:ext cx="7415212" cy="318928"/>
        </a:xfrm>
        <a:prstGeom prst="rect">
          <a:avLst/>
        </a:prstGeom>
        <a:solidFill>
          <a:srgbClr val="FF9966"/>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A45BB-1DA5-4D69-8D69-407270ADBFB9}">
      <dsp:nvSpPr>
        <dsp:cNvPr id="0" name=""/>
        <dsp:cNvSpPr/>
      </dsp:nvSpPr>
      <dsp:spPr>
        <a:xfrm>
          <a:off x="1087834" y="0"/>
          <a:ext cx="4556125" cy="4556125"/>
        </a:xfrm>
        <a:prstGeom prst="triangle">
          <a:avLst/>
        </a:prstGeom>
        <a:solidFill>
          <a:srgbClr val="FF993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0B1C6-1687-4173-B5C9-501EF2616D78}">
      <dsp:nvSpPr>
        <dsp:cNvPr id="0" name=""/>
        <dsp:cNvSpPr/>
      </dsp:nvSpPr>
      <dsp:spPr>
        <a:xfrm>
          <a:off x="3365896" y="456057"/>
          <a:ext cx="2961481" cy="8097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Rupture d’un commun accord des parties</a:t>
          </a:r>
          <a:endParaRPr lang="fr-FR" sz="1600" kern="1200" dirty="0"/>
        </a:p>
      </dsp:txBody>
      <dsp:txXfrm>
        <a:off x="3405426" y="495587"/>
        <a:ext cx="2882421" cy="730720"/>
      </dsp:txXfrm>
    </dsp:sp>
    <dsp:sp modelId="{8F36232B-8243-499F-BFF7-DE58B988A21C}">
      <dsp:nvSpPr>
        <dsp:cNvPr id="0" name=""/>
        <dsp:cNvSpPr/>
      </dsp:nvSpPr>
      <dsp:spPr>
        <a:xfrm>
          <a:off x="3365896" y="1367059"/>
          <a:ext cx="2961481" cy="8097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Pas de motif de rupture</a:t>
          </a:r>
          <a:endParaRPr lang="fr-FR" sz="1600" kern="1200" dirty="0"/>
        </a:p>
      </dsp:txBody>
      <dsp:txXfrm>
        <a:off x="3405426" y="1406589"/>
        <a:ext cx="2882421" cy="730720"/>
      </dsp:txXfrm>
    </dsp:sp>
    <dsp:sp modelId="{513DF216-8D40-4718-AC5D-E8CABDE92920}">
      <dsp:nvSpPr>
        <dsp:cNvPr id="0" name=""/>
        <dsp:cNvSpPr/>
      </dsp:nvSpPr>
      <dsp:spPr>
        <a:xfrm>
          <a:off x="3365896" y="2278062"/>
          <a:ext cx="2961481" cy="8097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Avantageux pour le salarié et pour l’employeur</a:t>
          </a:r>
          <a:endParaRPr lang="fr-FR" sz="1600" kern="1200" dirty="0"/>
        </a:p>
      </dsp:txBody>
      <dsp:txXfrm>
        <a:off x="3405426" y="2317592"/>
        <a:ext cx="2882421" cy="730720"/>
      </dsp:txXfrm>
    </dsp:sp>
    <dsp:sp modelId="{CF8FB6B9-EE44-49F4-B075-36E9C972F420}">
      <dsp:nvSpPr>
        <dsp:cNvPr id="0" name=""/>
        <dsp:cNvSpPr/>
      </dsp:nvSpPr>
      <dsp:spPr>
        <a:xfrm>
          <a:off x="3365896" y="3189065"/>
          <a:ext cx="2961481" cy="8097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Un mode de rupture très utilisé !</a:t>
          </a:r>
          <a:endParaRPr lang="fr-FR" sz="1600" kern="1200" dirty="0"/>
        </a:p>
      </dsp:txBody>
      <dsp:txXfrm>
        <a:off x="3405426" y="3228595"/>
        <a:ext cx="2882421" cy="7307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7E44F-670D-4403-B6CF-35F9B68AF7A2}">
      <dsp:nvSpPr>
        <dsp:cNvPr id="0" name=""/>
        <dsp:cNvSpPr/>
      </dsp:nvSpPr>
      <dsp:spPr>
        <a:xfrm>
          <a:off x="667369" y="944682"/>
          <a:ext cx="6451234" cy="3333958"/>
        </a:xfrm>
        <a:prstGeom prst="rect">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9BFDD7-EC89-42BA-BC12-C8F6636952E7}">
      <dsp:nvSpPr>
        <dsp:cNvPr id="0" name=""/>
        <dsp:cNvSpPr/>
      </dsp:nvSpPr>
      <dsp:spPr>
        <a:xfrm>
          <a:off x="860164" y="1334592"/>
          <a:ext cx="2995745" cy="2852160"/>
        </a:xfrm>
        <a:prstGeom prst="rect">
          <a:avLst/>
        </a:prstGeom>
        <a:solidFill>
          <a:srgbClr val="FFCC99"/>
        </a:solid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lvl="0" algn="l" defTabSz="844550">
            <a:lnSpc>
              <a:spcPct val="90000"/>
            </a:lnSpc>
            <a:spcBef>
              <a:spcPct val="0"/>
            </a:spcBef>
            <a:spcAft>
              <a:spcPct val="35000"/>
            </a:spcAft>
          </a:pPr>
          <a:r>
            <a:rPr lang="fr-FR" sz="1900" kern="1200" dirty="0" smtClean="0"/>
            <a:t>Mode souple de rupture</a:t>
          </a:r>
        </a:p>
        <a:p>
          <a:pPr lvl="0" algn="l" defTabSz="844550">
            <a:lnSpc>
              <a:spcPct val="90000"/>
            </a:lnSpc>
            <a:spcBef>
              <a:spcPct val="0"/>
            </a:spcBef>
            <a:spcAft>
              <a:spcPct val="35000"/>
            </a:spcAft>
          </a:pPr>
          <a:r>
            <a:rPr lang="fr-FR" sz="1900" kern="1200" dirty="0" smtClean="0"/>
            <a:t>Pas de motif de rupture</a:t>
          </a:r>
        </a:p>
        <a:p>
          <a:pPr lvl="0" algn="l" defTabSz="844550">
            <a:lnSpc>
              <a:spcPct val="90000"/>
            </a:lnSpc>
            <a:spcBef>
              <a:spcPct val="0"/>
            </a:spcBef>
            <a:spcAft>
              <a:spcPct val="35000"/>
            </a:spcAft>
          </a:pPr>
          <a:r>
            <a:rPr lang="fr-FR" sz="1900" kern="1200" dirty="0" smtClean="0"/>
            <a:t>Le salarié bénéficie:</a:t>
          </a:r>
        </a:p>
        <a:p>
          <a:pPr lvl="0" algn="l" defTabSz="844550">
            <a:lnSpc>
              <a:spcPct val="90000"/>
            </a:lnSpc>
            <a:spcBef>
              <a:spcPct val="0"/>
            </a:spcBef>
            <a:spcAft>
              <a:spcPct val="35000"/>
            </a:spcAft>
          </a:pPr>
          <a:r>
            <a:rPr lang="fr-FR" sz="1900" kern="1200" dirty="0" smtClean="0"/>
            <a:t>- d’indemnités de rupture</a:t>
          </a:r>
        </a:p>
        <a:p>
          <a:pPr lvl="0" algn="l" defTabSz="844550">
            <a:lnSpc>
              <a:spcPct val="90000"/>
            </a:lnSpc>
            <a:spcBef>
              <a:spcPct val="0"/>
            </a:spcBef>
            <a:spcAft>
              <a:spcPct val="35000"/>
            </a:spcAft>
          </a:pPr>
          <a:r>
            <a:rPr lang="fr-FR" sz="1900" kern="1200" dirty="0" smtClean="0"/>
            <a:t>- d’allocations chômage</a:t>
          </a:r>
          <a:endParaRPr lang="fr-FR" sz="1900" kern="1200" dirty="0"/>
        </a:p>
      </dsp:txBody>
      <dsp:txXfrm>
        <a:off x="860164" y="1334592"/>
        <a:ext cx="2995745" cy="2852160"/>
      </dsp:txXfrm>
    </dsp:sp>
    <dsp:sp modelId="{5C70E4D6-891D-4183-AC03-2A005A8F6CEE}">
      <dsp:nvSpPr>
        <dsp:cNvPr id="0" name=""/>
        <dsp:cNvSpPr/>
      </dsp:nvSpPr>
      <dsp:spPr>
        <a:xfrm>
          <a:off x="3922647" y="1334592"/>
          <a:ext cx="2995745" cy="2852160"/>
        </a:xfrm>
        <a:prstGeom prst="rect">
          <a:avLst/>
        </a:prstGeom>
        <a:solidFill>
          <a:srgbClr val="D6AF84"/>
        </a:solid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lvl="0" algn="l" defTabSz="844550">
            <a:lnSpc>
              <a:spcPct val="90000"/>
            </a:lnSpc>
            <a:spcBef>
              <a:spcPct val="0"/>
            </a:spcBef>
            <a:spcAft>
              <a:spcPct val="35000"/>
            </a:spcAft>
          </a:pPr>
          <a:r>
            <a:rPr lang="fr-FR" sz="1900" kern="1200" dirty="0" smtClean="0"/>
            <a:t>- Attention carence Pôle emploi</a:t>
          </a:r>
        </a:p>
        <a:p>
          <a:pPr lvl="0" algn="l" defTabSz="844550">
            <a:lnSpc>
              <a:spcPct val="90000"/>
            </a:lnSpc>
            <a:spcBef>
              <a:spcPct val="0"/>
            </a:spcBef>
            <a:spcAft>
              <a:spcPct val="35000"/>
            </a:spcAft>
          </a:pPr>
          <a:r>
            <a:rPr lang="fr-FR" sz="1900" kern="1200" dirty="0" smtClean="0"/>
            <a:t>- Des abus possibles des 2 parties</a:t>
          </a:r>
          <a:endParaRPr lang="fr-FR" sz="1900" kern="1200" dirty="0"/>
        </a:p>
      </dsp:txBody>
      <dsp:txXfrm>
        <a:off x="3922647" y="1334592"/>
        <a:ext cx="2995745" cy="2852160"/>
      </dsp:txXfrm>
    </dsp:sp>
    <dsp:sp modelId="{21857DEF-3465-4C25-8680-4D797C90558F}">
      <dsp:nvSpPr>
        <dsp:cNvPr id="0" name=""/>
        <dsp:cNvSpPr/>
      </dsp:nvSpPr>
      <dsp:spPr>
        <a:xfrm>
          <a:off x="0" y="277484"/>
          <a:ext cx="1260586" cy="1260586"/>
        </a:xfrm>
        <a:prstGeom prst="plus">
          <a:avLst>
            <a:gd name="adj" fmla="val 32810"/>
          </a:avLst>
        </a:prstGeom>
        <a:solidFill>
          <a:srgbClr val="FF6600"/>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87362-9DC6-4A78-AB76-93914C27DFC9}">
      <dsp:nvSpPr>
        <dsp:cNvPr id="0" name=""/>
        <dsp:cNvSpPr/>
      </dsp:nvSpPr>
      <dsp:spPr>
        <a:xfrm>
          <a:off x="6228778" y="730821"/>
          <a:ext cx="1186433" cy="406580"/>
        </a:xfrm>
        <a:prstGeom prst="rect">
          <a:avLst/>
        </a:prstGeom>
        <a:solidFill>
          <a:srgbClr val="FF6600"/>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F45F4-A20C-497B-A395-1BC812869731}">
      <dsp:nvSpPr>
        <dsp:cNvPr id="0" name=""/>
        <dsp:cNvSpPr/>
      </dsp:nvSpPr>
      <dsp:spPr>
        <a:xfrm>
          <a:off x="3892986" y="1340691"/>
          <a:ext cx="741" cy="2724088"/>
        </a:xfrm>
        <a:prstGeom prst="line">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0602-C92B-4B8F-AA8C-00618D51E0FB}">
      <dsp:nvSpPr>
        <dsp:cNvPr id="0" name=""/>
        <dsp:cNvSpPr/>
      </dsp:nvSpPr>
      <dsp:spPr>
        <a:xfrm>
          <a:off x="0" y="781276"/>
          <a:ext cx="8229600" cy="3238470"/>
        </a:xfrm>
        <a:prstGeom prst="rightArrow">
          <a:avLst/>
        </a:prstGeom>
        <a:solidFill>
          <a:srgbClr val="FFC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137C2-C375-4D63-B42F-2AA3C4348042}">
      <dsp:nvSpPr>
        <dsp:cNvPr id="0" name=""/>
        <dsp:cNvSpPr/>
      </dsp:nvSpPr>
      <dsp:spPr>
        <a:xfrm>
          <a:off x="663832" y="1590893"/>
          <a:ext cx="6742807" cy="1619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r>
            <a:rPr lang="fr-FR" sz="2200" kern="1200" dirty="0" smtClean="0"/>
            <a:t>Application du </a:t>
          </a:r>
          <a:r>
            <a:rPr lang="fr-FR" sz="2200" b="1" kern="1200" dirty="0" smtClean="0"/>
            <a:t>droit du travail </a:t>
          </a:r>
          <a:r>
            <a:rPr lang="fr-FR" sz="2200" kern="1200" dirty="0" smtClean="0"/>
            <a:t>à tous les salariés quel que soit la nature de leur contrat de travail (CDI,CDD, CDIC…)</a:t>
          </a:r>
          <a:endParaRPr lang="fr-FR" sz="2200" kern="1200" dirty="0"/>
        </a:p>
      </dsp:txBody>
      <dsp:txXfrm>
        <a:off x="663832" y="1590893"/>
        <a:ext cx="6742807" cy="1619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466D1-C3D3-4944-BB76-5D5B51F6D55C}">
      <dsp:nvSpPr>
        <dsp:cNvPr id="0" name=""/>
        <dsp:cNvSpPr/>
      </dsp:nvSpPr>
      <dsp:spPr>
        <a:xfrm>
          <a:off x="2007976" y="1197569"/>
          <a:ext cx="2153798" cy="2153905"/>
        </a:xfrm>
        <a:prstGeom prst="ellipse">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fr-FR" sz="6200" kern="1200" dirty="0" smtClean="0"/>
            <a:t>CDI</a:t>
          </a:r>
          <a:endParaRPr lang="fr-FR" sz="6200" kern="1200" dirty="0"/>
        </a:p>
      </dsp:txBody>
      <dsp:txXfrm>
        <a:off x="2323392" y="1513001"/>
        <a:ext cx="1522966" cy="1523041"/>
      </dsp:txXfrm>
    </dsp:sp>
    <dsp:sp modelId="{138496BD-FD47-402B-9F51-B303935A0AF8}">
      <dsp:nvSpPr>
        <dsp:cNvPr id="0" name=""/>
        <dsp:cNvSpPr/>
      </dsp:nvSpPr>
      <dsp:spPr>
        <a:xfrm>
          <a:off x="897293" y="0"/>
          <a:ext cx="4341703" cy="4525962"/>
        </a:xfrm>
        <a:prstGeom prst="blockArc">
          <a:avLst>
            <a:gd name="adj1" fmla="val 17527788"/>
            <a:gd name="adj2" fmla="val 4119114"/>
            <a:gd name="adj3" fmla="val 5750"/>
          </a:avLst>
        </a:prstGeom>
        <a:solidFill>
          <a:schemeClr val="accent2">
            <a:hueOff val="-882696"/>
            <a:satOff val="4218"/>
            <a:lumOff val="588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68E40C-109C-4BE5-A5B6-1989DAAEDB23}">
      <dsp:nvSpPr>
        <dsp:cNvPr id="0" name=""/>
        <dsp:cNvSpPr/>
      </dsp:nvSpPr>
      <dsp:spPr>
        <a:xfrm>
          <a:off x="4094207" y="381538"/>
          <a:ext cx="1153797" cy="1154120"/>
        </a:xfrm>
        <a:prstGeom prst="ellipse">
          <a:avLst/>
        </a:prstGeom>
        <a:solidFill>
          <a:schemeClr val="accent2">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52F20D-EFE1-4C40-9FAF-6E122EC03E97}">
      <dsp:nvSpPr>
        <dsp:cNvPr id="0" name=""/>
        <dsp:cNvSpPr/>
      </dsp:nvSpPr>
      <dsp:spPr>
        <a:xfrm>
          <a:off x="5335521" y="400095"/>
          <a:ext cx="154440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l" defTabSz="933450">
            <a:lnSpc>
              <a:spcPct val="90000"/>
            </a:lnSpc>
            <a:spcBef>
              <a:spcPct val="0"/>
            </a:spcBef>
            <a:spcAft>
              <a:spcPct val="10000"/>
            </a:spcAft>
          </a:pPr>
          <a:r>
            <a:rPr lang="fr-FR" sz="2100" kern="1200" dirty="0" smtClean="0"/>
            <a:t>Période d’essai</a:t>
          </a:r>
          <a:endParaRPr lang="fr-FR" sz="2100" kern="1200" dirty="0"/>
        </a:p>
      </dsp:txBody>
      <dsp:txXfrm>
        <a:off x="5335521" y="400095"/>
        <a:ext cx="1544403" cy="1117007"/>
      </dsp:txXfrm>
    </dsp:sp>
    <dsp:sp modelId="{B014BF3A-52B4-4849-B0A0-F120B3D27DD6}">
      <dsp:nvSpPr>
        <dsp:cNvPr id="0" name=""/>
        <dsp:cNvSpPr/>
      </dsp:nvSpPr>
      <dsp:spPr>
        <a:xfrm>
          <a:off x="4540154" y="1694520"/>
          <a:ext cx="1153797" cy="1154120"/>
        </a:xfrm>
        <a:prstGeom prst="ellipse">
          <a:avLst/>
        </a:prstGeom>
        <a:solidFill>
          <a:schemeClr val="accent2">
            <a:tint val="50000"/>
            <a:hueOff val="-591462"/>
            <a:satOff val="7018"/>
            <a:lumOff val="99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1430AB-8CD3-4DCB-B3D6-9FE578380D91}">
      <dsp:nvSpPr>
        <dsp:cNvPr id="0" name=""/>
        <dsp:cNvSpPr/>
      </dsp:nvSpPr>
      <dsp:spPr>
        <a:xfrm>
          <a:off x="5787903" y="1710813"/>
          <a:ext cx="154440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l" defTabSz="933450">
            <a:lnSpc>
              <a:spcPct val="90000"/>
            </a:lnSpc>
            <a:spcBef>
              <a:spcPct val="0"/>
            </a:spcBef>
            <a:spcAft>
              <a:spcPct val="10000"/>
            </a:spcAft>
          </a:pPr>
          <a:r>
            <a:rPr lang="fr-FR" sz="2100" kern="1200" dirty="0" smtClean="0"/>
            <a:t>Clauses générales</a:t>
          </a:r>
          <a:endParaRPr lang="fr-FR" sz="2100" kern="1200" dirty="0"/>
        </a:p>
      </dsp:txBody>
      <dsp:txXfrm>
        <a:off x="5787903" y="1710813"/>
        <a:ext cx="1544403" cy="1117007"/>
      </dsp:txXfrm>
    </dsp:sp>
    <dsp:sp modelId="{08265948-680B-44E9-8CB0-2EB0D50A2481}">
      <dsp:nvSpPr>
        <dsp:cNvPr id="0" name=""/>
        <dsp:cNvSpPr/>
      </dsp:nvSpPr>
      <dsp:spPr>
        <a:xfrm>
          <a:off x="4094207" y="3026058"/>
          <a:ext cx="1153797" cy="1154120"/>
        </a:xfrm>
        <a:prstGeom prst="ellipse">
          <a:avLst/>
        </a:prstGeom>
        <a:solidFill>
          <a:schemeClr val="accent2">
            <a:tint val="50000"/>
            <a:hueOff val="-1182924"/>
            <a:satOff val="14035"/>
            <a:lumOff val="199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98780-CB88-401A-8D79-F7C6AABE54DE}">
      <dsp:nvSpPr>
        <dsp:cNvPr id="0" name=""/>
        <dsp:cNvSpPr/>
      </dsp:nvSpPr>
      <dsp:spPr>
        <a:xfrm>
          <a:off x="5335521" y="3049593"/>
          <a:ext cx="154440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l" defTabSz="933450">
            <a:lnSpc>
              <a:spcPct val="90000"/>
            </a:lnSpc>
            <a:spcBef>
              <a:spcPct val="0"/>
            </a:spcBef>
            <a:spcAft>
              <a:spcPct val="10000"/>
            </a:spcAft>
          </a:pPr>
          <a:r>
            <a:rPr lang="fr-FR" sz="2100" kern="1200" dirty="0" smtClean="0"/>
            <a:t>Clauses facultatives</a:t>
          </a:r>
          <a:endParaRPr lang="fr-FR" sz="2100" kern="1200" dirty="0"/>
        </a:p>
      </dsp:txBody>
      <dsp:txXfrm>
        <a:off x="5335521" y="3049593"/>
        <a:ext cx="1544403" cy="1117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DBDB5-8775-4CA4-BA9D-22F65F98F8E6}">
      <dsp:nvSpPr>
        <dsp:cNvPr id="0" name=""/>
        <dsp:cNvSpPr/>
      </dsp:nvSpPr>
      <dsp:spPr>
        <a:xfrm rot="5400000">
          <a:off x="5252008" y="-2029635"/>
          <a:ext cx="1131912" cy="5475731"/>
        </a:xfrm>
        <a:prstGeom prst="round2SameRect">
          <a:avLst/>
        </a:prstGeom>
        <a:solidFill>
          <a:schemeClr val="tx2">
            <a:lumMod val="20000"/>
            <a:lumOff val="80000"/>
            <a:alpha val="90000"/>
          </a:schemeClr>
        </a:solidFill>
        <a:ln w="55000" cap="flat" cmpd="thickThin" algn="ctr">
          <a:solidFill>
            <a:schemeClr val="bg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171450" lvl="1" indent="-171450" algn="l" defTabSz="800100">
            <a:lnSpc>
              <a:spcPct val="100000"/>
            </a:lnSpc>
            <a:spcBef>
              <a:spcPct val="0"/>
            </a:spcBef>
            <a:spcAft>
              <a:spcPct val="15000"/>
            </a:spcAft>
            <a:buChar char="••"/>
          </a:pPr>
          <a:r>
            <a:rPr lang="fr-FR" sz="1800" kern="1200" dirty="0" smtClean="0"/>
            <a:t>Employeur : évaluer compétences du salarié</a:t>
          </a:r>
          <a:endParaRPr lang="fr-FR" sz="1800" kern="1200" dirty="0"/>
        </a:p>
        <a:p>
          <a:pPr marL="171450" lvl="1" indent="-171450" algn="l" defTabSz="800100">
            <a:lnSpc>
              <a:spcPct val="100000"/>
            </a:lnSpc>
            <a:spcBef>
              <a:spcPct val="0"/>
            </a:spcBef>
            <a:spcAft>
              <a:spcPct val="15000"/>
            </a:spcAft>
            <a:buChar char="••"/>
          </a:pPr>
          <a:r>
            <a:rPr lang="fr-FR" sz="1800" kern="1200" dirty="0" smtClean="0"/>
            <a:t>Salarié :apprécier si fonctions lui conviennent</a:t>
          </a:r>
          <a:endParaRPr lang="fr-FR" sz="1800" kern="1200" dirty="0"/>
        </a:p>
      </dsp:txBody>
      <dsp:txXfrm rot="-5400000">
        <a:off x="3080099" y="197529"/>
        <a:ext cx="5420476" cy="1021402"/>
      </dsp:txXfrm>
    </dsp:sp>
    <dsp:sp modelId="{A6145654-8B82-440F-BA0A-A2AE8F84FD4C}">
      <dsp:nvSpPr>
        <dsp:cNvPr id="0" name=""/>
        <dsp:cNvSpPr/>
      </dsp:nvSpPr>
      <dsp:spPr>
        <a:xfrm>
          <a:off x="0" y="785"/>
          <a:ext cx="3080099" cy="1414890"/>
        </a:xfrm>
        <a:prstGeom prst="roundRect">
          <a:avLst/>
        </a:prstGeom>
        <a:solidFill>
          <a:schemeClr val="tx2">
            <a:lumMod val="20000"/>
            <a:lumOff val="8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smtClean="0">
              <a:solidFill>
                <a:schemeClr val="tx1"/>
              </a:solidFill>
            </a:rPr>
            <a:t>Objet</a:t>
          </a:r>
          <a:endParaRPr lang="fr-FR" sz="2800" kern="1200" dirty="0">
            <a:solidFill>
              <a:schemeClr val="tx1"/>
            </a:solidFill>
          </a:endParaRPr>
        </a:p>
      </dsp:txBody>
      <dsp:txXfrm>
        <a:off x="69069" y="69854"/>
        <a:ext cx="2941961" cy="1276752"/>
      </dsp:txXfrm>
    </dsp:sp>
    <dsp:sp modelId="{BEBD0214-008E-43A8-9BBB-A47D007A809D}">
      <dsp:nvSpPr>
        <dsp:cNvPr id="0" name=""/>
        <dsp:cNvSpPr/>
      </dsp:nvSpPr>
      <dsp:spPr>
        <a:xfrm rot="5400000">
          <a:off x="5020640" y="-457129"/>
          <a:ext cx="1583284" cy="5470384"/>
        </a:xfrm>
        <a:prstGeom prst="round2SameRect">
          <a:avLst/>
        </a:prstGeom>
        <a:solidFill>
          <a:srgbClr val="FF9933">
            <a:alpha val="90000"/>
          </a:srgbClr>
        </a:solidFill>
        <a:ln w="55000" cap="flat" cmpd="thickThin" algn="ctr">
          <a:solidFill>
            <a:schemeClr val="accent4">
              <a:tint val="40000"/>
              <a:alpha val="90000"/>
              <a:hueOff val="1023553"/>
              <a:satOff val="8936"/>
              <a:lumOff val="16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smtClean="0"/>
            <a:t>2 mois pour ouvriers et employés</a:t>
          </a:r>
          <a:endParaRPr lang="fr-FR" sz="1600" kern="1200" dirty="0"/>
        </a:p>
        <a:p>
          <a:pPr marL="171450" lvl="1" indent="-171450" algn="l" defTabSz="711200">
            <a:lnSpc>
              <a:spcPct val="90000"/>
            </a:lnSpc>
            <a:spcBef>
              <a:spcPct val="0"/>
            </a:spcBef>
            <a:spcAft>
              <a:spcPct val="15000"/>
            </a:spcAft>
            <a:buChar char="••"/>
          </a:pPr>
          <a:r>
            <a:rPr lang="fr-FR" sz="1600" kern="1200" dirty="0" smtClean="0"/>
            <a:t>3 mois pour techniciens et agents de maitrise</a:t>
          </a:r>
          <a:endParaRPr lang="fr-FR" sz="1600" kern="1200" dirty="0"/>
        </a:p>
        <a:p>
          <a:pPr marL="171450" lvl="1" indent="-171450" algn="l" defTabSz="711200">
            <a:lnSpc>
              <a:spcPct val="90000"/>
            </a:lnSpc>
            <a:spcBef>
              <a:spcPct val="0"/>
            </a:spcBef>
            <a:spcAft>
              <a:spcPct val="15000"/>
            </a:spcAft>
            <a:buChar char="••"/>
          </a:pPr>
          <a:r>
            <a:rPr lang="fr-FR" sz="1600" kern="1200" dirty="0" smtClean="0"/>
            <a:t>4 mois pour cadres</a:t>
          </a:r>
          <a:endParaRPr lang="fr-FR" sz="1600" kern="1200" dirty="0"/>
        </a:p>
        <a:p>
          <a:pPr marL="114300" lvl="1" indent="-114300" algn="l" defTabSz="533400">
            <a:lnSpc>
              <a:spcPct val="90000"/>
            </a:lnSpc>
            <a:spcBef>
              <a:spcPct val="0"/>
            </a:spcBef>
            <a:spcAft>
              <a:spcPct val="15000"/>
            </a:spcAft>
            <a:buChar char="••"/>
          </a:pPr>
          <a:endParaRPr lang="fr-FR" sz="1200" kern="1200" dirty="0"/>
        </a:p>
      </dsp:txBody>
      <dsp:txXfrm rot="-5400000">
        <a:off x="3077090" y="1563711"/>
        <a:ext cx="5393094" cy="1428704"/>
      </dsp:txXfrm>
    </dsp:sp>
    <dsp:sp modelId="{3CFE9508-2A63-493D-B5D6-42B546114F1D}">
      <dsp:nvSpPr>
        <dsp:cNvPr id="0" name=""/>
        <dsp:cNvSpPr/>
      </dsp:nvSpPr>
      <dsp:spPr>
        <a:xfrm>
          <a:off x="0" y="1570617"/>
          <a:ext cx="3077091" cy="1414890"/>
        </a:xfrm>
        <a:prstGeom prst="roundRect">
          <a:avLst/>
        </a:prstGeom>
        <a:solidFill>
          <a:srgbClr val="FF993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smtClean="0"/>
            <a:t>Durée</a:t>
          </a:r>
          <a:endParaRPr lang="fr-FR" sz="2800" kern="1200" dirty="0"/>
        </a:p>
      </dsp:txBody>
      <dsp:txXfrm>
        <a:off x="69069" y="1639686"/>
        <a:ext cx="2938953" cy="1276752"/>
      </dsp:txXfrm>
    </dsp:sp>
    <dsp:sp modelId="{146BC7B5-4894-4017-8CBA-D6D0874E989B}">
      <dsp:nvSpPr>
        <dsp:cNvPr id="0" name=""/>
        <dsp:cNvSpPr/>
      </dsp:nvSpPr>
      <dsp:spPr>
        <a:xfrm rot="5400000">
          <a:off x="5252008" y="1110028"/>
          <a:ext cx="1131912" cy="5475731"/>
        </a:xfrm>
        <a:prstGeom prst="round2SameRect">
          <a:avLst/>
        </a:prstGeom>
        <a:solidFill>
          <a:srgbClr val="FAE0C6">
            <a:alpha val="89804"/>
          </a:srgbClr>
        </a:solidFill>
        <a:ln w="55000" cap="flat" cmpd="thickThin" algn="ctr">
          <a:solidFill>
            <a:srgbClr val="FAE0C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Si prévu par la convention collective</a:t>
          </a:r>
          <a:endParaRPr lang="fr-FR" sz="2100" kern="1200" dirty="0"/>
        </a:p>
        <a:p>
          <a:pPr marL="228600" lvl="1" indent="-228600" algn="l" defTabSz="933450">
            <a:lnSpc>
              <a:spcPct val="90000"/>
            </a:lnSpc>
            <a:spcBef>
              <a:spcPct val="0"/>
            </a:spcBef>
            <a:spcAft>
              <a:spcPct val="15000"/>
            </a:spcAft>
            <a:buChar char="••"/>
          </a:pPr>
          <a:r>
            <a:rPr lang="fr-FR" sz="2100" kern="1200" dirty="0" smtClean="0"/>
            <a:t>Si mentionné dans le contrat de travail</a:t>
          </a:r>
          <a:endParaRPr lang="fr-FR" sz="2100" kern="1200" dirty="0"/>
        </a:p>
      </dsp:txBody>
      <dsp:txXfrm rot="-5400000">
        <a:off x="3080099" y="3337193"/>
        <a:ext cx="5420476" cy="1021402"/>
      </dsp:txXfrm>
    </dsp:sp>
    <dsp:sp modelId="{33736E08-95B5-40E1-B7EE-E68EE0F5AF97}">
      <dsp:nvSpPr>
        <dsp:cNvPr id="0" name=""/>
        <dsp:cNvSpPr/>
      </dsp:nvSpPr>
      <dsp:spPr>
        <a:xfrm>
          <a:off x="0" y="3140449"/>
          <a:ext cx="3080099" cy="1414890"/>
        </a:xfrm>
        <a:prstGeom prst="roundRect">
          <a:avLst/>
        </a:prstGeom>
        <a:solidFill>
          <a:srgbClr val="FAE0C6"/>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fr-FR" sz="2600" kern="1200" dirty="0" smtClean="0">
              <a:solidFill>
                <a:schemeClr val="tx1"/>
              </a:solidFill>
            </a:rPr>
            <a:t>Renouvellement</a:t>
          </a:r>
          <a:endParaRPr lang="fr-FR" sz="2600" kern="1200" dirty="0"/>
        </a:p>
      </dsp:txBody>
      <dsp:txXfrm>
        <a:off x="69069" y="3209518"/>
        <a:ext cx="2941961" cy="12767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3190-D717-473E-86FB-E725ED029C04}">
      <dsp:nvSpPr>
        <dsp:cNvPr id="0" name=""/>
        <dsp:cNvSpPr/>
      </dsp:nvSpPr>
      <dsp:spPr>
        <a:xfrm rot="5400000">
          <a:off x="-194228" y="1029233"/>
          <a:ext cx="1605958" cy="193845"/>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BD0340-16EB-43DA-8359-7FAB4AD1199A}">
      <dsp:nvSpPr>
        <dsp:cNvPr id="0" name=""/>
        <dsp:cNvSpPr/>
      </dsp:nvSpPr>
      <dsp:spPr>
        <a:xfrm>
          <a:off x="173271" y="1448"/>
          <a:ext cx="2153840" cy="1292304"/>
        </a:xfrm>
        <a:prstGeom prst="roundRect">
          <a:avLst>
            <a:gd name="adj" fmla="val 10000"/>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solidFill>
                <a:schemeClr val="tx1"/>
              </a:solidFill>
            </a:rPr>
            <a:t>Identité des parties</a:t>
          </a:r>
          <a:endParaRPr lang="fr-FR" sz="2000" kern="1200" dirty="0">
            <a:solidFill>
              <a:schemeClr val="tx1"/>
            </a:solidFill>
          </a:endParaRPr>
        </a:p>
      </dsp:txBody>
      <dsp:txXfrm>
        <a:off x="211121" y="39298"/>
        <a:ext cx="2078140" cy="1216604"/>
      </dsp:txXfrm>
    </dsp:sp>
    <dsp:sp modelId="{BD269E3D-93DF-43E9-BD5B-44087D97E8E1}">
      <dsp:nvSpPr>
        <dsp:cNvPr id="0" name=""/>
        <dsp:cNvSpPr/>
      </dsp:nvSpPr>
      <dsp:spPr>
        <a:xfrm rot="5400000">
          <a:off x="-194228" y="2644614"/>
          <a:ext cx="1605958" cy="193845"/>
        </a:xfrm>
        <a:prstGeom prst="rect">
          <a:avLst/>
        </a:prstGeom>
        <a:solidFill>
          <a:schemeClr val="accent2">
            <a:hueOff val="-126099"/>
            <a:satOff val="603"/>
            <a:lumOff val="84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2012CB-771B-47B2-B3AC-666AB039314C}">
      <dsp:nvSpPr>
        <dsp:cNvPr id="0" name=""/>
        <dsp:cNvSpPr/>
      </dsp:nvSpPr>
      <dsp:spPr>
        <a:xfrm>
          <a:off x="173271" y="1616828"/>
          <a:ext cx="2153840" cy="1292304"/>
        </a:xfrm>
        <a:prstGeom prst="roundRect">
          <a:avLst>
            <a:gd name="adj" fmla="val 10000"/>
          </a:avLst>
        </a:prstGeom>
        <a:solidFill>
          <a:schemeClr val="accent2">
            <a:hueOff val="-110337"/>
            <a:satOff val="527"/>
            <a:lumOff val="73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Lieu de travail</a:t>
          </a:r>
          <a:endParaRPr lang="fr-FR" sz="2000" kern="1200" dirty="0"/>
        </a:p>
      </dsp:txBody>
      <dsp:txXfrm>
        <a:off x="211121" y="1654678"/>
        <a:ext cx="2078140" cy="1216604"/>
      </dsp:txXfrm>
    </dsp:sp>
    <dsp:sp modelId="{F352B4B5-071C-4B95-9994-94920AFA8532}">
      <dsp:nvSpPr>
        <dsp:cNvPr id="0" name=""/>
        <dsp:cNvSpPr/>
      </dsp:nvSpPr>
      <dsp:spPr>
        <a:xfrm>
          <a:off x="613461" y="3452304"/>
          <a:ext cx="2855186" cy="193845"/>
        </a:xfrm>
        <a:prstGeom prst="rect">
          <a:avLst/>
        </a:prstGeom>
        <a:solidFill>
          <a:schemeClr val="accent2">
            <a:hueOff val="-252199"/>
            <a:satOff val="1205"/>
            <a:lumOff val="168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E8AB49-9B61-4E31-A79E-16B94F2AC0BA}">
      <dsp:nvSpPr>
        <dsp:cNvPr id="0" name=""/>
        <dsp:cNvSpPr/>
      </dsp:nvSpPr>
      <dsp:spPr>
        <a:xfrm>
          <a:off x="173271" y="3232209"/>
          <a:ext cx="2153840" cy="1292304"/>
        </a:xfrm>
        <a:prstGeom prst="roundRect">
          <a:avLst>
            <a:gd name="adj" fmla="val 10000"/>
          </a:avLst>
        </a:prstGeom>
        <a:solidFill>
          <a:schemeClr val="accent2">
            <a:hueOff val="-220674"/>
            <a:satOff val="1055"/>
            <a:lumOff val="147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Qualité du salarié</a:t>
          </a:r>
          <a:endParaRPr lang="fr-FR" sz="2000" kern="1200" dirty="0"/>
        </a:p>
      </dsp:txBody>
      <dsp:txXfrm>
        <a:off x="211121" y="3270059"/>
        <a:ext cx="2078140" cy="1216604"/>
      </dsp:txXfrm>
    </dsp:sp>
    <dsp:sp modelId="{E37D815C-29F9-439A-913A-1746689EACC9}">
      <dsp:nvSpPr>
        <dsp:cNvPr id="0" name=""/>
        <dsp:cNvSpPr/>
      </dsp:nvSpPr>
      <dsp:spPr>
        <a:xfrm rot="16200000">
          <a:off x="2670379" y="2644614"/>
          <a:ext cx="1605958" cy="193845"/>
        </a:xfrm>
        <a:prstGeom prst="rect">
          <a:avLst/>
        </a:prstGeom>
        <a:solidFill>
          <a:schemeClr val="accent2">
            <a:hueOff val="-378298"/>
            <a:satOff val="1808"/>
            <a:lumOff val="252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CA5BE4-FF5A-4EC2-BC57-1592E61A2F67}">
      <dsp:nvSpPr>
        <dsp:cNvPr id="0" name=""/>
        <dsp:cNvSpPr/>
      </dsp:nvSpPr>
      <dsp:spPr>
        <a:xfrm>
          <a:off x="3037879" y="3232209"/>
          <a:ext cx="2153840" cy="1292304"/>
        </a:xfrm>
        <a:prstGeom prst="roundRect">
          <a:avLst>
            <a:gd name="adj" fmla="val 10000"/>
          </a:avLst>
        </a:prstGeom>
        <a:solidFill>
          <a:schemeClr val="accent2">
            <a:hueOff val="-331011"/>
            <a:satOff val="1582"/>
            <a:lumOff val="220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Date début du contrat</a:t>
          </a:r>
          <a:endParaRPr lang="fr-FR" sz="2000" kern="1200" dirty="0"/>
        </a:p>
      </dsp:txBody>
      <dsp:txXfrm>
        <a:off x="3075729" y="3270059"/>
        <a:ext cx="2078140" cy="1216604"/>
      </dsp:txXfrm>
    </dsp:sp>
    <dsp:sp modelId="{1B95337B-1657-44FE-98BD-6E8BC7626F35}">
      <dsp:nvSpPr>
        <dsp:cNvPr id="0" name=""/>
        <dsp:cNvSpPr/>
      </dsp:nvSpPr>
      <dsp:spPr>
        <a:xfrm rot="16200000">
          <a:off x="2670379" y="1029233"/>
          <a:ext cx="1605958" cy="193845"/>
        </a:xfrm>
        <a:prstGeom prst="rect">
          <a:avLst/>
        </a:prstGeom>
        <a:solidFill>
          <a:schemeClr val="accent2">
            <a:hueOff val="-504398"/>
            <a:satOff val="2410"/>
            <a:lumOff val="336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D1081-AC18-4F65-884F-63AA7CA5AE24}">
      <dsp:nvSpPr>
        <dsp:cNvPr id="0" name=""/>
        <dsp:cNvSpPr/>
      </dsp:nvSpPr>
      <dsp:spPr>
        <a:xfrm>
          <a:off x="3037879" y="1616828"/>
          <a:ext cx="2153840" cy="1292304"/>
        </a:xfrm>
        <a:prstGeom prst="roundRect">
          <a:avLst>
            <a:gd name="adj" fmla="val 10000"/>
          </a:avLst>
        </a:prstGeom>
        <a:solidFill>
          <a:schemeClr val="accent2">
            <a:hueOff val="-441348"/>
            <a:satOff val="2109"/>
            <a:lumOff val="294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Durée congés payés</a:t>
          </a:r>
          <a:endParaRPr lang="fr-FR" sz="2000" kern="1200" dirty="0"/>
        </a:p>
      </dsp:txBody>
      <dsp:txXfrm>
        <a:off x="3075729" y="1654678"/>
        <a:ext cx="2078140" cy="1216604"/>
      </dsp:txXfrm>
    </dsp:sp>
    <dsp:sp modelId="{72122B75-982D-4DBD-9C21-E9B8C4B75B9F}">
      <dsp:nvSpPr>
        <dsp:cNvPr id="0" name=""/>
        <dsp:cNvSpPr/>
      </dsp:nvSpPr>
      <dsp:spPr>
        <a:xfrm>
          <a:off x="3478069" y="221543"/>
          <a:ext cx="2855186" cy="193845"/>
        </a:xfrm>
        <a:prstGeom prst="rect">
          <a:avLst/>
        </a:prstGeom>
        <a:solidFill>
          <a:schemeClr val="accent2">
            <a:hueOff val="-630497"/>
            <a:satOff val="3013"/>
            <a:lumOff val="42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86B000-916D-49B5-8B3F-01DCFDBDF1A2}">
      <dsp:nvSpPr>
        <dsp:cNvPr id="0" name=""/>
        <dsp:cNvSpPr/>
      </dsp:nvSpPr>
      <dsp:spPr>
        <a:xfrm>
          <a:off x="3037879" y="1448"/>
          <a:ext cx="2153840" cy="1292304"/>
        </a:xfrm>
        <a:prstGeom prst="roundRect">
          <a:avLst>
            <a:gd name="adj" fmla="val 10000"/>
          </a:avLst>
        </a:prstGeom>
        <a:solidFill>
          <a:schemeClr val="accent2">
            <a:hueOff val="-551685"/>
            <a:satOff val="2636"/>
            <a:lumOff val="3677"/>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rémunération</a:t>
          </a:r>
          <a:endParaRPr lang="fr-FR" sz="2000" kern="1200" dirty="0"/>
        </a:p>
      </dsp:txBody>
      <dsp:txXfrm>
        <a:off x="3075729" y="39298"/>
        <a:ext cx="2078140" cy="1216604"/>
      </dsp:txXfrm>
    </dsp:sp>
    <dsp:sp modelId="{52411AEB-0C8E-4C6D-8088-F4806BCFDE65}">
      <dsp:nvSpPr>
        <dsp:cNvPr id="0" name=""/>
        <dsp:cNvSpPr/>
      </dsp:nvSpPr>
      <dsp:spPr>
        <a:xfrm rot="5400000">
          <a:off x="5534987" y="1029233"/>
          <a:ext cx="1605958" cy="193845"/>
        </a:xfrm>
        <a:prstGeom prst="rect">
          <a:avLst/>
        </a:prstGeom>
        <a:solidFill>
          <a:schemeClr val="accent2">
            <a:hueOff val="-756597"/>
            <a:satOff val="3615"/>
            <a:lumOff val="50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246F8A-F09C-4B52-A04D-29869A1B6C48}">
      <dsp:nvSpPr>
        <dsp:cNvPr id="0" name=""/>
        <dsp:cNvSpPr/>
      </dsp:nvSpPr>
      <dsp:spPr>
        <a:xfrm>
          <a:off x="5902487" y="1448"/>
          <a:ext cx="2153840" cy="1292304"/>
        </a:xfrm>
        <a:prstGeom prst="roundRect">
          <a:avLst>
            <a:gd name="adj" fmla="val 10000"/>
          </a:avLst>
        </a:prstGeom>
        <a:solidFill>
          <a:schemeClr val="accent2">
            <a:hueOff val="-662022"/>
            <a:satOff val="3164"/>
            <a:lumOff val="441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Période d’essai</a:t>
          </a:r>
          <a:endParaRPr lang="fr-FR" sz="2000" kern="1200" dirty="0"/>
        </a:p>
      </dsp:txBody>
      <dsp:txXfrm>
        <a:off x="5940337" y="39298"/>
        <a:ext cx="2078140" cy="1216604"/>
      </dsp:txXfrm>
    </dsp:sp>
    <dsp:sp modelId="{2A2D29F9-365A-48BC-A7CD-BE2307C61E61}">
      <dsp:nvSpPr>
        <dsp:cNvPr id="0" name=""/>
        <dsp:cNvSpPr/>
      </dsp:nvSpPr>
      <dsp:spPr>
        <a:xfrm rot="5400000">
          <a:off x="5534987" y="2644614"/>
          <a:ext cx="1605958" cy="193845"/>
        </a:xfrm>
        <a:prstGeom prst="rect">
          <a:avLst/>
        </a:prstGeom>
        <a:solidFill>
          <a:schemeClr val="accent2">
            <a:hueOff val="-882696"/>
            <a:satOff val="4218"/>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D3751B-D39D-4681-85AC-2BAACF087F01}">
      <dsp:nvSpPr>
        <dsp:cNvPr id="0" name=""/>
        <dsp:cNvSpPr/>
      </dsp:nvSpPr>
      <dsp:spPr>
        <a:xfrm>
          <a:off x="5902487" y="1616828"/>
          <a:ext cx="2153840" cy="1292304"/>
        </a:xfrm>
        <a:prstGeom prst="roundRect">
          <a:avLst>
            <a:gd name="adj" fmla="val 10000"/>
          </a:avLst>
        </a:prstGeom>
        <a:solidFill>
          <a:schemeClr val="accent2">
            <a:hueOff val="-772359"/>
            <a:satOff val="3691"/>
            <a:lumOff val="5148"/>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Durée du travail </a:t>
          </a:r>
          <a:endParaRPr lang="fr-FR" sz="2000" kern="1200" dirty="0"/>
        </a:p>
      </dsp:txBody>
      <dsp:txXfrm>
        <a:off x="5940337" y="1654678"/>
        <a:ext cx="2078140" cy="1216604"/>
      </dsp:txXfrm>
    </dsp:sp>
    <dsp:sp modelId="{C5957F52-D2B0-4219-845E-092C2E8A3121}">
      <dsp:nvSpPr>
        <dsp:cNvPr id="0" name=""/>
        <dsp:cNvSpPr/>
      </dsp:nvSpPr>
      <dsp:spPr>
        <a:xfrm>
          <a:off x="5902487" y="3232209"/>
          <a:ext cx="2153840" cy="1292304"/>
        </a:xfrm>
        <a:prstGeom prst="roundRect">
          <a:avLst>
            <a:gd name="adj" fmla="val 10000"/>
          </a:avLst>
        </a:prstGeom>
        <a:solidFill>
          <a:schemeClr val="accent2">
            <a:hueOff val="-882696"/>
            <a:satOff val="4218"/>
            <a:lumOff val="588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Convention collective applicable</a:t>
          </a:r>
          <a:endParaRPr lang="fr-FR" sz="2000" kern="1200" dirty="0"/>
        </a:p>
      </dsp:txBody>
      <dsp:txXfrm>
        <a:off x="5940337" y="3270059"/>
        <a:ext cx="2078140" cy="12166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1B52F-D059-498A-B7CB-D8ADA20601AB}">
      <dsp:nvSpPr>
        <dsp:cNvPr id="0" name=""/>
        <dsp:cNvSpPr/>
      </dsp:nvSpPr>
      <dsp:spPr>
        <a:xfrm rot="5400000">
          <a:off x="3649725" y="-155026"/>
          <a:ext cx="1676548" cy="1989906"/>
        </a:xfrm>
        <a:prstGeom prst="hexagon">
          <a:avLst>
            <a:gd name="adj" fmla="val 25000"/>
            <a:gd name="vf" fmla="val 115470"/>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b="1" kern="1200" dirty="0" smtClean="0"/>
            <a:t>Clause de dédit formation</a:t>
          </a:r>
          <a:endParaRPr lang="fr-FR" sz="1600" b="1" kern="1200" dirty="0"/>
        </a:p>
      </dsp:txBody>
      <dsp:txXfrm rot="-5400000">
        <a:off x="3824697" y="281078"/>
        <a:ext cx="1326604" cy="1117698"/>
      </dsp:txXfrm>
    </dsp:sp>
    <dsp:sp modelId="{4F155A32-8E5A-4FF6-8DB6-F339B3CAEEEE}">
      <dsp:nvSpPr>
        <dsp:cNvPr id="0" name=""/>
        <dsp:cNvSpPr/>
      </dsp:nvSpPr>
      <dsp:spPr>
        <a:xfrm>
          <a:off x="5482948" y="336961"/>
          <a:ext cx="1428249" cy="100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fr-FR" sz="1600" kern="1200" dirty="0"/>
        </a:p>
      </dsp:txBody>
      <dsp:txXfrm>
        <a:off x="5482948" y="336961"/>
        <a:ext cx="1428249" cy="1005929"/>
      </dsp:txXfrm>
    </dsp:sp>
    <dsp:sp modelId="{4DF85AB4-7C75-414D-8ABC-486E7BBBB468}">
      <dsp:nvSpPr>
        <dsp:cNvPr id="0" name=""/>
        <dsp:cNvSpPr/>
      </dsp:nvSpPr>
      <dsp:spPr>
        <a:xfrm rot="5400000">
          <a:off x="2074440" y="-190237"/>
          <a:ext cx="1676548" cy="2060327"/>
        </a:xfrm>
        <a:prstGeom prst="hexagon">
          <a:avLst>
            <a:gd name="adj" fmla="val 25000"/>
            <a:gd name="vf" fmla="val 115470"/>
          </a:avLst>
        </a:prstGeom>
        <a:solidFill>
          <a:schemeClr val="accent3">
            <a:hueOff val="1211827"/>
            <a:satOff val="7308"/>
            <a:lumOff val="-44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rPr>
            <a:t>Clause de non concurrence</a:t>
          </a:r>
          <a:endParaRPr lang="fr-FR" sz="1800" b="1" kern="1200" dirty="0">
            <a:solidFill>
              <a:schemeClr val="tx1"/>
            </a:solidFill>
          </a:endParaRPr>
        </a:p>
      </dsp:txBody>
      <dsp:txXfrm rot="-5400000">
        <a:off x="2225939" y="281077"/>
        <a:ext cx="1373551" cy="1117698"/>
      </dsp:txXfrm>
    </dsp:sp>
    <dsp:sp modelId="{5B60F449-B6B8-4F72-B6FD-C7AEFBB4634C}">
      <dsp:nvSpPr>
        <dsp:cNvPr id="0" name=""/>
        <dsp:cNvSpPr/>
      </dsp:nvSpPr>
      <dsp:spPr>
        <a:xfrm rot="5400000">
          <a:off x="2859064" y="1528314"/>
          <a:ext cx="1676548" cy="1469332"/>
        </a:xfrm>
        <a:prstGeom prst="hexagon">
          <a:avLst>
            <a:gd name="adj" fmla="val 25000"/>
            <a:gd name="vf" fmla="val 115470"/>
          </a:avLst>
        </a:prstGeom>
        <a:solidFill>
          <a:schemeClr val="accent3">
            <a:hueOff val="2423654"/>
            <a:satOff val="14616"/>
            <a:lumOff val="-886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tx1"/>
              </a:solidFill>
            </a:rPr>
            <a:t>Clause de mobilité</a:t>
          </a:r>
          <a:endParaRPr lang="fr-FR" sz="1600" b="1" kern="1200" dirty="0">
            <a:solidFill>
              <a:schemeClr val="tx1"/>
            </a:solidFill>
          </a:endParaRPr>
        </a:p>
      </dsp:txBody>
      <dsp:txXfrm rot="-5400000">
        <a:off x="3192427" y="1686863"/>
        <a:ext cx="1009822" cy="1152234"/>
      </dsp:txXfrm>
    </dsp:sp>
    <dsp:sp modelId="{669162CA-CF8E-44CB-8D1C-468F52AC2600}">
      <dsp:nvSpPr>
        <dsp:cNvPr id="0" name=""/>
        <dsp:cNvSpPr/>
      </dsp:nvSpPr>
      <dsp:spPr>
        <a:xfrm>
          <a:off x="1097012" y="1760016"/>
          <a:ext cx="1810672" cy="100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endParaRPr lang="fr-FR" sz="1600" kern="1200" dirty="0"/>
        </a:p>
      </dsp:txBody>
      <dsp:txXfrm>
        <a:off x="1097012" y="1760016"/>
        <a:ext cx="1810672" cy="1005929"/>
      </dsp:txXfrm>
    </dsp:sp>
    <dsp:sp modelId="{BD4A0A6B-16B8-42CC-B6E8-B9E20C336086}">
      <dsp:nvSpPr>
        <dsp:cNvPr id="0" name=""/>
        <dsp:cNvSpPr/>
      </dsp:nvSpPr>
      <dsp:spPr>
        <a:xfrm rot="5400000">
          <a:off x="4434350" y="1188556"/>
          <a:ext cx="1676548" cy="2148849"/>
        </a:xfrm>
        <a:prstGeom prst="hexagon">
          <a:avLst>
            <a:gd name="adj" fmla="val 25000"/>
            <a:gd name="vf" fmla="val 115470"/>
          </a:avLst>
        </a:prstGeom>
        <a:solidFill>
          <a:schemeClr val="accent3">
            <a:hueOff val="3635481"/>
            <a:satOff val="21924"/>
            <a:lumOff val="-1329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fr-FR" sz="1600" kern="1200" dirty="0" smtClean="0"/>
            <a:t>Clause de confidentialité</a:t>
          </a:r>
          <a:endParaRPr lang="fr-FR" sz="1600" kern="1200" dirty="0"/>
        </a:p>
      </dsp:txBody>
      <dsp:txXfrm rot="-5400000">
        <a:off x="4556341" y="1704132"/>
        <a:ext cx="1432566" cy="1117698"/>
      </dsp:txXfrm>
    </dsp:sp>
    <dsp:sp modelId="{81CD5BCC-D1D9-4107-A79C-6EC5635CEB2B}">
      <dsp:nvSpPr>
        <dsp:cNvPr id="0" name=""/>
        <dsp:cNvSpPr/>
      </dsp:nvSpPr>
      <dsp:spPr>
        <a:xfrm rot="5400000">
          <a:off x="3649725" y="2475056"/>
          <a:ext cx="1676548" cy="2421957"/>
        </a:xfrm>
        <a:prstGeom prst="hexagon">
          <a:avLst>
            <a:gd name="adj" fmla="val 25000"/>
            <a:gd name="vf" fmla="val 115470"/>
          </a:avLst>
        </a:prstGeom>
        <a:solidFill>
          <a:schemeClr val="accent3">
            <a:hueOff val="4847307"/>
            <a:satOff val="29232"/>
            <a:lumOff val="-17724"/>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Clause d’exclusivité</a:t>
          </a:r>
          <a:endParaRPr lang="fr-FR" sz="1600" kern="1200" dirty="0">
            <a:solidFill>
              <a:schemeClr val="tx1"/>
            </a:solidFill>
          </a:endParaRPr>
        </a:p>
      </dsp:txBody>
      <dsp:txXfrm rot="-5400000">
        <a:off x="3680680" y="3127186"/>
        <a:ext cx="1614638" cy="1117698"/>
      </dsp:txXfrm>
    </dsp:sp>
    <dsp:sp modelId="{2A0CF7EC-6327-482B-8023-A938861AE548}">
      <dsp:nvSpPr>
        <dsp:cNvPr id="0" name=""/>
        <dsp:cNvSpPr/>
      </dsp:nvSpPr>
      <dsp:spPr>
        <a:xfrm>
          <a:off x="5261559" y="3183070"/>
          <a:ext cx="1871028" cy="100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fr-FR" sz="1600" kern="1200" dirty="0"/>
        </a:p>
      </dsp:txBody>
      <dsp:txXfrm>
        <a:off x="5261559" y="3183070"/>
        <a:ext cx="1871028" cy="1005929"/>
      </dsp:txXfrm>
    </dsp:sp>
    <dsp:sp modelId="{1C257CA1-2D51-418E-8DC6-F5425566F393}">
      <dsp:nvSpPr>
        <dsp:cNvPr id="0" name=""/>
        <dsp:cNvSpPr/>
      </dsp:nvSpPr>
      <dsp:spPr>
        <a:xfrm rot="5400000">
          <a:off x="2074440" y="2956736"/>
          <a:ext cx="1676548" cy="1458597"/>
        </a:xfrm>
        <a:prstGeom prst="hexagon">
          <a:avLst>
            <a:gd name="adj" fmla="val 25000"/>
            <a:gd name="vf" fmla="val 115470"/>
          </a:avLst>
        </a:prstGeom>
        <a:solidFill>
          <a:schemeClr val="accent3">
            <a:hueOff val="6059134"/>
            <a:satOff val="36540"/>
            <a:lumOff val="-2215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fr-FR" sz="1600" kern="1200" dirty="0" smtClean="0"/>
            <a:t>Clause de garantie d’emploi</a:t>
          </a:r>
          <a:endParaRPr lang="fr-FR" sz="1600" kern="1200" dirty="0"/>
        </a:p>
      </dsp:txBody>
      <dsp:txXfrm rot="-5400000">
        <a:off x="2410713" y="3109023"/>
        <a:ext cx="1004001" cy="11540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E3C54-2278-4B66-A8CA-0E39F5F3799B}">
      <dsp:nvSpPr>
        <dsp:cNvPr id="0" name=""/>
        <dsp:cNvSpPr/>
      </dsp:nvSpPr>
      <dsp:spPr>
        <a:xfrm>
          <a:off x="5684590" y="3047828"/>
          <a:ext cx="338130" cy="1036934"/>
        </a:xfrm>
        <a:custGeom>
          <a:avLst/>
          <a:gdLst/>
          <a:ahLst/>
          <a:cxnLst/>
          <a:rect l="0" t="0" r="0" b="0"/>
          <a:pathLst>
            <a:path>
              <a:moveTo>
                <a:pt x="0" y="0"/>
              </a:moveTo>
              <a:lnTo>
                <a:pt x="0" y="1036934"/>
              </a:lnTo>
              <a:lnTo>
                <a:pt x="338130" y="1036934"/>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A0964DB-8E40-49FD-89D1-3EA711B2FEE5}">
      <dsp:nvSpPr>
        <dsp:cNvPr id="0" name=""/>
        <dsp:cNvSpPr/>
      </dsp:nvSpPr>
      <dsp:spPr>
        <a:xfrm>
          <a:off x="3858684" y="1447342"/>
          <a:ext cx="2727588" cy="473383"/>
        </a:xfrm>
        <a:custGeom>
          <a:avLst/>
          <a:gdLst/>
          <a:ahLst/>
          <a:cxnLst/>
          <a:rect l="0" t="0" r="0" b="0"/>
          <a:pathLst>
            <a:path>
              <a:moveTo>
                <a:pt x="0" y="0"/>
              </a:moveTo>
              <a:lnTo>
                <a:pt x="0" y="236691"/>
              </a:lnTo>
              <a:lnTo>
                <a:pt x="2727588" y="236691"/>
              </a:lnTo>
              <a:lnTo>
                <a:pt x="2727588" y="473383"/>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2D90B7E1-A1A8-4493-A2EA-7FD248F3CB86}">
      <dsp:nvSpPr>
        <dsp:cNvPr id="0" name=""/>
        <dsp:cNvSpPr/>
      </dsp:nvSpPr>
      <dsp:spPr>
        <a:xfrm>
          <a:off x="2957002" y="3047828"/>
          <a:ext cx="338130" cy="1036934"/>
        </a:xfrm>
        <a:custGeom>
          <a:avLst/>
          <a:gdLst/>
          <a:ahLst/>
          <a:cxnLst/>
          <a:rect l="0" t="0" r="0" b="0"/>
          <a:pathLst>
            <a:path>
              <a:moveTo>
                <a:pt x="0" y="0"/>
              </a:moveTo>
              <a:lnTo>
                <a:pt x="0" y="1036934"/>
              </a:lnTo>
              <a:lnTo>
                <a:pt x="338130" y="1036934"/>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3868420-1671-41EC-B8BE-8F62B8343D57}">
      <dsp:nvSpPr>
        <dsp:cNvPr id="0" name=""/>
        <dsp:cNvSpPr/>
      </dsp:nvSpPr>
      <dsp:spPr>
        <a:xfrm>
          <a:off x="3812964" y="1447342"/>
          <a:ext cx="91440" cy="473383"/>
        </a:xfrm>
        <a:custGeom>
          <a:avLst/>
          <a:gdLst/>
          <a:ahLst/>
          <a:cxnLst/>
          <a:rect l="0" t="0" r="0" b="0"/>
          <a:pathLst>
            <a:path>
              <a:moveTo>
                <a:pt x="45720" y="0"/>
              </a:moveTo>
              <a:lnTo>
                <a:pt x="45720" y="473383"/>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36BFF04-B8EE-4C67-BBB3-E687E42D4C53}">
      <dsp:nvSpPr>
        <dsp:cNvPr id="0" name=""/>
        <dsp:cNvSpPr/>
      </dsp:nvSpPr>
      <dsp:spPr>
        <a:xfrm>
          <a:off x="229413" y="3047828"/>
          <a:ext cx="338130" cy="1036934"/>
        </a:xfrm>
        <a:custGeom>
          <a:avLst/>
          <a:gdLst/>
          <a:ahLst/>
          <a:cxnLst/>
          <a:rect l="0" t="0" r="0" b="0"/>
          <a:pathLst>
            <a:path>
              <a:moveTo>
                <a:pt x="0" y="0"/>
              </a:moveTo>
              <a:lnTo>
                <a:pt x="0" y="1036934"/>
              </a:lnTo>
              <a:lnTo>
                <a:pt x="338130" y="1036934"/>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6B774546-758A-4DA7-933D-B70F64523E17}">
      <dsp:nvSpPr>
        <dsp:cNvPr id="0" name=""/>
        <dsp:cNvSpPr/>
      </dsp:nvSpPr>
      <dsp:spPr>
        <a:xfrm>
          <a:off x="1131095" y="1447342"/>
          <a:ext cx="2727588" cy="473383"/>
        </a:xfrm>
        <a:custGeom>
          <a:avLst/>
          <a:gdLst/>
          <a:ahLst/>
          <a:cxnLst/>
          <a:rect l="0" t="0" r="0" b="0"/>
          <a:pathLst>
            <a:path>
              <a:moveTo>
                <a:pt x="2727588" y="0"/>
              </a:moveTo>
              <a:lnTo>
                <a:pt x="2727588" y="236691"/>
              </a:lnTo>
              <a:lnTo>
                <a:pt x="0" y="236691"/>
              </a:lnTo>
              <a:lnTo>
                <a:pt x="0" y="473383"/>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5457500-9165-421C-8EA2-1B5B26A936DE}">
      <dsp:nvSpPr>
        <dsp:cNvPr id="0" name=""/>
        <dsp:cNvSpPr/>
      </dsp:nvSpPr>
      <dsp:spPr>
        <a:xfrm>
          <a:off x="2731581" y="320239"/>
          <a:ext cx="2254205" cy="1127102"/>
        </a:xfrm>
        <a:prstGeom prst="rect">
          <a:avLst/>
        </a:prstGeom>
        <a:solidFill>
          <a:schemeClr val="bg1">
            <a:lumMod val="65000"/>
          </a:schemeClr>
        </a:solidFill>
        <a:ln w="55000" cap="flat" cmpd="thickThin" algn="ctr">
          <a:solidFill>
            <a:schemeClr val="bg1">
              <a:lumMod val="65000"/>
            </a:schemeClr>
          </a:solidFill>
          <a:prstDash val="solid"/>
        </a:ln>
        <a:effectLst/>
        <a:sp3d/>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bg1"/>
              </a:solidFill>
              <a:latin typeface="Calibri" pitchFamily="34" charset="0"/>
            </a:rPr>
            <a:t>3 catégories d’inventions et brevets de salariés</a:t>
          </a:r>
          <a:endParaRPr lang="fr-FR" sz="2000" b="1" kern="1200" dirty="0">
            <a:solidFill>
              <a:schemeClr val="bg1"/>
            </a:solidFill>
            <a:latin typeface="Calibri" pitchFamily="34" charset="0"/>
          </a:endParaRPr>
        </a:p>
      </dsp:txBody>
      <dsp:txXfrm>
        <a:off x="2731581" y="320239"/>
        <a:ext cx="2254205" cy="1127102"/>
      </dsp:txXfrm>
    </dsp:sp>
    <dsp:sp modelId="{ED8ECC4D-29C6-4805-9617-A0E0D7B0E949}">
      <dsp:nvSpPr>
        <dsp:cNvPr id="0" name=""/>
        <dsp:cNvSpPr/>
      </dsp:nvSpPr>
      <dsp:spPr>
        <a:xfrm>
          <a:off x="3992" y="1920725"/>
          <a:ext cx="2254205" cy="1127102"/>
        </a:xfrm>
        <a:prstGeom prst="rect">
          <a:avLst/>
        </a:prstGeom>
        <a:solidFill>
          <a:srgbClr val="E0FF89"/>
        </a:solidFill>
        <a:ln>
          <a:solidFill>
            <a:srgbClr val="E0FF89"/>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b="1" u="none" kern="1200" dirty="0" smtClean="0">
              <a:solidFill>
                <a:schemeClr val="tx1"/>
              </a:solidFill>
            </a:rPr>
            <a:t>Inventions</a:t>
          </a:r>
        </a:p>
        <a:p>
          <a:pPr lvl="0" algn="ctr" defTabSz="711200">
            <a:lnSpc>
              <a:spcPct val="90000"/>
            </a:lnSpc>
            <a:spcBef>
              <a:spcPct val="0"/>
            </a:spcBef>
            <a:spcAft>
              <a:spcPct val="35000"/>
            </a:spcAft>
          </a:pPr>
          <a:r>
            <a:rPr lang="fr-FR" sz="1600" b="1" u="none" kern="1200" dirty="0" smtClean="0">
              <a:solidFill>
                <a:schemeClr val="tx1"/>
              </a:solidFill>
            </a:rPr>
            <a:t>Hors mission</a:t>
          </a:r>
        </a:p>
        <a:p>
          <a:pPr lvl="0" algn="ctr" defTabSz="711200">
            <a:lnSpc>
              <a:spcPct val="90000"/>
            </a:lnSpc>
            <a:spcBef>
              <a:spcPct val="0"/>
            </a:spcBef>
            <a:spcAft>
              <a:spcPct val="35000"/>
            </a:spcAft>
          </a:pPr>
          <a:r>
            <a:rPr lang="fr-FR" sz="1600" kern="1200" dirty="0" smtClean="0">
              <a:solidFill>
                <a:schemeClr val="tx1"/>
              </a:solidFill>
            </a:rPr>
            <a:t>Sans rapport avec l’activité du salarié</a:t>
          </a:r>
          <a:endParaRPr lang="fr-FR" sz="1600" kern="1200" dirty="0">
            <a:solidFill>
              <a:schemeClr val="tx1"/>
            </a:solidFill>
          </a:endParaRPr>
        </a:p>
      </dsp:txBody>
      <dsp:txXfrm>
        <a:off x="3992" y="1920725"/>
        <a:ext cx="2254205" cy="1127102"/>
      </dsp:txXfrm>
    </dsp:sp>
    <dsp:sp modelId="{F452121F-A8C5-4CFB-8752-0060DE192F8C}">
      <dsp:nvSpPr>
        <dsp:cNvPr id="0" name=""/>
        <dsp:cNvSpPr/>
      </dsp:nvSpPr>
      <dsp:spPr>
        <a:xfrm>
          <a:off x="567544" y="3521211"/>
          <a:ext cx="2254205" cy="1127102"/>
        </a:xfrm>
        <a:prstGeom prst="rect">
          <a:avLst/>
        </a:prstGeom>
        <a:solidFill>
          <a:srgbClr val="E0FF89">
            <a:alpha val="20000"/>
          </a:srgbClr>
        </a:solidFill>
        <a:ln>
          <a:solidFill>
            <a:schemeClr val="bg1">
              <a:lumMod val="65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Non attribuables à l’employeur</a:t>
          </a:r>
          <a:endParaRPr lang="fr-FR" sz="1600" kern="1200" dirty="0">
            <a:solidFill>
              <a:schemeClr val="tx1"/>
            </a:solidFill>
          </a:endParaRPr>
        </a:p>
      </dsp:txBody>
      <dsp:txXfrm>
        <a:off x="567544" y="3521211"/>
        <a:ext cx="2254205" cy="1127102"/>
      </dsp:txXfrm>
    </dsp:sp>
    <dsp:sp modelId="{DE014D2E-13F9-472D-B8BB-FDD3F893B8CE}">
      <dsp:nvSpPr>
        <dsp:cNvPr id="0" name=""/>
        <dsp:cNvSpPr/>
      </dsp:nvSpPr>
      <dsp:spPr>
        <a:xfrm>
          <a:off x="2731581" y="1920725"/>
          <a:ext cx="2254205" cy="1127102"/>
        </a:xfrm>
        <a:prstGeom prst="rect">
          <a:avLst/>
        </a:prstGeom>
        <a:solidFill>
          <a:srgbClr val="6EA3E4"/>
        </a:solidFill>
        <a:ln>
          <a:solidFill>
            <a:srgbClr val="6EA3E4"/>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b="1" u="none" kern="1200" dirty="0" smtClean="0">
              <a:solidFill>
                <a:schemeClr val="bg1"/>
              </a:solidFill>
              <a:latin typeface="Calibri" pitchFamily="34" charset="0"/>
            </a:rPr>
            <a:t>Inventions </a:t>
          </a:r>
        </a:p>
        <a:p>
          <a:pPr lvl="0" algn="ctr" defTabSz="711200">
            <a:lnSpc>
              <a:spcPct val="90000"/>
            </a:lnSpc>
            <a:spcBef>
              <a:spcPct val="0"/>
            </a:spcBef>
            <a:spcAft>
              <a:spcPct val="35000"/>
            </a:spcAft>
          </a:pPr>
          <a:r>
            <a:rPr lang="fr-FR" sz="1600" b="1" u="none" kern="1200" dirty="0" smtClean="0">
              <a:solidFill>
                <a:schemeClr val="bg1"/>
              </a:solidFill>
              <a:latin typeface="Calibri" pitchFamily="34" charset="0"/>
            </a:rPr>
            <a:t>hors mission </a:t>
          </a:r>
        </a:p>
        <a:p>
          <a:pPr lvl="0" algn="ctr" defTabSz="711200">
            <a:lnSpc>
              <a:spcPct val="90000"/>
            </a:lnSpc>
            <a:spcBef>
              <a:spcPct val="0"/>
            </a:spcBef>
            <a:spcAft>
              <a:spcPct val="35000"/>
            </a:spcAft>
          </a:pPr>
          <a:r>
            <a:rPr lang="fr-FR" sz="1600" kern="1200" dirty="0" smtClean="0">
              <a:solidFill>
                <a:schemeClr val="bg1"/>
              </a:solidFill>
              <a:latin typeface="Calibri" pitchFamily="34" charset="0"/>
            </a:rPr>
            <a:t>En rapport avec l’activité du salarié </a:t>
          </a:r>
        </a:p>
      </dsp:txBody>
      <dsp:txXfrm>
        <a:off x="2731581" y="1920725"/>
        <a:ext cx="2254205" cy="1127102"/>
      </dsp:txXfrm>
    </dsp:sp>
    <dsp:sp modelId="{0300B1C8-4E86-43AB-93A2-4EAB069AA642}">
      <dsp:nvSpPr>
        <dsp:cNvPr id="0" name=""/>
        <dsp:cNvSpPr/>
      </dsp:nvSpPr>
      <dsp:spPr>
        <a:xfrm>
          <a:off x="3295132" y="3521211"/>
          <a:ext cx="2254205" cy="1127102"/>
        </a:xfrm>
        <a:prstGeom prst="rect">
          <a:avLst/>
        </a:prstGeom>
        <a:solidFill>
          <a:srgbClr val="C1D5E5"/>
        </a:solidFill>
        <a:ln>
          <a:solidFill>
            <a:srgbClr val="C1D5E5"/>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Attribuables à l’employeur</a:t>
          </a:r>
          <a:endParaRPr lang="fr-FR" sz="1600" kern="1200" dirty="0">
            <a:solidFill>
              <a:schemeClr val="tx1"/>
            </a:solidFill>
          </a:endParaRPr>
        </a:p>
      </dsp:txBody>
      <dsp:txXfrm>
        <a:off x="3295132" y="3521211"/>
        <a:ext cx="2254205" cy="1127102"/>
      </dsp:txXfrm>
    </dsp:sp>
    <dsp:sp modelId="{BB191F8B-92FA-4BAB-B759-09CCEE3C99CA}">
      <dsp:nvSpPr>
        <dsp:cNvPr id="0" name=""/>
        <dsp:cNvSpPr/>
      </dsp:nvSpPr>
      <dsp:spPr>
        <a:xfrm>
          <a:off x="5459170" y="1920725"/>
          <a:ext cx="2254205" cy="1127102"/>
        </a:xfrm>
        <a:prstGeom prst="rect">
          <a:avLst/>
        </a:prstGeom>
        <a:solidFill>
          <a:srgbClr val="9E83CF"/>
        </a:solidFill>
        <a:ln>
          <a:solidFill>
            <a:srgbClr val="9E83CF"/>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b="1" u="none" kern="1200" dirty="0" smtClean="0">
              <a:solidFill>
                <a:schemeClr val="bg1"/>
              </a:solidFill>
              <a:latin typeface="Calibri" pitchFamily="34" charset="0"/>
            </a:rPr>
            <a:t>Inventions de mission</a:t>
          </a:r>
        </a:p>
      </dsp:txBody>
      <dsp:txXfrm>
        <a:off x="5459170" y="1920725"/>
        <a:ext cx="2254205" cy="1127102"/>
      </dsp:txXfrm>
    </dsp:sp>
    <dsp:sp modelId="{76477157-EF13-476C-B029-D456DEB8EA3C}">
      <dsp:nvSpPr>
        <dsp:cNvPr id="0" name=""/>
        <dsp:cNvSpPr/>
      </dsp:nvSpPr>
      <dsp:spPr>
        <a:xfrm>
          <a:off x="6022721" y="3521211"/>
          <a:ext cx="2254205" cy="1127102"/>
        </a:xfrm>
        <a:prstGeom prst="rect">
          <a:avLst/>
        </a:prstGeom>
        <a:solidFill>
          <a:srgbClr val="FF9999"/>
        </a:solidFill>
        <a:ln>
          <a:solidFill>
            <a:srgbClr val="FF9999"/>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Attribuées de plein droit à l’employeur</a:t>
          </a:r>
          <a:endParaRPr lang="fr-FR" sz="1600" kern="1200" dirty="0">
            <a:solidFill>
              <a:schemeClr val="tx1"/>
            </a:solidFill>
          </a:endParaRPr>
        </a:p>
      </dsp:txBody>
      <dsp:txXfrm>
        <a:off x="6022721" y="3521211"/>
        <a:ext cx="2254205" cy="11271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C1A13-1853-4C82-9703-4677EFB6DBE8}">
      <dsp:nvSpPr>
        <dsp:cNvPr id="0" name=""/>
        <dsp:cNvSpPr/>
      </dsp:nvSpPr>
      <dsp:spPr>
        <a:xfrm rot="16200000">
          <a:off x="-1100426" y="1101332"/>
          <a:ext cx="4556125" cy="2353460"/>
        </a:xfrm>
        <a:prstGeom prst="flowChartManualOperation">
          <a:avLst/>
        </a:prstGeom>
        <a:solidFill>
          <a:srgbClr val="FF9966"/>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441" bIns="0" numCol="1" spcCol="1270" anchor="t" anchorCtr="0">
          <a:noAutofit/>
        </a:bodyPr>
        <a:lstStyle/>
        <a:p>
          <a:pPr lvl="0" algn="l" defTabSz="933450">
            <a:lnSpc>
              <a:spcPct val="90000"/>
            </a:lnSpc>
            <a:spcBef>
              <a:spcPct val="0"/>
            </a:spcBef>
            <a:spcAft>
              <a:spcPct val="35000"/>
            </a:spcAft>
          </a:pPr>
          <a:r>
            <a:rPr lang="fr-FR" sz="2100" kern="1200" dirty="0" smtClean="0">
              <a:solidFill>
                <a:schemeClr val="tx1"/>
              </a:solidFill>
            </a:rPr>
            <a:t>Changements</a:t>
          </a:r>
          <a:endParaRPr lang="fr-FR" sz="21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D’horaires</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De tâches</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De lieu de travail dans même secteur géographique</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De titre …</a:t>
          </a:r>
          <a:endParaRPr lang="fr-FR" sz="1600" kern="1200" dirty="0">
            <a:solidFill>
              <a:schemeClr val="tx1"/>
            </a:solidFill>
          </a:endParaRPr>
        </a:p>
      </dsp:txBody>
      <dsp:txXfrm rot="5400000">
        <a:off x="906" y="911225"/>
        <a:ext cx="2353460" cy="2733675"/>
      </dsp:txXfrm>
    </dsp:sp>
    <dsp:sp modelId="{BE811ADA-89DD-439E-B58D-9F00B9B5A5FD}">
      <dsp:nvSpPr>
        <dsp:cNvPr id="0" name=""/>
        <dsp:cNvSpPr/>
      </dsp:nvSpPr>
      <dsp:spPr>
        <a:xfrm rot="16200000">
          <a:off x="1429543" y="1101332"/>
          <a:ext cx="4556125" cy="2353460"/>
        </a:xfrm>
        <a:prstGeom prst="flowChartManualOperation">
          <a:avLst/>
        </a:prstGeom>
        <a:solidFill>
          <a:srgbClr val="D6AF84"/>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441" bIns="0" numCol="1" spcCol="1270" anchor="t" anchorCtr="0">
          <a:noAutofit/>
        </a:bodyPr>
        <a:lstStyle/>
        <a:p>
          <a:pPr lvl="0" algn="l" defTabSz="933450">
            <a:lnSpc>
              <a:spcPct val="90000"/>
            </a:lnSpc>
            <a:spcBef>
              <a:spcPct val="0"/>
            </a:spcBef>
            <a:spcAft>
              <a:spcPct val="35000"/>
            </a:spcAft>
          </a:pPr>
          <a:r>
            <a:rPr lang="fr-FR" sz="2100" kern="1200" dirty="0" smtClean="0">
              <a:solidFill>
                <a:schemeClr val="tx1"/>
              </a:solidFill>
            </a:rPr>
            <a:t>Pour le salarié</a:t>
          </a:r>
          <a:endParaRPr lang="fr-FR" sz="21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Le changement s’impose au salarié</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Pas d’accord requis</a:t>
          </a:r>
          <a:endParaRPr lang="fr-FR" sz="1600" kern="1200" dirty="0">
            <a:solidFill>
              <a:schemeClr val="tx1"/>
            </a:solidFill>
          </a:endParaRPr>
        </a:p>
      </dsp:txBody>
      <dsp:txXfrm rot="5400000">
        <a:off x="2530875" y="911225"/>
        <a:ext cx="2353460" cy="2733675"/>
      </dsp:txXfrm>
    </dsp:sp>
    <dsp:sp modelId="{575CD887-3268-4503-B449-555608DC4F97}">
      <dsp:nvSpPr>
        <dsp:cNvPr id="0" name=""/>
        <dsp:cNvSpPr/>
      </dsp:nvSpPr>
      <dsp:spPr>
        <a:xfrm rot="16200000">
          <a:off x="3959513" y="1101332"/>
          <a:ext cx="4556125" cy="2353460"/>
        </a:xfrm>
        <a:prstGeom prst="flowChartManualOperation">
          <a:avLst/>
        </a:prstGeom>
        <a:solidFill>
          <a:schemeClr val="accent1">
            <a:lumMod val="40000"/>
            <a:lumOff val="6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441" bIns="0" numCol="1" spcCol="1270" anchor="t" anchorCtr="0">
          <a:noAutofit/>
        </a:bodyPr>
        <a:lstStyle/>
        <a:p>
          <a:pPr lvl="0" algn="l" defTabSz="933450">
            <a:lnSpc>
              <a:spcPct val="90000"/>
            </a:lnSpc>
            <a:spcBef>
              <a:spcPct val="0"/>
            </a:spcBef>
            <a:spcAft>
              <a:spcPct val="35000"/>
            </a:spcAft>
          </a:pPr>
          <a:r>
            <a:rPr lang="fr-FR" sz="2100" kern="1200" dirty="0" smtClean="0">
              <a:solidFill>
                <a:schemeClr val="tx1"/>
              </a:solidFill>
            </a:rPr>
            <a:t>Conséquences</a:t>
          </a:r>
          <a:endParaRPr lang="fr-FR" sz="21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Le refus du salarié est constitutif d’une faute</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Son refus peut justifier un licenciement</a:t>
          </a:r>
          <a:endParaRPr lang="fr-FR" sz="1600" kern="1200" dirty="0">
            <a:solidFill>
              <a:schemeClr val="tx1"/>
            </a:solidFill>
          </a:endParaRPr>
        </a:p>
      </dsp:txBody>
      <dsp:txXfrm rot="5400000">
        <a:off x="5060845" y="911225"/>
        <a:ext cx="2353460" cy="27336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3F1A6-EA28-49E5-BAD6-C39CD15E398D}">
      <dsp:nvSpPr>
        <dsp:cNvPr id="0" name=""/>
        <dsp:cNvSpPr/>
      </dsp:nvSpPr>
      <dsp:spPr>
        <a:xfrm rot="5400000">
          <a:off x="4455031" y="-1636501"/>
          <a:ext cx="1174625" cy="474573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La rémunération</a:t>
          </a:r>
          <a:endParaRPr lang="fr-FR" sz="1200" kern="1200" dirty="0"/>
        </a:p>
        <a:p>
          <a:pPr marL="114300" lvl="1" indent="-114300" algn="l" defTabSz="533400">
            <a:lnSpc>
              <a:spcPct val="90000"/>
            </a:lnSpc>
            <a:spcBef>
              <a:spcPct val="0"/>
            </a:spcBef>
            <a:spcAft>
              <a:spcPct val="15000"/>
            </a:spcAft>
            <a:buChar char="••"/>
          </a:pPr>
          <a:r>
            <a:rPr lang="fr-FR" sz="1200" kern="1200" dirty="0" smtClean="0"/>
            <a:t>La qualification</a:t>
          </a:r>
        </a:p>
        <a:p>
          <a:pPr marL="114300" lvl="1" indent="-114300" algn="l" defTabSz="533400">
            <a:lnSpc>
              <a:spcPct val="90000"/>
            </a:lnSpc>
            <a:spcBef>
              <a:spcPct val="0"/>
            </a:spcBef>
            <a:spcAft>
              <a:spcPct val="15000"/>
            </a:spcAft>
            <a:buChar char="••"/>
          </a:pPr>
          <a:r>
            <a:rPr lang="fr-FR" sz="1200" kern="1200" dirty="0" smtClean="0"/>
            <a:t>Le lieu de travail (en l’absence de clause de mobilité)</a:t>
          </a:r>
        </a:p>
        <a:p>
          <a:pPr marL="114300" lvl="1" indent="-114300" algn="l" defTabSz="533400">
            <a:lnSpc>
              <a:spcPct val="90000"/>
            </a:lnSpc>
            <a:spcBef>
              <a:spcPct val="0"/>
            </a:spcBef>
            <a:spcAft>
              <a:spcPct val="15000"/>
            </a:spcAft>
            <a:buChar char="••"/>
          </a:pPr>
          <a:r>
            <a:rPr lang="fr-FR" sz="1200" kern="1200" dirty="0" smtClean="0"/>
            <a:t>La durée du travail</a:t>
          </a:r>
          <a:endParaRPr lang="fr-FR" sz="1200" kern="1200" dirty="0"/>
        </a:p>
      </dsp:txBody>
      <dsp:txXfrm rot="-5400000">
        <a:off x="2669476" y="206394"/>
        <a:ext cx="4688395" cy="1059945"/>
      </dsp:txXfrm>
    </dsp:sp>
    <dsp:sp modelId="{470BBC07-A90B-4693-9D03-ACEB34D5A4A2}">
      <dsp:nvSpPr>
        <dsp:cNvPr id="0" name=""/>
        <dsp:cNvSpPr/>
      </dsp:nvSpPr>
      <dsp:spPr>
        <a:xfrm>
          <a:off x="0" y="2224"/>
          <a:ext cx="2669476" cy="1468282"/>
        </a:xfrm>
        <a:prstGeom prst="roundRect">
          <a:avLst/>
        </a:prstGeom>
        <a:solidFill>
          <a:schemeClr val="accent6">
            <a:lumMod val="20000"/>
            <a:lumOff val="8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Socle contractuel</a:t>
          </a:r>
          <a:endParaRPr lang="fr-FR" sz="2400" kern="1200" dirty="0">
            <a:solidFill>
              <a:schemeClr val="tx1"/>
            </a:solidFill>
          </a:endParaRPr>
        </a:p>
      </dsp:txBody>
      <dsp:txXfrm>
        <a:off x="71676" y="73900"/>
        <a:ext cx="2526124" cy="1324930"/>
      </dsp:txXfrm>
    </dsp:sp>
    <dsp:sp modelId="{0409FBDB-067D-4F99-B0AB-5141081F30D1}">
      <dsp:nvSpPr>
        <dsp:cNvPr id="0" name=""/>
        <dsp:cNvSpPr/>
      </dsp:nvSpPr>
      <dsp:spPr>
        <a:xfrm rot="5400000">
          <a:off x="4455031" y="-94805"/>
          <a:ext cx="1174625" cy="4745735"/>
        </a:xfrm>
        <a:prstGeom prst="round2SameRect">
          <a:avLst/>
        </a:prstGeom>
        <a:solidFill>
          <a:schemeClr val="accent2">
            <a:lumMod val="40000"/>
            <a:lumOff val="60000"/>
            <a:alpha val="9000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Accord exprès et non équivoque</a:t>
          </a:r>
          <a:endParaRPr lang="fr-FR" sz="1200" kern="1200" dirty="0"/>
        </a:p>
        <a:p>
          <a:pPr marL="228600" lvl="2" indent="-114300" algn="l" defTabSz="533400">
            <a:lnSpc>
              <a:spcPct val="90000"/>
            </a:lnSpc>
            <a:spcBef>
              <a:spcPct val="0"/>
            </a:spcBef>
            <a:spcAft>
              <a:spcPct val="15000"/>
            </a:spcAft>
            <a:buChar char="••"/>
          </a:pPr>
          <a:r>
            <a:rPr lang="fr-FR" sz="1200" kern="1200" dirty="0" smtClean="0"/>
            <a:t>Poursuite du travail avec la modification</a:t>
          </a:r>
          <a:endParaRPr lang="fr-FR" sz="1200" kern="1200" dirty="0"/>
        </a:p>
        <a:p>
          <a:pPr marL="228600" lvl="2" indent="-114300" algn="l" defTabSz="533400">
            <a:lnSpc>
              <a:spcPct val="90000"/>
            </a:lnSpc>
            <a:spcBef>
              <a:spcPct val="0"/>
            </a:spcBef>
            <a:spcAft>
              <a:spcPct val="15000"/>
            </a:spcAft>
            <a:buChar char="••"/>
          </a:pPr>
          <a:r>
            <a:rPr lang="fr-FR" sz="1200" kern="1200" dirty="0" smtClean="0"/>
            <a:t>Avenant au contrat initial dans le mois qui suit</a:t>
          </a:r>
          <a:endParaRPr lang="fr-FR" sz="1200" kern="1200" dirty="0"/>
        </a:p>
      </dsp:txBody>
      <dsp:txXfrm rot="-5400000">
        <a:off x="2669476" y="1748090"/>
        <a:ext cx="4688395" cy="1059945"/>
      </dsp:txXfrm>
    </dsp:sp>
    <dsp:sp modelId="{30E5936D-B538-4726-98B2-44AD0F0D9639}">
      <dsp:nvSpPr>
        <dsp:cNvPr id="0" name=""/>
        <dsp:cNvSpPr/>
      </dsp:nvSpPr>
      <dsp:spPr>
        <a:xfrm>
          <a:off x="0" y="1543921"/>
          <a:ext cx="2669476" cy="1468282"/>
        </a:xfrm>
        <a:prstGeom prst="roundRect">
          <a:avLst/>
        </a:prstGeom>
        <a:solidFill>
          <a:schemeClr val="accent2">
            <a:lumMod val="40000"/>
            <a:lumOff val="6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Accord du salarié</a:t>
          </a:r>
          <a:endParaRPr lang="fr-FR" sz="2400" kern="1200" dirty="0">
            <a:solidFill>
              <a:schemeClr val="tx1"/>
            </a:solidFill>
          </a:endParaRPr>
        </a:p>
      </dsp:txBody>
      <dsp:txXfrm>
        <a:off x="71676" y="1615597"/>
        <a:ext cx="2526124" cy="1324930"/>
      </dsp:txXfrm>
    </dsp:sp>
    <dsp:sp modelId="{0C28C3A6-0A9A-4DB3-BABC-9F6743CDA7D3}">
      <dsp:nvSpPr>
        <dsp:cNvPr id="0" name=""/>
        <dsp:cNvSpPr/>
      </dsp:nvSpPr>
      <dsp:spPr>
        <a:xfrm rot="5400000">
          <a:off x="4455031" y="1446891"/>
          <a:ext cx="1174625" cy="474573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fr-FR" sz="1200" u="sng" kern="1200" dirty="0" smtClean="0">
              <a:solidFill>
                <a:schemeClr val="tx1"/>
              </a:solidFill>
            </a:rPr>
            <a:t>Le refus de la modification ne constitue pas une faute</a:t>
          </a:r>
          <a:endParaRPr lang="fr-FR" sz="1200" kern="1200" dirty="0"/>
        </a:p>
        <a:p>
          <a:pPr marL="228600" lvl="2" indent="-114300" algn="l" defTabSz="533400">
            <a:lnSpc>
              <a:spcPct val="90000"/>
            </a:lnSpc>
            <a:spcBef>
              <a:spcPct val="0"/>
            </a:spcBef>
            <a:spcAft>
              <a:spcPct val="15000"/>
            </a:spcAft>
            <a:buChar char="••"/>
          </a:pPr>
          <a:r>
            <a:rPr lang="fr-FR" sz="1200" kern="1200" dirty="0" smtClean="0">
              <a:solidFill>
                <a:schemeClr val="tx1"/>
              </a:solidFill>
            </a:rPr>
            <a:t>L’employeur maintient le contrat initial</a:t>
          </a:r>
          <a:endParaRPr lang="fr-FR" sz="1200" kern="1200" dirty="0">
            <a:solidFill>
              <a:schemeClr val="tx1"/>
            </a:solidFill>
          </a:endParaRPr>
        </a:p>
      </dsp:txBody>
      <dsp:txXfrm rot="-5400000">
        <a:off x="2669476" y="3289786"/>
        <a:ext cx="4688395" cy="1059945"/>
      </dsp:txXfrm>
    </dsp:sp>
    <dsp:sp modelId="{78F5081E-AA29-45A4-B7C7-79E812A11E9C}">
      <dsp:nvSpPr>
        <dsp:cNvPr id="0" name=""/>
        <dsp:cNvSpPr/>
      </dsp:nvSpPr>
      <dsp:spPr>
        <a:xfrm>
          <a:off x="0" y="3085617"/>
          <a:ext cx="2669476" cy="1468282"/>
        </a:xfrm>
        <a:prstGeom prst="roundRect">
          <a:avLst/>
        </a:prstGeom>
        <a:solidFill>
          <a:schemeClr val="bg2">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Refus du salarié</a:t>
          </a:r>
          <a:endParaRPr lang="fr-FR" sz="2400" kern="1200" dirty="0">
            <a:solidFill>
              <a:schemeClr val="tx1"/>
            </a:solidFill>
          </a:endParaRPr>
        </a:p>
      </dsp:txBody>
      <dsp:txXfrm>
        <a:off x="71676" y="3157293"/>
        <a:ext cx="2526124" cy="132493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Liste d’images radiale"/>
  <dgm:desc val="Permet de représenter les relations par rapport à une idée centrale. La forme Niveau 1 contient du texte et toutes les formes Niveau 2 comprennent une image avec le texte correspondant. Limité à quatre formes Niveau 2.  Les images non utilisées n’apparaissent pas mais restent disponibles si vous changez de disposition. Utilisation optimale avec de petites quantités de texte Niveau 2."/>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403A2-040F-4EBF-B1A0-5DB9E0B2F263}" type="datetimeFigureOut">
              <a:rPr lang="fr-FR" smtClean="0"/>
              <a:t>22/03/2019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BCB68-DA3B-4FFA-B765-E0ACE65DD449}" type="slidenum">
              <a:rPr lang="fr-FR" smtClean="0"/>
              <a:t>‹N°›</a:t>
            </a:fld>
            <a:endParaRPr lang="fr-FR"/>
          </a:p>
        </p:txBody>
      </p:sp>
    </p:spTree>
    <p:extLst>
      <p:ext uri="{BB962C8B-B14F-4D97-AF65-F5344CB8AC3E}">
        <p14:creationId xmlns:p14="http://schemas.microsoft.com/office/powerpoint/2010/main" val="23688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BBCB68-DA3B-4FFA-B765-E0ACE65DD449}" type="slidenum">
              <a:rPr lang="fr-FR" smtClean="0"/>
              <a:t>2</a:t>
            </a:fld>
            <a:endParaRPr lang="fr-FR"/>
          </a:p>
        </p:txBody>
      </p:sp>
    </p:spTree>
    <p:extLst>
      <p:ext uri="{BB962C8B-B14F-4D97-AF65-F5344CB8AC3E}">
        <p14:creationId xmlns:p14="http://schemas.microsoft.com/office/powerpoint/2010/main" val="75343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1910 premier code du travail </a:t>
            </a:r>
          </a:p>
          <a:p>
            <a:endParaRPr lang="fr-FR" dirty="0" smtClean="0"/>
          </a:p>
          <a:p>
            <a:r>
              <a:rPr lang="fr-FR" dirty="0" smtClean="0"/>
              <a:t>Construit sur fond de lutte social</a:t>
            </a:r>
            <a:endParaRPr lang="fr-FR" dirty="0"/>
          </a:p>
        </p:txBody>
      </p:sp>
      <p:sp>
        <p:nvSpPr>
          <p:cNvPr id="4" name="Espace réservé du numéro de diapositive 3"/>
          <p:cNvSpPr>
            <a:spLocks noGrp="1"/>
          </p:cNvSpPr>
          <p:nvPr>
            <p:ph type="sldNum" sz="quarter" idx="10"/>
          </p:nvPr>
        </p:nvSpPr>
        <p:spPr/>
        <p:txBody>
          <a:bodyPr/>
          <a:lstStyle/>
          <a:p>
            <a:fld id="{48BBCB68-DA3B-4FFA-B765-E0ACE65DD449}" type="slidenum">
              <a:rPr lang="fr-FR" smtClean="0"/>
              <a:t>4</a:t>
            </a:fld>
            <a:endParaRPr lang="fr-FR"/>
          </a:p>
        </p:txBody>
      </p:sp>
    </p:spTree>
    <p:extLst>
      <p:ext uri="{BB962C8B-B14F-4D97-AF65-F5344CB8AC3E}">
        <p14:creationId xmlns:p14="http://schemas.microsoft.com/office/powerpoint/2010/main" val="8907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E543CD-AFFB-4EA2-AD76-A633A6989079}" type="slidenum">
              <a:rPr lang="fr-FR" smtClean="0"/>
              <a:t>11</a:t>
            </a:fld>
            <a:endParaRPr lang="fr-FR"/>
          </a:p>
        </p:txBody>
      </p:sp>
    </p:spTree>
    <p:extLst>
      <p:ext uri="{BB962C8B-B14F-4D97-AF65-F5344CB8AC3E}">
        <p14:creationId xmlns:p14="http://schemas.microsoft.com/office/powerpoint/2010/main" val="628185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66E59E-B1E7-4B9F-9C20-AFD8200C5F33}" type="slidenum">
              <a:rPr lang="fr-FR" smtClean="0"/>
              <a:t>16</a:t>
            </a:fld>
            <a:endParaRPr lang="fr-FR"/>
          </a:p>
        </p:txBody>
      </p:sp>
    </p:spTree>
    <p:extLst>
      <p:ext uri="{BB962C8B-B14F-4D97-AF65-F5344CB8AC3E}">
        <p14:creationId xmlns:p14="http://schemas.microsoft.com/office/powerpoint/2010/main" val="422733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Contrat par lequel le</a:t>
            </a:r>
            <a:r>
              <a:rPr lang="fr-FR" baseline="0" dirty="0" smtClean="0"/>
              <a:t> salarié fourni une prestation de travail moyennant une rémunération versé par l’employeur .</a:t>
            </a:r>
          </a:p>
          <a:p>
            <a:r>
              <a:rPr lang="fr-FR" baseline="0" dirty="0" smtClean="0"/>
              <a:t>Le salarié travail sous la subordination juridique de l’employeur.</a:t>
            </a:r>
            <a:endParaRPr lang="fr-FR" dirty="0"/>
          </a:p>
        </p:txBody>
      </p:sp>
      <p:sp>
        <p:nvSpPr>
          <p:cNvPr id="4" name="Espace réservé du numéro de diapositive 3"/>
          <p:cNvSpPr>
            <a:spLocks noGrp="1"/>
          </p:cNvSpPr>
          <p:nvPr>
            <p:ph type="sldNum" sz="quarter" idx="10"/>
          </p:nvPr>
        </p:nvSpPr>
        <p:spPr/>
        <p:txBody>
          <a:bodyPr/>
          <a:lstStyle/>
          <a:p>
            <a:fld id="{48BBCB68-DA3B-4FFA-B765-E0ACE65DD449}" type="slidenum">
              <a:rPr lang="fr-FR" smtClean="0"/>
              <a:t>20</a:t>
            </a:fld>
            <a:endParaRPr lang="fr-FR"/>
          </a:p>
        </p:txBody>
      </p:sp>
    </p:spTree>
    <p:extLst>
      <p:ext uri="{BB962C8B-B14F-4D97-AF65-F5344CB8AC3E}">
        <p14:creationId xmlns:p14="http://schemas.microsoft.com/office/powerpoint/2010/main" val="155509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L’absence</a:t>
            </a:r>
            <a:r>
              <a:rPr lang="fr-FR" baseline="0" dirty="0" smtClean="0"/>
              <a:t> </a:t>
            </a:r>
            <a:r>
              <a:rPr lang="fr-FR" baseline="0" dirty="0" err="1" smtClean="0"/>
              <a:t>decale</a:t>
            </a:r>
            <a:r>
              <a:rPr lang="fr-FR" baseline="0" dirty="0" smtClean="0"/>
              <a:t> la </a:t>
            </a:r>
            <a:r>
              <a:rPr lang="fr-FR" baseline="0" dirty="0" err="1" smtClean="0"/>
              <a:t>periode</a:t>
            </a:r>
            <a:r>
              <a:rPr lang="fr-FR" baseline="0" dirty="0" smtClean="0"/>
              <a:t> d’essai</a:t>
            </a:r>
            <a:endParaRPr lang="fr-FR" dirty="0"/>
          </a:p>
        </p:txBody>
      </p:sp>
      <p:sp>
        <p:nvSpPr>
          <p:cNvPr id="4" name="Espace réservé du numéro de diapositive 3"/>
          <p:cNvSpPr>
            <a:spLocks noGrp="1"/>
          </p:cNvSpPr>
          <p:nvPr>
            <p:ph type="sldNum" sz="quarter" idx="10"/>
          </p:nvPr>
        </p:nvSpPr>
        <p:spPr/>
        <p:txBody>
          <a:bodyPr/>
          <a:lstStyle/>
          <a:p>
            <a:fld id="{48BBCB68-DA3B-4FFA-B765-E0ACE65DD449}" type="slidenum">
              <a:rPr lang="fr-FR" smtClean="0"/>
              <a:t>44</a:t>
            </a:fld>
            <a:endParaRPr lang="fr-FR"/>
          </a:p>
        </p:txBody>
      </p:sp>
    </p:spTree>
    <p:extLst>
      <p:ext uri="{BB962C8B-B14F-4D97-AF65-F5344CB8AC3E}">
        <p14:creationId xmlns:p14="http://schemas.microsoft.com/office/powerpoint/2010/main" val="53208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25FF6A-E9FA-4126-AECA-4DFF7A18BD4C}" type="slidenum">
              <a:rPr lang="fr-FR" smtClean="0"/>
              <a:t>90</a:t>
            </a:fld>
            <a:endParaRPr lang="fr-FR"/>
          </a:p>
        </p:txBody>
      </p:sp>
      <p:sp>
        <p:nvSpPr>
          <p:cNvPr id="5" name="Espace réservé de l'en-tête 4"/>
          <p:cNvSpPr>
            <a:spLocks noGrp="1"/>
          </p:cNvSpPr>
          <p:nvPr>
            <p:ph type="hdr" sz="quarter" idx="11"/>
          </p:nvPr>
        </p:nvSpPr>
        <p:spPr/>
        <p:txBody>
          <a:bodyPr/>
          <a:lstStyle/>
          <a:p>
            <a:r>
              <a:rPr lang="fr-FR" smtClean="0"/>
              <a:t>PROJET CALENDRIER BDC 4 MAI 16</a:t>
            </a:r>
            <a:endParaRPr lang="fr-FR"/>
          </a:p>
        </p:txBody>
      </p:sp>
    </p:spTree>
    <p:extLst>
      <p:ext uri="{BB962C8B-B14F-4D97-AF65-F5344CB8AC3E}">
        <p14:creationId xmlns:p14="http://schemas.microsoft.com/office/powerpoint/2010/main" val="660127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09DFF8E1-3665-4C56-AC50-5F3C08B8DC74}" type="datetime1">
              <a:rPr lang="fr-FR" smtClean="0"/>
              <a:t>22/03/2019</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EEA4A130-079B-4FD0-B445-FD5F1E6C72F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7B6B4B94-9DA5-4123-9060-49770C24CFC9}" type="datetime1">
              <a:rPr lang="fr-FR" smtClean="0"/>
              <a:t>22/03/2019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C532DE2-75AE-4BE9-A220-11D5583D846D}" type="datetime1">
              <a:rPr lang="fr-FR" smtClean="0"/>
              <a:t>22/03/2019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2735" y="186896"/>
            <a:ext cx="7220324" cy="665593"/>
          </a:xfrm>
          <a:prstGeom prst="rect">
            <a:avLst/>
          </a:prstGeom>
        </p:spPr>
        <p:txBody>
          <a:bodyPr anchor="b"/>
          <a:lstStyle>
            <a:lvl1pPr algn="ctr">
              <a:defRPr sz="2250" b="1" i="0" cap="all" baseline="0">
                <a:solidFill>
                  <a:srgbClr val="0E2D57"/>
                </a:solidFill>
                <a:latin typeface="Arial Narrow" charset="0"/>
                <a:ea typeface="Arial Narrow" charset="0"/>
                <a:cs typeface="Arial Narrow" charset="0"/>
              </a:defRPr>
            </a:lvl1pPr>
          </a:lstStyle>
          <a:p>
            <a:r>
              <a:rPr lang="en-US" dirty="0"/>
              <a:t>CLICK TO EDIT MASTER TITLE STYLE</a:t>
            </a:r>
            <a:endParaRPr lang="en-GB" dirty="0"/>
          </a:p>
        </p:txBody>
      </p:sp>
      <p:sp>
        <p:nvSpPr>
          <p:cNvPr id="6" name="Slide Number Placeholder 5"/>
          <p:cNvSpPr>
            <a:spLocks noGrp="1"/>
          </p:cNvSpPr>
          <p:nvPr>
            <p:ph type="sldNum" sz="quarter" idx="12"/>
          </p:nvPr>
        </p:nvSpPr>
        <p:spPr>
          <a:xfrm>
            <a:off x="454105" y="6356350"/>
            <a:ext cx="468630" cy="244475"/>
          </a:xfrm>
          <a:prstGeom prst="rect">
            <a:avLst/>
          </a:prstGeom>
        </p:spPr>
        <p:txBody>
          <a:bodyPr/>
          <a:lstStyle>
            <a:lvl1pPr algn="r">
              <a:defRPr sz="750">
                <a:solidFill>
                  <a:srgbClr val="0E2D57"/>
                </a:solidFill>
              </a:defRPr>
            </a:lvl1pPr>
          </a:lstStyle>
          <a:p>
            <a:fld id="{3BC203EE-C538-43DB-87DD-CBA0AB4CCDD0}" type="slidenum">
              <a:rPr lang="en-GB" smtClean="0"/>
              <a:pPr/>
              <a:t>‹N°›</a:t>
            </a:fld>
            <a:endParaRPr lang="en-GB"/>
          </a:p>
        </p:txBody>
      </p:sp>
      <p:cxnSp>
        <p:nvCxnSpPr>
          <p:cNvPr id="10" name="Straight Connector 9"/>
          <p:cNvCxnSpPr/>
          <p:nvPr userDrawn="1"/>
        </p:nvCxnSpPr>
        <p:spPr>
          <a:xfrm>
            <a:off x="951310" y="6400801"/>
            <a:ext cx="0" cy="1643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11"/>
          </p:nvPr>
        </p:nvSpPr>
        <p:spPr>
          <a:xfrm>
            <a:off x="977504" y="6356351"/>
            <a:ext cx="3086100" cy="244475"/>
          </a:xfrm>
          <a:prstGeom prst="rect">
            <a:avLst/>
          </a:prstGeom>
        </p:spPr>
        <p:txBody>
          <a:bodyPr/>
          <a:lstStyle>
            <a:lvl1pPr>
              <a:defRPr sz="750">
                <a:solidFill>
                  <a:srgbClr val="0E2D57"/>
                </a:solidFill>
                <a:latin typeface="Arial Narrow" charset="0"/>
                <a:ea typeface="Arial Narrow" charset="0"/>
                <a:cs typeface="Arial Narrow" charset="0"/>
              </a:defRPr>
            </a:lvl1pPr>
          </a:lstStyle>
          <a:p>
            <a:r>
              <a:rPr lang="en-IN"/>
              <a:t>EVERY STEP OF THE WAY</a:t>
            </a:r>
            <a:endParaRPr lang="en-GB" dirty="0"/>
          </a:p>
        </p:txBody>
      </p:sp>
      <p:sp>
        <p:nvSpPr>
          <p:cNvPr id="8" name="Content Placeholder 2"/>
          <p:cNvSpPr>
            <a:spLocks noGrp="1"/>
          </p:cNvSpPr>
          <p:nvPr>
            <p:ph idx="13"/>
          </p:nvPr>
        </p:nvSpPr>
        <p:spPr>
          <a:xfrm>
            <a:off x="571500" y="1600200"/>
            <a:ext cx="7943850" cy="4191000"/>
          </a:xfrm>
          <a:prstGeom prst="rect">
            <a:avLst/>
          </a:prstGeom>
        </p:spPr>
        <p:txBody>
          <a:bodyPr>
            <a:normAutofit/>
          </a:bodyPr>
          <a:lstStyle>
            <a:lvl1pPr marL="0" indent="0">
              <a:buNone/>
              <a:defRPr sz="1350">
                <a:solidFill>
                  <a:srgbClr val="4C4F4E"/>
                </a:solidFill>
              </a:defRPr>
            </a:lvl1pPr>
            <a:lvl2pPr>
              <a:defRPr sz="1350">
                <a:solidFill>
                  <a:srgbClr val="4C4F4E"/>
                </a:solidFill>
              </a:defRPr>
            </a:lvl2pPr>
            <a:lvl3pPr>
              <a:defRPr sz="1350">
                <a:solidFill>
                  <a:srgbClr val="4C4F4E"/>
                </a:solidFill>
              </a:defRPr>
            </a:lvl3pPr>
            <a:lvl4pPr>
              <a:defRPr sz="1350">
                <a:solidFill>
                  <a:srgbClr val="4C4F4E"/>
                </a:solidFill>
              </a:defRPr>
            </a:lvl4pPr>
            <a:lvl5pPr>
              <a:defRPr sz="1350">
                <a:solidFill>
                  <a:srgbClr val="4C4F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4979" y="6373123"/>
            <a:ext cx="797702" cy="227702"/>
          </a:xfrm>
          <a:prstGeom prst="rect">
            <a:avLst/>
          </a:prstGeom>
        </p:spPr>
      </p:pic>
      <p:sp>
        <p:nvSpPr>
          <p:cNvPr id="12" name="Subtitle 2"/>
          <p:cNvSpPr>
            <a:spLocks noGrp="1"/>
          </p:cNvSpPr>
          <p:nvPr>
            <p:ph type="subTitle" idx="1"/>
          </p:nvPr>
        </p:nvSpPr>
        <p:spPr>
          <a:xfrm>
            <a:off x="922735" y="852489"/>
            <a:ext cx="7220324" cy="499699"/>
          </a:xfrm>
          <a:prstGeom prst="rect">
            <a:avLst/>
          </a:prstGeom>
        </p:spPr>
        <p:txBody>
          <a:bodyPr/>
          <a:lstStyle>
            <a:lvl1pPr marL="0" indent="0" algn="ctr">
              <a:buNone/>
              <a:defRPr sz="1350">
                <a:solidFill>
                  <a:srgbClr val="CD5D3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609363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2735" y="186896"/>
            <a:ext cx="7220324" cy="665593"/>
          </a:xfrm>
          <a:prstGeom prst="rect">
            <a:avLst/>
          </a:prstGeom>
        </p:spPr>
        <p:txBody>
          <a:bodyPr anchor="b"/>
          <a:lstStyle>
            <a:lvl1pPr algn="ctr">
              <a:defRPr sz="2250" b="1" i="0" cap="all" baseline="0">
                <a:solidFill>
                  <a:srgbClr val="0E2D57"/>
                </a:solidFill>
                <a:latin typeface="Arial Narrow" charset="0"/>
                <a:ea typeface="Arial Narrow" charset="0"/>
                <a:cs typeface="Arial Narrow" charset="0"/>
              </a:defRPr>
            </a:lvl1pPr>
          </a:lstStyle>
          <a:p>
            <a:r>
              <a:rPr lang="en-US" dirty="0"/>
              <a:t>CLICK TO EDIT MASTER TITLE STYLE</a:t>
            </a:r>
            <a:endParaRPr lang="en-GB" dirty="0"/>
          </a:p>
        </p:txBody>
      </p:sp>
      <p:sp>
        <p:nvSpPr>
          <p:cNvPr id="6" name="Slide Number Placeholder 5"/>
          <p:cNvSpPr>
            <a:spLocks noGrp="1"/>
          </p:cNvSpPr>
          <p:nvPr>
            <p:ph type="sldNum" sz="quarter" idx="12"/>
          </p:nvPr>
        </p:nvSpPr>
        <p:spPr>
          <a:xfrm>
            <a:off x="454105" y="6356350"/>
            <a:ext cx="468630" cy="244475"/>
          </a:xfrm>
          <a:prstGeom prst="rect">
            <a:avLst/>
          </a:prstGeom>
        </p:spPr>
        <p:txBody>
          <a:bodyPr/>
          <a:lstStyle>
            <a:lvl1pPr algn="r">
              <a:defRPr sz="750">
                <a:solidFill>
                  <a:srgbClr val="0E2D57"/>
                </a:solidFill>
              </a:defRPr>
            </a:lvl1pPr>
          </a:lstStyle>
          <a:p>
            <a:fld id="{3BC203EE-C538-43DB-87DD-CBA0AB4CCDD0}" type="slidenum">
              <a:rPr lang="en-GB" smtClean="0"/>
              <a:pPr/>
              <a:t>‹N°›</a:t>
            </a:fld>
            <a:endParaRPr lang="en-GB" dirty="0"/>
          </a:p>
        </p:txBody>
      </p:sp>
      <p:cxnSp>
        <p:nvCxnSpPr>
          <p:cNvPr id="10" name="Straight Connector 9"/>
          <p:cNvCxnSpPr/>
          <p:nvPr userDrawn="1"/>
        </p:nvCxnSpPr>
        <p:spPr>
          <a:xfrm>
            <a:off x="951310" y="6400801"/>
            <a:ext cx="0" cy="1643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11"/>
          </p:nvPr>
        </p:nvSpPr>
        <p:spPr>
          <a:xfrm>
            <a:off x="977504" y="6356351"/>
            <a:ext cx="3086100" cy="244475"/>
          </a:xfrm>
          <a:prstGeom prst="rect">
            <a:avLst/>
          </a:prstGeom>
        </p:spPr>
        <p:txBody>
          <a:bodyPr/>
          <a:lstStyle>
            <a:lvl1pPr>
              <a:defRPr sz="750">
                <a:solidFill>
                  <a:srgbClr val="0E2D57"/>
                </a:solidFill>
                <a:latin typeface="Arial Narrow" charset="0"/>
                <a:ea typeface="Arial Narrow" charset="0"/>
                <a:cs typeface="Arial Narrow" charset="0"/>
              </a:defRPr>
            </a:lvl1pPr>
          </a:lstStyle>
          <a:p>
            <a:r>
              <a:rPr lang="en-IN" dirty="0"/>
              <a:t>EVERY STEP OF THE WAY</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4979" y="6373123"/>
            <a:ext cx="797702" cy="227702"/>
          </a:xfrm>
          <a:prstGeom prst="rect">
            <a:avLst/>
          </a:prstGeom>
        </p:spPr>
      </p:pic>
      <p:sp>
        <p:nvSpPr>
          <p:cNvPr id="11" name="Subtitle 2"/>
          <p:cNvSpPr>
            <a:spLocks noGrp="1"/>
          </p:cNvSpPr>
          <p:nvPr>
            <p:ph type="subTitle" idx="1"/>
          </p:nvPr>
        </p:nvSpPr>
        <p:spPr>
          <a:xfrm>
            <a:off x="922735" y="852489"/>
            <a:ext cx="7220324" cy="499699"/>
          </a:xfrm>
          <a:prstGeom prst="rect">
            <a:avLst/>
          </a:prstGeom>
        </p:spPr>
        <p:txBody>
          <a:bodyPr/>
          <a:lstStyle>
            <a:lvl1pPr marL="0" indent="0" algn="ctr">
              <a:buNone/>
              <a:defRPr sz="1350">
                <a:solidFill>
                  <a:srgbClr val="CD5D3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Content Placeholder 2"/>
          <p:cNvSpPr>
            <a:spLocks noGrp="1"/>
          </p:cNvSpPr>
          <p:nvPr>
            <p:ph idx="13"/>
          </p:nvPr>
        </p:nvSpPr>
        <p:spPr>
          <a:xfrm>
            <a:off x="571500" y="1600200"/>
            <a:ext cx="7943850" cy="4191000"/>
          </a:xfrm>
          <a:prstGeom prst="rect">
            <a:avLst/>
          </a:prstGeom>
        </p:spPr>
        <p:txBody>
          <a:bodyPr>
            <a:normAutofit/>
          </a:bodyPr>
          <a:lstStyle>
            <a:lvl1pPr marL="0" indent="0">
              <a:buNone/>
              <a:defRPr sz="1350">
                <a:solidFill>
                  <a:srgbClr val="4C4F4E"/>
                </a:solidFill>
              </a:defRPr>
            </a:lvl1pPr>
            <a:lvl2pPr>
              <a:defRPr sz="900">
                <a:solidFill>
                  <a:srgbClr val="4C4F4E"/>
                </a:solidFill>
              </a:defRPr>
            </a:lvl2pPr>
            <a:lvl3pPr>
              <a:defRPr sz="900">
                <a:solidFill>
                  <a:srgbClr val="4C4F4E"/>
                </a:solidFill>
              </a:defRPr>
            </a:lvl3pPr>
            <a:lvl4pPr>
              <a:defRPr sz="900">
                <a:solidFill>
                  <a:srgbClr val="4C4F4E"/>
                </a:solidFill>
              </a:defRPr>
            </a:lvl4pPr>
            <a:lvl5pPr>
              <a:defRPr sz="900">
                <a:solidFill>
                  <a:srgbClr val="4C4F4E"/>
                </a:solidFill>
              </a:defRPr>
            </a:lvl5pPr>
          </a:lstStyle>
          <a:p>
            <a:pPr lvl="0"/>
            <a:r>
              <a:rPr lang="en-US" dirty="0"/>
              <a:t>Click to edit Master text styles</a:t>
            </a:r>
          </a:p>
        </p:txBody>
      </p:sp>
    </p:spTree>
    <p:extLst>
      <p:ext uri="{BB962C8B-B14F-4D97-AF65-F5344CB8AC3E}">
        <p14:creationId xmlns:p14="http://schemas.microsoft.com/office/powerpoint/2010/main" val="234932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03F1EB8D-45F6-427A-A856-E5419AAFD9DA}" type="datetime1">
              <a:rPr lang="fr-FR" smtClean="0"/>
              <a:t>22/03/2019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A44DF470-E620-4126-AC33-F77A08DC62A6}" type="datetime1">
              <a:rPr lang="fr-FR" smtClean="0"/>
              <a:t>22/03/2019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B1EBEEE-4DAF-4D39-9176-673D9CE560F2}" type="datetime1">
              <a:rPr lang="fr-FR" smtClean="0"/>
              <a:t>22/03/2019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3EB8F9A-A1FE-41CB-A3A1-610A14FEB700}" type="datetime1">
              <a:rPr lang="fr-FR" smtClean="0"/>
              <a:t>22/03/2019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B98ED64C-4287-4AFF-8D4D-9755A6C47C8C}" type="datetime1">
              <a:rPr lang="fr-FR" smtClean="0"/>
              <a:t>22/03/2019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1EB3381-B4DD-44A8-9112-9D13982223B9}" type="datetime1">
              <a:rPr lang="fr-FR" smtClean="0"/>
              <a:t>22/03/2019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8D04ADE-AF92-46D3-BBC4-932F0C8BF0FE}" type="datetime1">
              <a:rPr lang="fr-FR" smtClean="0"/>
              <a:t>22/03/2019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0EE1949A-5EA2-4829-81B5-C817BBDC17A0}" type="datetime1">
              <a:rPr lang="fr-FR" smtClean="0"/>
              <a:t>22/03/2019</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EEA4A130-079B-4FD0-B445-FD5F1E6C72F1}"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8C2717-584D-4350-852B-8A51C862312F}" type="datetime1">
              <a:rPr lang="fr-FR" smtClean="0"/>
              <a:t>22/03/2019</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EA4A130-079B-4FD0-B445-FD5F1E6C72F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DROIT SOCIAL (1)</a:t>
            </a:r>
            <a:endParaRPr lang="fr-FR" dirty="0"/>
          </a:p>
        </p:txBody>
      </p:sp>
      <p:sp>
        <p:nvSpPr>
          <p:cNvPr id="3" name="Sous-titre 2"/>
          <p:cNvSpPr>
            <a:spLocks noGrp="1"/>
          </p:cNvSpPr>
          <p:nvPr>
            <p:ph type="subTitle" idx="1"/>
          </p:nvPr>
        </p:nvSpPr>
        <p:spPr/>
        <p:txBody>
          <a:bodyPr>
            <a:normAutofit fontScale="92500" lnSpcReduction="20000"/>
          </a:bodyPr>
          <a:lstStyle/>
          <a:p>
            <a:r>
              <a:rPr lang="fr-FR" dirty="0"/>
              <a:t> Introduction</a:t>
            </a:r>
          </a:p>
          <a:p>
            <a:r>
              <a:rPr lang="fr-FR" dirty="0"/>
              <a:t>Le contrat de </a:t>
            </a:r>
            <a:r>
              <a:rPr lang="fr-FR" dirty="0" smtClean="0"/>
              <a:t>travail : Etude du  CDI</a:t>
            </a:r>
            <a:endParaRPr lang="fr-FR" dirty="0"/>
          </a:p>
          <a:p>
            <a:pPr algn="l"/>
            <a:r>
              <a:rPr lang="fr-FR" b="1" dirty="0" smtClean="0"/>
              <a:t>CPE IRC</a:t>
            </a:r>
          </a:p>
        </p:txBody>
      </p:sp>
      <p:sp>
        <p:nvSpPr>
          <p:cNvPr id="4" name="ZoneTexte 3"/>
          <p:cNvSpPr txBox="1"/>
          <p:nvPr/>
        </p:nvSpPr>
        <p:spPr>
          <a:xfrm>
            <a:off x="1043608" y="6237312"/>
            <a:ext cx="2435282" cy="646331"/>
          </a:xfrm>
          <a:prstGeom prst="rect">
            <a:avLst/>
          </a:prstGeom>
          <a:noFill/>
        </p:spPr>
        <p:txBody>
          <a:bodyPr wrap="none" rtlCol="0">
            <a:spAutoFit/>
          </a:bodyPr>
          <a:lstStyle/>
          <a:p>
            <a:r>
              <a:rPr lang="fr-FR" dirty="0" smtClean="0"/>
              <a:t>B Dumas </a:t>
            </a:r>
            <a:r>
              <a:rPr lang="fr-FR" dirty="0" err="1" smtClean="0"/>
              <a:t>Crouzillac</a:t>
            </a:r>
            <a:r>
              <a:rPr lang="fr-FR" dirty="0" smtClean="0"/>
              <a:t> </a:t>
            </a:r>
          </a:p>
          <a:p>
            <a:r>
              <a:rPr lang="fr-FR" dirty="0" smtClean="0"/>
              <a:t>Année 2018/2019</a:t>
            </a:r>
            <a:endParaRPr lang="fr-FR" dirty="0"/>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1</a:t>
            </a:fld>
            <a:endParaRPr lang="fr-FR"/>
          </a:p>
        </p:txBody>
      </p:sp>
      <p:pic>
        <p:nvPicPr>
          <p:cNvPr id="6" name="Image 5"/>
          <p:cNvPicPr>
            <a:picLocks noChangeAspect="1"/>
          </p:cNvPicPr>
          <p:nvPr/>
        </p:nvPicPr>
        <p:blipFill>
          <a:blip r:embed="rId2"/>
          <a:stretch>
            <a:fillRect/>
          </a:stretch>
        </p:blipFill>
        <p:spPr>
          <a:xfrm>
            <a:off x="166626" y="246981"/>
            <a:ext cx="3286125" cy="1476375"/>
          </a:xfrm>
          <a:prstGeom prst="rect">
            <a:avLst/>
          </a:prstGeom>
        </p:spPr>
      </p:pic>
      <p:pic>
        <p:nvPicPr>
          <p:cNvPr id="7" name="Image 6"/>
          <p:cNvPicPr>
            <a:picLocks noChangeAspect="1"/>
          </p:cNvPicPr>
          <p:nvPr/>
        </p:nvPicPr>
        <p:blipFill>
          <a:blip r:embed="rId3"/>
          <a:stretch>
            <a:fillRect/>
          </a:stretch>
        </p:blipFill>
        <p:spPr>
          <a:xfrm>
            <a:off x="6358672" y="-22832"/>
            <a:ext cx="2629806" cy="2016000"/>
          </a:xfrm>
          <a:prstGeom prst="rect">
            <a:avLst/>
          </a:prstGeom>
        </p:spPr>
      </p:pic>
    </p:spTree>
    <p:extLst>
      <p:ext uri="{BB962C8B-B14F-4D97-AF65-F5344CB8AC3E}">
        <p14:creationId xmlns:p14="http://schemas.microsoft.com/office/powerpoint/2010/main" val="1590357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219134733"/>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usages</a:t>
            </a:r>
            <a:endParaRPr lang="fr-FR" dirty="0"/>
          </a:p>
        </p:txBody>
      </p:sp>
      <p:sp>
        <p:nvSpPr>
          <p:cNvPr id="2" name="ZoneTexte 1"/>
          <p:cNvSpPr txBox="1"/>
          <p:nvPr/>
        </p:nvSpPr>
        <p:spPr>
          <a:xfrm>
            <a:off x="1043608" y="5085184"/>
            <a:ext cx="6553397" cy="1200329"/>
          </a:xfrm>
          <a:prstGeom prst="rect">
            <a:avLst/>
          </a:prstGeom>
          <a:noFill/>
        </p:spPr>
        <p:txBody>
          <a:bodyPr wrap="none" rtlCol="0">
            <a:spAutoFit/>
          </a:bodyPr>
          <a:lstStyle/>
          <a:p>
            <a:pPr algn="ctr"/>
            <a:r>
              <a:rPr lang="fr-FR" b="1" dirty="0" smtClean="0"/>
              <a:t>Dénonciation des usages :</a:t>
            </a:r>
          </a:p>
          <a:p>
            <a:pPr marL="342900" indent="-342900">
              <a:buFont typeface="+mj-lt"/>
              <a:buAutoNum type="arabicPeriod"/>
            </a:pPr>
            <a:r>
              <a:rPr lang="fr-FR" dirty="0" smtClean="0"/>
              <a:t>Informer les institutions représentatives du personnel</a:t>
            </a:r>
          </a:p>
          <a:p>
            <a:pPr marL="342900" indent="-342900">
              <a:buFont typeface="+mj-lt"/>
              <a:buAutoNum type="arabicPeriod"/>
            </a:pPr>
            <a:r>
              <a:rPr lang="fr-FR" dirty="0" smtClean="0"/>
              <a:t>Informer individuellement les salariés</a:t>
            </a:r>
          </a:p>
          <a:p>
            <a:pPr marL="342900" indent="-342900">
              <a:buFont typeface="+mj-lt"/>
              <a:buAutoNum type="arabicPeriod"/>
            </a:pPr>
            <a:r>
              <a:rPr lang="fr-FR" dirty="0" smtClean="0"/>
              <a:t>Respecter un délai de prévenance</a:t>
            </a:r>
            <a:endParaRPr lang="fr-FR" dirty="0"/>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10</a:t>
            </a:fld>
            <a:endParaRPr lang="fr-FR"/>
          </a:p>
        </p:txBody>
      </p:sp>
    </p:spTree>
    <p:extLst>
      <p:ext uri="{BB962C8B-B14F-4D97-AF65-F5344CB8AC3E}">
        <p14:creationId xmlns:p14="http://schemas.microsoft.com/office/powerpoint/2010/main" val="9533715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rupture conventionnelle : procédure </a:t>
            </a:r>
            <a:endParaRPr lang="fr-FR" dirty="0"/>
          </a:p>
        </p:txBody>
      </p:sp>
      <p:sp>
        <p:nvSpPr>
          <p:cNvPr id="3" name="Espace réservé du contenu 2"/>
          <p:cNvSpPr>
            <a:spLocks noGrp="1"/>
          </p:cNvSpPr>
          <p:nvPr>
            <p:ph idx="1"/>
          </p:nvPr>
        </p:nvSpPr>
        <p:spPr/>
        <p:txBody>
          <a:bodyPr>
            <a:normAutofit/>
          </a:bodyPr>
          <a:lstStyle/>
          <a:p>
            <a:r>
              <a:rPr lang="fr-FR" dirty="0"/>
              <a:t>1 ou plusieurs </a:t>
            </a:r>
            <a:r>
              <a:rPr lang="fr-FR" b="1" dirty="0"/>
              <a:t>entretiens</a:t>
            </a:r>
            <a:r>
              <a:rPr lang="fr-FR" dirty="0"/>
              <a:t> entre employeur et salarié (qui peut se faire assister)</a:t>
            </a:r>
          </a:p>
          <a:p>
            <a:pPr marL="109728" indent="0">
              <a:buNone/>
            </a:pPr>
            <a:endParaRPr lang="fr-FR" dirty="0"/>
          </a:p>
          <a:p>
            <a:r>
              <a:rPr lang="fr-FR" dirty="0"/>
              <a:t>Rédaction d’une convention de rupture </a:t>
            </a:r>
          </a:p>
          <a:p>
            <a:pPr lvl="1"/>
            <a:r>
              <a:rPr lang="fr-FR" dirty="0"/>
              <a:t>montant de l’indemnité </a:t>
            </a:r>
          </a:p>
          <a:p>
            <a:pPr lvl="1"/>
            <a:r>
              <a:rPr lang="fr-FR" dirty="0"/>
              <a:t>date de la </a:t>
            </a:r>
            <a:r>
              <a:rPr lang="fr-FR" dirty="0" smtClean="0"/>
              <a:t>rupture</a:t>
            </a:r>
          </a:p>
          <a:p>
            <a:r>
              <a:rPr lang="fr-FR" dirty="0" smtClean="0"/>
              <a:t>Rétractation possible par chacune des parties</a:t>
            </a:r>
            <a:endParaRPr lang="fr-FR" dirty="0"/>
          </a:p>
          <a:p>
            <a:r>
              <a:rPr lang="fr-FR" dirty="0"/>
              <a:t>Homologation par l’administration du </a:t>
            </a:r>
            <a:r>
              <a:rPr lang="fr-FR" dirty="0" smtClean="0"/>
              <a:t>travail (la DIRECCTE)</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100</a:t>
            </a:fld>
            <a:endParaRPr lang="fr-FR"/>
          </a:p>
        </p:txBody>
      </p:sp>
    </p:spTree>
    <p:extLst>
      <p:ext uri="{BB962C8B-B14F-4D97-AF65-F5344CB8AC3E}">
        <p14:creationId xmlns:p14="http://schemas.microsoft.com/office/powerpoint/2010/main" val="6650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rupture conventionnelle</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a:p>
        </p:txBody>
      </p:sp>
      <p:sp>
        <p:nvSpPr>
          <p:cNvPr id="4" name="Rectangle 3"/>
          <p:cNvSpPr/>
          <p:nvPr/>
        </p:nvSpPr>
        <p:spPr>
          <a:xfrm>
            <a:off x="323528" y="1484784"/>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Entretien</a:t>
            </a:r>
            <a:r>
              <a:rPr lang="fr-FR" dirty="0" smtClean="0">
                <a:solidFill>
                  <a:schemeClr val="tx1"/>
                </a:solidFill>
              </a:rPr>
              <a:t> </a:t>
            </a:r>
            <a:endParaRPr lang="fr-FR" dirty="0">
              <a:solidFill>
                <a:schemeClr val="tx1"/>
              </a:solidFill>
            </a:endParaRPr>
          </a:p>
        </p:txBody>
      </p:sp>
      <p:sp>
        <p:nvSpPr>
          <p:cNvPr id="5" name="Rectangle 4"/>
          <p:cNvSpPr/>
          <p:nvPr/>
        </p:nvSpPr>
        <p:spPr>
          <a:xfrm>
            <a:off x="2987824" y="1365120"/>
            <a:ext cx="1872208" cy="1938448"/>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smtClean="0">
                <a:solidFill>
                  <a:schemeClr val="tx1"/>
                </a:solidFill>
              </a:rPr>
              <a:t>Rédaction de la convention de rupture</a:t>
            </a:r>
          </a:p>
          <a:p>
            <a:endParaRPr lang="fr-FR" sz="1800" dirty="0">
              <a:solidFill>
                <a:schemeClr val="tx1"/>
              </a:solidFill>
            </a:endParaRPr>
          </a:p>
          <a:p>
            <a:r>
              <a:rPr lang="fr-FR" sz="1800" dirty="0" smtClean="0">
                <a:solidFill>
                  <a:schemeClr val="tx1"/>
                </a:solidFill>
              </a:rPr>
              <a:t>Point de départ du délai de rétractation</a:t>
            </a:r>
            <a:endParaRPr lang="fr-FR" sz="1800" dirty="0">
              <a:solidFill>
                <a:schemeClr val="tx1"/>
              </a:solidFill>
            </a:endParaRPr>
          </a:p>
        </p:txBody>
      </p:sp>
      <p:sp>
        <p:nvSpPr>
          <p:cNvPr id="6" name="Rectangle 5"/>
          <p:cNvSpPr/>
          <p:nvPr/>
        </p:nvSpPr>
        <p:spPr>
          <a:xfrm>
            <a:off x="6081841" y="1720873"/>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Fin du délai de rétractation </a:t>
            </a:r>
            <a:endParaRPr lang="fr-FR" sz="1800" dirty="0">
              <a:solidFill>
                <a:schemeClr val="tx1"/>
              </a:solidFill>
            </a:endParaRPr>
          </a:p>
        </p:txBody>
      </p:sp>
      <p:sp>
        <p:nvSpPr>
          <p:cNvPr id="7" name="Flèche droite 6"/>
          <p:cNvSpPr/>
          <p:nvPr/>
        </p:nvSpPr>
        <p:spPr>
          <a:xfrm>
            <a:off x="2233537" y="1871113"/>
            <a:ext cx="644477" cy="45719"/>
          </a:xfrm>
          <a:prstGeom prst="right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4898904" y="2072734"/>
            <a:ext cx="1035860" cy="523220"/>
          </a:xfrm>
          <a:prstGeom prst="rect">
            <a:avLst/>
          </a:prstGeom>
          <a:noFill/>
        </p:spPr>
        <p:txBody>
          <a:bodyPr wrap="none" rtlCol="0">
            <a:spAutoFit/>
          </a:bodyPr>
          <a:lstStyle/>
          <a:p>
            <a:r>
              <a:rPr lang="fr-FR" sz="1400" dirty="0" smtClean="0"/>
              <a:t>15 jours</a:t>
            </a:r>
            <a:endParaRPr lang="fr-FR" sz="1400" dirty="0"/>
          </a:p>
          <a:p>
            <a:r>
              <a:rPr lang="fr-FR" sz="1400" dirty="0" smtClean="0"/>
              <a:t> calendaires</a:t>
            </a:r>
            <a:endParaRPr lang="fr-FR" sz="1400" dirty="0"/>
          </a:p>
        </p:txBody>
      </p:sp>
      <p:sp>
        <p:nvSpPr>
          <p:cNvPr id="9" name="Flèche vers le bas 8"/>
          <p:cNvSpPr/>
          <p:nvPr/>
        </p:nvSpPr>
        <p:spPr>
          <a:xfrm>
            <a:off x="6972226" y="2584969"/>
            <a:ext cx="45719" cy="432048"/>
          </a:xfrm>
          <a:prstGeom prst="down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240356" y="2709240"/>
            <a:ext cx="904415" cy="307777"/>
          </a:xfrm>
          <a:prstGeom prst="rect">
            <a:avLst/>
          </a:prstGeom>
          <a:noFill/>
        </p:spPr>
        <p:txBody>
          <a:bodyPr wrap="none" rtlCol="0">
            <a:spAutoFit/>
          </a:bodyPr>
          <a:lstStyle/>
          <a:p>
            <a:r>
              <a:rPr lang="fr-FR" sz="1400" dirty="0" smtClean="0"/>
              <a:t>+ 1 jour</a:t>
            </a:r>
            <a:endParaRPr lang="fr-FR" sz="1400" dirty="0"/>
          </a:p>
        </p:txBody>
      </p:sp>
      <p:sp>
        <p:nvSpPr>
          <p:cNvPr id="11" name="Rectangle 10"/>
          <p:cNvSpPr/>
          <p:nvPr/>
        </p:nvSpPr>
        <p:spPr>
          <a:xfrm>
            <a:off x="6121600" y="3140968"/>
            <a:ext cx="2182293"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Demande d’homologation à la </a:t>
            </a:r>
            <a:r>
              <a:rPr lang="fr-FR" sz="1800" dirty="0" err="1" smtClean="0">
                <a:solidFill>
                  <a:schemeClr val="tx1"/>
                </a:solidFill>
              </a:rPr>
              <a:t>Direccte</a:t>
            </a:r>
            <a:r>
              <a:rPr lang="fr-FR" sz="1800" dirty="0" smtClean="0">
                <a:solidFill>
                  <a:schemeClr val="tx1"/>
                </a:solidFill>
              </a:rPr>
              <a:t> </a:t>
            </a:r>
            <a:endParaRPr lang="fr-FR" sz="1800" dirty="0">
              <a:solidFill>
                <a:schemeClr val="tx1"/>
              </a:solidFill>
            </a:endParaRPr>
          </a:p>
        </p:txBody>
      </p:sp>
      <p:sp>
        <p:nvSpPr>
          <p:cNvPr id="12" name="Rectangle 11"/>
          <p:cNvSpPr/>
          <p:nvPr/>
        </p:nvSpPr>
        <p:spPr>
          <a:xfrm>
            <a:off x="6244954" y="4440926"/>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Homologation </a:t>
            </a:r>
            <a:endParaRPr lang="fr-FR" sz="1800" dirty="0">
              <a:solidFill>
                <a:schemeClr val="tx1"/>
              </a:solidFill>
            </a:endParaRPr>
          </a:p>
        </p:txBody>
      </p:sp>
      <p:sp>
        <p:nvSpPr>
          <p:cNvPr id="13" name="Flèche vers le bas 12"/>
          <p:cNvSpPr/>
          <p:nvPr/>
        </p:nvSpPr>
        <p:spPr>
          <a:xfrm flipH="1">
            <a:off x="6987028" y="4008878"/>
            <a:ext cx="106681" cy="432048"/>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7099637" y="4086772"/>
            <a:ext cx="1810111" cy="307777"/>
          </a:xfrm>
          <a:prstGeom prst="rect">
            <a:avLst/>
          </a:prstGeom>
          <a:noFill/>
        </p:spPr>
        <p:txBody>
          <a:bodyPr wrap="none" rtlCol="0">
            <a:spAutoFit/>
          </a:bodyPr>
          <a:lstStyle/>
          <a:p>
            <a:r>
              <a:rPr lang="fr-FR" sz="1400" dirty="0" smtClean="0"/>
              <a:t>15 jours ouvrables</a:t>
            </a:r>
            <a:endParaRPr lang="fr-FR" sz="1400" dirty="0"/>
          </a:p>
        </p:txBody>
      </p:sp>
      <p:sp>
        <p:nvSpPr>
          <p:cNvPr id="15" name="Rectangle 14"/>
          <p:cNvSpPr/>
          <p:nvPr/>
        </p:nvSpPr>
        <p:spPr>
          <a:xfrm>
            <a:off x="6272562" y="5661248"/>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Rupture du contrat </a:t>
            </a:r>
            <a:endParaRPr lang="fr-FR" sz="1800" dirty="0">
              <a:solidFill>
                <a:schemeClr val="tx1"/>
              </a:solidFill>
            </a:endParaRPr>
          </a:p>
        </p:txBody>
      </p:sp>
      <p:sp>
        <p:nvSpPr>
          <p:cNvPr id="16" name="Flèche vers le bas 15"/>
          <p:cNvSpPr/>
          <p:nvPr/>
        </p:nvSpPr>
        <p:spPr>
          <a:xfrm flipH="1">
            <a:off x="7079768" y="5386721"/>
            <a:ext cx="53341" cy="216024"/>
          </a:xfrm>
          <a:prstGeom prst="down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7340181" y="5353471"/>
            <a:ext cx="963712" cy="307777"/>
          </a:xfrm>
          <a:prstGeom prst="rect">
            <a:avLst/>
          </a:prstGeom>
          <a:noFill/>
        </p:spPr>
        <p:txBody>
          <a:bodyPr wrap="square" rtlCol="0">
            <a:spAutoFit/>
          </a:bodyPr>
          <a:lstStyle/>
          <a:p>
            <a:r>
              <a:rPr lang="fr-FR" sz="1400" dirty="0" smtClean="0"/>
              <a:t>+1 jour</a:t>
            </a:r>
            <a:endParaRPr lang="fr-FR" sz="1400" dirty="0"/>
          </a:p>
        </p:txBody>
      </p:sp>
      <p:sp>
        <p:nvSpPr>
          <p:cNvPr id="18" name="Flèche droite 17"/>
          <p:cNvSpPr/>
          <p:nvPr/>
        </p:nvSpPr>
        <p:spPr>
          <a:xfrm>
            <a:off x="5063284" y="1921540"/>
            <a:ext cx="840169" cy="45719"/>
          </a:xfrm>
          <a:prstGeom prst="right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bwMode="auto">
          <a:xfrm>
            <a:off x="1115616" y="3573016"/>
            <a:ext cx="2808312" cy="1732006"/>
          </a:xfrm>
          <a:prstGeom prst="rect">
            <a:avLst/>
          </a:prstGeom>
          <a:no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21" name="ZoneTexte 20"/>
          <p:cNvSpPr txBox="1"/>
          <p:nvPr/>
        </p:nvSpPr>
        <p:spPr>
          <a:xfrm>
            <a:off x="1136434" y="3640495"/>
            <a:ext cx="4083638" cy="1938992"/>
          </a:xfrm>
          <a:prstGeom prst="rect">
            <a:avLst/>
          </a:prstGeom>
          <a:noFill/>
        </p:spPr>
        <p:txBody>
          <a:bodyPr wrap="square" rtlCol="0">
            <a:spAutoFit/>
          </a:bodyPr>
          <a:lstStyle/>
          <a:p>
            <a:pPr marL="342900" indent="-342900" algn="l">
              <a:buFont typeface="Arial" panose="020B0604020202020204" pitchFamily="34" charset="0"/>
              <a:buChar char="•"/>
            </a:pPr>
            <a:r>
              <a:rPr lang="fr-FR" dirty="0" smtClean="0"/>
              <a:t>La procédure dure environ 40 jours</a:t>
            </a:r>
          </a:p>
          <a:p>
            <a:pPr marL="342900" indent="-342900" algn="l">
              <a:buFont typeface="Arial" panose="020B0604020202020204" pitchFamily="34" charset="0"/>
              <a:buChar char="•"/>
            </a:pPr>
            <a:r>
              <a:rPr lang="fr-FR" dirty="0" smtClean="0"/>
              <a:t>Le salarié travaille pendant toute la procédure</a:t>
            </a:r>
          </a:p>
          <a:p>
            <a:pPr marL="342900" indent="-342900" algn="l">
              <a:buFont typeface="Arial" panose="020B0604020202020204" pitchFamily="34" charset="0"/>
              <a:buChar char="•"/>
            </a:pPr>
            <a:r>
              <a:rPr lang="fr-FR" dirty="0" smtClean="0"/>
              <a:t>Pas de notion de préavis</a:t>
            </a:r>
            <a:endParaRPr lang="fr-FR" dirty="0"/>
          </a:p>
        </p:txBody>
      </p:sp>
      <p:sp>
        <p:nvSpPr>
          <p:cNvPr id="20" name="Espace réservé du numéro de diapositive 19"/>
          <p:cNvSpPr>
            <a:spLocks noGrp="1"/>
          </p:cNvSpPr>
          <p:nvPr>
            <p:ph type="sldNum" sz="quarter" idx="12"/>
          </p:nvPr>
        </p:nvSpPr>
        <p:spPr/>
        <p:txBody>
          <a:bodyPr/>
          <a:lstStyle/>
          <a:p>
            <a:fld id="{EEA4A130-079B-4FD0-B445-FD5F1E6C72F1}" type="slidenum">
              <a:rPr lang="fr-FR" smtClean="0"/>
              <a:t>101</a:t>
            </a:fld>
            <a:endParaRPr lang="fr-FR"/>
          </a:p>
        </p:txBody>
      </p:sp>
    </p:spTree>
    <p:extLst>
      <p:ext uri="{BB962C8B-B14F-4D97-AF65-F5344CB8AC3E}">
        <p14:creationId xmlns:p14="http://schemas.microsoft.com/office/powerpoint/2010/main" val="172254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avantages de la rupture conventionnelle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970866137"/>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102</a:t>
            </a:fld>
            <a:endParaRPr lang="fr-FR"/>
          </a:p>
        </p:txBody>
      </p:sp>
    </p:spTree>
    <p:extLst>
      <p:ext uri="{BB962C8B-B14F-4D97-AF65-F5344CB8AC3E}">
        <p14:creationId xmlns:p14="http://schemas.microsoft.com/office/powerpoint/2010/main" val="192120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Mode de rupture très utilisé</a:t>
            </a:r>
          </a:p>
          <a:p>
            <a:pPr lvl="1"/>
            <a:r>
              <a:rPr lang="fr-FR" sz="2000" dirty="0"/>
              <a:t>En 2012 : 320 000 RC</a:t>
            </a:r>
          </a:p>
          <a:p>
            <a:pPr lvl="1"/>
            <a:r>
              <a:rPr lang="fr-FR" sz="2000" dirty="0"/>
              <a:t>En 2013: 314 000</a:t>
            </a:r>
          </a:p>
          <a:p>
            <a:pPr lvl="1"/>
            <a:r>
              <a:rPr lang="fr-FR" sz="2000" dirty="0"/>
              <a:t>En 2014 : 333 306</a:t>
            </a:r>
          </a:p>
          <a:p>
            <a:pPr lvl="1"/>
            <a:r>
              <a:rPr lang="fr-FR" sz="2000" dirty="0"/>
              <a:t>Entre 20 000 et 32 000 RC signées par mois !</a:t>
            </a:r>
          </a:p>
          <a:p>
            <a:pPr lvl="1"/>
            <a:r>
              <a:rPr lang="fr-FR" sz="2000" dirty="0"/>
              <a:t>Plus de 1,8M  de RC signées depuis 2008 !</a:t>
            </a:r>
          </a:p>
          <a:p>
            <a:r>
              <a:rPr lang="fr-FR" dirty="0"/>
              <a:t>Raisons de la rupture conventionnelle</a:t>
            </a:r>
          </a:p>
          <a:p>
            <a:pPr lvl="1">
              <a:buFont typeface="Courier New" panose="02070309020205020404" pitchFamily="49" charset="0"/>
              <a:buChar char="o"/>
            </a:pPr>
            <a:r>
              <a:rPr lang="fr-FR" sz="2000" dirty="0"/>
              <a:t>Insatisfaction liée au salaire et au contenu du travail (39%)</a:t>
            </a:r>
          </a:p>
          <a:p>
            <a:pPr lvl="1">
              <a:buFont typeface="Courier New" panose="02070309020205020404" pitchFamily="49" charset="0"/>
              <a:buChar char="o"/>
            </a:pPr>
            <a:r>
              <a:rPr lang="fr-FR" sz="2000" dirty="0"/>
              <a:t>Mésentente entre salarié et hiérarchie (46%)</a:t>
            </a:r>
          </a:p>
          <a:p>
            <a:pPr lvl="1">
              <a:buFont typeface="Courier New" panose="02070309020205020404" pitchFamily="49" charset="0"/>
              <a:buChar char="o"/>
            </a:pPr>
            <a:r>
              <a:rPr lang="fr-FR" sz="2000" dirty="0"/>
              <a:t>Existence d’un nouveau projet professionnel ou personnel (37%)</a:t>
            </a:r>
          </a:p>
          <a:p>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103</a:t>
            </a:fld>
            <a:endParaRPr lang="fr-FR"/>
          </a:p>
        </p:txBody>
      </p:sp>
      <p:sp>
        <p:nvSpPr>
          <p:cNvPr id="4" name="Titre 3"/>
          <p:cNvSpPr>
            <a:spLocks noGrp="1"/>
          </p:cNvSpPr>
          <p:nvPr>
            <p:ph type="title"/>
          </p:nvPr>
        </p:nvSpPr>
        <p:spPr/>
        <p:txBody>
          <a:bodyPr/>
          <a:lstStyle/>
          <a:p>
            <a:r>
              <a:rPr lang="fr-FR" dirty="0" smtClean="0"/>
              <a:t>Bilan rupture conventionnelle</a:t>
            </a:r>
            <a:endParaRPr lang="fr-FR" dirty="0"/>
          </a:p>
        </p:txBody>
      </p:sp>
      <p:sp>
        <p:nvSpPr>
          <p:cNvPr id="5" name="Flèche droite 4"/>
          <p:cNvSpPr/>
          <p:nvPr/>
        </p:nvSpPr>
        <p:spPr>
          <a:xfrm>
            <a:off x="614135" y="5497986"/>
            <a:ext cx="895350" cy="50482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864098" y="5284288"/>
            <a:ext cx="7148934" cy="923330"/>
          </a:xfrm>
          <a:prstGeom prst="rect">
            <a:avLst/>
          </a:prstGeom>
          <a:noFill/>
          <a:ln>
            <a:solidFill>
              <a:srgbClr val="C00000"/>
            </a:solidFill>
          </a:ln>
        </p:spPr>
        <p:txBody>
          <a:bodyPr wrap="square" rtlCol="0">
            <a:spAutoFit/>
          </a:bodyPr>
          <a:lstStyle/>
          <a:p>
            <a:r>
              <a:rPr lang="fr-FR" dirty="0" smtClean="0"/>
              <a:t>La RC est souvent  utilisée pour se séparer d’un salarié et en</a:t>
            </a:r>
          </a:p>
          <a:p>
            <a:r>
              <a:rPr lang="fr-FR" dirty="0"/>
              <a:t>v</a:t>
            </a:r>
            <a:r>
              <a:rPr lang="fr-FR" dirty="0" smtClean="0"/>
              <a:t>ue d’éviter un litige lié au licenciement, elle se fait souvent à </a:t>
            </a:r>
          </a:p>
          <a:p>
            <a:r>
              <a:rPr lang="fr-FR" dirty="0"/>
              <a:t>l</a:t>
            </a:r>
            <a:r>
              <a:rPr lang="fr-FR" dirty="0" smtClean="0"/>
              <a:t>’initiative de l’employeur</a:t>
            </a:r>
            <a:endParaRPr lang="fr-FR" dirty="0"/>
          </a:p>
        </p:txBody>
      </p:sp>
    </p:spTree>
    <p:extLst>
      <p:ext uri="{BB962C8B-B14F-4D97-AF65-F5344CB8AC3E}">
        <p14:creationId xmlns:p14="http://schemas.microsoft.com/office/powerpoint/2010/main" val="37517591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lnSpcReduction="10000"/>
          </a:bodyPr>
          <a:lstStyle/>
          <a:p>
            <a:r>
              <a:rPr lang="fr-FR" dirty="0"/>
              <a:t>La rupture conventionnelle homologuée peut être imposée par l’employeur</a:t>
            </a:r>
          </a:p>
          <a:p>
            <a:pPr lvl="1">
              <a:buFont typeface="Wingdings" pitchFamily="2" charset="2"/>
              <a:buChar char="q"/>
            </a:pPr>
            <a:r>
              <a:rPr lang="fr-FR" dirty="0"/>
              <a:t>Vrai		Faux</a:t>
            </a:r>
          </a:p>
          <a:p>
            <a:pPr marL="393192" lvl="1" indent="0">
              <a:buNone/>
            </a:pPr>
            <a:endParaRPr lang="fr-FR" dirty="0"/>
          </a:p>
          <a:p>
            <a:r>
              <a:rPr lang="fr-FR" dirty="0"/>
              <a:t>La rupture conventionnelle est possible pour tous les salariés</a:t>
            </a:r>
          </a:p>
          <a:p>
            <a:pPr lvl="1">
              <a:buFont typeface="Wingdings" pitchFamily="2" charset="2"/>
              <a:buChar char="q"/>
            </a:pPr>
            <a:r>
              <a:rPr lang="fr-FR" dirty="0"/>
              <a:t>Vrai		Faux</a:t>
            </a:r>
          </a:p>
          <a:p>
            <a:pPr marL="393192" lvl="1" indent="0">
              <a:buNone/>
            </a:pPr>
            <a:endParaRPr lang="fr-FR" dirty="0"/>
          </a:p>
          <a:p>
            <a:r>
              <a:rPr lang="fr-FR" dirty="0"/>
              <a:t>L’indemnité de rupture conventionnelle est supérieure à l’indemnité de licenciement</a:t>
            </a:r>
          </a:p>
          <a:p>
            <a:pPr lvl="1">
              <a:buFont typeface="Wingdings" pitchFamily="2" charset="2"/>
              <a:buChar char="q"/>
            </a:pPr>
            <a:r>
              <a:rPr lang="fr-FR" dirty="0"/>
              <a:t> vrai		Faux</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104</a:t>
            </a:fld>
            <a:endParaRPr lang="fr-FR"/>
          </a:p>
        </p:txBody>
      </p:sp>
    </p:spTree>
    <p:extLst>
      <p:ext uri="{BB962C8B-B14F-4D97-AF65-F5344CB8AC3E}">
        <p14:creationId xmlns:p14="http://schemas.microsoft.com/office/powerpoint/2010/main" val="405268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s’entrainer</a:t>
            </a:r>
            <a:endParaRPr lang="fr-FR" dirty="0"/>
          </a:p>
        </p:txBody>
      </p:sp>
      <p:sp>
        <p:nvSpPr>
          <p:cNvPr id="3" name="Espace réservé du contenu 2"/>
          <p:cNvSpPr>
            <a:spLocks noGrp="1"/>
          </p:cNvSpPr>
          <p:nvPr>
            <p:ph idx="1"/>
          </p:nvPr>
        </p:nvSpPr>
        <p:spPr/>
        <p:txBody>
          <a:bodyPr/>
          <a:lstStyle/>
          <a:p>
            <a:r>
              <a:rPr lang="fr-FR" dirty="0" smtClean="0"/>
              <a:t>La rupture  conventionnelle coûte moins cher à l’entreprise qu’un licenciement pour motif personnel</a:t>
            </a:r>
          </a:p>
          <a:p>
            <a:pPr lvl="1"/>
            <a:r>
              <a:rPr lang="fr-FR" dirty="0" smtClean="0"/>
              <a:t>Vrai 		Faux</a:t>
            </a:r>
          </a:p>
          <a:p>
            <a:r>
              <a:rPr lang="fr-FR" dirty="0" smtClean="0"/>
              <a:t>La rupture conventionnelle d’un délégué du personnel est interdite</a:t>
            </a:r>
          </a:p>
          <a:p>
            <a:pPr lvl="1"/>
            <a:r>
              <a:rPr lang="fr-FR" dirty="0" smtClean="0"/>
              <a:t>Vrai		Faux</a:t>
            </a:r>
          </a:p>
          <a:p>
            <a:r>
              <a:rPr lang="fr-FR" dirty="0" smtClean="0"/>
              <a:t>La rupture conventionnelle pendant un arrêt maladie est interdite</a:t>
            </a:r>
          </a:p>
          <a:p>
            <a:pPr lvl="1"/>
            <a:r>
              <a:rPr lang="fr-FR" dirty="0" smtClean="0"/>
              <a:t>Vrai		Faux</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105</a:t>
            </a:fld>
            <a:endParaRPr lang="fr-FR"/>
          </a:p>
        </p:txBody>
      </p:sp>
    </p:spTree>
    <p:extLst>
      <p:ext uri="{BB962C8B-B14F-4D97-AF65-F5344CB8AC3E}">
        <p14:creationId xmlns:p14="http://schemas.microsoft.com/office/powerpoint/2010/main" val="48103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Hiérarchie des sources de droit</a:t>
            </a:r>
            <a:br>
              <a:rPr lang="fr-FR" dirty="0" smtClean="0"/>
            </a:br>
            <a:r>
              <a:rPr lang="fr-FR" sz="3100" dirty="0" smtClean="0"/>
              <a:t>avant ordonnances Macron(2017)</a:t>
            </a:r>
            <a:endParaRPr lang="fr-FR" sz="3100" dirty="0"/>
          </a:p>
        </p:txBody>
      </p:sp>
      <p:sp>
        <p:nvSpPr>
          <p:cNvPr id="8" name="ZoneTexte 7"/>
          <p:cNvSpPr txBox="1"/>
          <p:nvPr/>
        </p:nvSpPr>
        <p:spPr>
          <a:xfrm>
            <a:off x="6452592" y="1853208"/>
            <a:ext cx="2088232" cy="369332"/>
          </a:xfrm>
          <a:prstGeom prst="rect">
            <a:avLst/>
          </a:prstGeom>
          <a:noFill/>
        </p:spPr>
        <p:txBody>
          <a:bodyPr wrap="square" rtlCol="0">
            <a:spAutoFit/>
          </a:bodyPr>
          <a:lstStyle/>
          <a:p>
            <a:endParaRPr lang="fr-FR" dirty="0"/>
          </a:p>
        </p:txBody>
      </p:sp>
      <p:sp>
        <p:nvSpPr>
          <p:cNvPr id="6" name="Espace réservé du contenu 5"/>
          <p:cNvSpPr>
            <a:spLocks noGrp="1"/>
          </p:cNvSpPr>
          <p:nvPr>
            <p:ph idx="1"/>
          </p:nvPr>
        </p:nvSpPr>
        <p:spPr/>
        <p:txBody>
          <a:bodyPr/>
          <a:lstStyle/>
          <a:p>
            <a:pPr marL="109728" indent="0">
              <a:buNone/>
            </a:pPr>
            <a:endParaRPr lang="fr-FR" dirty="0"/>
          </a:p>
        </p:txBody>
      </p:sp>
      <p:sp>
        <p:nvSpPr>
          <p:cNvPr id="7" name="Triangle isocèle 6"/>
          <p:cNvSpPr/>
          <p:nvPr/>
        </p:nvSpPr>
        <p:spPr>
          <a:xfrm>
            <a:off x="1068520" y="1465292"/>
            <a:ext cx="7920880" cy="4896544"/>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Traités internationaux</a:t>
            </a:r>
          </a:p>
          <a:p>
            <a:pPr algn="ctr"/>
            <a:r>
              <a:rPr lang="fr-FR" dirty="0" smtClean="0">
                <a:solidFill>
                  <a:schemeClr val="tx1"/>
                </a:solidFill>
              </a:rPr>
              <a:t>Droit communautaire</a:t>
            </a:r>
          </a:p>
          <a:p>
            <a:pPr algn="ctr"/>
            <a:r>
              <a:rPr lang="fr-FR" dirty="0" smtClean="0">
                <a:solidFill>
                  <a:schemeClr val="tx1"/>
                </a:solidFill>
              </a:rPr>
              <a:t>Constitution</a:t>
            </a:r>
          </a:p>
          <a:p>
            <a:pPr algn="ctr"/>
            <a:r>
              <a:rPr lang="fr-FR" dirty="0" smtClean="0">
                <a:solidFill>
                  <a:schemeClr val="tx1"/>
                </a:solidFill>
              </a:rPr>
              <a:t>Lois</a:t>
            </a:r>
          </a:p>
          <a:p>
            <a:pPr algn="ctr"/>
            <a:r>
              <a:rPr lang="fr-FR" dirty="0" smtClean="0">
                <a:solidFill>
                  <a:schemeClr val="tx1"/>
                </a:solidFill>
              </a:rPr>
              <a:t>Conventions collectives</a:t>
            </a:r>
          </a:p>
          <a:p>
            <a:pPr algn="ctr"/>
            <a:r>
              <a:rPr lang="fr-FR" dirty="0" smtClean="0">
                <a:solidFill>
                  <a:schemeClr val="tx1"/>
                </a:solidFill>
              </a:rPr>
              <a:t>Accords collectifs</a:t>
            </a:r>
          </a:p>
          <a:p>
            <a:pPr algn="ctr"/>
            <a:r>
              <a:rPr lang="fr-FR" dirty="0" smtClean="0">
                <a:solidFill>
                  <a:schemeClr val="tx1"/>
                </a:solidFill>
              </a:rPr>
              <a:t>Usages</a:t>
            </a:r>
          </a:p>
          <a:p>
            <a:pPr algn="ctr"/>
            <a:r>
              <a:rPr lang="fr-FR" dirty="0" smtClean="0">
                <a:solidFill>
                  <a:schemeClr val="tx1"/>
                </a:solidFill>
              </a:rPr>
              <a:t>Contrat de travail</a:t>
            </a:r>
          </a:p>
          <a:p>
            <a:pPr algn="ctr"/>
            <a:endParaRPr lang="fr-FR" dirty="0">
              <a:solidFill>
                <a:schemeClr val="tx1"/>
              </a:solidFill>
            </a:endParaRPr>
          </a:p>
          <a:p>
            <a:pPr algn="ctr"/>
            <a:endParaRPr lang="fr-FR" dirty="0" smtClean="0">
              <a:solidFill>
                <a:schemeClr val="tx1"/>
              </a:solidFill>
            </a:endParaRPr>
          </a:p>
          <a:p>
            <a:pPr algn="ctr"/>
            <a:endParaRPr lang="fr-FR" dirty="0">
              <a:solidFill>
                <a:schemeClr val="tx1"/>
              </a:solidFill>
            </a:endParaRPr>
          </a:p>
          <a:p>
            <a:pPr algn="ctr"/>
            <a:endParaRPr lang="fr-FR" dirty="0" smtClean="0">
              <a:solidFill>
                <a:schemeClr val="tx1"/>
              </a:solidFill>
            </a:endParaRPr>
          </a:p>
          <a:p>
            <a:pPr algn="ctr"/>
            <a:endParaRPr lang="fr-FR" dirty="0">
              <a:solidFill>
                <a:schemeClr val="tx1"/>
              </a:solidFill>
            </a:endParaRPr>
          </a:p>
          <a:p>
            <a:pPr algn="ctr"/>
            <a:endParaRPr lang="fr-FR" dirty="0">
              <a:solidFill>
                <a:schemeClr val="tx1"/>
              </a:solidFill>
            </a:endParaRPr>
          </a:p>
        </p:txBody>
      </p:sp>
      <p:sp>
        <p:nvSpPr>
          <p:cNvPr id="9" name="ZoneTexte 8"/>
          <p:cNvSpPr txBox="1"/>
          <p:nvPr/>
        </p:nvSpPr>
        <p:spPr>
          <a:xfrm>
            <a:off x="4983241" y="1853208"/>
            <a:ext cx="45719" cy="369332"/>
          </a:xfrm>
          <a:prstGeom prst="rect">
            <a:avLst/>
          </a:prstGeom>
          <a:noFill/>
        </p:spPr>
        <p:txBody>
          <a:bodyPr wrap="square" rtlCol="0">
            <a:spAutoFit/>
          </a:bodyPr>
          <a:lstStyle/>
          <a:p>
            <a:endParaRPr lang="fr-FR" dirty="0"/>
          </a:p>
        </p:txBody>
      </p:sp>
      <p:sp>
        <p:nvSpPr>
          <p:cNvPr id="10" name="Ellipse 9"/>
          <p:cNvSpPr/>
          <p:nvPr/>
        </p:nvSpPr>
        <p:spPr>
          <a:xfrm>
            <a:off x="179512" y="2037874"/>
            <a:ext cx="3024336" cy="175116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u="sng" dirty="0">
                <a:solidFill>
                  <a:schemeClr val="tx1"/>
                </a:solidFill>
              </a:rPr>
              <a:t>Hiérarchie des normes </a:t>
            </a:r>
            <a:r>
              <a:rPr lang="fr-FR" sz="1600" b="1" dirty="0">
                <a:solidFill>
                  <a:schemeClr val="tx1"/>
                </a:solidFill>
              </a:rPr>
              <a:t>:les normes inférieures respectent les normes supérieures</a:t>
            </a:r>
            <a:endParaRPr lang="fr-FR" sz="1600" dirty="0">
              <a:solidFill>
                <a:schemeClr val="tx1"/>
              </a:solidFill>
            </a:endParaRPr>
          </a:p>
        </p:txBody>
      </p:sp>
      <p:sp>
        <p:nvSpPr>
          <p:cNvPr id="2" name="Espace réservé du numéro de diapositive 1"/>
          <p:cNvSpPr>
            <a:spLocks noGrp="1"/>
          </p:cNvSpPr>
          <p:nvPr>
            <p:ph type="sldNum" sz="quarter" idx="12"/>
          </p:nvPr>
        </p:nvSpPr>
        <p:spPr/>
        <p:txBody>
          <a:bodyPr/>
          <a:lstStyle/>
          <a:p>
            <a:fld id="{3D8AEB55-259F-4E1D-A4CE-E9C2E3F018E0}" type="slidenum">
              <a:rPr lang="fr-FR" smtClean="0"/>
              <a:t>11</a:t>
            </a:fld>
            <a:endParaRPr lang="fr-FR"/>
          </a:p>
        </p:txBody>
      </p:sp>
      <p:sp>
        <p:nvSpPr>
          <p:cNvPr id="11" name="Ellipse 10"/>
          <p:cNvSpPr/>
          <p:nvPr/>
        </p:nvSpPr>
        <p:spPr>
          <a:xfrm>
            <a:off x="5516488" y="1403797"/>
            <a:ext cx="3024336" cy="1751166"/>
          </a:xfrm>
          <a:prstGeom prst="ellipse">
            <a:avLst/>
          </a:prstGeom>
          <a:solidFill>
            <a:schemeClr val="accent5">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u="sng" dirty="0" smtClean="0">
                <a:solidFill>
                  <a:schemeClr val="tx1"/>
                </a:solidFill>
              </a:rPr>
              <a:t>Principe de faveur</a:t>
            </a:r>
            <a:r>
              <a:rPr lang="fr-FR" sz="1600" b="1" dirty="0" smtClean="0">
                <a:solidFill>
                  <a:schemeClr val="tx1"/>
                </a:solidFill>
              </a:rPr>
              <a:t>:  </a:t>
            </a:r>
            <a:r>
              <a:rPr lang="fr-FR" sz="1600" dirty="0" smtClean="0">
                <a:solidFill>
                  <a:schemeClr val="tx1"/>
                </a:solidFill>
              </a:rPr>
              <a:t>si conflit entre </a:t>
            </a:r>
            <a:r>
              <a:rPr lang="fr-FR" sz="1600" dirty="0" err="1" smtClean="0">
                <a:solidFill>
                  <a:schemeClr val="tx1"/>
                </a:solidFill>
              </a:rPr>
              <a:t>pls</a:t>
            </a:r>
            <a:r>
              <a:rPr lang="fr-FR" sz="1600" dirty="0" smtClean="0">
                <a:solidFill>
                  <a:schemeClr val="tx1"/>
                </a:solidFill>
              </a:rPr>
              <a:t> normes, </a:t>
            </a:r>
            <a:r>
              <a:rPr lang="fr-FR" sz="1600" u="sng" dirty="0" smtClean="0">
                <a:solidFill>
                  <a:schemeClr val="tx1"/>
                </a:solidFill>
              </a:rPr>
              <a:t>application </a:t>
            </a:r>
            <a:r>
              <a:rPr lang="fr-FR" sz="1600" u="sng" dirty="0">
                <a:solidFill>
                  <a:schemeClr val="tx1"/>
                </a:solidFill>
              </a:rPr>
              <a:t>de la norme la plus favorable </a:t>
            </a:r>
            <a:r>
              <a:rPr lang="fr-FR" sz="1600" dirty="0">
                <a:solidFill>
                  <a:schemeClr val="tx1"/>
                </a:solidFill>
              </a:rPr>
              <a:t>au salarié</a:t>
            </a:r>
          </a:p>
        </p:txBody>
      </p:sp>
    </p:spTree>
    <p:extLst>
      <p:ext uri="{BB962C8B-B14F-4D97-AF65-F5344CB8AC3E}">
        <p14:creationId xmlns:p14="http://schemas.microsoft.com/office/powerpoint/2010/main" val="1161841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Evolution des sources</a:t>
            </a:r>
            <a:endParaRPr lang="fr-FR" dirty="0"/>
          </a:p>
        </p:txBody>
      </p:sp>
      <p:sp>
        <p:nvSpPr>
          <p:cNvPr id="3" name="Espace réservé du numéro de diapositive 2"/>
          <p:cNvSpPr>
            <a:spLocks noGrp="1"/>
          </p:cNvSpPr>
          <p:nvPr>
            <p:ph type="sldNum" sz="quarter" idx="12"/>
          </p:nvPr>
        </p:nvSpPr>
        <p:spPr/>
        <p:txBody>
          <a:bodyPr/>
          <a:lstStyle/>
          <a:p>
            <a:fld id="{3BC203EE-C538-43DB-87DD-CBA0AB4CCDD0}" type="slidenum">
              <a:rPr lang="en-GB" smtClean="0"/>
              <a:pPr/>
              <a:t>12</a:t>
            </a:fld>
            <a:endParaRPr lang="en-GB"/>
          </a:p>
        </p:txBody>
      </p:sp>
      <p:sp>
        <p:nvSpPr>
          <p:cNvPr id="4" name="Espace réservé du pied de page 3"/>
          <p:cNvSpPr>
            <a:spLocks noGrp="1"/>
          </p:cNvSpPr>
          <p:nvPr>
            <p:ph type="ftr" sz="quarter" idx="11"/>
          </p:nvPr>
        </p:nvSpPr>
        <p:spPr/>
        <p:txBody>
          <a:bodyPr/>
          <a:lstStyle/>
          <a:p>
            <a:r>
              <a:rPr lang="en-IN" smtClean="0"/>
              <a:t>EVERY STEP OF THE WAY</a:t>
            </a:r>
            <a:endParaRPr lang="en-GB" dirty="0"/>
          </a:p>
        </p:txBody>
      </p:sp>
      <p:sp>
        <p:nvSpPr>
          <p:cNvPr id="5" name="Espace réservé du contenu 4"/>
          <p:cNvSpPr>
            <a:spLocks noGrp="1"/>
          </p:cNvSpPr>
          <p:nvPr>
            <p:ph idx="13"/>
          </p:nvPr>
        </p:nvSpPr>
        <p:spPr/>
        <p:txBody>
          <a:bodyPr/>
          <a:lstStyle/>
          <a:p>
            <a:pPr marL="214313" indent="-214313">
              <a:buFont typeface="Arial" panose="020B0604020202020204" pitchFamily="34" charset="0"/>
              <a:buChar char="•"/>
            </a:pPr>
            <a:r>
              <a:rPr lang="fr-FR" sz="1800" dirty="0" smtClean="0"/>
              <a:t>Recul de la loi et donc de l’Etat</a:t>
            </a:r>
          </a:p>
          <a:p>
            <a:pPr marL="214313" indent="-214313">
              <a:buFont typeface="Arial" panose="020B0604020202020204" pitchFamily="34" charset="0"/>
              <a:buChar char="•"/>
            </a:pPr>
            <a:r>
              <a:rPr lang="fr-FR" sz="1800" dirty="0" smtClean="0"/>
              <a:t>Volonté de laisser aux acteurs le soin d’édicter leurs propres règles</a:t>
            </a:r>
          </a:p>
          <a:p>
            <a:pPr marL="728663" lvl="1" indent="-214313"/>
            <a:r>
              <a:rPr lang="fr-FR" sz="1800" dirty="0" smtClean="0"/>
              <a:t>Au niveau de l’entreprise</a:t>
            </a:r>
          </a:p>
          <a:p>
            <a:pPr marL="728663" lvl="1" indent="-214313"/>
            <a:r>
              <a:rPr lang="fr-FR" sz="1800" dirty="0" smtClean="0"/>
              <a:t>Au niveau de la branche (industrie pharmaceutique)</a:t>
            </a:r>
          </a:p>
          <a:p>
            <a:pPr marL="214313" indent="-214313">
              <a:buFont typeface="Arial" panose="020B0604020202020204" pitchFamily="34" charset="0"/>
              <a:buChar char="•"/>
            </a:pPr>
            <a:r>
              <a:rPr lang="fr-FR" sz="1800" b="1" dirty="0" smtClean="0"/>
              <a:t>Les ordonnances MACRON </a:t>
            </a:r>
            <a:r>
              <a:rPr lang="fr-FR" sz="1800" dirty="0" smtClean="0"/>
              <a:t>donnent la possibilité d’inverser la pyramide des sources (= inversion de la hiérarchie des sources de droit) en consacrant :</a:t>
            </a:r>
          </a:p>
          <a:p>
            <a:pPr marL="728663" lvl="1" indent="-214313"/>
            <a:r>
              <a:rPr lang="fr-FR" sz="1800" b="1" dirty="0" smtClean="0">
                <a:solidFill>
                  <a:schemeClr val="accent1">
                    <a:lumMod val="75000"/>
                  </a:schemeClr>
                </a:solidFill>
              </a:rPr>
              <a:t>La primauté de l’accord collectif </a:t>
            </a:r>
            <a:r>
              <a:rPr lang="fr-FR" sz="1800" dirty="0" smtClean="0"/>
              <a:t>(d’entreprise ou de branche)</a:t>
            </a:r>
          </a:p>
          <a:p>
            <a:pPr marL="728663" lvl="1" indent="-214313"/>
            <a:r>
              <a:rPr lang="fr-FR" sz="1800" dirty="0" smtClean="0"/>
              <a:t>En faisant reculer la loi </a:t>
            </a:r>
          </a:p>
          <a:p>
            <a:pPr marL="728663" lvl="1" indent="-214313"/>
            <a:r>
              <a:rPr lang="fr-FR" sz="1800" dirty="0" smtClean="0"/>
              <a:t>En introduisant plus de flexibilité pour les entreprises</a:t>
            </a:r>
          </a:p>
          <a:p>
            <a:pPr marL="728663" lvl="1" indent="-214313"/>
            <a:endParaRPr lang="fr-FR" dirty="0"/>
          </a:p>
          <a:p>
            <a:pPr marL="728663" lvl="1" indent="-214313"/>
            <a:endParaRPr lang="fr-FR" dirty="0"/>
          </a:p>
        </p:txBody>
      </p:sp>
      <p:sp>
        <p:nvSpPr>
          <p:cNvPr id="6" name="Sous-titre 5"/>
          <p:cNvSpPr>
            <a:spLocks noGrp="1"/>
          </p:cNvSpPr>
          <p:nvPr>
            <p:ph type="subTitle" idx="1"/>
          </p:nvPr>
        </p:nvSpPr>
        <p:spPr/>
        <p:txBody>
          <a:bodyPr/>
          <a:lstStyle/>
          <a:p>
            <a:endParaRPr lang="fr-FR" dirty="0"/>
          </a:p>
        </p:txBody>
      </p:sp>
      <p:sp>
        <p:nvSpPr>
          <p:cNvPr id="7" name="Flèche droite 6"/>
          <p:cNvSpPr/>
          <p:nvPr/>
        </p:nvSpPr>
        <p:spPr>
          <a:xfrm>
            <a:off x="922735" y="5085184"/>
            <a:ext cx="548739" cy="25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ZoneTexte 7"/>
          <p:cNvSpPr txBox="1"/>
          <p:nvPr/>
        </p:nvSpPr>
        <p:spPr>
          <a:xfrm>
            <a:off x="1619672" y="4935143"/>
            <a:ext cx="6968574" cy="646331"/>
          </a:xfrm>
          <a:prstGeom prst="rect">
            <a:avLst/>
          </a:prstGeom>
          <a:noFill/>
          <a:ln>
            <a:solidFill>
              <a:schemeClr val="accent1">
                <a:lumMod val="75000"/>
              </a:schemeClr>
            </a:solidFill>
          </a:ln>
        </p:spPr>
        <p:txBody>
          <a:bodyPr wrap="none" rtlCol="0">
            <a:spAutoFit/>
          </a:bodyPr>
          <a:lstStyle/>
          <a:p>
            <a:r>
              <a:rPr lang="fr-FR" dirty="0">
                <a:solidFill>
                  <a:srgbClr val="C00000"/>
                </a:solidFill>
              </a:rPr>
              <a:t>Mais tant que l’accord collectif n’a pas été négocié ou signé</a:t>
            </a:r>
            <a:r>
              <a:rPr lang="fr-FR" dirty="0" smtClean="0">
                <a:solidFill>
                  <a:srgbClr val="C00000"/>
                </a:solidFill>
              </a:rPr>
              <a:t>,</a:t>
            </a:r>
          </a:p>
          <a:p>
            <a:r>
              <a:rPr lang="fr-FR" dirty="0" smtClean="0">
                <a:solidFill>
                  <a:srgbClr val="C00000"/>
                </a:solidFill>
              </a:rPr>
              <a:t> </a:t>
            </a:r>
            <a:r>
              <a:rPr lang="fr-FR" dirty="0">
                <a:solidFill>
                  <a:srgbClr val="C00000"/>
                </a:solidFill>
              </a:rPr>
              <a:t>la loi continue de s’appliquer !</a:t>
            </a:r>
          </a:p>
        </p:txBody>
      </p:sp>
    </p:spTree>
    <p:extLst>
      <p:ext uri="{BB962C8B-B14F-4D97-AF65-F5344CB8AC3E}">
        <p14:creationId xmlns:p14="http://schemas.microsoft.com/office/powerpoint/2010/main" val="2410120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AUJOURD’hui</a:t>
            </a:r>
            <a:endParaRPr lang="fr-FR" dirty="0"/>
          </a:p>
        </p:txBody>
      </p:sp>
      <p:sp>
        <p:nvSpPr>
          <p:cNvPr id="3" name="Espace réservé du numéro de diapositive 2"/>
          <p:cNvSpPr>
            <a:spLocks noGrp="1"/>
          </p:cNvSpPr>
          <p:nvPr>
            <p:ph type="sldNum" sz="quarter" idx="12"/>
          </p:nvPr>
        </p:nvSpPr>
        <p:spPr/>
        <p:txBody>
          <a:bodyPr/>
          <a:lstStyle/>
          <a:p>
            <a:fld id="{3BC203EE-C538-43DB-87DD-CBA0AB4CCDD0}" type="slidenum">
              <a:rPr lang="en-GB" smtClean="0"/>
              <a:pPr/>
              <a:t>13</a:t>
            </a:fld>
            <a:endParaRPr lang="en-GB" dirty="0"/>
          </a:p>
        </p:txBody>
      </p:sp>
      <p:sp>
        <p:nvSpPr>
          <p:cNvPr id="4" name="Espace réservé du pied de page 3"/>
          <p:cNvSpPr>
            <a:spLocks noGrp="1"/>
          </p:cNvSpPr>
          <p:nvPr>
            <p:ph type="ftr" sz="quarter" idx="11"/>
          </p:nvPr>
        </p:nvSpPr>
        <p:spPr/>
        <p:txBody>
          <a:bodyPr/>
          <a:lstStyle/>
          <a:p>
            <a:r>
              <a:rPr lang="en-IN" smtClean="0"/>
              <a:t>EVERY STEP OF THE WAY</a:t>
            </a:r>
            <a:endParaRPr lang="en-GB" dirty="0"/>
          </a:p>
        </p:txBody>
      </p:sp>
      <p:sp>
        <p:nvSpPr>
          <p:cNvPr id="5" name="Sous-titre 4"/>
          <p:cNvSpPr>
            <a:spLocks noGrp="1"/>
          </p:cNvSpPr>
          <p:nvPr>
            <p:ph type="subTitle" idx="1"/>
          </p:nvPr>
        </p:nvSpPr>
        <p:spPr/>
        <p:txBody>
          <a:bodyPr/>
          <a:lstStyle/>
          <a:p>
            <a:r>
              <a:rPr lang="fr-FR" dirty="0" smtClean="0"/>
              <a:t>Depuis les ordonnances Macron</a:t>
            </a:r>
            <a:endParaRPr lang="fr-FR" dirty="0"/>
          </a:p>
        </p:txBody>
      </p:sp>
      <p:sp>
        <p:nvSpPr>
          <p:cNvPr id="6" name="Espace réservé du contenu 5"/>
          <p:cNvSpPr>
            <a:spLocks noGrp="1"/>
          </p:cNvSpPr>
          <p:nvPr>
            <p:ph idx="13"/>
          </p:nvPr>
        </p:nvSpPr>
        <p:spPr/>
        <p:txBody>
          <a:bodyPr/>
          <a:lstStyle/>
          <a:p>
            <a:pPr marL="214313" indent="-214313">
              <a:buFont typeface="Arial" panose="020B0604020202020204" pitchFamily="34" charset="0"/>
              <a:buChar char="•"/>
            </a:pPr>
            <a:endParaRPr lang="fr-FR" dirty="0" smtClean="0"/>
          </a:p>
          <a:p>
            <a:pPr marL="214313" indent="-214313">
              <a:buFont typeface="Arial" panose="020B0604020202020204" pitchFamily="34" charset="0"/>
              <a:buChar char="•"/>
            </a:pPr>
            <a:endParaRPr lang="fr-FR" dirty="0"/>
          </a:p>
          <a:p>
            <a:pPr marL="214313" indent="-214313">
              <a:buFont typeface="Arial" panose="020B0604020202020204" pitchFamily="34" charset="0"/>
              <a:buChar char="•"/>
            </a:pPr>
            <a:endParaRPr lang="fr-FR" dirty="0" smtClean="0"/>
          </a:p>
          <a:p>
            <a:pPr marL="214313" indent="-214313">
              <a:buFont typeface="Arial" panose="020B0604020202020204" pitchFamily="34" charset="0"/>
              <a:buChar char="•"/>
            </a:pPr>
            <a:endParaRPr lang="fr-FR" dirty="0"/>
          </a:p>
          <a:p>
            <a:pPr marL="214313" indent="-214313">
              <a:buFont typeface="Arial" panose="020B0604020202020204" pitchFamily="34" charset="0"/>
              <a:buChar char="•"/>
            </a:pPr>
            <a:endParaRPr lang="fr-FR" dirty="0" smtClean="0"/>
          </a:p>
          <a:p>
            <a:pPr marL="214313" indent="-214313">
              <a:buFont typeface="Arial" panose="020B0604020202020204" pitchFamily="34" charset="0"/>
              <a:buChar char="•"/>
            </a:pPr>
            <a:endParaRPr lang="fr-FR" dirty="0"/>
          </a:p>
          <a:p>
            <a:pPr marL="214313" indent="-214313">
              <a:buFont typeface="Arial" panose="020B0604020202020204" pitchFamily="34" charset="0"/>
              <a:buChar char="•"/>
            </a:pPr>
            <a:endParaRPr lang="fr-FR" dirty="0" smtClean="0"/>
          </a:p>
          <a:p>
            <a:pPr>
              <a:spcBef>
                <a:spcPts val="450"/>
              </a:spcBef>
            </a:pPr>
            <a:endParaRPr lang="fr-FR" sz="1050" dirty="0">
              <a:solidFill>
                <a:srgbClr val="C00000"/>
              </a:solidFill>
            </a:endParaRPr>
          </a:p>
        </p:txBody>
      </p:sp>
      <p:grpSp>
        <p:nvGrpSpPr>
          <p:cNvPr id="7" name="Groupe 6"/>
          <p:cNvGrpSpPr/>
          <p:nvPr/>
        </p:nvGrpSpPr>
        <p:grpSpPr>
          <a:xfrm>
            <a:off x="2189031" y="2057400"/>
            <a:ext cx="4572000" cy="1016000"/>
            <a:chOff x="0" y="0"/>
            <a:chExt cx="6096000" cy="1354666"/>
          </a:xfrm>
        </p:grpSpPr>
        <p:sp>
          <p:nvSpPr>
            <p:cNvPr id="8" name="Trapèze 7"/>
            <p:cNvSpPr/>
            <p:nvPr/>
          </p:nvSpPr>
          <p:spPr>
            <a:xfrm rot="10800000">
              <a:off x="0" y="0"/>
              <a:ext cx="6096000" cy="1354666"/>
            </a:xfrm>
            <a:prstGeom prst="trapezoid">
              <a:avLst>
                <a:gd name="adj" fmla="val 75000"/>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9" name="Trapèze 4"/>
            <p:cNvSpPr/>
            <p:nvPr/>
          </p:nvSpPr>
          <p:spPr>
            <a:xfrm>
              <a:off x="1066799" y="0"/>
              <a:ext cx="3962400" cy="13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528" tIns="29528" rIns="29528" bIns="29528" numCol="1" spcCol="1270" anchor="ctr" anchorCtr="0">
              <a:noAutofit/>
            </a:bodyPr>
            <a:lstStyle/>
            <a:p>
              <a:pPr algn="ctr" defTabSz="1033463">
                <a:lnSpc>
                  <a:spcPct val="90000"/>
                </a:lnSpc>
                <a:spcBef>
                  <a:spcPct val="0"/>
                </a:spcBef>
                <a:spcAft>
                  <a:spcPct val="35000"/>
                </a:spcAft>
              </a:pPr>
              <a:r>
                <a:rPr lang="fr-FR" sz="2325" dirty="0">
                  <a:solidFill>
                    <a:schemeClr val="bg1"/>
                  </a:solidFill>
                </a:rPr>
                <a:t>Primauté des accords d’entreprise</a:t>
              </a:r>
            </a:p>
          </p:txBody>
        </p:sp>
      </p:grpSp>
      <p:grpSp>
        <p:nvGrpSpPr>
          <p:cNvPr id="10" name="Groupe 9"/>
          <p:cNvGrpSpPr/>
          <p:nvPr/>
        </p:nvGrpSpPr>
        <p:grpSpPr>
          <a:xfrm>
            <a:off x="2951030" y="3073399"/>
            <a:ext cx="3048000" cy="1016000"/>
            <a:chOff x="1015999" y="1354666"/>
            <a:chExt cx="4064000" cy="1354666"/>
          </a:xfrm>
        </p:grpSpPr>
        <p:sp>
          <p:nvSpPr>
            <p:cNvPr id="11" name="Trapèze 10"/>
            <p:cNvSpPr/>
            <p:nvPr/>
          </p:nvSpPr>
          <p:spPr>
            <a:xfrm rot="10800000">
              <a:off x="1015999" y="1354666"/>
              <a:ext cx="4064000" cy="1354666"/>
            </a:xfrm>
            <a:prstGeom prst="trapezoid">
              <a:avLst>
                <a:gd name="adj" fmla="val 75000"/>
              </a:avLst>
            </a:prstGeom>
          </p:spPr>
          <p:style>
            <a:lnRef idx="2">
              <a:schemeClr val="lt1">
                <a:hueOff val="0"/>
                <a:satOff val="0"/>
                <a:lumOff val="0"/>
                <a:alphaOff val="0"/>
              </a:schemeClr>
            </a:lnRef>
            <a:fillRef idx="1">
              <a:schemeClr val="accent1">
                <a:shade val="50000"/>
                <a:hueOff val="240958"/>
                <a:satOff val="-5040"/>
                <a:lumOff val="28042"/>
                <a:alphaOff val="0"/>
              </a:schemeClr>
            </a:fillRef>
            <a:effectRef idx="0">
              <a:schemeClr val="accent1">
                <a:shade val="50000"/>
                <a:hueOff val="240958"/>
                <a:satOff val="-5040"/>
                <a:lumOff val="28042"/>
                <a:alphaOff val="0"/>
              </a:schemeClr>
            </a:effectRef>
            <a:fontRef idx="minor">
              <a:schemeClr val="lt1"/>
            </a:fontRef>
          </p:style>
        </p:sp>
        <p:sp>
          <p:nvSpPr>
            <p:cNvPr id="12" name="Trapèze 6"/>
            <p:cNvSpPr/>
            <p:nvPr/>
          </p:nvSpPr>
          <p:spPr>
            <a:xfrm>
              <a:off x="1727199" y="1354666"/>
              <a:ext cx="2641600" cy="13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528" tIns="29528" rIns="29528" bIns="29528" numCol="1" spcCol="1270" anchor="ctr" anchorCtr="0">
              <a:noAutofit/>
            </a:bodyPr>
            <a:lstStyle/>
            <a:p>
              <a:pPr algn="ctr" defTabSz="1033463">
                <a:lnSpc>
                  <a:spcPct val="90000"/>
                </a:lnSpc>
                <a:spcBef>
                  <a:spcPct val="0"/>
                </a:spcBef>
                <a:spcAft>
                  <a:spcPct val="35000"/>
                </a:spcAft>
              </a:pPr>
              <a:r>
                <a:rPr lang="fr-FR" sz="2325" dirty="0">
                  <a:solidFill>
                    <a:schemeClr val="tx1"/>
                  </a:solidFill>
                </a:rPr>
                <a:t>Accord de branche *</a:t>
              </a:r>
            </a:p>
          </p:txBody>
        </p:sp>
      </p:grpSp>
      <p:grpSp>
        <p:nvGrpSpPr>
          <p:cNvPr id="13" name="Groupe 12"/>
          <p:cNvGrpSpPr/>
          <p:nvPr/>
        </p:nvGrpSpPr>
        <p:grpSpPr>
          <a:xfrm>
            <a:off x="3713031" y="3864509"/>
            <a:ext cx="1611762" cy="1240890"/>
            <a:chOff x="2032000" y="2409479"/>
            <a:chExt cx="2149016" cy="1654520"/>
          </a:xfrm>
        </p:grpSpPr>
        <p:sp>
          <p:nvSpPr>
            <p:cNvPr id="14" name="Trapèze 13"/>
            <p:cNvSpPr/>
            <p:nvPr/>
          </p:nvSpPr>
          <p:spPr>
            <a:xfrm rot="10800000">
              <a:off x="2032000" y="2709333"/>
              <a:ext cx="2032000" cy="1354666"/>
            </a:xfrm>
            <a:prstGeom prst="trapezoid">
              <a:avLst>
                <a:gd name="adj" fmla="val 75000"/>
              </a:avLst>
            </a:prstGeom>
          </p:spPr>
          <p:style>
            <a:lnRef idx="2">
              <a:schemeClr val="lt1">
                <a:hueOff val="0"/>
                <a:satOff val="0"/>
                <a:lumOff val="0"/>
                <a:alphaOff val="0"/>
              </a:schemeClr>
            </a:lnRef>
            <a:fillRef idx="1">
              <a:schemeClr val="accent1">
                <a:shade val="50000"/>
                <a:hueOff val="240958"/>
                <a:satOff val="-5040"/>
                <a:lumOff val="28042"/>
                <a:alphaOff val="0"/>
              </a:schemeClr>
            </a:fillRef>
            <a:effectRef idx="0">
              <a:schemeClr val="accent1">
                <a:shade val="50000"/>
                <a:hueOff val="240958"/>
                <a:satOff val="-5040"/>
                <a:lumOff val="28042"/>
                <a:alphaOff val="0"/>
              </a:schemeClr>
            </a:effectRef>
            <a:fontRef idx="minor">
              <a:schemeClr val="lt1"/>
            </a:fontRef>
          </p:style>
        </p:sp>
        <p:sp>
          <p:nvSpPr>
            <p:cNvPr id="15" name="Trapèze 8"/>
            <p:cNvSpPr/>
            <p:nvPr/>
          </p:nvSpPr>
          <p:spPr>
            <a:xfrm>
              <a:off x="2149016" y="2409479"/>
              <a:ext cx="2032000" cy="13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528" tIns="29528" rIns="29528" bIns="29528" numCol="1" spcCol="1270" anchor="ctr" anchorCtr="0">
              <a:noAutofit/>
            </a:bodyPr>
            <a:lstStyle/>
            <a:p>
              <a:pPr algn="ctr" defTabSz="1033463">
                <a:lnSpc>
                  <a:spcPct val="90000"/>
                </a:lnSpc>
                <a:spcBef>
                  <a:spcPct val="0"/>
                </a:spcBef>
                <a:spcAft>
                  <a:spcPct val="35000"/>
                </a:spcAft>
              </a:pPr>
              <a:r>
                <a:rPr lang="fr-FR" sz="2325" dirty="0">
                  <a:solidFill>
                    <a:schemeClr val="tx1"/>
                  </a:solidFill>
                </a:rPr>
                <a:t>Loi**</a:t>
              </a:r>
            </a:p>
          </p:txBody>
        </p:sp>
      </p:grpSp>
      <p:sp>
        <p:nvSpPr>
          <p:cNvPr id="18" name="Ellipse 17"/>
          <p:cNvSpPr/>
          <p:nvPr/>
        </p:nvSpPr>
        <p:spPr>
          <a:xfrm>
            <a:off x="512686" y="2628344"/>
            <a:ext cx="2270886" cy="209679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 Accord d’entreprise prime sur accord de branche </a:t>
            </a:r>
            <a:r>
              <a:rPr lang="fr-FR" sz="1200" b="1" u="sng" dirty="0">
                <a:solidFill>
                  <a:schemeClr val="tx1"/>
                </a:solidFill>
              </a:rPr>
              <a:t>sauf dans certains domaines réservés à la branche </a:t>
            </a:r>
            <a:r>
              <a:rPr lang="fr-FR" sz="1200" dirty="0">
                <a:solidFill>
                  <a:schemeClr val="tx1"/>
                </a:solidFill>
              </a:rPr>
              <a:t>(classification, CDD, salaires..)</a:t>
            </a:r>
          </a:p>
        </p:txBody>
      </p:sp>
      <p:sp>
        <p:nvSpPr>
          <p:cNvPr id="19" name="Ellipse 18"/>
          <p:cNvSpPr/>
          <p:nvPr/>
        </p:nvSpPr>
        <p:spPr>
          <a:xfrm>
            <a:off x="6166487" y="3530601"/>
            <a:ext cx="2230514" cy="1308779"/>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rPr>
              <a:t>**La loi comporte des </a:t>
            </a:r>
            <a:r>
              <a:rPr lang="fr-FR" sz="1050" b="1" u="sng" dirty="0">
                <a:solidFill>
                  <a:schemeClr val="tx1"/>
                </a:solidFill>
              </a:rPr>
              <a:t>dispositions d’ordre public </a:t>
            </a:r>
            <a:r>
              <a:rPr lang="fr-FR" sz="1050" dirty="0">
                <a:solidFill>
                  <a:schemeClr val="tx1"/>
                </a:solidFill>
              </a:rPr>
              <a:t>que chaque entreprise doit respecter. Impossible d’y déroger par accord</a:t>
            </a:r>
          </a:p>
        </p:txBody>
      </p:sp>
      <p:sp>
        <p:nvSpPr>
          <p:cNvPr id="20" name="Flèche droite 19"/>
          <p:cNvSpPr/>
          <p:nvPr/>
        </p:nvSpPr>
        <p:spPr>
          <a:xfrm>
            <a:off x="172386" y="5087796"/>
            <a:ext cx="618502" cy="25303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rgbClr val="C00000"/>
              </a:solidFill>
            </a:endParaRPr>
          </a:p>
        </p:txBody>
      </p:sp>
      <p:sp>
        <p:nvSpPr>
          <p:cNvPr id="21" name="ZoneTexte 20"/>
          <p:cNvSpPr txBox="1"/>
          <p:nvPr/>
        </p:nvSpPr>
        <p:spPr>
          <a:xfrm>
            <a:off x="870786" y="5077528"/>
            <a:ext cx="5386411" cy="507831"/>
          </a:xfrm>
          <a:prstGeom prst="rect">
            <a:avLst/>
          </a:prstGeom>
          <a:noFill/>
          <a:ln>
            <a:solidFill>
              <a:srgbClr val="C00000"/>
            </a:solidFill>
          </a:ln>
        </p:spPr>
        <p:txBody>
          <a:bodyPr wrap="none" rtlCol="0">
            <a:spAutoFit/>
          </a:bodyPr>
          <a:lstStyle/>
          <a:p>
            <a:r>
              <a:rPr lang="fr-FR" sz="1350" dirty="0">
                <a:solidFill>
                  <a:srgbClr val="C00000"/>
                </a:solidFill>
              </a:rPr>
              <a:t>Les accords d’entreprise peuvent donc déroger à la branche </a:t>
            </a:r>
          </a:p>
          <a:p>
            <a:r>
              <a:rPr lang="fr-FR" sz="1350" dirty="0">
                <a:solidFill>
                  <a:srgbClr val="C00000"/>
                </a:solidFill>
              </a:rPr>
              <a:t>ou à la loi même dans un sens moins favorable pour le salarié</a:t>
            </a:r>
          </a:p>
        </p:txBody>
      </p:sp>
    </p:spTree>
    <p:extLst>
      <p:ext uri="{BB962C8B-B14F-4D97-AF65-F5344CB8AC3E}">
        <p14:creationId xmlns:p14="http://schemas.microsoft.com/office/powerpoint/2010/main" val="11834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363272" cy="4525963"/>
          </a:xfrm>
        </p:spPr>
        <p:txBody>
          <a:bodyPr>
            <a:normAutofit fontScale="92500" lnSpcReduction="10000"/>
          </a:bodyPr>
          <a:lstStyle/>
          <a:p>
            <a:r>
              <a:rPr lang="fr-FR" dirty="0" smtClean="0"/>
              <a:t>Le droit du travail est :</a:t>
            </a:r>
          </a:p>
          <a:p>
            <a:pPr lvl="1">
              <a:buClr>
                <a:srgbClr val="FF0000"/>
              </a:buClr>
              <a:buFont typeface="Wingdings" pitchFamily="2" charset="2"/>
              <a:buChar char="q"/>
            </a:pPr>
            <a:r>
              <a:rPr lang="fr-FR" dirty="0" smtClean="0"/>
              <a:t>Le droit applicable à toute personne qui travaille</a:t>
            </a:r>
          </a:p>
          <a:p>
            <a:pPr lvl="1" algn="ctr">
              <a:buClr>
                <a:srgbClr val="FF0000"/>
              </a:buClr>
              <a:buFont typeface="Wingdings" pitchFamily="2" charset="2"/>
              <a:buChar char="q"/>
            </a:pPr>
            <a:r>
              <a:rPr lang="fr-FR" dirty="0" smtClean="0"/>
              <a:t>Le droit applicable aux salariés et aux employeurs de droit privé liés par un contrat de travail</a:t>
            </a:r>
          </a:p>
          <a:p>
            <a:r>
              <a:rPr lang="fr-FR" dirty="0" smtClean="0"/>
              <a:t>La loi est:</a:t>
            </a:r>
          </a:p>
          <a:p>
            <a:pPr lvl="1" algn="ctr">
              <a:buClr>
                <a:srgbClr val="FF0000"/>
              </a:buClr>
              <a:buFont typeface="Wingdings" pitchFamily="2" charset="2"/>
              <a:buChar char="q"/>
            </a:pPr>
            <a:r>
              <a:rPr lang="fr-FR" dirty="0" smtClean="0"/>
              <a:t>Le support naturel de l’élaboration des règles du droit du travail</a:t>
            </a:r>
          </a:p>
          <a:p>
            <a:pPr lvl="1">
              <a:buClr>
                <a:srgbClr val="FF0000"/>
              </a:buClr>
              <a:buFont typeface="Wingdings" pitchFamily="2" charset="2"/>
              <a:buChar char="q"/>
            </a:pPr>
            <a:r>
              <a:rPr lang="fr-FR" dirty="0"/>
              <a:t> </a:t>
            </a:r>
            <a:r>
              <a:rPr lang="fr-FR" dirty="0" smtClean="0"/>
              <a:t>est la seule applicable aux relations de travail</a:t>
            </a:r>
            <a:endParaRPr lang="fr-FR" dirty="0"/>
          </a:p>
          <a:p>
            <a:pPr lvl="0">
              <a:buClr>
                <a:srgbClr val="2DA2BF"/>
              </a:buClr>
            </a:pPr>
            <a:r>
              <a:rPr lang="fr-FR" sz="2800" dirty="0">
                <a:solidFill>
                  <a:prstClr val="black"/>
                </a:solidFill>
              </a:rPr>
              <a:t>Quand </a:t>
            </a:r>
            <a:r>
              <a:rPr lang="fr-FR" sz="2800" dirty="0"/>
              <a:t>il y a conflit entre un </a:t>
            </a:r>
            <a:r>
              <a:rPr lang="fr-FR" sz="2800" dirty="0" smtClean="0"/>
              <a:t>accord d’entreprise </a:t>
            </a:r>
            <a:r>
              <a:rPr lang="fr-FR" sz="2800" dirty="0"/>
              <a:t>et un accord de branche sur les heures supplémentaires, on applique</a:t>
            </a:r>
          </a:p>
          <a:p>
            <a:pPr lvl="1">
              <a:buClr>
                <a:srgbClr val="FF0000"/>
              </a:buClr>
              <a:buFont typeface="Wingdings" pitchFamily="2" charset="2"/>
              <a:buChar char="q"/>
            </a:pPr>
            <a:r>
              <a:rPr lang="fr-FR" dirty="0"/>
              <a:t>L’accord d’entreprise</a:t>
            </a:r>
          </a:p>
          <a:p>
            <a:pPr lvl="1" algn="ctr">
              <a:buClr>
                <a:srgbClr val="FF0000"/>
              </a:buClr>
              <a:buFont typeface="Wingdings" pitchFamily="2" charset="2"/>
              <a:buChar char="q"/>
            </a:pPr>
            <a:r>
              <a:rPr lang="fr-FR" dirty="0" smtClean="0"/>
              <a:t>La norme la plus favorable</a:t>
            </a:r>
          </a:p>
        </p:txBody>
      </p:sp>
      <p:sp>
        <p:nvSpPr>
          <p:cNvPr id="3" name="Titre 2"/>
          <p:cNvSpPr>
            <a:spLocks noGrp="1"/>
          </p:cNvSpPr>
          <p:nvPr>
            <p:ph type="title"/>
          </p:nvPr>
        </p:nvSpPr>
        <p:spPr/>
        <p:txBody>
          <a:bodyPr/>
          <a:lstStyle/>
          <a:p>
            <a:pPr algn="ctr"/>
            <a:r>
              <a:rPr lang="fr-FR" dirty="0"/>
              <a:t>Pour s’entrainer</a:t>
            </a:r>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14</a:t>
            </a:fld>
            <a:endParaRPr lang="fr-FR"/>
          </a:p>
        </p:txBody>
      </p:sp>
    </p:spTree>
    <p:extLst>
      <p:ext uri="{BB962C8B-B14F-4D97-AF65-F5344CB8AC3E}">
        <p14:creationId xmlns:p14="http://schemas.microsoft.com/office/powerpoint/2010/main" val="116239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pPr marL="109728" indent="0">
              <a:buNone/>
            </a:pPr>
            <a:r>
              <a:rPr lang="fr-FR" dirty="0" smtClean="0"/>
              <a:t>L’usage peut être supprimé par:</a:t>
            </a:r>
          </a:p>
          <a:p>
            <a:pPr lvl="1">
              <a:buClr>
                <a:srgbClr val="FF0000"/>
              </a:buClr>
              <a:buFont typeface="Wingdings" pitchFamily="2" charset="2"/>
              <a:buChar char="q"/>
            </a:pPr>
            <a:r>
              <a:rPr lang="fr-FR" dirty="0" smtClean="0"/>
              <a:t> l’employeur quand il le souhaite</a:t>
            </a:r>
          </a:p>
          <a:p>
            <a:pPr lvl="1" algn="ctr">
              <a:buClr>
                <a:srgbClr val="FF0000"/>
              </a:buClr>
              <a:buFont typeface="Wingdings" pitchFamily="2" charset="2"/>
              <a:buChar char="q"/>
            </a:pPr>
            <a:r>
              <a:rPr lang="fr-FR" dirty="0"/>
              <a:t> </a:t>
            </a:r>
            <a:r>
              <a:rPr lang="fr-FR" dirty="0" smtClean="0"/>
              <a:t>l’employeur dans le respect d’une procédure</a:t>
            </a:r>
            <a:endParaRPr lang="fr-FR" dirty="0"/>
          </a:p>
          <a:p>
            <a:pPr marL="109728" indent="0">
              <a:buClr>
                <a:srgbClr val="FF0000"/>
              </a:buClr>
              <a:buNone/>
            </a:pPr>
            <a:r>
              <a:rPr lang="fr-FR" dirty="0" smtClean="0">
                <a:solidFill>
                  <a:prstClr val="black"/>
                </a:solidFill>
              </a:rPr>
              <a:t>La convention collective est créée </a:t>
            </a:r>
          </a:p>
          <a:p>
            <a:pPr lvl="1">
              <a:buClr>
                <a:srgbClr val="FF0000"/>
              </a:buClr>
              <a:buFont typeface="Wingdings" pitchFamily="2" charset="2"/>
              <a:buChar char="q"/>
            </a:pPr>
            <a:r>
              <a:rPr lang="fr-FR" dirty="0" smtClean="0">
                <a:solidFill>
                  <a:prstClr val="black"/>
                </a:solidFill>
              </a:rPr>
              <a:t>Par l’employeur</a:t>
            </a:r>
          </a:p>
          <a:p>
            <a:pPr lvl="1" algn="ctr">
              <a:buClr>
                <a:srgbClr val="FF0000"/>
              </a:buClr>
              <a:buFont typeface="Wingdings" pitchFamily="2" charset="2"/>
              <a:buChar char="q"/>
            </a:pPr>
            <a:r>
              <a:rPr lang="fr-FR" dirty="0">
                <a:solidFill>
                  <a:prstClr val="black"/>
                </a:solidFill>
              </a:rPr>
              <a:t> </a:t>
            </a:r>
            <a:r>
              <a:rPr lang="fr-FR" dirty="0" smtClean="0">
                <a:solidFill>
                  <a:prstClr val="black"/>
                </a:solidFill>
              </a:rPr>
              <a:t>est le fruit d’une négociation entre employeurs et représentants des salariés</a:t>
            </a:r>
          </a:p>
          <a:p>
            <a:pPr marL="109728" indent="0">
              <a:buClr>
                <a:srgbClr val="FF0000"/>
              </a:buClr>
              <a:buNone/>
            </a:pPr>
            <a:r>
              <a:rPr lang="fr-FR" dirty="0" smtClean="0">
                <a:solidFill>
                  <a:prstClr val="black"/>
                </a:solidFill>
              </a:rPr>
              <a:t>La convention collective est</a:t>
            </a:r>
          </a:p>
          <a:p>
            <a:pPr marL="708660" lvl="1" indent="-342900" algn="ctr">
              <a:buClr>
                <a:srgbClr val="FF0000"/>
              </a:buClr>
              <a:buFont typeface="Wingdings" panose="05000000000000000000" pitchFamily="2" charset="2"/>
              <a:buChar char="q"/>
            </a:pPr>
            <a:r>
              <a:rPr lang="fr-FR" dirty="0" smtClean="0">
                <a:solidFill>
                  <a:prstClr val="black"/>
                </a:solidFill>
              </a:rPr>
              <a:t>Souvent plus favorable que la loi</a:t>
            </a:r>
          </a:p>
          <a:p>
            <a:pPr marL="708660" lvl="1" indent="-342900">
              <a:buClr>
                <a:srgbClr val="FF0000"/>
              </a:buClr>
              <a:buFont typeface="Wingdings" panose="05000000000000000000" pitchFamily="2" charset="2"/>
              <a:buChar char="q"/>
            </a:pPr>
            <a:r>
              <a:rPr lang="fr-FR" dirty="0" smtClean="0">
                <a:solidFill>
                  <a:prstClr val="black"/>
                </a:solidFill>
              </a:rPr>
              <a:t>Souvent moins favorable que la loi</a:t>
            </a:r>
          </a:p>
          <a:p>
            <a:pPr marL="393192" lvl="1" indent="0">
              <a:buClr>
                <a:srgbClr val="FF0000"/>
              </a:buClr>
              <a:buNone/>
            </a:pPr>
            <a:endParaRPr lang="fr-FR" dirty="0" smtClean="0"/>
          </a:p>
          <a:p>
            <a:pPr lvl="1">
              <a:buClr>
                <a:srgbClr val="FF0000"/>
              </a:buClr>
              <a:buFont typeface="Wingdings" pitchFamily="2" charset="2"/>
              <a:buChar char="v"/>
            </a:pPr>
            <a:endParaRPr lang="fr-FR" dirty="0"/>
          </a:p>
        </p:txBody>
      </p:sp>
      <p:sp>
        <p:nvSpPr>
          <p:cNvPr id="3" name="Titre 2"/>
          <p:cNvSpPr>
            <a:spLocks noGrp="1"/>
          </p:cNvSpPr>
          <p:nvPr>
            <p:ph type="title"/>
          </p:nvPr>
        </p:nvSpPr>
        <p:spPr/>
        <p:txBody>
          <a:bodyPr/>
          <a:lstStyle/>
          <a:p>
            <a:pPr algn="ctr"/>
            <a:r>
              <a:rPr lang="fr-FR" dirty="0"/>
              <a:t>Pour s’entrainer</a:t>
            </a:r>
          </a:p>
        </p:txBody>
      </p:sp>
      <p:sp>
        <p:nvSpPr>
          <p:cNvPr id="2" name="Espace réservé du numéro de diapositive 1"/>
          <p:cNvSpPr>
            <a:spLocks noGrp="1"/>
          </p:cNvSpPr>
          <p:nvPr>
            <p:ph type="sldNum" sz="quarter" idx="12"/>
          </p:nvPr>
        </p:nvSpPr>
        <p:spPr/>
        <p:txBody>
          <a:bodyPr/>
          <a:lstStyle/>
          <a:p>
            <a:fld id="{3D8AEB55-259F-4E1D-A4CE-E9C2E3F018E0}" type="slidenum">
              <a:rPr lang="fr-FR" smtClean="0"/>
              <a:t>15</a:t>
            </a:fld>
            <a:endParaRPr lang="fr-FR"/>
          </a:p>
        </p:txBody>
      </p:sp>
    </p:spTree>
    <p:extLst>
      <p:ext uri="{BB962C8B-B14F-4D97-AF65-F5344CB8AC3E}">
        <p14:creationId xmlns:p14="http://schemas.microsoft.com/office/powerpoint/2010/main" val="1974204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109728" lvl="0" indent="0">
              <a:buNone/>
            </a:pPr>
            <a:r>
              <a:rPr lang="fr-FR" sz="2200" dirty="0"/>
              <a:t>La branche</a:t>
            </a:r>
          </a:p>
          <a:p>
            <a:pPr lvl="2" algn="ctr">
              <a:buClr>
                <a:srgbClr val="FF0000"/>
              </a:buClr>
              <a:buFont typeface="Wingdings" pitchFamily="2" charset="2"/>
              <a:buChar char="q"/>
            </a:pPr>
            <a:r>
              <a:rPr lang="fr-FR" sz="1900" dirty="0"/>
              <a:t>Est un secteur d’activité professionnel au sein duquel on élabore des règles pertinentes pour ce secteur</a:t>
            </a:r>
          </a:p>
          <a:p>
            <a:pPr lvl="2">
              <a:buClr>
                <a:srgbClr val="FF0000"/>
              </a:buClr>
              <a:buFont typeface="Wingdings" pitchFamily="2" charset="2"/>
              <a:buChar char="q"/>
            </a:pPr>
            <a:r>
              <a:rPr lang="fr-FR" sz="1900" dirty="0"/>
              <a:t>Est un regroupement d’entreprises de secteurs différents souhaitant élaborer des règles </a:t>
            </a:r>
            <a:r>
              <a:rPr lang="fr-FR" sz="1900" dirty="0" smtClean="0"/>
              <a:t>communes</a:t>
            </a:r>
          </a:p>
          <a:p>
            <a:pPr>
              <a:buClr>
                <a:srgbClr val="FF0000"/>
              </a:buClr>
              <a:buFont typeface="Wingdings" pitchFamily="2" charset="2"/>
              <a:buChar char="q"/>
            </a:pPr>
            <a:endParaRPr lang="fr-FR" sz="2400" dirty="0"/>
          </a:p>
          <a:p>
            <a:pPr marL="109728" lvl="0" indent="0">
              <a:buNone/>
            </a:pPr>
            <a:r>
              <a:rPr lang="fr-FR" sz="2200" dirty="0"/>
              <a:t>Le droit du travail évolue :</a:t>
            </a:r>
          </a:p>
          <a:p>
            <a:pPr lvl="2">
              <a:buFont typeface="Wingdings" pitchFamily="2" charset="2"/>
              <a:buChar char="q"/>
            </a:pPr>
            <a:r>
              <a:rPr lang="fr-FR" sz="2400" dirty="0"/>
              <a:t> </a:t>
            </a:r>
            <a:r>
              <a:rPr lang="fr-FR" sz="1900" dirty="0"/>
              <a:t>vers un droit très règlementé au niveau de l’Etat	</a:t>
            </a:r>
          </a:p>
          <a:p>
            <a:pPr lvl="2" algn="ctr">
              <a:buFont typeface="Wingdings" pitchFamily="2" charset="2"/>
              <a:buChar char="q"/>
            </a:pPr>
            <a:r>
              <a:rPr lang="fr-FR" sz="1900" dirty="0"/>
              <a:t>  vers un droit qui donne une part belle à la négociation collective</a:t>
            </a:r>
          </a:p>
          <a:p>
            <a:endParaRPr lang="fr-FR" dirty="0"/>
          </a:p>
        </p:txBody>
      </p:sp>
      <p:sp>
        <p:nvSpPr>
          <p:cNvPr id="3" name="Espace réservé du numéro de diapositive 2"/>
          <p:cNvSpPr>
            <a:spLocks noGrp="1"/>
          </p:cNvSpPr>
          <p:nvPr>
            <p:ph type="sldNum" sz="quarter" idx="12"/>
          </p:nvPr>
        </p:nvSpPr>
        <p:spPr/>
        <p:txBody>
          <a:bodyPr/>
          <a:lstStyle/>
          <a:p>
            <a:fld id="{3D8AEB55-259F-4E1D-A4CE-E9C2E3F018E0}" type="slidenum">
              <a:rPr lang="fr-FR" smtClean="0"/>
              <a:t>16</a:t>
            </a:fld>
            <a:endParaRPr lang="fr-FR"/>
          </a:p>
        </p:txBody>
      </p:sp>
      <p:sp>
        <p:nvSpPr>
          <p:cNvPr id="4" name="Titre 3"/>
          <p:cNvSpPr>
            <a:spLocks noGrp="1"/>
          </p:cNvSpPr>
          <p:nvPr>
            <p:ph type="title"/>
          </p:nvPr>
        </p:nvSpPr>
        <p:spPr/>
        <p:txBody>
          <a:bodyPr/>
          <a:lstStyle/>
          <a:p>
            <a:pPr algn="ctr"/>
            <a:r>
              <a:rPr lang="fr-FR" dirty="0"/>
              <a:t>Pour s’entrainer</a:t>
            </a:r>
          </a:p>
        </p:txBody>
      </p:sp>
    </p:spTree>
    <p:extLst>
      <p:ext uri="{BB962C8B-B14F-4D97-AF65-F5344CB8AC3E}">
        <p14:creationId xmlns:p14="http://schemas.microsoft.com/office/powerpoint/2010/main" val="2648409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choix du contrat de travail</a:t>
            </a:r>
            <a:endParaRPr lang="fr-FR" dirty="0"/>
          </a:p>
        </p:txBody>
      </p:sp>
      <p:sp>
        <p:nvSpPr>
          <p:cNvPr id="4" name="Oval 9"/>
          <p:cNvSpPr>
            <a:spLocks noChangeArrowheads="1"/>
          </p:cNvSpPr>
          <p:nvPr/>
        </p:nvSpPr>
        <p:spPr bwMode="gray">
          <a:xfrm>
            <a:off x="3131840" y="1484784"/>
            <a:ext cx="4038600" cy="3962400"/>
          </a:xfrm>
          <a:prstGeom prst="ellipse">
            <a:avLst/>
          </a:prstGeom>
          <a:solidFill>
            <a:schemeClr val="accent2">
              <a:lumMod val="40000"/>
              <a:lumOff val="60000"/>
            </a:schemeClr>
          </a:solidFill>
          <a:ln>
            <a:noFill/>
          </a:ln>
          <a:effectLst/>
          <a:extLst/>
        </p:spPr>
        <p:txBody>
          <a:bodyPr wrap="none" anchor="ctr"/>
          <a:lstStyle/>
          <a:p>
            <a:endParaRPr lang="fr-FR"/>
          </a:p>
        </p:txBody>
      </p:sp>
      <p:grpSp>
        <p:nvGrpSpPr>
          <p:cNvPr id="5" name="Group 14"/>
          <p:cNvGrpSpPr>
            <a:grpSpLocks/>
          </p:cNvGrpSpPr>
          <p:nvPr/>
        </p:nvGrpSpPr>
        <p:grpSpPr bwMode="auto">
          <a:xfrm rot="1126995">
            <a:off x="5648064" y="1441071"/>
            <a:ext cx="1172172" cy="615950"/>
            <a:chOff x="2640" y="1088"/>
            <a:chExt cx="432" cy="415"/>
          </a:xfrm>
          <a:solidFill>
            <a:schemeClr val="accent4">
              <a:lumMod val="20000"/>
              <a:lumOff val="80000"/>
            </a:schemeClr>
          </a:solidFill>
        </p:grpSpPr>
        <p:grpSp>
          <p:nvGrpSpPr>
            <p:cNvPr id="6" name="Group 15"/>
            <p:cNvGrpSpPr>
              <a:grpSpLocks/>
            </p:cNvGrpSpPr>
            <p:nvPr/>
          </p:nvGrpSpPr>
          <p:grpSpPr bwMode="auto">
            <a:xfrm>
              <a:off x="2640" y="1088"/>
              <a:ext cx="432" cy="415"/>
              <a:chOff x="2016" y="1920"/>
              <a:chExt cx="1680" cy="1680"/>
            </a:xfrm>
            <a:grpFill/>
          </p:grpSpPr>
          <p:sp>
            <p:nvSpPr>
              <p:cNvPr id="8" name="Oval 16"/>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Freeform 1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chemeClr val="accent4">
                  <a:lumMod val="20000"/>
                  <a:lumOff val="80000"/>
                </a:schemeClr>
              </a:soli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7" name="Text Box 18"/>
            <p:cNvSpPr txBox="1">
              <a:spLocks noChangeArrowheads="1"/>
            </p:cNvSpPr>
            <p:nvPr/>
          </p:nvSpPr>
          <p:spPr bwMode="gray">
            <a:xfrm>
              <a:off x="2708" y="1210"/>
              <a:ext cx="282" cy="227"/>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600" b="1" dirty="0">
                  <a:effectLst>
                    <a:outerShdw blurRad="38100" dist="38100" dir="2700000" algn="tl">
                      <a:srgbClr val="C0C0C0"/>
                    </a:outerShdw>
                  </a:effectLst>
                  <a:latin typeface="Arial" pitchFamily="34" charset="0"/>
                  <a:cs typeface="Arial" pitchFamily="34" charset="0"/>
                </a:rPr>
                <a:t>CDIC</a:t>
              </a:r>
            </a:p>
          </p:txBody>
        </p:sp>
      </p:grpSp>
      <p:sp>
        <p:nvSpPr>
          <p:cNvPr id="10" name="Oval 11"/>
          <p:cNvSpPr>
            <a:spLocks noChangeArrowheads="1"/>
          </p:cNvSpPr>
          <p:nvPr/>
        </p:nvSpPr>
        <p:spPr bwMode="gray">
          <a:xfrm>
            <a:off x="4067944" y="2348880"/>
            <a:ext cx="2057400" cy="2133600"/>
          </a:xfrm>
          <a:prstGeom prst="ellipse">
            <a:avLst/>
          </a:prstGeom>
          <a:solidFill>
            <a:schemeClr val="accent2">
              <a:lumMod val="20000"/>
              <a:lumOff val="80000"/>
            </a:scheme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dirty="0" smtClean="0">
                <a:latin typeface="Arial" pitchFamily="34" charset="0"/>
                <a:cs typeface="Arial" pitchFamily="34" charset="0"/>
              </a:rPr>
              <a:t>Type de contrat</a:t>
            </a:r>
            <a:endParaRPr lang="fr-FR" dirty="0">
              <a:latin typeface="Arial" pitchFamily="34" charset="0"/>
              <a:cs typeface="Arial" pitchFamily="34" charset="0"/>
            </a:endParaRPr>
          </a:p>
        </p:txBody>
      </p:sp>
      <p:grpSp>
        <p:nvGrpSpPr>
          <p:cNvPr id="11" name="Group 37"/>
          <p:cNvGrpSpPr>
            <a:grpSpLocks/>
          </p:cNvGrpSpPr>
          <p:nvPr/>
        </p:nvGrpSpPr>
        <p:grpSpPr bwMode="auto">
          <a:xfrm>
            <a:off x="2929788" y="1783251"/>
            <a:ext cx="1100137" cy="719137"/>
            <a:chOff x="1488" y="1968"/>
            <a:chExt cx="432" cy="432"/>
          </a:xfrm>
          <a:solidFill>
            <a:schemeClr val="accent4">
              <a:lumMod val="20000"/>
              <a:lumOff val="80000"/>
            </a:schemeClr>
          </a:solidFill>
        </p:grpSpPr>
        <p:grpSp>
          <p:nvGrpSpPr>
            <p:cNvPr id="12" name="Group 38"/>
            <p:cNvGrpSpPr>
              <a:grpSpLocks/>
            </p:cNvGrpSpPr>
            <p:nvPr/>
          </p:nvGrpSpPr>
          <p:grpSpPr bwMode="auto">
            <a:xfrm>
              <a:off x="1488" y="1968"/>
              <a:ext cx="432" cy="432"/>
              <a:chOff x="2016" y="1920"/>
              <a:chExt cx="1680" cy="1680"/>
            </a:xfrm>
            <a:grpFill/>
          </p:grpSpPr>
          <p:sp>
            <p:nvSpPr>
              <p:cNvPr id="14" name="Oval 39"/>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Freeform 4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p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13" name="Text Box 41"/>
            <p:cNvSpPr txBox="1">
              <a:spLocks noChangeArrowheads="1"/>
            </p:cNvSpPr>
            <p:nvPr/>
          </p:nvSpPr>
          <p:spPr bwMode="gray">
            <a:xfrm>
              <a:off x="1521" y="2080"/>
              <a:ext cx="385" cy="20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dirty="0">
                  <a:effectLst>
                    <a:outerShdw blurRad="38100" dist="38100" dir="2700000" algn="tl">
                      <a:srgbClr val="FFFFFF"/>
                    </a:outerShdw>
                  </a:effectLst>
                  <a:latin typeface="Arial" pitchFamily="34" charset="0"/>
                  <a:cs typeface="Arial" pitchFamily="34" charset="0"/>
                </a:rPr>
                <a:t>CDI</a:t>
              </a:r>
            </a:p>
          </p:txBody>
        </p:sp>
      </p:grpSp>
      <p:grpSp>
        <p:nvGrpSpPr>
          <p:cNvPr id="16" name="Group 27"/>
          <p:cNvGrpSpPr>
            <a:grpSpLocks/>
          </p:cNvGrpSpPr>
          <p:nvPr/>
        </p:nvGrpSpPr>
        <p:grpSpPr bwMode="auto">
          <a:xfrm>
            <a:off x="6804248" y="2780928"/>
            <a:ext cx="1103313" cy="719137"/>
            <a:chOff x="3938" y="1968"/>
            <a:chExt cx="430" cy="437"/>
          </a:xfrm>
          <a:solidFill>
            <a:schemeClr val="accent4">
              <a:lumMod val="20000"/>
              <a:lumOff val="80000"/>
            </a:schemeClr>
          </a:solidFill>
        </p:grpSpPr>
        <p:grpSp>
          <p:nvGrpSpPr>
            <p:cNvPr id="17" name="Group 28"/>
            <p:cNvGrpSpPr>
              <a:grpSpLocks/>
            </p:cNvGrpSpPr>
            <p:nvPr/>
          </p:nvGrpSpPr>
          <p:grpSpPr bwMode="auto">
            <a:xfrm>
              <a:off x="3938" y="1968"/>
              <a:ext cx="430" cy="437"/>
              <a:chOff x="2016" y="1920"/>
              <a:chExt cx="1680" cy="1680"/>
            </a:xfrm>
            <a:grpFill/>
          </p:grpSpPr>
          <p:sp>
            <p:nvSpPr>
              <p:cNvPr id="19" name="Oval 29"/>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Freeform 3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p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18" name="Text Box 31"/>
            <p:cNvSpPr txBox="1">
              <a:spLocks noChangeArrowheads="1"/>
            </p:cNvSpPr>
            <p:nvPr/>
          </p:nvSpPr>
          <p:spPr bwMode="gray">
            <a:xfrm>
              <a:off x="4026" y="2092"/>
              <a:ext cx="244" cy="20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dirty="0">
                  <a:effectLst>
                    <a:outerShdw blurRad="38100" dist="38100" dir="2700000" algn="tl">
                      <a:srgbClr val="FFFFFF"/>
                    </a:outerShdw>
                  </a:effectLst>
                  <a:latin typeface="Arial" pitchFamily="34" charset="0"/>
                  <a:cs typeface="Arial" pitchFamily="34" charset="0"/>
                </a:rPr>
                <a:t>CDD</a:t>
              </a:r>
            </a:p>
          </p:txBody>
        </p:sp>
      </p:grpSp>
      <p:grpSp>
        <p:nvGrpSpPr>
          <p:cNvPr id="21" name="Group 37"/>
          <p:cNvGrpSpPr>
            <a:grpSpLocks/>
          </p:cNvGrpSpPr>
          <p:nvPr/>
        </p:nvGrpSpPr>
        <p:grpSpPr bwMode="auto">
          <a:xfrm>
            <a:off x="2195736" y="4437112"/>
            <a:ext cx="1100137" cy="719137"/>
            <a:chOff x="1488" y="1968"/>
            <a:chExt cx="432" cy="432"/>
          </a:xfrm>
          <a:solidFill>
            <a:srgbClr val="FFC000"/>
          </a:solidFill>
        </p:grpSpPr>
        <p:grpSp>
          <p:nvGrpSpPr>
            <p:cNvPr id="22" name="Group 38"/>
            <p:cNvGrpSpPr>
              <a:grpSpLocks/>
            </p:cNvGrpSpPr>
            <p:nvPr/>
          </p:nvGrpSpPr>
          <p:grpSpPr bwMode="auto">
            <a:xfrm>
              <a:off x="1488" y="1968"/>
              <a:ext cx="432" cy="432"/>
              <a:chOff x="2016" y="1920"/>
              <a:chExt cx="1680" cy="1680"/>
            </a:xfrm>
            <a:grpFill/>
          </p:grpSpPr>
          <p:sp>
            <p:nvSpPr>
              <p:cNvPr id="24" name="Oval 39"/>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Freeform 4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p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23" name="Text Box 41"/>
            <p:cNvSpPr txBox="1">
              <a:spLocks noChangeArrowheads="1"/>
            </p:cNvSpPr>
            <p:nvPr/>
          </p:nvSpPr>
          <p:spPr bwMode="gray">
            <a:xfrm>
              <a:off x="1521" y="2080"/>
              <a:ext cx="385" cy="20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dirty="0" smtClean="0">
                  <a:effectLst>
                    <a:outerShdw blurRad="38100" dist="38100" dir="2700000" algn="tl">
                      <a:srgbClr val="FFFFFF"/>
                    </a:outerShdw>
                  </a:effectLst>
                  <a:latin typeface="Arial" pitchFamily="34" charset="0"/>
                  <a:cs typeface="Arial" pitchFamily="34" charset="0"/>
                </a:rPr>
                <a:t>CTT</a:t>
              </a:r>
              <a:endParaRPr lang="en-US" sz="1600" b="1" dirty="0">
                <a:effectLst>
                  <a:outerShdw blurRad="38100" dist="38100" dir="2700000" algn="tl">
                    <a:srgbClr val="FFFFFF"/>
                  </a:outerShdw>
                </a:effectLst>
                <a:latin typeface="Arial" pitchFamily="34" charset="0"/>
                <a:cs typeface="Arial" pitchFamily="34" charset="0"/>
              </a:endParaRPr>
            </a:p>
          </p:txBody>
        </p:sp>
      </p:grpSp>
      <p:grpSp>
        <p:nvGrpSpPr>
          <p:cNvPr id="26" name="Group 32"/>
          <p:cNvGrpSpPr>
            <a:grpSpLocks/>
          </p:cNvGrpSpPr>
          <p:nvPr/>
        </p:nvGrpSpPr>
        <p:grpSpPr bwMode="auto">
          <a:xfrm>
            <a:off x="6300192" y="4437112"/>
            <a:ext cx="1457325" cy="647700"/>
            <a:chOff x="3552" y="3339"/>
            <a:chExt cx="412" cy="392"/>
          </a:xfrm>
        </p:grpSpPr>
        <p:grpSp>
          <p:nvGrpSpPr>
            <p:cNvPr id="27" name="Group 33"/>
            <p:cNvGrpSpPr>
              <a:grpSpLocks/>
            </p:cNvGrpSpPr>
            <p:nvPr/>
          </p:nvGrpSpPr>
          <p:grpSpPr bwMode="auto">
            <a:xfrm>
              <a:off x="3552" y="3339"/>
              <a:ext cx="412" cy="392"/>
              <a:chOff x="2016" y="1920"/>
              <a:chExt cx="1680" cy="1680"/>
            </a:xfrm>
          </p:grpSpPr>
          <p:sp>
            <p:nvSpPr>
              <p:cNvPr id="29" name="Oval 34"/>
              <p:cNvSpPr>
                <a:spLocks noChangeArrowheads="1"/>
              </p:cNvSpPr>
              <p:nvPr/>
            </p:nvSpPr>
            <p:spPr bwMode="gray">
              <a:xfrm>
                <a:off x="2016" y="1920"/>
                <a:ext cx="1680" cy="1680"/>
              </a:xfrm>
              <a:prstGeom prst="ellipse">
                <a:avLst/>
              </a:prstGeom>
              <a:solidFill>
                <a:schemeClr val="accent4">
                  <a:lumMod val="20000"/>
                  <a:lumOff val="80000"/>
                </a:scheme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Freeform 3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chemeClr val="accent4">
                  <a:lumMod val="20000"/>
                  <a:lumOff val="80000"/>
                </a:schemeClr>
              </a:soli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28" name="Text Box 36"/>
            <p:cNvSpPr txBox="1">
              <a:spLocks noChangeArrowheads="1"/>
            </p:cNvSpPr>
            <p:nvPr/>
          </p:nvSpPr>
          <p:spPr bwMode="gray">
            <a:xfrm>
              <a:off x="3623" y="3441"/>
              <a:ext cx="314" cy="186"/>
            </a:xfrm>
            <a:prstGeom prst="rect">
              <a:avLst/>
            </a:prstGeom>
            <a:solidFill>
              <a:schemeClr val="accent4">
                <a:lumMod val="20000"/>
                <a:lumOff val="8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err="1">
                  <a:effectLst>
                    <a:outerShdw blurRad="38100" dist="38100" dir="2700000" algn="tl">
                      <a:srgbClr val="C0C0C0"/>
                    </a:outerShdw>
                  </a:effectLst>
                  <a:latin typeface="Arial" pitchFamily="34" charset="0"/>
                  <a:cs typeface="Arial" pitchFamily="34" charset="0"/>
                </a:rPr>
                <a:t>Alternance</a:t>
              </a:r>
              <a:endParaRPr lang="en-US" sz="1400" b="1" dirty="0">
                <a:effectLst>
                  <a:outerShdw blurRad="38100" dist="38100" dir="2700000" algn="tl">
                    <a:srgbClr val="C0C0C0"/>
                  </a:outerShdw>
                </a:effectLst>
                <a:latin typeface="Arial" pitchFamily="34" charset="0"/>
                <a:cs typeface="Arial" pitchFamily="34" charset="0"/>
              </a:endParaRPr>
            </a:p>
          </p:txBody>
        </p:sp>
      </p:grpSp>
      <p:sp>
        <p:nvSpPr>
          <p:cNvPr id="31" name="Oval 24"/>
          <p:cNvSpPr>
            <a:spLocks noChangeArrowheads="1"/>
          </p:cNvSpPr>
          <p:nvPr/>
        </p:nvSpPr>
        <p:spPr bwMode="gray">
          <a:xfrm>
            <a:off x="2814961" y="5661248"/>
            <a:ext cx="2304256" cy="792088"/>
          </a:xfrm>
          <a:prstGeom prst="ellipse">
            <a:avLst/>
          </a:prstGeom>
          <a:solidFill>
            <a:srgbClr val="FFC000"/>
          </a:solidFill>
          <a:ln w="9525">
            <a:solidFill>
              <a:srgbClr val="000000"/>
            </a:solidFill>
            <a:round/>
            <a:headEnd/>
            <a:tailEnd/>
          </a:ln>
          <a:effectLst/>
          <a:extLst/>
        </p:spPr>
        <p:txBody>
          <a:bodyPr wrap="none" anchor="ctr"/>
          <a:lstStyle/>
          <a:p>
            <a:r>
              <a:rPr lang="fr-FR" sz="1600" b="1" dirty="0" smtClean="0">
                <a:latin typeface="Arial" pitchFamily="34" charset="0"/>
                <a:cs typeface="Arial" pitchFamily="34" charset="0"/>
              </a:rPr>
              <a:t>Contrat de</a:t>
            </a:r>
          </a:p>
          <a:p>
            <a:r>
              <a:rPr lang="fr-FR" sz="1600" b="1" dirty="0" smtClean="0">
                <a:latin typeface="Arial" pitchFamily="34" charset="0"/>
                <a:cs typeface="Arial" pitchFamily="34" charset="0"/>
              </a:rPr>
              <a:t>Sous-traitance</a:t>
            </a:r>
            <a:endParaRPr lang="fr-FR" sz="1600" b="1" dirty="0">
              <a:latin typeface="Arial" pitchFamily="34" charset="0"/>
              <a:cs typeface="Arial" pitchFamily="34" charset="0"/>
            </a:endParaRPr>
          </a:p>
        </p:txBody>
      </p:sp>
      <p:sp>
        <p:nvSpPr>
          <p:cNvPr id="32" name="Oval 24"/>
          <p:cNvSpPr>
            <a:spLocks noChangeArrowheads="1"/>
          </p:cNvSpPr>
          <p:nvPr/>
        </p:nvSpPr>
        <p:spPr bwMode="gray">
          <a:xfrm>
            <a:off x="5868144" y="5733256"/>
            <a:ext cx="2808312" cy="792286"/>
          </a:xfrm>
          <a:prstGeom prst="ellipse">
            <a:avLst/>
          </a:prstGeom>
          <a:solidFill>
            <a:srgbClr val="FFC000"/>
          </a:solidFill>
          <a:ln w="9525">
            <a:solidFill>
              <a:srgbClr val="000000"/>
            </a:solidFill>
            <a:round/>
            <a:headEnd/>
            <a:tailEnd/>
          </a:ln>
          <a:effectLst/>
          <a:extLst/>
        </p:spPr>
        <p:txBody>
          <a:bodyPr wrap="none" anchor="ctr"/>
          <a:lstStyle/>
          <a:p>
            <a:r>
              <a:rPr lang="fr-FR" sz="1600" b="1" dirty="0" smtClean="0">
                <a:latin typeface="Arial" pitchFamily="34" charset="0"/>
                <a:cs typeface="Arial" pitchFamily="34" charset="0"/>
              </a:rPr>
              <a:t>Contrat de </a:t>
            </a:r>
          </a:p>
          <a:p>
            <a:r>
              <a:rPr lang="fr-FR" sz="1600" b="1" dirty="0" smtClean="0">
                <a:latin typeface="Arial" pitchFamily="34" charset="0"/>
                <a:cs typeface="Arial" pitchFamily="34" charset="0"/>
              </a:rPr>
              <a:t>Prestation de service</a:t>
            </a:r>
            <a:endParaRPr lang="fr-FR" sz="1600" b="1" dirty="0">
              <a:latin typeface="Arial" pitchFamily="34" charset="0"/>
              <a:cs typeface="Arial" pitchFamily="34" charset="0"/>
            </a:endParaRPr>
          </a:p>
        </p:txBody>
      </p:sp>
      <p:sp>
        <p:nvSpPr>
          <p:cNvPr id="33" name="Oval 50"/>
          <p:cNvSpPr>
            <a:spLocks noChangeArrowheads="1"/>
          </p:cNvSpPr>
          <p:nvPr/>
        </p:nvSpPr>
        <p:spPr bwMode="gray">
          <a:xfrm rot="18227093">
            <a:off x="3808413" y="4316537"/>
            <a:ext cx="130175" cy="138112"/>
          </a:xfrm>
          <a:prstGeom prst="ellipse">
            <a:avLst/>
          </a:prstGeom>
          <a:solidFill>
            <a:srgbClr val="C00000"/>
          </a:solidFill>
          <a:ln w="9525">
            <a:solidFill>
              <a:srgbClr val="000000"/>
            </a:solidFill>
            <a:round/>
            <a:headEnd/>
            <a:tailEnd/>
          </a:ln>
          <a:effectLst/>
          <a:extLst/>
        </p:spPr>
        <p:txBody>
          <a:bodyPr wrap="none" anchor="ctr"/>
          <a:lstStyle/>
          <a:p>
            <a:endParaRPr lang="fr-FR"/>
          </a:p>
        </p:txBody>
      </p:sp>
      <p:sp>
        <p:nvSpPr>
          <p:cNvPr id="34" name="Oval 50"/>
          <p:cNvSpPr>
            <a:spLocks noChangeArrowheads="1"/>
          </p:cNvSpPr>
          <p:nvPr/>
        </p:nvSpPr>
        <p:spPr bwMode="gray">
          <a:xfrm rot="18227093">
            <a:off x="4024437" y="4244528"/>
            <a:ext cx="130175" cy="138112"/>
          </a:xfrm>
          <a:prstGeom prst="ellipse">
            <a:avLst/>
          </a:prstGeom>
          <a:solidFill>
            <a:srgbClr val="C00000"/>
          </a:solidFill>
          <a:ln w="9525">
            <a:solidFill>
              <a:srgbClr val="000000"/>
            </a:solidFill>
            <a:round/>
            <a:headEnd/>
            <a:tailEnd/>
          </a:ln>
          <a:effectLst/>
          <a:extLst/>
        </p:spPr>
        <p:txBody>
          <a:bodyPr wrap="none" anchor="ctr"/>
          <a:lstStyle/>
          <a:p>
            <a:endParaRPr lang="fr-FR"/>
          </a:p>
        </p:txBody>
      </p:sp>
      <p:sp>
        <p:nvSpPr>
          <p:cNvPr id="35" name="Oval 50"/>
          <p:cNvSpPr>
            <a:spLocks noChangeArrowheads="1"/>
          </p:cNvSpPr>
          <p:nvPr/>
        </p:nvSpPr>
        <p:spPr bwMode="gray">
          <a:xfrm rot="18227093">
            <a:off x="3448372" y="4460553"/>
            <a:ext cx="130175" cy="138112"/>
          </a:xfrm>
          <a:prstGeom prst="ellipse">
            <a:avLst/>
          </a:prstGeom>
          <a:solidFill>
            <a:srgbClr val="C00000"/>
          </a:solidFill>
          <a:ln w="9525">
            <a:solidFill>
              <a:srgbClr val="000000"/>
            </a:solidFill>
            <a:round/>
            <a:headEnd/>
            <a:tailEnd/>
          </a:ln>
          <a:effectLst/>
          <a:extLst/>
        </p:spPr>
        <p:txBody>
          <a:bodyPr wrap="none" anchor="ctr"/>
          <a:lstStyle/>
          <a:p>
            <a:endParaRPr lang="fr-FR"/>
          </a:p>
        </p:txBody>
      </p:sp>
      <p:grpSp>
        <p:nvGrpSpPr>
          <p:cNvPr id="36" name="Group 19"/>
          <p:cNvGrpSpPr>
            <a:grpSpLocks/>
          </p:cNvGrpSpPr>
          <p:nvPr/>
        </p:nvGrpSpPr>
        <p:grpSpPr bwMode="auto">
          <a:xfrm rot="9131955">
            <a:off x="4690748" y="4711423"/>
            <a:ext cx="319087" cy="279400"/>
            <a:chOff x="2236" y="3191"/>
            <a:chExt cx="201" cy="176"/>
          </a:xfrm>
          <a:solidFill>
            <a:schemeClr val="accent6"/>
          </a:solidFill>
        </p:grpSpPr>
        <p:sp>
          <p:nvSpPr>
            <p:cNvPr id="37"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39" name="Group 19"/>
          <p:cNvGrpSpPr>
            <a:grpSpLocks/>
          </p:cNvGrpSpPr>
          <p:nvPr/>
        </p:nvGrpSpPr>
        <p:grpSpPr bwMode="auto">
          <a:xfrm rot="9131955">
            <a:off x="4474725" y="5287486"/>
            <a:ext cx="319087" cy="279400"/>
            <a:chOff x="2236" y="3191"/>
            <a:chExt cx="201" cy="176"/>
          </a:xfrm>
          <a:solidFill>
            <a:schemeClr val="accent6"/>
          </a:solidFill>
        </p:grpSpPr>
        <p:sp>
          <p:nvSpPr>
            <p:cNvPr id="40"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42" name="Group 19"/>
          <p:cNvGrpSpPr>
            <a:grpSpLocks/>
          </p:cNvGrpSpPr>
          <p:nvPr/>
        </p:nvGrpSpPr>
        <p:grpSpPr bwMode="auto">
          <a:xfrm rot="15360000">
            <a:off x="5378692" y="4702037"/>
            <a:ext cx="319087" cy="279400"/>
            <a:chOff x="2236" y="3191"/>
            <a:chExt cx="201" cy="176"/>
          </a:xfrm>
          <a:solidFill>
            <a:schemeClr val="accent6"/>
          </a:solidFill>
        </p:grpSpPr>
        <p:sp>
          <p:nvSpPr>
            <p:cNvPr id="43"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anchor="ctr"/>
            <a:lstStyle/>
            <a:p>
              <a:endParaRPr lang="fr-FR"/>
            </a:p>
          </p:txBody>
        </p:sp>
        <p:sp>
          <p:nvSpPr>
            <p:cNvPr id="44"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anchor="ctr"/>
            <a:lstStyle/>
            <a:p>
              <a:endParaRPr lang="fr-FR"/>
            </a:p>
          </p:txBody>
        </p:sp>
      </p:grpSp>
      <p:grpSp>
        <p:nvGrpSpPr>
          <p:cNvPr id="45" name="Group 19"/>
          <p:cNvGrpSpPr>
            <a:grpSpLocks/>
          </p:cNvGrpSpPr>
          <p:nvPr/>
        </p:nvGrpSpPr>
        <p:grpSpPr bwMode="auto">
          <a:xfrm rot="15240000">
            <a:off x="5914884" y="5287487"/>
            <a:ext cx="319087" cy="279400"/>
            <a:chOff x="2236" y="3191"/>
            <a:chExt cx="201" cy="176"/>
          </a:xfrm>
          <a:solidFill>
            <a:schemeClr val="accent6"/>
          </a:solidFill>
        </p:grpSpPr>
        <p:sp>
          <p:nvSpPr>
            <p:cNvPr id="46"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7"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48" name="Group 43"/>
          <p:cNvGrpSpPr>
            <a:grpSpLocks/>
          </p:cNvGrpSpPr>
          <p:nvPr/>
        </p:nvGrpSpPr>
        <p:grpSpPr bwMode="auto">
          <a:xfrm>
            <a:off x="3851920" y="2564904"/>
            <a:ext cx="366713" cy="206375"/>
            <a:chOff x="2016" y="2304"/>
            <a:chExt cx="231" cy="130"/>
          </a:xfrm>
          <a:solidFill>
            <a:schemeClr val="accent4">
              <a:lumMod val="20000"/>
              <a:lumOff val="80000"/>
            </a:schemeClr>
          </a:solidFill>
        </p:grpSpPr>
        <p:sp>
          <p:nvSpPr>
            <p:cNvPr id="49" name="Oval 44"/>
            <p:cNvSpPr>
              <a:spLocks noChangeArrowheads="1"/>
            </p:cNvSpPr>
            <p:nvPr/>
          </p:nvSpPr>
          <p:spPr bwMode="gray">
            <a:xfrm rot="18227093">
              <a:off x="2019" y="2301"/>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0" name="Oval 45"/>
            <p:cNvSpPr>
              <a:spLocks noChangeArrowheads="1"/>
            </p:cNvSpPr>
            <p:nvPr/>
          </p:nvSpPr>
          <p:spPr bwMode="gray">
            <a:xfrm rot="18227093">
              <a:off x="2163" y="2349"/>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51" name="Group 46"/>
          <p:cNvGrpSpPr>
            <a:grpSpLocks/>
          </p:cNvGrpSpPr>
          <p:nvPr/>
        </p:nvGrpSpPr>
        <p:grpSpPr bwMode="auto">
          <a:xfrm rot="1124217">
            <a:off x="5786571" y="2085727"/>
            <a:ext cx="138112" cy="412750"/>
            <a:chOff x="2832" y="1612"/>
            <a:chExt cx="87" cy="260"/>
          </a:xfrm>
          <a:solidFill>
            <a:srgbClr val="8064A2">
              <a:lumMod val="20000"/>
              <a:lumOff val="80000"/>
            </a:srgbClr>
          </a:solidFill>
        </p:grpSpPr>
        <p:sp>
          <p:nvSpPr>
            <p:cNvPr id="52" name="Oval 47"/>
            <p:cNvSpPr>
              <a:spLocks noChangeArrowheads="1"/>
            </p:cNvSpPr>
            <p:nvPr/>
          </p:nvSpPr>
          <p:spPr bwMode="gray">
            <a:xfrm rot="18227093">
              <a:off x="2835" y="1609"/>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3" name="Oval 48"/>
            <p:cNvSpPr>
              <a:spLocks noChangeArrowheads="1"/>
            </p:cNvSpPr>
            <p:nvPr/>
          </p:nvSpPr>
          <p:spPr bwMode="gray">
            <a:xfrm rot="18227093">
              <a:off x="2835" y="1787"/>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sp>
        <p:nvSpPr>
          <p:cNvPr id="54" name="Oval 50"/>
          <p:cNvSpPr>
            <a:spLocks noChangeArrowheads="1"/>
          </p:cNvSpPr>
          <p:nvPr/>
        </p:nvSpPr>
        <p:spPr bwMode="gray">
          <a:xfrm rot="18227093">
            <a:off x="6554150" y="3254127"/>
            <a:ext cx="130175" cy="138112"/>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5" name="Oval 50"/>
          <p:cNvSpPr>
            <a:spLocks noChangeArrowheads="1"/>
          </p:cNvSpPr>
          <p:nvPr/>
        </p:nvSpPr>
        <p:spPr bwMode="gray">
          <a:xfrm rot="18227093">
            <a:off x="6338126" y="3254126"/>
            <a:ext cx="130175" cy="138112"/>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6" name="Oval 50"/>
          <p:cNvSpPr>
            <a:spLocks noChangeArrowheads="1"/>
          </p:cNvSpPr>
          <p:nvPr/>
        </p:nvSpPr>
        <p:spPr bwMode="gray">
          <a:xfrm rot="18227093">
            <a:off x="6163140" y="4451368"/>
            <a:ext cx="119737" cy="105620"/>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7" name="Oval 50"/>
          <p:cNvSpPr>
            <a:spLocks noChangeArrowheads="1"/>
          </p:cNvSpPr>
          <p:nvPr/>
        </p:nvSpPr>
        <p:spPr bwMode="gray">
          <a:xfrm rot="18227093">
            <a:off x="5960221" y="4247401"/>
            <a:ext cx="119737" cy="105620"/>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8" name="Espace réservé du numéro de diapositive 57"/>
          <p:cNvSpPr>
            <a:spLocks noGrp="1"/>
          </p:cNvSpPr>
          <p:nvPr>
            <p:ph type="sldNum" sz="quarter" idx="12"/>
          </p:nvPr>
        </p:nvSpPr>
        <p:spPr/>
        <p:txBody>
          <a:bodyPr/>
          <a:lstStyle/>
          <a:p>
            <a:fld id="{EEA4A130-079B-4FD0-B445-FD5F1E6C72F1}" type="slidenum">
              <a:rPr lang="fr-FR" smtClean="0"/>
              <a:t>17</a:t>
            </a:fld>
            <a:endParaRPr lang="fr-FR"/>
          </a:p>
        </p:txBody>
      </p:sp>
    </p:spTree>
    <p:extLst>
      <p:ext uri="{BB962C8B-B14F-4D97-AF65-F5344CB8AC3E}">
        <p14:creationId xmlns:p14="http://schemas.microsoft.com/office/powerpoint/2010/main" val="270284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choix du contrat ?</a:t>
            </a:r>
            <a:endParaRPr lang="fr-FR" dirty="0"/>
          </a:p>
        </p:txBody>
      </p:sp>
      <p:sp>
        <p:nvSpPr>
          <p:cNvPr id="3" name="Espace réservé du contenu 2"/>
          <p:cNvSpPr>
            <a:spLocks noGrp="1"/>
          </p:cNvSpPr>
          <p:nvPr>
            <p:ph idx="1"/>
          </p:nvPr>
        </p:nvSpPr>
        <p:spPr/>
        <p:txBody>
          <a:bodyPr/>
          <a:lstStyle/>
          <a:p>
            <a:pPr>
              <a:buClr>
                <a:srgbClr val="FA6716"/>
              </a:buClr>
              <a:buFont typeface="Wingdings" panose="05000000000000000000" pitchFamily="2" charset="2"/>
              <a:buChar char="q"/>
            </a:pPr>
            <a:r>
              <a:rPr lang="fr-FR" dirty="0" smtClean="0"/>
              <a:t>Embaucher pour garder la maitrise et le contrôle du travail fait</a:t>
            </a:r>
          </a:p>
          <a:p>
            <a:pPr lvl="2">
              <a:buClr>
                <a:srgbClr val="FA6716"/>
              </a:buClr>
              <a:buFont typeface="Wingdings" panose="05000000000000000000" pitchFamily="2" charset="2"/>
              <a:buChar char="Ø"/>
            </a:pPr>
            <a:r>
              <a:rPr lang="fr-FR" dirty="0" smtClean="0"/>
              <a:t> faire un contrat de travail</a:t>
            </a:r>
          </a:p>
          <a:p>
            <a:pPr lvl="2">
              <a:buClr>
                <a:srgbClr val="FA6716"/>
              </a:buClr>
              <a:buFont typeface="Wingdings" panose="05000000000000000000" pitchFamily="2" charset="2"/>
              <a:buChar char="Ø"/>
            </a:pPr>
            <a:r>
              <a:rPr lang="fr-FR" dirty="0"/>
              <a:t> </a:t>
            </a:r>
            <a:r>
              <a:rPr lang="fr-FR" dirty="0" smtClean="0"/>
              <a:t>faire un bulletin de paye</a:t>
            </a:r>
          </a:p>
          <a:p>
            <a:pPr lvl="2">
              <a:buClr>
                <a:srgbClr val="FA6716"/>
              </a:buClr>
              <a:buFont typeface="Wingdings" panose="05000000000000000000" pitchFamily="2" charset="2"/>
              <a:buChar char="Ø"/>
            </a:pPr>
            <a:r>
              <a:rPr lang="fr-FR" dirty="0" smtClean="0"/>
              <a:t>Diriger et contrôler le travail</a:t>
            </a:r>
          </a:p>
          <a:p>
            <a:pPr lvl="2">
              <a:buClr>
                <a:srgbClr val="FA6716"/>
              </a:buClr>
              <a:buFont typeface="Wingdings" panose="05000000000000000000" pitchFamily="2" charset="2"/>
              <a:buChar char="Ø"/>
            </a:pPr>
            <a:r>
              <a:rPr lang="fr-FR" dirty="0" smtClean="0"/>
              <a:t>Intégrer le salarié aux équipes de l’entreprise</a:t>
            </a:r>
          </a:p>
          <a:p>
            <a:pPr>
              <a:buClr>
                <a:srgbClr val="FA6716"/>
              </a:buClr>
              <a:buFont typeface="Wingdings" panose="05000000000000000000" pitchFamily="2" charset="2"/>
              <a:buChar char="q"/>
            </a:pPr>
            <a:r>
              <a:rPr lang="fr-FR" dirty="0" smtClean="0"/>
              <a:t>Externaliser pour se décharger</a:t>
            </a:r>
          </a:p>
          <a:p>
            <a:pPr lvl="2">
              <a:buClr>
                <a:srgbClr val="FA6716"/>
              </a:buClr>
              <a:buFont typeface="Wingdings" panose="05000000000000000000" pitchFamily="2" charset="2"/>
              <a:buChar char="Ø"/>
            </a:pPr>
            <a:r>
              <a:rPr lang="fr-FR" dirty="0" smtClean="0"/>
              <a:t>Définir un cahier des charges</a:t>
            </a:r>
          </a:p>
          <a:p>
            <a:pPr lvl="2">
              <a:buClr>
                <a:srgbClr val="FA6716"/>
              </a:buClr>
              <a:buFont typeface="Wingdings" panose="05000000000000000000" pitchFamily="2" charset="2"/>
              <a:buChar char="Ø"/>
            </a:pPr>
            <a:r>
              <a:rPr lang="fr-FR" dirty="0" smtClean="0"/>
              <a:t>Travail indépendant</a:t>
            </a:r>
          </a:p>
          <a:p>
            <a:pPr lvl="2">
              <a:buClr>
                <a:srgbClr val="FA6716"/>
              </a:buClr>
              <a:buFont typeface="Wingdings" panose="05000000000000000000" pitchFamily="2" charset="2"/>
              <a:buChar char="Ø"/>
            </a:pPr>
            <a:r>
              <a:rPr lang="fr-FR" dirty="0"/>
              <a:t>Pas de lien de subordination</a:t>
            </a:r>
          </a:p>
          <a:p>
            <a:pPr lvl="2">
              <a:buClr>
                <a:srgbClr val="FA6716"/>
              </a:buClr>
              <a:buFont typeface="Wingdings" panose="05000000000000000000" pitchFamily="2" charset="2"/>
              <a:buChar char="Ø"/>
            </a:pPr>
            <a:r>
              <a:rPr lang="fr-FR" dirty="0" smtClean="0"/>
              <a:t>Expertise dans le domaine</a:t>
            </a:r>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18</a:t>
            </a:fld>
            <a:endParaRPr lang="fr-FR"/>
          </a:p>
        </p:txBody>
      </p:sp>
      <p:sp>
        <p:nvSpPr>
          <p:cNvPr id="5" name="Flèche droite 4"/>
          <p:cNvSpPr/>
          <p:nvPr/>
        </p:nvSpPr>
        <p:spPr>
          <a:xfrm>
            <a:off x="683633" y="5856513"/>
            <a:ext cx="436672" cy="288032"/>
          </a:xfrm>
          <a:prstGeom prst="rightArrow">
            <a:avLst/>
          </a:prstGeom>
          <a:solidFill>
            <a:srgbClr val="FA6716"/>
          </a:solidFill>
          <a:ln>
            <a:solidFill>
              <a:srgbClr val="FA67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403648" y="5796210"/>
            <a:ext cx="7566495" cy="646331"/>
          </a:xfrm>
          <a:prstGeom prst="rect">
            <a:avLst/>
          </a:prstGeom>
          <a:noFill/>
          <a:ln w="38100">
            <a:solidFill>
              <a:srgbClr val="FA6716"/>
            </a:solidFill>
          </a:ln>
        </p:spPr>
        <p:txBody>
          <a:bodyPr wrap="none" rtlCol="0">
            <a:spAutoFit/>
          </a:bodyPr>
          <a:lstStyle/>
          <a:p>
            <a:r>
              <a:rPr lang="fr-FR" dirty="0" smtClean="0"/>
              <a:t>Le choix se fait selon les besoins, la spécificité ou la technicité du</a:t>
            </a:r>
          </a:p>
          <a:p>
            <a:r>
              <a:rPr lang="fr-FR" dirty="0" smtClean="0"/>
              <a:t> travail et la disponibilité des ressources</a:t>
            </a:r>
            <a:endParaRPr lang="fr-FR" dirty="0"/>
          </a:p>
        </p:txBody>
      </p:sp>
    </p:spTree>
    <p:extLst>
      <p:ext uri="{BB962C8B-B14F-4D97-AF65-F5344CB8AC3E}">
        <p14:creationId xmlns:p14="http://schemas.microsoft.com/office/powerpoint/2010/main" val="2108755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Le contrat de travail </a:t>
            </a:r>
            <a:endParaRPr lang="fr-FR" dirty="0"/>
          </a:p>
        </p:txBody>
      </p:sp>
      <p:sp>
        <p:nvSpPr>
          <p:cNvPr id="3" name="Sous-titre 2"/>
          <p:cNvSpPr>
            <a:spLocks noGrp="1"/>
          </p:cNvSpPr>
          <p:nvPr>
            <p:ph type="subTitle" idx="1"/>
          </p:nvPr>
        </p:nvSpPr>
        <p:spPr/>
        <p:txBody>
          <a:bodyPr/>
          <a:lstStyle/>
          <a:p>
            <a:pPr algn="ctr"/>
            <a:r>
              <a:rPr lang="fr-FR" dirty="0" smtClean="0"/>
              <a:t>Porte d’entrée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19</a:t>
            </a:fld>
            <a:endParaRPr lang="fr-FR"/>
          </a:p>
        </p:txBody>
      </p:sp>
    </p:spTree>
    <p:extLst>
      <p:ext uri="{BB962C8B-B14F-4D97-AF65-F5344CB8AC3E}">
        <p14:creationId xmlns:p14="http://schemas.microsoft.com/office/powerpoint/2010/main" val="349800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3600" dirty="0" smtClean="0"/>
              <a:t>Définition du droit du travail</a:t>
            </a:r>
          </a:p>
          <a:p>
            <a:pPr marL="109728" indent="0">
              <a:buNone/>
            </a:pPr>
            <a:endParaRPr lang="fr-FR" sz="3600" dirty="0" smtClean="0"/>
          </a:p>
          <a:p>
            <a:r>
              <a:rPr lang="fr-FR" sz="3600" dirty="0" smtClean="0"/>
              <a:t>Sources du droit du travail</a:t>
            </a:r>
          </a:p>
          <a:p>
            <a:pPr marL="109728" indent="0">
              <a:buNone/>
            </a:pPr>
            <a:endParaRPr lang="fr-FR" sz="3600" dirty="0" smtClean="0"/>
          </a:p>
          <a:p>
            <a:r>
              <a:rPr lang="fr-FR" sz="3600" dirty="0" smtClean="0"/>
              <a:t>Conflits de norme</a:t>
            </a:r>
            <a:endParaRPr lang="fr-FR" sz="3600" dirty="0"/>
          </a:p>
        </p:txBody>
      </p:sp>
      <p:sp>
        <p:nvSpPr>
          <p:cNvPr id="3" name="Titre 2"/>
          <p:cNvSpPr>
            <a:spLocks noGrp="1"/>
          </p:cNvSpPr>
          <p:nvPr>
            <p:ph type="title"/>
          </p:nvPr>
        </p:nvSpPr>
        <p:spPr/>
        <p:txBody>
          <a:bodyPr/>
          <a:lstStyle/>
          <a:p>
            <a:r>
              <a:rPr lang="fr-FR" dirty="0" smtClean="0"/>
              <a:t>Introduction au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a:t>
            </a:fld>
            <a:endParaRPr lang="fr-FR"/>
          </a:p>
        </p:txBody>
      </p:sp>
    </p:spTree>
    <p:extLst>
      <p:ext uri="{BB962C8B-B14F-4D97-AF65-F5344CB8AC3E}">
        <p14:creationId xmlns:p14="http://schemas.microsoft.com/office/powerpoint/2010/main" val="1186901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1560" y="2636912"/>
            <a:ext cx="1290824" cy="1720592"/>
          </a:xfrm>
        </p:spPr>
      </p:pic>
      <p:sp>
        <p:nvSpPr>
          <p:cNvPr id="3" name="Titre 2"/>
          <p:cNvSpPr>
            <a:spLocks noGrp="1"/>
          </p:cNvSpPr>
          <p:nvPr>
            <p:ph type="title"/>
          </p:nvPr>
        </p:nvSpPr>
        <p:spPr>
          <a:xfrm>
            <a:off x="457200" y="274638"/>
            <a:ext cx="8003232" cy="562074"/>
          </a:xfrm>
        </p:spPr>
        <p:txBody>
          <a:bodyPr>
            <a:normAutofit fontScale="90000"/>
          </a:bodyPr>
          <a:lstStyle/>
          <a:p>
            <a:pPr algn="ctr"/>
            <a:r>
              <a:rPr lang="fr-FR" dirty="0" smtClean="0"/>
              <a:t>Définition du contrat de travail</a:t>
            </a:r>
            <a:endParaRPr lang="fr-FR" dirty="0"/>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8304" y="2720094"/>
            <a:ext cx="966216" cy="1432560"/>
          </a:xfrm>
          <a:prstGeom prst="rect">
            <a:avLst/>
          </a:prstGeom>
        </p:spPr>
      </p:pic>
      <p:sp>
        <p:nvSpPr>
          <p:cNvPr id="9" name="Rectangle 8"/>
          <p:cNvSpPr/>
          <p:nvPr/>
        </p:nvSpPr>
        <p:spPr>
          <a:xfrm>
            <a:off x="2771800" y="2946908"/>
            <a:ext cx="4104456" cy="564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Subordination</a:t>
            </a:r>
            <a:endParaRPr lang="fr-FR" dirty="0">
              <a:solidFill>
                <a:schemeClr val="tx1"/>
              </a:solidFill>
            </a:endParaRPr>
          </a:p>
        </p:txBody>
      </p:sp>
      <p:sp>
        <p:nvSpPr>
          <p:cNvPr id="8" name="Flèche droite 7"/>
          <p:cNvSpPr/>
          <p:nvPr/>
        </p:nvSpPr>
        <p:spPr>
          <a:xfrm rot="10800000">
            <a:off x="2123728" y="3436374"/>
            <a:ext cx="4968552" cy="3526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lèche courbée vers le bas 9"/>
          <p:cNvSpPr/>
          <p:nvPr/>
        </p:nvSpPr>
        <p:spPr>
          <a:xfrm>
            <a:off x="1763688" y="980728"/>
            <a:ext cx="6027724" cy="18722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2" name="Flèche courbée vers le haut 11"/>
          <p:cNvSpPr/>
          <p:nvPr/>
        </p:nvSpPr>
        <p:spPr>
          <a:xfrm flipH="1">
            <a:off x="1547664" y="4653136"/>
            <a:ext cx="6048672" cy="16561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Prestatonation</a:t>
            </a:r>
            <a:r>
              <a:rPr lang="fr-FR" dirty="0" smtClean="0">
                <a:solidFill>
                  <a:schemeClr val="tx1"/>
                </a:solidFill>
              </a:rPr>
              <a:t> </a:t>
            </a:r>
            <a:r>
              <a:rPr lang="fr-FR" dirty="0" err="1" smtClean="0">
                <a:solidFill>
                  <a:schemeClr val="tx1"/>
                </a:solidFill>
              </a:rPr>
              <a:t>tpre</a:t>
            </a:r>
            <a:endParaRPr lang="fr-FR" dirty="0">
              <a:solidFill>
                <a:schemeClr val="tx1"/>
              </a:solidFill>
            </a:endParaRPr>
          </a:p>
        </p:txBody>
      </p:sp>
      <p:sp>
        <p:nvSpPr>
          <p:cNvPr id="13" name="Rectangle 12"/>
          <p:cNvSpPr/>
          <p:nvPr/>
        </p:nvSpPr>
        <p:spPr>
          <a:xfrm>
            <a:off x="3059832" y="5013176"/>
            <a:ext cx="3312368" cy="72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Prestation de travail</a:t>
            </a:r>
            <a:endParaRPr lang="fr-FR" dirty="0">
              <a:solidFill>
                <a:schemeClr val="tx1"/>
              </a:solidFill>
            </a:endParaRPr>
          </a:p>
        </p:txBody>
      </p:sp>
      <p:sp>
        <p:nvSpPr>
          <p:cNvPr id="14" name="Rectangle 13"/>
          <p:cNvSpPr/>
          <p:nvPr/>
        </p:nvSpPr>
        <p:spPr>
          <a:xfrm>
            <a:off x="3347864" y="1412776"/>
            <a:ext cx="2736304" cy="648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Rémunération </a:t>
            </a:r>
            <a:endParaRPr lang="fr-FR" dirty="0">
              <a:solidFill>
                <a:schemeClr val="tx1"/>
              </a:solidFill>
            </a:endParaRPr>
          </a:p>
        </p:txBody>
      </p:sp>
      <p:sp>
        <p:nvSpPr>
          <p:cNvPr id="15" name="Rectangle 14"/>
          <p:cNvSpPr/>
          <p:nvPr/>
        </p:nvSpPr>
        <p:spPr>
          <a:xfrm>
            <a:off x="467544" y="4293096"/>
            <a:ext cx="151216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employeur</a:t>
            </a:r>
            <a:endParaRPr lang="fr-FR" dirty="0">
              <a:solidFill>
                <a:schemeClr val="tx1"/>
              </a:solidFill>
            </a:endParaRPr>
          </a:p>
        </p:txBody>
      </p:sp>
      <p:sp>
        <p:nvSpPr>
          <p:cNvPr id="18" name="Rectangle 17"/>
          <p:cNvSpPr/>
          <p:nvPr/>
        </p:nvSpPr>
        <p:spPr>
          <a:xfrm>
            <a:off x="7092280" y="4071995"/>
            <a:ext cx="1512168" cy="322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salarié</a:t>
            </a:r>
            <a:endParaRPr lang="fr-FR" dirty="0">
              <a:solidFill>
                <a:schemeClr val="tx1"/>
              </a:solidFill>
            </a:endParaRPr>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20</a:t>
            </a:fld>
            <a:endParaRPr lang="fr-FR"/>
          </a:p>
        </p:txBody>
      </p:sp>
    </p:spTree>
    <p:extLst>
      <p:ext uri="{BB962C8B-B14F-4D97-AF65-F5344CB8AC3E}">
        <p14:creationId xmlns:p14="http://schemas.microsoft.com/office/powerpoint/2010/main" val="1308027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EEA4A130-079B-4FD0-B445-FD5F1E6C72F1}" type="slidenum">
              <a:rPr lang="fr-FR" smtClean="0"/>
              <a:t>21</a:t>
            </a:fld>
            <a:endParaRPr lang="fr-FR"/>
          </a:p>
        </p:txBody>
      </p:sp>
      <p:sp>
        <p:nvSpPr>
          <p:cNvPr id="4" name="Titre 3"/>
          <p:cNvSpPr>
            <a:spLocks noGrp="1"/>
          </p:cNvSpPr>
          <p:nvPr>
            <p:ph type="title"/>
          </p:nvPr>
        </p:nvSpPr>
        <p:spPr/>
        <p:txBody>
          <a:bodyPr/>
          <a:lstStyle/>
          <a:p>
            <a:r>
              <a:rPr lang="fr-FR" dirty="0" smtClean="0"/>
              <a:t>Les enjeux de la définitio</a:t>
            </a:r>
            <a:r>
              <a:rPr lang="fr-FR" dirty="0"/>
              <a:t>n</a:t>
            </a:r>
          </a:p>
        </p:txBody>
      </p:sp>
      <p:graphicFrame>
        <p:nvGraphicFramePr>
          <p:cNvPr id="5" name="Espace réservé du contenu 5"/>
          <p:cNvGraphicFramePr>
            <a:graphicFrameLocks/>
          </p:cNvGraphicFramePr>
          <p:nvPr>
            <p:extLst>
              <p:ext uri="{D42A27DB-BD31-4B8C-83A1-F6EECF244321}">
                <p14:modId xmlns:p14="http://schemas.microsoft.com/office/powerpoint/2010/main" val="1397981115"/>
              </p:ext>
            </p:extLst>
          </p:nvPr>
        </p:nvGraphicFramePr>
        <p:xfrm>
          <a:off x="457200" y="1772816"/>
          <a:ext cx="8229600" cy="4801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avec flèche vers le bas 5"/>
          <p:cNvSpPr/>
          <p:nvPr/>
        </p:nvSpPr>
        <p:spPr>
          <a:xfrm>
            <a:off x="2339752" y="1484784"/>
            <a:ext cx="3744416" cy="1872208"/>
          </a:xfrm>
          <a:prstGeom prst="downArrowCallout">
            <a:avLst/>
          </a:prstGeom>
          <a:solidFill>
            <a:srgbClr val="F49A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Le contrat  de travail est la porte d’entrée du droit du travail</a:t>
            </a:r>
            <a:endParaRPr lang="fr-FR" dirty="0">
              <a:solidFill>
                <a:schemeClr val="tx1"/>
              </a:solidFill>
            </a:endParaRPr>
          </a:p>
        </p:txBody>
      </p:sp>
    </p:spTree>
    <p:extLst>
      <p:ext uri="{BB962C8B-B14F-4D97-AF65-F5344CB8AC3E}">
        <p14:creationId xmlns:p14="http://schemas.microsoft.com/office/powerpoint/2010/main" val="1232170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196752"/>
            <a:ext cx="8229600" cy="4968552"/>
          </a:xfrm>
        </p:spPr>
        <p:txBody>
          <a:bodyPr>
            <a:normAutofit/>
          </a:bodyPr>
          <a:lstStyle/>
          <a:p>
            <a:pPr>
              <a:spcAft>
                <a:spcPts val="600"/>
              </a:spcAft>
            </a:pPr>
            <a:endParaRPr lang="fr-FR" dirty="0" smtClean="0"/>
          </a:p>
          <a:p>
            <a:pPr>
              <a:spcAft>
                <a:spcPts val="600"/>
              </a:spcAft>
            </a:pPr>
            <a:r>
              <a:rPr lang="fr-FR" dirty="0" smtClean="0"/>
              <a:t>Le contrat de travail est la porte d’entrée dans le </a:t>
            </a:r>
            <a:r>
              <a:rPr lang="fr-FR" b="1" dirty="0" smtClean="0"/>
              <a:t>droit du travail </a:t>
            </a:r>
          </a:p>
          <a:p>
            <a:r>
              <a:rPr lang="fr-FR" dirty="0" smtClean="0"/>
              <a:t>La requalification par les juges est possible  : recherche du lien de subordination par la méthode du faisceau d’indices</a:t>
            </a:r>
          </a:p>
          <a:p>
            <a:pPr lvl="1"/>
            <a:r>
              <a:rPr lang="fr-FR" dirty="0" smtClean="0"/>
              <a:t>Arrêt île de la tentation 3 Juin 2009</a:t>
            </a:r>
          </a:p>
          <a:p>
            <a:pPr lvl="1"/>
            <a:r>
              <a:rPr lang="fr-FR" dirty="0" smtClean="0"/>
              <a:t>Arrêt société générale </a:t>
            </a:r>
            <a:r>
              <a:rPr lang="fr-FR" dirty="0"/>
              <a:t>13 Novembre 1996</a:t>
            </a:r>
          </a:p>
          <a:p>
            <a:pPr lvl="1"/>
            <a:endParaRPr lang="fr-FR" dirty="0"/>
          </a:p>
          <a:p>
            <a:endParaRPr lang="fr-FR" dirty="0" smtClean="0"/>
          </a:p>
          <a:p>
            <a:pPr lvl="1"/>
            <a:endParaRPr lang="fr-FR" dirty="0" smtClean="0"/>
          </a:p>
          <a:p>
            <a:endParaRPr lang="fr-FR" dirty="0"/>
          </a:p>
          <a:p>
            <a:endParaRPr lang="fr-FR" dirty="0"/>
          </a:p>
        </p:txBody>
      </p:sp>
      <p:sp>
        <p:nvSpPr>
          <p:cNvPr id="3" name="Titre 2"/>
          <p:cNvSpPr>
            <a:spLocks noGrp="1"/>
          </p:cNvSpPr>
          <p:nvPr>
            <p:ph type="title"/>
          </p:nvPr>
        </p:nvSpPr>
        <p:spPr/>
        <p:txBody>
          <a:bodyPr/>
          <a:lstStyle/>
          <a:p>
            <a:r>
              <a:rPr lang="fr-FR" dirty="0" smtClean="0"/>
              <a:t>Qualification  et conséquences</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22</a:t>
            </a:fld>
            <a:endParaRPr lang="fr-FR"/>
          </a:p>
        </p:txBody>
      </p:sp>
    </p:spTree>
    <p:extLst>
      <p:ext uri="{BB962C8B-B14F-4D97-AF65-F5344CB8AC3E}">
        <p14:creationId xmlns:p14="http://schemas.microsoft.com/office/powerpoint/2010/main" val="752733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CDI</a:t>
            </a:r>
            <a:endParaRPr lang="fr-FR" dirty="0"/>
          </a:p>
        </p:txBody>
      </p:sp>
      <p:sp>
        <p:nvSpPr>
          <p:cNvPr id="3" name="Sous-titre 2"/>
          <p:cNvSpPr>
            <a:spLocks noGrp="1"/>
          </p:cNvSpPr>
          <p:nvPr>
            <p:ph type="subTitle" idx="1"/>
          </p:nvPr>
        </p:nvSpPr>
        <p:spPr/>
        <p:txBody>
          <a:bodyPr>
            <a:normAutofit fontScale="70000" lnSpcReduction="20000"/>
          </a:bodyPr>
          <a:lstStyle/>
          <a:p>
            <a:r>
              <a:rPr lang="fr-FR" dirty="0" smtClean="0"/>
              <a:t>La conclusion du contrat: recrutement, clauses</a:t>
            </a:r>
          </a:p>
          <a:p>
            <a:r>
              <a:rPr lang="fr-FR" dirty="0" smtClean="0"/>
              <a:t>L’exécution du contrat : modification, suspension..</a:t>
            </a:r>
          </a:p>
          <a:p>
            <a:r>
              <a:rPr lang="fr-FR" dirty="0" smtClean="0"/>
              <a:t>La rupture du contrat : démission, licenciement, rupture conventionnelle</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23</a:t>
            </a:fld>
            <a:endParaRPr lang="fr-FR"/>
          </a:p>
        </p:txBody>
      </p:sp>
    </p:spTree>
    <p:extLst>
      <p:ext uri="{BB962C8B-B14F-4D97-AF65-F5344CB8AC3E}">
        <p14:creationId xmlns:p14="http://schemas.microsoft.com/office/powerpoint/2010/main" val="286014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Le CDI , la norme juridique</a:t>
            </a:r>
            <a:endParaRPr lang="fr-FR" dirty="0"/>
          </a:p>
        </p:txBody>
      </p:sp>
      <p:sp>
        <p:nvSpPr>
          <p:cNvPr id="3" name="Espace réservé du contenu 2"/>
          <p:cNvSpPr>
            <a:spLocks noGrp="1"/>
          </p:cNvSpPr>
          <p:nvPr>
            <p:ph idx="1"/>
          </p:nvPr>
        </p:nvSpPr>
        <p:spPr/>
        <p:txBody>
          <a:bodyPr/>
          <a:lstStyle/>
          <a:p>
            <a:r>
              <a:rPr lang="fr-FR" dirty="0" smtClean="0"/>
              <a:t>Le CDI est la norme juridique</a:t>
            </a:r>
          </a:p>
          <a:p>
            <a:r>
              <a:rPr lang="fr-FR" dirty="0" smtClean="0"/>
              <a:t>Le CDI peut être à temps complet ou à temps partiel</a:t>
            </a:r>
          </a:p>
          <a:p>
            <a:r>
              <a:rPr lang="fr-FR" dirty="0" smtClean="0"/>
              <a:t>Le CDI peut comporter une période d’essai</a:t>
            </a:r>
            <a:endParaRPr lang="fr-FR" dirty="0"/>
          </a:p>
        </p:txBody>
      </p:sp>
      <p:sp>
        <p:nvSpPr>
          <p:cNvPr id="4" name="Flèche droite 3"/>
          <p:cNvSpPr/>
          <p:nvPr/>
        </p:nvSpPr>
        <p:spPr bwMode="auto">
          <a:xfrm>
            <a:off x="1403648" y="3717032"/>
            <a:ext cx="936104" cy="432048"/>
          </a:xfrm>
          <a:prstGeom prst="rightArrow">
            <a:avLst/>
          </a:prstGeom>
          <a:no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5" name="Flèche droite 4"/>
          <p:cNvSpPr/>
          <p:nvPr/>
        </p:nvSpPr>
        <p:spPr bwMode="auto">
          <a:xfrm>
            <a:off x="683568" y="3717032"/>
            <a:ext cx="1656184" cy="432048"/>
          </a:xfrm>
          <a:prstGeom prst="rightArrow">
            <a:avLst/>
          </a:prstGeom>
          <a:solidFill>
            <a:srgbClr val="FF66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6" name="ZoneTexte 5"/>
          <p:cNvSpPr txBox="1"/>
          <p:nvPr/>
        </p:nvSpPr>
        <p:spPr>
          <a:xfrm>
            <a:off x="2339752" y="3718599"/>
            <a:ext cx="5011308" cy="830997"/>
          </a:xfrm>
          <a:prstGeom prst="rect">
            <a:avLst/>
          </a:prstGeom>
          <a:noFill/>
        </p:spPr>
        <p:txBody>
          <a:bodyPr wrap="none" rtlCol="0">
            <a:spAutoFit/>
          </a:bodyPr>
          <a:lstStyle/>
          <a:p>
            <a:r>
              <a:rPr lang="fr-FR" dirty="0" smtClean="0">
                <a:solidFill>
                  <a:srgbClr val="663300"/>
                </a:solidFill>
              </a:rPr>
              <a:t>Le choix du CDI se fait lorsque l’emploi </a:t>
            </a:r>
          </a:p>
          <a:p>
            <a:r>
              <a:rPr lang="fr-FR" dirty="0" smtClean="0">
                <a:solidFill>
                  <a:srgbClr val="663300"/>
                </a:solidFill>
              </a:rPr>
              <a:t>est durable et stable</a:t>
            </a:r>
            <a:endParaRPr lang="fr-FR" dirty="0">
              <a:solidFill>
                <a:srgbClr val="663300"/>
              </a:solidFill>
            </a:endParaRPr>
          </a:p>
        </p:txBody>
      </p:sp>
      <p:sp>
        <p:nvSpPr>
          <p:cNvPr id="7" name="Espace réservé du numéro de diapositive 6"/>
          <p:cNvSpPr>
            <a:spLocks noGrp="1"/>
          </p:cNvSpPr>
          <p:nvPr>
            <p:ph type="sldNum" sz="quarter" idx="12"/>
          </p:nvPr>
        </p:nvSpPr>
        <p:spPr/>
        <p:txBody>
          <a:bodyPr/>
          <a:lstStyle/>
          <a:p>
            <a:fld id="{EEA4A130-079B-4FD0-B445-FD5F1E6C72F1}" type="slidenum">
              <a:rPr lang="fr-FR" smtClean="0"/>
              <a:t>24</a:t>
            </a:fld>
            <a:endParaRPr lang="fr-FR"/>
          </a:p>
        </p:txBody>
      </p:sp>
    </p:spTree>
    <p:extLst>
      <p:ext uri="{BB962C8B-B14F-4D97-AF65-F5344CB8AC3E}">
        <p14:creationId xmlns:p14="http://schemas.microsoft.com/office/powerpoint/2010/main" val="2206745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a:t>
            </a:r>
            <a:r>
              <a:rPr lang="fr-FR" dirty="0"/>
              <a:t>recrutement : libre choix du salarié </a:t>
            </a:r>
          </a:p>
        </p:txBody>
      </p:sp>
      <p:sp>
        <p:nvSpPr>
          <p:cNvPr id="3" name="Espace réservé du contenu 2"/>
          <p:cNvSpPr>
            <a:spLocks noGrp="1"/>
          </p:cNvSpPr>
          <p:nvPr>
            <p:ph idx="1"/>
          </p:nvPr>
        </p:nvSpPr>
        <p:spPr/>
        <p:txBody>
          <a:bodyPr>
            <a:normAutofit lnSpcReduction="10000"/>
          </a:bodyPr>
          <a:lstStyle/>
          <a:p>
            <a:pPr>
              <a:lnSpc>
                <a:spcPct val="110000"/>
              </a:lnSpc>
              <a:buFont typeface="Wingdings" pitchFamily="2" charset="2"/>
              <a:buChar char="Ø"/>
            </a:pPr>
            <a:r>
              <a:rPr lang="fr-FR" dirty="0"/>
              <a:t>Recueil d’informations </a:t>
            </a:r>
            <a:r>
              <a:rPr lang="fr-FR" b="1" dirty="0">
                <a:solidFill>
                  <a:schemeClr val="accent1">
                    <a:lumMod val="75000"/>
                  </a:schemeClr>
                </a:solidFill>
              </a:rPr>
              <a:t>en lien direct avec l’emploi </a:t>
            </a:r>
            <a:r>
              <a:rPr lang="fr-FR" dirty="0"/>
              <a:t>: formation, expérience </a:t>
            </a:r>
            <a:r>
              <a:rPr lang="fr-FR" dirty="0" smtClean="0"/>
              <a:t>professionnelle</a:t>
            </a:r>
          </a:p>
          <a:p>
            <a:pPr marL="109728" indent="0">
              <a:lnSpc>
                <a:spcPct val="110000"/>
              </a:lnSpc>
              <a:buNone/>
            </a:pPr>
            <a:endParaRPr lang="fr-FR" dirty="0"/>
          </a:p>
          <a:p>
            <a:pPr>
              <a:buFont typeface="Wingdings" pitchFamily="2" charset="2"/>
              <a:buChar char="Ø"/>
            </a:pPr>
            <a:r>
              <a:rPr lang="fr-FR" b="1" dirty="0">
                <a:solidFill>
                  <a:schemeClr val="accent1">
                    <a:lumMod val="75000"/>
                  </a:schemeClr>
                </a:solidFill>
              </a:rPr>
              <a:t>Pas de question d’ordre privé: </a:t>
            </a:r>
            <a:r>
              <a:rPr lang="fr-FR" dirty="0"/>
              <a:t>situation de famille, état de santé, convictions religieuses,  politiques ou syndicales, antécédents </a:t>
            </a:r>
            <a:r>
              <a:rPr lang="fr-FR" dirty="0" smtClean="0"/>
              <a:t>judiciaires</a:t>
            </a:r>
          </a:p>
          <a:p>
            <a:pPr marL="109728" indent="0">
              <a:buNone/>
            </a:pPr>
            <a:endParaRPr lang="fr-FR" dirty="0"/>
          </a:p>
          <a:p>
            <a:pPr marL="354013" lvl="1" indent="-265113">
              <a:buFont typeface="Wingdings" pitchFamily="2" charset="2"/>
              <a:buChar char="Ø"/>
              <a:tabLst>
                <a:tab pos="265113" algn="l"/>
              </a:tabLst>
            </a:pPr>
            <a:r>
              <a:rPr lang="fr-FR" sz="2700" b="1" dirty="0">
                <a:solidFill>
                  <a:schemeClr val="accent1">
                    <a:lumMod val="75000"/>
                  </a:schemeClr>
                </a:solidFill>
              </a:rPr>
              <a:t>Obligation de transparence </a:t>
            </a:r>
            <a:r>
              <a:rPr lang="fr-FR" sz="2600" dirty="0"/>
              <a:t>sur méthodes et techniques de recrutement </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25</a:t>
            </a:fld>
            <a:endParaRPr lang="fr-FR"/>
          </a:p>
        </p:txBody>
      </p:sp>
    </p:spTree>
    <p:extLst>
      <p:ext uri="{BB962C8B-B14F-4D97-AF65-F5344CB8AC3E}">
        <p14:creationId xmlns:p14="http://schemas.microsoft.com/office/powerpoint/2010/main" val="2674128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Un recrutement encadré…</a:t>
            </a:r>
            <a:endParaRPr lang="fr-FR" dirty="0"/>
          </a:p>
        </p:txBody>
      </p:sp>
      <p:sp>
        <p:nvSpPr>
          <p:cNvPr id="3" name="Espace réservé du contenu 2"/>
          <p:cNvSpPr>
            <a:spLocks noGrp="1"/>
          </p:cNvSpPr>
          <p:nvPr>
            <p:ph idx="1"/>
          </p:nvPr>
        </p:nvSpPr>
        <p:spPr/>
        <p:txBody>
          <a:bodyPr>
            <a:normAutofit/>
          </a:bodyPr>
          <a:lstStyle/>
          <a:p>
            <a:r>
              <a:rPr lang="fr-FR" dirty="0"/>
              <a:t>Pas de discrimination à l’embauche</a:t>
            </a:r>
          </a:p>
          <a:p>
            <a:r>
              <a:rPr lang="fr-FR" dirty="0"/>
              <a:t>Pas d’embauche de mineur &lt; 16 ans</a:t>
            </a:r>
          </a:p>
          <a:p>
            <a:r>
              <a:rPr lang="fr-FR" dirty="0"/>
              <a:t>Pas d’embauche en cas de clause de non concurrence</a:t>
            </a:r>
          </a:p>
          <a:p>
            <a:r>
              <a:rPr lang="fr-FR" dirty="0"/>
              <a:t>Pas d’embauche d’une personne en situation irrégulière</a:t>
            </a:r>
          </a:p>
          <a:p>
            <a:r>
              <a:rPr lang="fr-FR" dirty="0" smtClean="0"/>
              <a:t>Priorité d’embauche de certains salariés</a:t>
            </a:r>
          </a:p>
          <a:p>
            <a:pPr marL="0" indent="0">
              <a:buNone/>
            </a:pPr>
            <a:endParaRPr lang="fr-FR" dirty="0"/>
          </a:p>
        </p:txBody>
      </p:sp>
      <p:pic>
        <p:nvPicPr>
          <p:cNvPr id="4" name="Espace réservé du contenu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296" y="1412776"/>
            <a:ext cx="864000" cy="864000"/>
          </a:xfrm>
          <a:prstGeom prst="rect">
            <a:avLst/>
          </a:prstGeom>
        </p:spPr>
      </p:pic>
      <p:sp>
        <p:nvSpPr>
          <p:cNvPr id="5" name="Espace réservé du numéro de diapositive 4"/>
          <p:cNvSpPr>
            <a:spLocks noGrp="1"/>
          </p:cNvSpPr>
          <p:nvPr>
            <p:ph type="sldNum" sz="quarter" idx="12"/>
          </p:nvPr>
        </p:nvSpPr>
        <p:spPr/>
        <p:txBody>
          <a:bodyPr/>
          <a:lstStyle/>
          <a:p>
            <a:fld id="{EEA4A130-079B-4FD0-B445-FD5F1E6C72F1}" type="slidenum">
              <a:rPr lang="fr-FR" smtClean="0"/>
              <a:t>26</a:t>
            </a:fld>
            <a:endParaRPr lang="fr-FR"/>
          </a:p>
        </p:txBody>
      </p:sp>
    </p:spTree>
    <p:extLst>
      <p:ext uri="{BB962C8B-B14F-4D97-AF65-F5344CB8AC3E}">
        <p14:creationId xmlns:p14="http://schemas.microsoft.com/office/powerpoint/2010/main" val="23987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L’embauche des salariés étrangers</a:t>
            </a:r>
            <a:endParaRPr lang="fr-FR" dirty="0"/>
          </a:p>
        </p:txBody>
      </p:sp>
      <p:sp>
        <p:nvSpPr>
          <p:cNvPr id="3" name="Espace réservé du contenu 2"/>
          <p:cNvSpPr>
            <a:spLocks noGrp="1"/>
          </p:cNvSpPr>
          <p:nvPr>
            <p:ph idx="1"/>
          </p:nvPr>
        </p:nvSpPr>
        <p:spPr/>
        <p:txBody>
          <a:bodyPr>
            <a:normAutofit lnSpcReduction="10000"/>
          </a:bodyPr>
          <a:lstStyle/>
          <a:p>
            <a:r>
              <a:rPr lang="fr-FR" dirty="0"/>
              <a:t>Salariés étrangers ressortissants </a:t>
            </a:r>
            <a:r>
              <a:rPr lang="fr-FR" u="sng" dirty="0"/>
              <a:t>non communautaires</a:t>
            </a:r>
          </a:p>
          <a:p>
            <a:pPr lvl="1"/>
            <a:r>
              <a:rPr lang="fr-FR" b="1" dirty="0">
                <a:solidFill>
                  <a:schemeClr val="accent1">
                    <a:lumMod val="75000"/>
                  </a:schemeClr>
                </a:solidFill>
              </a:rPr>
              <a:t>Titre de séjour</a:t>
            </a:r>
          </a:p>
          <a:p>
            <a:pPr marL="393192" lvl="1" indent="0">
              <a:buNone/>
            </a:pPr>
            <a:r>
              <a:rPr lang="fr-FR" dirty="0"/>
              <a:t>	</a:t>
            </a:r>
            <a:r>
              <a:rPr lang="fr-FR" b="1" dirty="0">
                <a:solidFill>
                  <a:schemeClr val="accent1">
                    <a:lumMod val="75000"/>
                  </a:schemeClr>
                </a:solidFill>
              </a:rPr>
              <a:t>ET</a:t>
            </a:r>
          </a:p>
          <a:p>
            <a:pPr lvl="1"/>
            <a:r>
              <a:rPr lang="fr-FR" b="1" dirty="0">
                <a:solidFill>
                  <a:schemeClr val="accent1">
                    <a:lumMod val="75000"/>
                  </a:schemeClr>
                </a:solidFill>
              </a:rPr>
              <a:t>Autorisation de travailler</a:t>
            </a:r>
          </a:p>
          <a:p>
            <a:pPr lvl="1"/>
            <a:endParaRPr lang="fr-FR" dirty="0"/>
          </a:p>
          <a:p>
            <a:pPr lvl="1"/>
            <a:endParaRPr lang="fr-FR" dirty="0"/>
          </a:p>
          <a:p>
            <a:endParaRPr lang="fr-FR" dirty="0"/>
          </a:p>
          <a:p>
            <a:r>
              <a:rPr lang="fr-FR" dirty="0"/>
              <a:t>Salariés </a:t>
            </a:r>
            <a:r>
              <a:rPr lang="fr-FR" u="sng" dirty="0"/>
              <a:t>communautaires</a:t>
            </a:r>
            <a:r>
              <a:rPr lang="fr-FR" dirty="0"/>
              <a:t> : libre circulation des travailleurs dans les pays de l’Union Européenne</a:t>
            </a:r>
          </a:p>
          <a:p>
            <a:endParaRPr lang="fr-FR" dirty="0"/>
          </a:p>
        </p:txBody>
      </p:sp>
      <p:sp>
        <p:nvSpPr>
          <p:cNvPr id="4" name="Flèche droite 3"/>
          <p:cNvSpPr/>
          <p:nvPr/>
        </p:nvSpPr>
        <p:spPr>
          <a:xfrm>
            <a:off x="900409" y="3582308"/>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979712" y="3408675"/>
            <a:ext cx="6744154" cy="923330"/>
          </a:xfrm>
          <a:prstGeom prst="rect">
            <a:avLst/>
          </a:prstGeom>
          <a:noFill/>
        </p:spPr>
        <p:txBody>
          <a:bodyPr wrap="none" rtlCol="0">
            <a:spAutoFit/>
          </a:bodyPr>
          <a:lstStyle/>
          <a:p>
            <a:r>
              <a:rPr lang="fr-FR" dirty="0" smtClean="0"/>
              <a:t>Si absence de l’un des 2 papiers, le salarié est en situation</a:t>
            </a:r>
          </a:p>
          <a:p>
            <a:r>
              <a:rPr lang="fr-FR" dirty="0" smtClean="0"/>
              <a:t>Irrégulière. L’employeur doit donc le licencier et lui verser</a:t>
            </a:r>
          </a:p>
          <a:p>
            <a:r>
              <a:rPr lang="fr-FR" dirty="0" smtClean="0"/>
              <a:t>Une indemnité forfaitaire (2 mois de salaires) </a:t>
            </a:r>
            <a:endParaRPr lang="fr-FR" dirty="0"/>
          </a:p>
        </p:txBody>
      </p:sp>
      <p:sp>
        <p:nvSpPr>
          <p:cNvPr id="6" name="Espace réservé du numéro de diapositive 5"/>
          <p:cNvSpPr>
            <a:spLocks noGrp="1"/>
          </p:cNvSpPr>
          <p:nvPr>
            <p:ph type="sldNum" sz="quarter" idx="12"/>
          </p:nvPr>
        </p:nvSpPr>
        <p:spPr/>
        <p:txBody>
          <a:bodyPr/>
          <a:lstStyle/>
          <a:p>
            <a:fld id="{EEA4A130-079B-4FD0-B445-FD5F1E6C72F1}" type="slidenum">
              <a:rPr lang="fr-FR" smtClean="0"/>
              <a:t>27</a:t>
            </a:fld>
            <a:endParaRPr lang="fr-FR"/>
          </a:p>
        </p:txBody>
      </p:sp>
    </p:spTree>
    <p:extLst>
      <p:ext uri="{BB962C8B-B14F-4D97-AF65-F5344CB8AC3E}">
        <p14:creationId xmlns:p14="http://schemas.microsoft.com/office/powerpoint/2010/main" val="195443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377461348"/>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 contenu du contrat</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28</a:t>
            </a:fld>
            <a:endParaRPr lang="fr-FR"/>
          </a:p>
        </p:txBody>
      </p:sp>
    </p:spTree>
    <p:extLst>
      <p:ext uri="{BB962C8B-B14F-4D97-AF65-F5344CB8AC3E}">
        <p14:creationId xmlns:p14="http://schemas.microsoft.com/office/powerpoint/2010/main" val="414775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période d’essai du CDI</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2794809"/>
              </p:ext>
            </p:extLst>
          </p:nvPr>
        </p:nvGraphicFramePr>
        <p:xfrm>
          <a:off x="457200" y="1295400"/>
          <a:ext cx="8555831"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29</a:t>
            </a:fld>
            <a:endParaRPr lang="fr-FR"/>
          </a:p>
        </p:txBody>
      </p:sp>
    </p:spTree>
    <p:extLst>
      <p:ext uri="{BB962C8B-B14F-4D97-AF65-F5344CB8AC3E}">
        <p14:creationId xmlns:p14="http://schemas.microsoft.com/office/powerpoint/2010/main" val="341156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droit pour </a:t>
            </a:r>
            <a:r>
              <a:rPr lang="fr-FR" b="1" dirty="0" smtClean="0"/>
              <a:t>les salariés titulaires d’un contrat de travail</a:t>
            </a:r>
          </a:p>
          <a:p>
            <a:endParaRPr lang="fr-FR" dirty="0"/>
          </a:p>
          <a:p>
            <a:r>
              <a:rPr lang="fr-FR" dirty="0" smtClean="0"/>
              <a:t>Un droit qui régit les relations </a:t>
            </a:r>
            <a:r>
              <a:rPr lang="fr-FR" b="1" dirty="0" smtClean="0"/>
              <a:t>individuelles</a:t>
            </a:r>
            <a:r>
              <a:rPr lang="fr-FR" dirty="0" smtClean="0"/>
              <a:t> et </a:t>
            </a:r>
            <a:r>
              <a:rPr lang="fr-FR" b="1" dirty="0" smtClean="0"/>
              <a:t>collectives</a:t>
            </a:r>
            <a:r>
              <a:rPr lang="fr-FR" dirty="0" smtClean="0"/>
              <a:t> du travail</a:t>
            </a:r>
          </a:p>
          <a:p>
            <a:endParaRPr lang="fr-FR" dirty="0"/>
          </a:p>
          <a:p>
            <a:r>
              <a:rPr lang="fr-FR" dirty="0" smtClean="0"/>
              <a:t>Un droit qui s’applique au secteur privé</a:t>
            </a:r>
            <a:endParaRPr lang="fr-FR" dirty="0"/>
          </a:p>
        </p:txBody>
      </p:sp>
      <p:sp>
        <p:nvSpPr>
          <p:cNvPr id="3" name="Titre 2"/>
          <p:cNvSpPr>
            <a:spLocks noGrp="1"/>
          </p:cNvSpPr>
          <p:nvPr>
            <p:ph type="title"/>
          </p:nvPr>
        </p:nvSpPr>
        <p:spPr/>
        <p:txBody>
          <a:bodyPr/>
          <a:lstStyle/>
          <a:p>
            <a:r>
              <a:rPr lang="fr-FR" dirty="0" smtClean="0"/>
              <a:t>Définition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a:t>
            </a:fld>
            <a:endParaRPr lang="fr-FR"/>
          </a:p>
        </p:txBody>
      </p:sp>
    </p:spTree>
    <p:extLst>
      <p:ext uri="{BB962C8B-B14F-4D97-AF65-F5344CB8AC3E}">
        <p14:creationId xmlns:p14="http://schemas.microsoft.com/office/powerpoint/2010/main" val="4023479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Rupture de la période d’essai</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solidFill>
                  <a:srgbClr val="C00000"/>
                </a:solidFill>
              </a:rPr>
              <a:t>La rupture n’est ni une démission, ni un licenciement</a:t>
            </a:r>
          </a:p>
          <a:p>
            <a:r>
              <a:rPr lang="fr-FR" dirty="0"/>
              <a:t>Pas de procédure,  pas de motif, pas d’indemnité de </a:t>
            </a:r>
            <a:r>
              <a:rPr lang="fr-FR" dirty="0" smtClean="0"/>
              <a:t>rupture</a:t>
            </a:r>
          </a:p>
          <a:p>
            <a:r>
              <a:rPr lang="fr-FR" dirty="0"/>
              <a:t>Absence de formalisme mais LR avec AR pour des questions de preuve</a:t>
            </a:r>
          </a:p>
          <a:p>
            <a:pPr marL="109728" indent="0">
              <a:buNone/>
            </a:pPr>
            <a:r>
              <a:rPr lang="fr-FR" dirty="0"/>
              <a:t> </a:t>
            </a:r>
            <a:r>
              <a:rPr lang="fr-FR" dirty="0" smtClean="0"/>
              <a:t> Rupture </a:t>
            </a:r>
            <a:r>
              <a:rPr lang="fr-FR" dirty="0"/>
              <a:t>que si </a:t>
            </a:r>
            <a:r>
              <a:rPr lang="fr-FR" u="sng" dirty="0"/>
              <a:t>inadéquation entre compétences </a:t>
            </a:r>
            <a:r>
              <a:rPr lang="fr-FR" u="sng" dirty="0" smtClean="0"/>
              <a:t>et </a:t>
            </a:r>
            <a:r>
              <a:rPr lang="fr-FR" u="sng" dirty="0"/>
              <a:t>poste occupé </a:t>
            </a:r>
            <a:r>
              <a:rPr lang="fr-FR" dirty="0"/>
              <a:t>sinon abus de droit</a:t>
            </a:r>
          </a:p>
          <a:p>
            <a:pPr marL="109728" indent="0">
              <a:buNone/>
            </a:pPr>
            <a:endParaRPr lang="fr-FR" dirty="0"/>
          </a:p>
          <a:p>
            <a:r>
              <a:rPr lang="fr-FR" u="sng" dirty="0"/>
              <a:t>Sauf si faute du salarié </a:t>
            </a:r>
            <a:r>
              <a:rPr lang="fr-FR" dirty="0"/>
              <a:t>:</a:t>
            </a:r>
            <a:r>
              <a:rPr lang="fr-FR" u="sng" dirty="0"/>
              <a:t>respect de la procédure disciplinaire</a:t>
            </a:r>
          </a:p>
          <a:p>
            <a:pPr marL="0" indent="0">
              <a:buNone/>
            </a:pPr>
            <a:endParaRPr lang="fr-FR" dirty="0"/>
          </a:p>
        </p:txBody>
      </p:sp>
      <p:sp>
        <p:nvSpPr>
          <p:cNvPr id="4" name="Flèche droite 3"/>
          <p:cNvSpPr/>
          <p:nvPr/>
        </p:nvSpPr>
        <p:spPr>
          <a:xfrm>
            <a:off x="467544" y="2420888"/>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30</a:t>
            </a:fld>
            <a:endParaRPr lang="fr-FR"/>
          </a:p>
        </p:txBody>
      </p:sp>
    </p:spTree>
    <p:extLst>
      <p:ext uri="{BB962C8B-B14F-4D97-AF65-F5344CB8AC3E}">
        <p14:creationId xmlns:p14="http://schemas.microsoft.com/office/powerpoint/2010/main" val="117258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Préavis à respecter lors de la rupture de la période d’essai</a:t>
            </a:r>
            <a:endParaRPr lang="fr-FR" dirty="0"/>
          </a:p>
        </p:txBody>
      </p:sp>
      <p:pic>
        <p:nvPicPr>
          <p:cNvPr id="3074" name="Picture 2"/>
          <p:cNvPicPr>
            <a:picLocks noGrp="1" noChangeAspect="1" noChangeArrowheads="1"/>
          </p:cNvPicPr>
          <p:nvPr>
            <p:ph idx="1"/>
          </p:nvPr>
        </p:nvPicPr>
        <p:blipFill>
          <a:blip r:embed="rId2">
            <a:duotone>
              <a:prstClr val="black"/>
              <a:srgbClr val="D6AF84">
                <a:tint val="45000"/>
                <a:satMod val="400000"/>
              </a:srgbClr>
            </a:duotone>
            <a:extLst>
              <a:ext uri="{28A0092B-C50C-407E-A947-70E740481C1C}">
                <a14:useLocalDpi xmlns:a14="http://schemas.microsoft.com/office/drawing/2010/main" val="0"/>
              </a:ext>
            </a:extLst>
          </a:blip>
          <a:srcRect/>
          <a:stretch>
            <a:fillRect/>
          </a:stretch>
        </p:blipFill>
        <p:spPr bwMode="auto">
          <a:xfrm>
            <a:off x="1166813" y="1998838"/>
            <a:ext cx="7415212" cy="3149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EEA4A130-079B-4FD0-B445-FD5F1E6C72F1}" type="slidenum">
              <a:rPr lang="fr-FR" smtClean="0"/>
              <a:t>31</a:t>
            </a:fld>
            <a:endParaRPr lang="fr-FR"/>
          </a:p>
        </p:txBody>
      </p:sp>
    </p:spTree>
    <p:extLst>
      <p:ext uri="{BB962C8B-B14F-4D97-AF65-F5344CB8AC3E}">
        <p14:creationId xmlns:p14="http://schemas.microsoft.com/office/powerpoint/2010/main" val="79666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301920018"/>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clauses générales</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32</a:t>
            </a:fld>
            <a:endParaRPr lang="fr-FR"/>
          </a:p>
        </p:txBody>
      </p:sp>
    </p:spTree>
    <p:extLst>
      <p:ext uri="{BB962C8B-B14F-4D97-AF65-F5344CB8AC3E}">
        <p14:creationId xmlns:p14="http://schemas.microsoft.com/office/powerpoint/2010/main" val="1348578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extLst>
              <p:ext uri="{D42A27DB-BD31-4B8C-83A1-F6EECF244321}">
                <p14:modId xmlns:p14="http://schemas.microsoft.com/office/powerpoint/2010/main" val="1301063178"/>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clauses facultatives</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33</a:t>
            </a:fld>
            <a:endParaRPr lang="fr-FR"/>
          </a:p>
        </p:txBody>
      </p:sp>
    </p:spTree>
    <p:extLst>
      <p:ext uri="{BB962C8B-B14F-4D97-AF65-F5344CB8AC3E}">
        <p14:creationId xmlns:p14="http://schemas.microsoft.com/office/powerpoint/2010/main" val="1896948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u="sng" dirty="0" smtClean="0"/>
              <a:t>Définition</a:t>
            </a:r>
            <a:r>
              <a:rPr lang="fr-FR" dirty="0" smtClean="0"/>
              <a:t> : </a:t>
            </a:r>
            <a:r>
              <a:rPr lang="fr-FR" sz="2400" b="1" dirty="0" smtClean="0">
                <a:solidFill>
                  <a:srgbClr val="C00000"/>
                </a:solidFill>
              </a:rPr>
              <a:t>Clause par laquelle l’employeur s’autorise à modifier unilatéralement le lieu d’exécution de la prestation de travail.</a:t>
            </a:r>
          </a:p>
          <a:p>
            <a:r>
              <a:rPr lang="fr-FR" u="sng" dirty="0" smtClean="0"/>
              <a:t>Conditions de validité </a:t>
            </a:r>
          </a:p>
          <a:p>
            <a:pPr lvl="1"/>
            <a:r>
              <a:rPr lang="fr-FR" dirty="0" smtClean="0"/>
              <a:t>Définition </a:t>
            </a:r>
            <a:r>
              <a:rPr lang="fr-FR" b="1" dirty="0" smtClean="0"/>
              <a:t>précise de la zone géographique </a:t>
            </a:r>
            <a:r>
              <a:rPr lang="fr-FR" dirty="0" smtClean="0"/>
              <a:t>d’application</a:t>
            </a:r>
          </a:p>
          <a:p>
            <a:pPr lvl="1"/>
            <a:r>
              <a:rPr lang="fr-FR" b="1" dirty="0" smtClean="0">
                <a:solidFill>
                  <a:srgbClr val="002060"/>
                </a:solidFill>
              </a:rPr>
              <a:t>Prévue</a:t>
            </a:r>
            <a:r>
              <a:rPr lang="fr-FR" dirty="0" smtClean="0"/>
              <a:t> par le contrat de travail ou par convention collective (et le salarié doit  en avoir été informé)</a:t>
            </a:r>
          </a:p>
          <a:p>
            <a:pPr lvl="1"/>
            <a:r>
              <a:rPr lang="fr-FR" dirty="0" smtClean="0"/>
              <a:t>Le refus de mobilité du salarié peut justifier son licenciement</a:t>
            </a:r>
          </a:p>
          <a:p>
            <a:pPr lvl="1"/>
            <a:r>
              <a:rPr lang="fr-FR" dirty="0" smtClean="0"/>
              <a:t>Ne doit </a:t>
            </a:r>
            <a:r>
              <a:rPr lang="fr-FR" b="1" dirty="0" smtClean="0"/>
              <a:t>pas porter atteinte </a:t>
            </a:r>
            <a:r>
              <a:rPr lang="fr-FR" dirty="0" smtClean="0"/>
              <a:t>au droit du salarié à une </a:t>
            </a:r>
            <a:r>
              <a:rPr lang="fr-FR" b="1" dirty="0" smtClean="0"/>
              <a:t>vie personnelle et familiale</a:t>
            </a:r>
            <a:endParaRPr lang="fr-FR" b="1" dirty="0"/>
          </a:p>
        </p:txBody>
      </p:sp>
      <p:sp>
        <p:nvSpPr>
          <p:cNvPr id="3" name="Titre 2"/>
          <p:cNvSpPr>
            <a:spLocks noGrp="1"/>
          </p:cNvSpPr>
          <p:nvPr>
            <p:ph type="title"/>
          </p:nvPr>
        </p:nvSpPr>
        <p:spPr/>
        <p:txBody>
          <a:bodyPr/>
          <a:lstStyle/>
          <a:p>
            <a:r>
              <a:rPr lang="fr-FR" dirty="0" smtClean="0"/>
              <a:t>La clause de mobilité</a:t>
            </a:r>
            <a:endParaRPr lang="fr-FR" dirty="0"/>
          </a:p>
        </p:txBody>
      </p:sp>
      <p:sp>
        <p:nvSpPr>
          <p:cNvPr id="4" name="Flèche droite 3"/>
          <p:cNvSpPr/>
          <p:nvPr/>
        </p:nvSpPr>
        <p:spPr>
          <a:xfrm>
            <a:off x="452611" y="5085184"/>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34</a:t>
            </a:fld>
            <a:endParaRPr lang="fr-FR"/>
          </a:p>
        </p:txBody>
      </p:sp>
    </p:spTree>
    <p:extLst>
      <p:ext uri="{BB962C8B-B14F-4D97-AF65-F5344CB8AC3E}">
        <p14:creationId xmlns:p14="http://schemas.microsoft.com/office/powerpoint/2010/main" val="12662437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u="sng" dirty="0" smtClean="0"/>
              <a:t>Définition</a:t>
            </a:r>
            <a:r>
              <a:rPr lang="fr-FR" dirty="0" smtClean="0"/>
              <a:t> :</a:t>
            </a:r>
            <a:r>
              <a:rPr lang="fr-FR" sz="2000" dirty="0" smtClean="0"/>
              <a:t> </a:t>
            </a:r>
            <a:r>
              <a:rPr lang="fr-FR" sz="2200" b="1" dirty="0" smtClean="0">
                <a:solidFill>
                  <a:srgbClr val="C00000"/>
                </a:solidFill>
              </a:rPr>
              <a:t>clause par laquelle le salarié s’engage à ne pas travailler pour une entreprise concurrente à la rupture de son contrat pendant une certaine durée et moyennant une contrepartie financière</a:t>
            </a:r>
          </a:p>
          <a:p>
            <a:r>
              <a:rPr lang="fr-FR" u="sng" dirty="0" smtClean="0"/>
              <a:t>Conditions de validité de la clause</a:t>
            </a:r>
          </a:p>
          <a:p>
            <a:pPr lvl="1"/>
            <a:r>
              <a:rPr lang="fr-FR" b="1" dirty="0" smtClean="0"/>
              <a:t>Limitation</a:t>
            </a:r>
            <a:r>
              <a:rPr lang="fr-FR" dirty="0" smtClean="0"/>
              <a:t> dans le </a:t>
            </a:r>
            <a:r>
              <a:rPr lang="fr-FR" b="1" dirty="0"/>
              <a:t>temps, </a:t>
            </a:r>
            <a:r>
              <a:rPr lang="fr-FR" dirty="0" smtClean="0"/>
              <a:t>dans l’</a:t>
            </a:r>
            <a:r>
              <a:rPr lang="fr-FR" b="1" dirty="0"/>
              <a:t>espace </a:t>
            </a:r>
            <a:r>
              <a:rPr lang="fr-FR" dirty="0" smtClean="0"/>
              <a:t>et quant à la </a:t>
            </a:r>
            <a:r>
              <a:rPr lang="fr-FR" b="1" dirty="0"/>
              <a:t>nature des activités professionnelles</a:t>
            </a:r>
          </a:p>
          <a:p>
            <a:pPr lvl="1"/>
            <a:r>
              <a:rPr lang="fr-FR" b="1" dirty="0" smtClean="0"/>
              <a:t>Contrepartie financière </a:t>
            </a:r>
            <a:r>
              <a:rPr lang="fr-FR" dirty="0" smtClean="0"/>
              <a:t>obligatoirement versée après la rupture du contrat</a:t>
            </a:r>
          </a:p>
          <a:p>
            <a:pPr lvl="1"/>
            <a:r>
              <a:rPr lang="fr-FR" dirty="0" smtClean="0"/>
              <a:t>Etre </a:t>
            </a:r>
            <a:r>
              <a:rPr lang="fr-FR" b="1" dirty="0" smtClean="0"/>
              <a:t>indispensable à la protection </a:t>
            </a:r>
            <a:r>
              <a:rPr lang="fr-FR" dirty="0" smtClean="0"/>
              <a:t>des intérêts légitimes de </a:t>
            </a:r>
            <a:r>
              <a:rPr lang="fr-FR" b="1" dirty="0" smtClean="0"/>
              <a:t>l’entreprise (perte d’un savoir-faire, détournement de clientèle..)</a:t>
            </a:r>
          </a:p>
          <a:p>
            <a:pPr lvl="1"/>
            <a:r>
              <a:rPr lang="fr-FR" dirty="0" smtClean="0"/>
              <a:t>Tenir compte des </a:t>
            </a:r>
            <a:r>
              <a:rPr lang="fr-FR" b="1" dirty="0" smtClean="0"/>
              <a:t>spécificités de l’emploi du salarié</a:t>
            </a:r>
          </a:p>
        </p:txBody>
      </p:sp>
      <p:sp>
        <p:nvSpPr>
          <p:cNvPr id="3" name="Titre 2"/>
          <p:cNvSpPr>
            <a:spLocks noGrp="1"/>
          </p:cNvSpPr>
          <p:nvPr>
            <p:ph type="title"/>
          </p:nvPr>
        </p:nvSpPr>
        <p:spPr/>
        <p:txBody>
          <a:bodyPr/>
          <a:lstStyle/>
          <a:p>
            <a:r>
              <a:rPr lang="fr-FR" dirty="0" smtClean="0"/>
              <a:t>La clause de non concurrence</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35</a:t>
            </a:fld>
            <a:endParaRPr lang="fr-FR"/>
          </a:p>
        </p:txBody>
      </p:sp>
    </p:spTree>
    <p:extLst>
      <p:ext uri="{BB962C8B-B14F-4D97-AF65-F5344CB8AC3E}">
        <p14:creationId xmlns:p14="http://schemas.microsoft.com/office/powerpoint/2010/main" val="203383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4788776"/>
          </a:xfrm>
        </p:spPr>
        <p:txBody>
          <a:bodyPr>
            <a:normAutofit fontScale="92500" lnSpcReduction="10000"/>
          </a:bodyPr>
          <a:lstStyle/>
          <a:p>
            <a:pPr algn="just"/>
            <a:r>
              <a:rPr lang="fr-FR" u="sng" dirty="0" smtClean="0"/>
              <a:t>Définition</a:t>
            </a:r>
            <a:r>
              <a:rPr lang="fr-FR" dirty="0" smtClean="0"/>
              <a:t> : </a:t>
            </a:r>
            <a:r>
              <a:rPr lang="fr-FR" sz="2300" b="1" dirty="0" smtClean="0">
                <a:solidFill>
                  <a:srgbClr val="002060"/>
                </a:solidFill>
              </a:rPr>
              <a:t>clause par laquelle le salarié s’engage à rester un certain temps au service de son employeur en raison d’une formation particulière qu’il lui a </a:t>
            </a:r>
            <a:r>
              <a:rPr lang="fr-FR" sz="2300" b="1" dirty="0">
                <a:solidFill>
                  <a:srgbClr val="002060"/>
                </a:solidFill>
              </a:rPr>
              <a:t>assurée . En cas de démission avant l’expiration de ce délai, le salarié doit </a:t>
            </a:r>
            <a:r>
              <a:rPr lang="fr-FR" sz="2300" b="1" dirty="0" smtClean="0">
                <a:solidFill>
                  <a:srgbClr val="002060"/>
                </a:solidFill>
              </a:rPr>
              <a:t>rembourser à l’employeur les frais de formation.</a:t>
            </a:r>
          </a:p>
          <a:p>
            <a:r>
              <a:rPr lang="fr-FR" u="sng" dirty="0" smtClean="0"/>
              <a:t>Conditions de validité</a:t>
            </a:r>
          </a:p>
          <a:p>
            <a:pPr lvl="1" algn="just">
              <a:buFont typeface="Wingdings" pitchFamily="2" charset="2"/>
              <a:buChar char="§"/>
            </a:pPr>
            <a:r>
              <a:rPr lang="fr-FR" b="1" dirty="0" smtClean="0">
                <a:solidFill>
                  <a:srgbClr val="002060"/>
                </a:solidFill>
              </a:rPr>
              <a:t>frais </a:t>
            </a:r>
            <a:r>
              <a:rPr lang="fr-FR" b="1" dirty="0">
                <a:solidFill>
                  <a:srgbClr val="002060"/>
                </a:solidFill>
              </a:rPr>
              <a:t>de formation </a:t>
            </a:r>
            <a:r>
              <a:rPr lang="fr-FR" b="1" dirty="0" smtClean="0">
                <a:solidFill>
                  <a:srgbClr val="002060"/>
                </a:solidFill>
              </a:rPr>
              <a:t>supérieurs </a:t>
            </a:r>
            <a:r>
              <a:rPr lang="fr-FR" dirty="0"/>
              <a:t>à </a:t>
            </a:r>
            <a:r>
              <a:rPr lang="fr-FR" dirty="0" smtClean="0"/>
              <a:t>ceux imposés par la loi ou convention collective</a:t>
            </a:r>
            <a:endParaRPr lang="fr-FR" dirty="0"/>
          </a:p>
          <a:p>
            <a:pPr marL="735013" lvl="1" indent="-342900" algn="just">
              <a:buFont typeface="Wingdings" pitchFamily="2" charset="2"/>
              <a:buChar char="§"/>
            </a:pPr>
            <a:r>
              <a:rPr lang="fr-FR" b="1" dirty="0" smtClean="0">
                <a:solidFill>
                  <a:srgbClr val="002060"/>
                </a:solidFill>
              </a:rPr>
              <a:t>Indemnité </a:t>
            </a:r>
            <a:r>
              <a:rPr lang="fr-FR" dirty="0" smtClean="0"/>
              <a:t>versée </a:t>
            </a:r>
            <a:r>
              <a:rPr lang="fr-FR" dirty="0"/>
              <a:t>par le salarié </a:t>
            </a:r>
            <a:r>
              <a:rPr lang="fr-FR" b="1" dirty="0" smtClean="0">
                <a:solidFill>
                  <a:srgbClr val="002060"/>
                </a:solidFill>
              </a:rPr>
              <a:t>proportionnée </a:t>
            </a:r>
            <a:r>
              <a:rPr lang="fr-FR" dirty="0"/>
              <a:t>aux frais de formation </a:t>
            </a:r>
            <a:r>
              <a:rPr lang="fr-FR" dirty="0" smtClean="0"/>
              <a:t>engagés</a:t>
            </a:r>
            <a:endParaRPr lang="fr-FR" dirty="0"/>
          </a:p>
          <a:p>
            <a:pPr lvl="1" algn="just">
              <a:buFont typeface="Wingdings" pitchFamily="2" charset="2"/>
              <a:buChar char="§"/>
            </a:pPr>
            <a:r>
              <a:rPr lang="fr-FR" b="1" dirty="0" smtClean="0">
                <a:solidFill>
                  <a:srgbClr val="002060"/>
                </a:solidFill>
              </a:rPr>
              <a:t>Convention particulière</a:t>
            </a:r>
            <a:r>
              <a:rPr lang="fr-FR" dirty="0"/>
              <a:t> </a:t>
            </a:r>
            <a:r>
              <a:rPr lang="fr-FR" b="1" dirty="0" smtClean="0">
                <a:solidFill>
                  <a:srgbClr val="002060"/>
                </a:solidFill>
              </a:rPr>
              <a:t>conclue </a:t>
            </a:r>
            <a:r>
              <a:rPr lang="fr-FR" b="1" dirty="0">
                <a:solidFill>
                  <a:srgbClr val="002060"/>
                </a:solidFill>
              </a:rPr>
              <a:t>avant le début de la </a:t>
            </a:r>
            <a:r>
              <a:rPr lang="fr-FR" b="1" dirty="0" smtClean="0">
                <a:solidFill>
                  <a:srgbClr val="002060"/>
                </a:solidFill>
              </a:rPr>
              <a:t>formation</a:t>
            </a:r>
          </a:p>
          <a:p>
            <a:pPr lvl="1" algn="just">
              <a:buFont typeface="Wingdings" pitchFamily="2" charset="2"/>
              <a:buChar char="§"/>
            </a:pPr>
            <a:r>
              <a:rPr lang="fr-FR" b="1" dirty="0" smtClean="0">
                <a:solidFill>
                  <a:srgbClr val="002060"/>
                </a:solidFill>
              </a:rPr>
              <a:t> </a:t>
            </a:r>
            <a:r>
              <a:rPr lang="fr-FR" dirty="0" smtClean="0"/>
              <a:t>la clause ne doit pas avoir pour effet de priver le salarié de toute possibilité de rompre son contrat.</a:t>
            </a:r>
          </a:p>
          <a:p>
            <a:pPr lvl="1"/>
            <a:endParaRPr lang="fr-FR" dirty="0"/>
          </a:p>
        </p:txBody>
      </p:sp>
      <p:sp>
        <p:nvSpPr>
          <p:cNvPr id="3" name="Titre 2"/>
          <p:cNvSpPr>
            <a:spLocks noGrp="1"/>
          </p:cNvSpPr>
          <p:nvPr>
            <p:ph type="title"/>
          </p:nvPr>
        </p:nvSpPr>
        <p:spPr/>
        <p:txBody>
          <a:bodyPr/>
          <a:lstStyle/>
          <a:p>
            <a:r>
              <a:rPr lang="fr-FR" dirty="0" smtClean="0"/>
              <a:t>Clause de dédit formation</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6037684"/>
            <a:ext cx="464840" cy="464840"/>
          </a:xfrm>
          <a:prstGeom prst="rect">
            <a:avLst/>
          </a:prstGeom>
        </p:spPr>
      </p:pic>
      <p:sp>
        <p:nvSpPr>
          <p:cNvPr id="6" name="ZoneTexte 5"/>
          <p:cNvSpPr txBox="1"/>
          <p:nvPr/>
        </p:nvSpPr>
        <p:spPr>
          <a:xfrm>
            <a:off x="3131840" y="6053039"/>
            <a:ext cx="4737194" cy="584775"/>
          </a:xfrm>
          <a:prstGeom prst="rect">
            <a:avLst/>
          </a:prstGeom>
          <a:noFill/>
        </p:spPr>
        <p:txBody>
          <a:bodyPr wrap="none" rtlCol="0">
            <a:spAutoFit/>
          </a:bodyPr>
          <a:lstStyle/>
          <a:p>
            <a:r>
              <a:rPr lang="fr-FR" sz="1600" b="1" dirty="0" smtClean="0"/>
              <a:t>Cette clause est interdite dans les contrats de</a:t>
            </a:r>
          </a:p>
          <a:p>
            <a:r>
              <a:rPr lang="fr-FR" sz="1600" b="1" dirty="0" smtClean="0"/>
              <a:t> professionnalisation</a:t>
            </a:r>
            <a:endParaRPr lang="fr-FR" sz="1600" b="1" dirty="0"/>
          </a:p>
        </p:txBody>
      </p:sp>
      <p:sp>
        <p:nvSpPr>
          <p:cNvPr id="5" name="Espace réservé du numéro de diapositive 4"/>
          <p:cNvSpPr>
            <a:spLocks noGrp="1"/>
          </p:cNvSpPr>
          <p:nvPr>
            <p:ph type="sldNum" sz="quarter" idx="12"/>
          </p:nvPr>
        </p:nvSpPr>
        <p:spPr/>
        <p:txBody>
          <a:bodyPr/>
          <a:lstStyle/>
          <a:p>
            <a:fld id="{3D8AEB55-259F-4E1D-A4CE-E9C2E3F018E0}" type="slidenum">
              <a:rPr lang="fr-FR" smtClean="0"/>
              <a:t>36</a:t>
            </a:fld>
            <a:endParaRPr lang="fr-FR"/>
          </a:p>
        </p:txBody>
      </p:sp>
    </p:spTree>
    <p:extLst>
      <p:ext uri="{BB962C8B-B14F-4D97-AF65-F5344CB8AC3E}">
        <p14:creationId xmlns:p14="http://schemas.microsoft.com/office/powerpoint/2010/main" val="1098729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109728" indent="0">
              <a:buNone/>
            </a:pPr>
            <a:endParaRPr lang="fr-FR" dirty="0"/>
          </a:p>
        </p:txBody>
      </p:sp>
      <p:sp>
        <p:nvSpPr>
          <p:cNvPr id="3" name="Titre 2"/>
          <p:cNvSpPr>
            <a:spLocks noGrp="1"/>
          </p:cNvSpPr>
          <p:nvPr>
            <p:ph type="title"/>
          </p:nvPr>
        </p:nvSpPr>
        <p:spPr/>
        <p:txBody>
          <a:bodyPr/>
          <a:lstStyle/>
          <a:p>
            <a:r>
              <a:rPr lang="fr-FR" dirty="0" smtClean="0"/>
              <a:t>La clause d’invention</a:t>
            </a:r>
            <a:endParaRPr lang="fr-FR" dirty="0"/>
          </a:p>
        </p:txBody>
      </p:sp>
      <p:graphicFrame>
        <p:nvGraphicFramePr>
          <p:cNvPr id="4" name="Diagramme 3"/>
          <p:cNvGraphicFramePr/>
          <p:nvPr>
            <p:extLst>
              <p:ext uri="{D42A27DB-BD31-4B8C-83A1-F6EECF244321}">
                <p14:modId xmlns:p14="http://schemas.microsoft.com/office/powerpoint/2010/main" val="1588508717"/>
              </p:ext>
            </p:extLst>
          </p:nvPr>
        </p:nvGraphicFramePr>
        <p:xfrm>
          <a:off x="467544" y="1124744"/>
          <a:ext cx="8280920" cy="496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fld id="{EEA4A130-079B-4FD0-B445-FD5F1E6C72F1}" type="slidenum">
              <a:rPr lang="fr-FR" smtClean="0"/>
              <a:t>37</a:t>
            </a:fld>
            <a:endParaRPr lang="fr-FR"/>
          </a:p>
        </p:txBody>
      </p:sp>
    </p:spTree>
    <p:extLst>
      <p:ext uri="{BB962C8B-B14F-4D97-AF65-F5344CB8AC3E}">
        <p14:creationId xmlns:p14="http://schemas.microsoft.com/office/powerpoint/2010/main" val="4267430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contrat de travail se caractérise par :</a:t>
            </a:r>
          </a:p>
          <a:p>
            <a:pPr lvl="1">
              <a:buClr>
                <a:srgbClr val="FF0000"/>
              </a:buClr>
              <a:buFont typeface="Wingdings" pitchFamily="2" charset="2"/>
              <a:buChar char="q"/>
            </a:pPr>
            <a:r>
              <a:rPr lang="fr-FR" dirty="0" smtClean="0"/>
              <a:t>Un salaire, une prestation de travail, une durée nécessairement précise</a:t>
            </a:r>
          </a:p>
          <a:p>
            <a:pPr lvl="1">
              <a:buClr>
                <a:srgbClr val="FF0000"/>
              </a:buClr>
              <a:buFont typeface="Wingdings" pitchFamily="2" charset="2"/>
              <a:buChar char="q"/>
            </a:pPr>
            <a:r>
              <a:rPr lang="fr-FR" dirty="0" smtClean="0"/>
              <a:t>Un lien de subordination, une rémunération, une prestation de travail</a:t>
            </a:r>
          </a:p>
          <a:p>
            <a:pPr marL="393192" lvl="1" indent="0">
              <a:buNone/>
            </a:pPr>
            <a:endParaRPr lang="fr-FR" dirty="0" smtClean="0"/>
          </a:p>
          <a:p>
            <a:pPr>
              <a:buFont typeface="Wingdings" pitchFamily="2" charset="2"/>
              <a:buChar char="q"/>
            </a:pPr>
            <a:r>
              <a:rPr lang="fr-FR" dirty="0" smtClean="0"/>
              <a:t>La rémunération est un élément pour caractériser le contrat</a:t>
            </a:r>
          </a:p>
          <a:p>
            <a:pPr lvl="1">
              <a:buClr>
                <a:srgbClr val="FF0000"/>
              </a:buClr>
              <a:buFont typeface="Wingdings" pitchFamily="2" charset="2"/>
              <a:buChar char="q"/>
            </a:pPr>
            <a:r>
              <a:rPr lang="fr-FR" dirty="0" smtClean="0"/>
              <a:t>Indispensable</a:t>
            </a:r>
          </a:p>
          <a:p>
            <a:pPr lvl="1">
              <a:buClr>
                <a:srgbClr val="FF0000"/>
              </a:buClr>
              <a:buFont typeface="Wingdings" pitchFamily="2" charset="2"/>
              <a:buChar char="q"/>
            </a:pPr>
            <a:r>
              <a:rPr lang="fr-FR" dirty="0" smtClean="0"/>
              <a:t>Suffisant</a:t>
            </a:r>
            <a:endParaRPr lang="fr-FR" dirty="0"/>
          </a:p>
        </p:txBody>
      </p:sp>
      <p:sp>
        <p:nvSpPr>
          <p:cNvPr id="3" name="Titre 2"/>
          <p:cNvSpPr>
            <a:spLocks noGrp="1"/>
          </p:cNvSpPr>
          <p:nvPr>
            <p:ph type="title"/>
          </p:nvPr>
        </p:nvSpPr>
        <p:spPr/>
        <p:txBody>
          <a:bodyPr/>
          <a:lstStyle/>
          <a:p>
            <a:r>
              <a:rPr lang="fr-FR" dirty="0" smtClean="0">
                <a:solidFill>
                  <a:srgbClr val="FF0000"/>
                </a:solidFill>
              </a:rPr>
              <a:t>Pour s’entrainer …</a:t>
            </a:r>
            <a:endParaRPr lang="fr-FR" dirty="0">
              <a:solidFill>
                <a:srgbClr val="FF0000"/>
              </a:solidFill>
            </a:endParaRP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38</a:t>
            </a:fld>
            <a:endParaRPr lang="fr-FR"/>
          </a:p>
        </p:txBody>
      </p:sp>
    </p:spTree>
    <p:extLst>
      <p:ext uri="{BB962C8B-B14F-4D97-AF65-F5344CB8AC3E}">
        <p14:creationId xmlns:p14="http://schemas.microsoft.com/office/powerpoint/2010/main" val="3939796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CDI doit être rédigé obligatoirement par écrit</a:t>
            </a:r>
          </a:p>
          <a:p>
            <a:pPr lvl="1">
              <a:buClr>
                <a:srgbClr val="FF0000"/>
              </a:buClr>
              <a:buFont typeface="Wingdings" pitchFamily="2" charset="2"/>
              <a:buChar char="q"/>
            </a:pPr>
            <a:r>
              <a:rPr lang="fr-FR" dirty="0" smtClean="0"/>
              <a:t>Quand le salarié est à temps partiel</a:t>
            </a:r>
          </a:p>
          <a:p>
            <a:pPr lvl="1">
              <a:buClr>
                <a:srgbClr val="FF0000"/>
              </a:buClr>
              <a:buFont typeface="Wingdings" pitchFamily="2" charset="2"/>
              <a:buChar char="q"/>
            </a:pPr>
            <a:r>
              <a:rPr lang="fr-FR" dirty="0" smtClean="0"/>
              <a:t>Pour tous les contrats</a:t>
            </a:r>
          </a:p>
          <a:p>
            <a:pPr marL="393192" lvl="1" indent="0">
              <a:buClr>
                <a:srgbClr val="FF0000"/>
              </a:buClr>
              <a:buNone/>
            </a:pPr>
            <a:endParaRPr lang="fr-FR" dirty="0" smtClean="0"/>
          </a:p>
          <a:p>
            <a:pPr lvl="0">
              <a:buClr>
                <a:srgbClr val="2DA2BF"/>
              </a:buClr>
            </a:pPr>
            <a:r>
              <a:rPr lang="fr-FR" dirty="0">
                <a:solidFill>
                  <a:prstClr val="black"/>
                </a:solidFill>
              </a:rPr>
              <a:t>Le contrat de travail d’un </a:t>
            </a:r>
            <a:r>
              <a:rPr lang="fr-FR" dirty="0" smtClean="0">
                <a:solidFill>
                  <a:prstClr val="black"/>
                </a:solidFill>
              </a:rPr>
              <a:t>salarié</a:t>
            </a:r>
          </a:p>
          <a:p>
            <a:pPr lvl="1">
              <a:buClr>
                <a:srgbClr val="FF0000"/>
              </a:buClr>
              <a:buFont typeface="Wingdings" pitchFamily="2" charset="2"/>
              <a:buChar char="q"/>
            </a:pPr>
            <a:r>
              <a:rPr lang="fr-FR" dirty="0">
                <a:solidFill>
                  <a:prstClr val="black"/>
                </a:solidFill>
              </a:rPr>
              <a:t> </a:t>
            </a:r>
            <a:r>
              <a:rPr lang="fr-FR" dirty="0" smtClean="0">
                <a:solidFill>
                  <a:prstClr val="black"/>
                </a:solidFill>
              </a:rPr>
              <a:t>peut être cédé à un tiers</a:t>
            </a:r>
          </a:p>
          <a:p>
            <a:pPr lvl="1">
              <a:buClr>
                <a:srgbClr val="FF0000"/>
              </a:buClr>
              <a:buFont typeface="Wingdings" pitchFamily="2" charset="2"/>
              <a:buChar char="q"/>
            </a:pPr>
            <a:r>
              <a:rPr lang="fr-FR" dirty="0" smtClean="0">
                <a:solidFill>
                  <a:prstClr val="black"/>
                </a:solidFill>
              </a:rPr>
              <a:t>S’arrête automatiquement en cas de décès</a:t>
            </a:r>
          </a:p>
          <a:p>
            <a:pPr lvl="1">
              <a:buClr>
                <a:srgbClr val="FF0000"/>
              </a:buClr>
              <a:buFont typeface="Wingdings" pitchFamily="2" charset="2"/>
              <a:buChar char="q"/>
            </a:pPr>
            <a:r>
              <a:rPr lang="fr-FR" dirty="0" smtClean="0">
                <a:solidFill>
                  <a:prstClr val="black"/>
                </a:solidFill>
              </a:rPr>
              <a:t>Peut être annulé en cas de vice de consentement</a:t>
            </a:r>
            <a:endParaRPr lang="fr-FR" dirty="0">
              <a:solidFill>
                <a:prstClr val="black"/>
              </a:solidFill>
            </a:endParaRPr>
          </a:p>
          <a:p>
            <a:pPr marL="137160" indent="0">
              <a:buClr>
                <a:srgbClr val="FF0000"/>
              </a:buClr>
              <a:buNone/>
            </a:pPr>
            <a:r>
              <a:rPr lang="fr-FR" dirty="0" smtClean="0"/>
              <a:t> </a:t>
            </a:r>
          </a:p>
          <a:p>
            <a:pPr marL="109728" indent="0">
              <a:buClr>
                <a:srgbClr val="FF0000"/>
              </a:buClr>
              <a:buNone/>
            </a:pPr>
            <a:endParaRPr lang="fr-FR" dirty="0" smtClean="0"/>
          </a:p>
          <a:p>
            <a:pPr lvl="1">
              <a:buClr>
                <a:srgbClr val="FF0000"/>
              </a:buClr>
              <a:buFont typeface="Wingdings" pitchFamily="2" charset="2"/>
              <a:buChar char="q"/>
            </a:pPr>
            <a:endParaRPr lang="fr-FR" dirty="0"/>
          </a:p>
        </p:txBody>
      </p:sp>
      <p:sp>
        <p:nvSpPr>
          <p:cNvPr id="3" name="Titre 2"/>
          <p:cNvSpPr>
            <a:spLocks noGrp="1"/>
          </p:cNvSpPr>
          <p:nvPr>
            <p:ph type="title"/>
          </p:nvPr>
        </p:nvSpPr>
        <p:spPr/>
        <p:txBody>
          <a:bodyPr/>
          <a:lstStyle/>
          <a:p>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39</a:t>
            </a:fld>
            <a:endParaRPr lang="fr-FR"/>
          </a:p>
        </p:txBody>
      </p:sp>
    </p:spTree>
    <p:extLst>
      <p:ext uri="{BB962C8B-B14F-4D97-AF65-F5344CB8AC3E}">
        <p14:creationId xmlns:p14="http://schemas.microsoft.com/office/powerpoint/2010/main" val="2059707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droit autonome et relativement jeune </a:t>
            </a:r>
          </a:p>
          <a:p>
            <a:endParaRPr lang="fr-FR" dirty="0"/>
          </a:p>
          <a:p>
            <a:r>
              <a:rPr lang="fr-FR" dirty="0" smtClean="0"/>
              <a:t>Un droit conquis et non octroyé</a:t>
            </a:r>
          </a:p>
          <a:p>
            <a:endParaRPr lang="fr-FR" dirty="0"/>
          </a:p>
          <a:p>
            <a:r>
              <a:rPr lang="fr-FR" dirty="0" smtClean="0"/>
              <a:t>Un droit </a:t>
            </a:r>
            <a:r>
              <a:rPr lang="fr-FR" dirty="0"/>
              <a:t>de pouvoir et aussi un droit de </a:t>
            </a:r>
            <a:r>
              <a:rPr lang="fr-FR" dirty="0" smtClean="0"/>
              <a:t>protection </a:t>
            </a:r>
          </a:p>
          <a:p>
            <a:endParaRPr lang="fr-FR" dirty="0"/>
          </a:p>
          <a:p>
            <a:r>
              <a:rPr lang="fr-FR" dirty="0" smtClean="0"/>
              <a:t>Un droit dépendant du contexte économique et du pouvoir politique</a:t>
            </a:r>
          </a:p>
          <a:p>
            <a:endParaRPr lang="fr-FR" dirty="0"/>
          </a:p>
          <a:p>
            <a:endParaRPr lang="fr-FR" dirty="0"/>
          </a:p>
          <a:p>
            <a:endParaRPr lang="fr-FR" dirty="0" smtClean="0"/>
          </a:p>
          <a:p>
            <a:endParaRPr lang="fr-FR" dirty="0" smtClean="0"/>
          </a:p>
          <a:p>
            <a:endParaRPr lang="fr-FR" dirty="0"/>
          </a:p>
          <a:p>
            <a:endParaRPr lang="fr-FR" dirty="0" smtClean="0"/>
          </a:p>
          <a:p>
            <a:endParaRPr lang="fr-FR" dirty="0"/>
          </a:p>
        </p:txBody>
      </p:sp>
      <p:sp>
        <p:nvSpPr>
          <p:cNvPr id="3" name="Titre 2"/>
          <p:cNvSpPr>
            <a:spLocks noGrp="1"/>
          </p:cNvSpPr>
          <p:nvPr>
            <p:ph type="title"/>
          </p:nvPr>
        </p:nvSpPr>
        <p:spPr/>
        <p:txBody>
          <a:bodyPr/>
          <a:lstStyle/>
          <a:p>
            <a:r>
              <a:rPr lang="fr-FR" dirty="0" smtClean="0"/>
              <a:t>Spécificité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a:t>
            </a:fld>
            <a:endParaRPr lang="fr-FR"/>
          </a:p>
        </p:txBody>
      </p:sp>
    </p:spTree>
    <p:extLst>
      <p:ext uri="{BB962C8B-B14F-4D97-AF65-F5344CB8AC3E}">
        <p14:creationId xmlns:p14="http://schemas.microsoft.com/office/powerpoint/2010/main" val="2398124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393192" lvl="1" indent="0">
              <a:buClr>
                <a:srgbClr val="FF0000"/>
              </a:buClr>
              <a:buNone/>
            </a:pPr>
            <a:endParaRPr lang="fr-FR" dirty="0" smtClean="0"/>
          </a:p>
          <a:p>
            <a:pPr lvl="0">
              <a:buClr>
                <a:srgbClr val="2DA2BF"/>
              </a:buClr>
            </a:pPr>
            <a:r>
              <a:rPr lang="fr-FR" dirty="0" smtClean="0">
                <a:solidFill>
                  <a:prstClr val="black"/>
                </a:solidFill>
              </a:rPr>
              <a:t>Une </a:t>
            </a:r>
            <a:r>
              <a:rPr lang="fr-FR" dirty="0">
                <a:solidFill>
                  <a:prstClr val="black"/>
                </a:solidFill>
              </a:rPr>
              <a:t>clause de dédit formation</a:t>
            </a:r>
          </a:p>
          <a:p>
            <a:pPr lvl="1">
              <a:buClr>
                <a:srgbClr val="FF0000"/>
              </a:buClr>
              <a:buFont typeface="Wingdings" pitchFamily="2" charset="2"/>
              <a:buChar char="q"/>
            </a:pPr>
            <a:r>
              <a:rPr lang="fr-FR" dirty="0" smtClean="0"/>
              <a:t> est </a:t>
            </a:r>
            <a:r>
              <a:rPr lang="fr-FR" dirty="0"/>
              <a:t>une clause de fidélité contractuelle qui oblige le salarié à rester dans l’entreprise au moins 5 ans</a:t>
            </a:r>
          </a:p>
          <a:p>
            <a:pPr lvl="1">
              <a:buClr>
                <a:srgbClr val="FF0000"/>
              </a:buClr>
              <a:buFont typeface="Wingdings" pitchFamily="2" charset="2"/>
              <a:buChar char="q"/>
            </a:pPr>
            <a:r>
              <a:rPr lang="fr-FR" dirty="0" smtClean="0"/>
              <a:t> est </a:t>
            </a:r>
            <a:r>
              <a:rPr lang="fr-FR" dirty="0"/>
              <a:t>une clause incitant le salarié à rester dans l’entreprise en prévoyant le remboursement d’une formation si départ anticipé du salarié</a:t>
            </a:r>
          </a:p>
          <a:p>
            <a:pPr marL="109728" indent="0">
              <a:buClr>
                <a:srgbClr val="FF0000"/>
              </a:buClr>
              <a:buNone/>
            </a:pPr>
            <a:endParaRPr lang="fr-FR" dirty="0"/>
          </a:p>
        </p:txBody>
      </p:sp>
      <p:sp>
        <p:nvSpPr>
          <p:cNvPr id="3" name="Titre 2"/>
          <p:cNvSpPr>
            <a:spLocks noGrp="1"/>
          </p:cNvSpPr>
          <p:nvPr>
            <p:ph type="title"/>
          </p:nvPr>
        </p:nvSpPr>
        <p:spPr/>
        <p:txBody>
          <a:bodyPr/>
          <a:lstStyle/>
          <a:p>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40</a:t>
            </a:fld>
            <a:endParaRPr lang="fr-FR"/>
          </a:p>
        </p:txBody>
      </p:sp>
    </p:spTree>
    <p:extLst>
      <p:ext uri="{BB962C8B-B14F-4D97-AF65-F5344CB8AC3E}">
        <p14:creationId xmlns:p14="http://schemas.microsoft.com/office/powerpoint/2010/main" val="418889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statut du salarié pendant la période d’essai</a:t>
            </a:r>
          </a:p>
          <a:p>
            <a:pPr lvl="1">
              <a:buClr>
                <a:srgbClr val="FF0000"/>
              </a:buClr>
              <a:buFont typeface="Wingdings" pitchFamily="2" charset="2"/>
              <a:buChar char="q"/>
            </a:pPr>
            <a:r>
              <a:rPr lang="fr-FR" dirty="0" smtClean="0"/>
              <a:t>Est précaire, son salaire et ses droits à congés étant réduits</a:t>
            </a:r>
          </a:p>
          <a:p>
            <a:pPr lvl="1">
              <a:buClr>
                <a:srgbClr val="FF0000"/>
              </a:buClr>
              <a:buFont typeface="Wingdings" pitchFamily="2" charset="2"/>
              <a:buChar char="q"/>
            </a:pPr>
            <a:r>
              <a:rPr lang="fr-FR" dirty="0" smtClean="0"/>
              <a:t>Est identique à celui des autres salariés sauf en ce qui concerne le droit à la rupture</a:t>
            </a:r>
          </a:p>
          <a:p>
            <a:pPr lvl="1">
              <a:buClr>
                <a:srgbClr val="FF0000"/>
              </a:buClr>
              <a:buFont typeface="Wingdings" pitchFamily="2" charset="2"/>
              <a:buChar char="q"/>
            </a:pPr>
            <a:r>
              <a:rPr lang="fr-FR" dirty="0" smtClean="0"/>
              <a:t>Est particulier, son ancienneté démarrant à la fin de la période d’essai</a:t>
            </a:r>
            <a:endParaRPr lang="fr-FR" dirty="0"/>
          </a:p>
        </p:txBody>
      </p:sp>
      <p:sp>
        <p:nvSpPr>
          <p:cNvPr id="3" name="Titre 2"/>
          <p:cNvSpPr>
            <a:spLocks noGrp="1"/>
          </p:cNvSpPr>
          <p:nvPr>
            <p:ph type="title"/>
          </p:nvPr>
        </p:nvSpPr>
        <p:spPr/>
        <p:txBody>
          <a:bodyPr/>
          <a:lstStyle/>
          <a:p>
            <a:r>
              <a:rPr lang="fr-FR" dirty="0"/>
              <a:t>Pour s’entrainer</a:t>
            </a: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41</a:t>
            </a:fld>
            <a:endParaRPr lang="fr-FR"/>
          </a:p>
        </p:txBody>
      </p:sp>
    </p:spTree>
    <p:extLst>
      <p:ext uri="{BB962C8B-B14F-4D97-AF65-F5344CB8AC3E}">
        <p14:creationId xmlns:p14="http://schemas.microsoft.com/office/powerpoint/2010/main" val="3490442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Tout salarié a une obligation de non concurrence à la rupture du contrat de travail</a:t>
            </a:r>
          </a:p>
          <a:p>
            <a:pPr lvl="1">
              <a:buClr>
                <a:srgbClr val="FF0000"/>
              </a:buClr>
              <a:buFont typeface="Wingdings" pitchFamily="2" charset="2"/>
              <a:buChar char="q"/>
            </a:pPr>
            <a:r>
              <a:rPr lang="fr-FR" sz="2000" dirty="0" smtClean="0"/>
              <a:t>Vrai</a:t>
            </a:r>
          </a:p>
          <a:p>
            <a:pPr lvl="1">
              <a:buClr>
                <a:srgbClr val="FF0000"/>
              </a:buClr>
              <a:buFont typeface="Wingdings" pitchFamily="2" charset="2"/>
              <a:buChar char="q"/>
            </a:pPr>
            <a:r>
              <a:rPr lang="fr-FR" sz="2000" dirty="0" smtClean="0"/>
              <a:t>Faux</a:t>
            </a:r>
          </a:p>
          <a:p>
            <a:pPr>
              <a:buClr>
                <a:srgbClr val="2DA2BF"/>
              </a:buClr>
            </a:pPr>
            <a:r>
              <a:rPr lang="fr-FR" dirty="0">
                <a:solidFill>
                  <a:prstClr val="black"/>
                </a:solidFill>
              </a:rPr>
              <a:t>Une entreprise sous-traite une  partie de son activité à une société par un contrat signé prévoyant que l’entreprise n’aura pas d’autres </a:t>
            </a:r>
            <a:r>
              <a:rPr lang="fr-FR" dirty="0" smtClean="0">
                <a:solidFill>
                  <a:prstClr val="black"/>
                </a:solidFill>
              </a:rPr>
              <a:t>clients</a:t>
            </a:r>
          </a:p>
          <a:p>
            <a:pPr lvl="1">
              <a:buClr>
                <a:srgbClr val="FF0000"/>
              </a:buClr>
              <a:buFont typeface="Wingdings" pitchFamily="2" charset="2"/>
              <a:buChar char="q"/>
            </a:pPr>
            <a:r>
              <a:rPr lang="fr-FR" dirty="0" smtClean="0">
                <a:solidFill>
                  <a:prstClr val="black"/>
                </a:solidFill>
              </a:rPr>
              <a:t>Les salariés de l’entreprise sous-traitante peuvent invoquer le lien de subordination juridique permanent pour exiger les avantages du contrat de travail</a:t>
            </a:r>
            <a:endParaRPr lang="fr-FR" dirty="0">
              <a:solidFill>
                <a:prstClr val="black"/>
              </a:solidFill>
            </a:endParaRPr>
          </a:p>
          <a:p>
            <a:pPr lvl="1">
              <a:buClr>
                <a:srgbClr val="FF0000"/>
              </a:buClr>
              <a:buFont typeface="Wingdings" pitchFamily="2" charset="2"/>
              <a:buChar char="q"/>
            </a:pPr>
            <a:r>
              <a:rPr lang="fr-FR" dirty="0" smtClean="0">
                <a:solidFill>
                  <a:prstClr val="black"/>
                </a:solidFill>
              </a:rPr>
              <a:t>C’est un contrat commercial valable entre les parties signataires</a:t>
            </a:r>
          </a:p>
          <a:p>
            <a:pPr marL="393192" lvl="1" indent="0">
              <a:buClr>
                <a:srgbClr val="FF0000"/>
              </a:buClr>
              <a:buNone/>
            </a:pPr>
            <a:endParaRPr lang="fr-FR" sz="2000" dirty="0" smtClean="0"/>
          </a:p>
        </p:txBody>
      </p:sp>
      <p:sp>
        <p:nvSpPr>
          <p:cNvPr id="3" name="Titre 2"/>
          <p:cNvSpPr>
            <a:spLocks noGrp="1"/>
          </p:cNvSpPr>
          <p:nvPr>
            <p:ph type="title"/>
          </p:nvPr>
        </p:nvSpPr>
        <p:spPr/>
        <p:txBody>
          <a:bodyPr/>
          <a:lstStyle/>
          <a:p>
            <a:r>
              <a:rPr lang="fr-FR" dirty="0"/>
              <a:t>Pour s’entrainer</a:t>
            </a: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42</a:t>
            </a:fld>
            <a:endParaRPr lang="fr-FR"/>
          </a:p>
        </p:txBody>
      </p:sp>
    </p:spTree>
    <p:extLst>
      <p:ext uri="{BB962C8B-B14F-4D97-AF65-F5344CB8AC3E}">
        <p14:creationId xmlns:p14="http://schemas.microsoft.com/office/powerpoint/2010/main" val="614630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2800" dirty="0" smtClean="0"/>
              <a:t>M</a:t>
            </a:r>
            <a:r>
              <a:rPr lang="fr-FR" sz="2800" dirty="0"/>
              <a:t>. Leblanc a été embauché à compter du 15 septembre en tant que comptable. Aucun contrat de travail n'a été signé entre les parties. Le 15 octobre, son employeur souhaite mettre fin à la relation de travail en disant rompre la période d'essai.</a:t>
            </a:r>
          </a:p>
          <a:p>
            <a:r>
              <a:rPr lang="fr-FR" sz="2000" b="1" dirty="0" smtClean="0"/>
              <a:t> 	Y </a:t>
            </a:r>
            <a:r>
              <a:rPr lang="fr-FR" sz="2000" b="1" dirty="0"/>
              <a:t>a-t-il rupture de la période d'essai?</a:t>
            </a:r>
            <a:endParaRPr lang="fr-FR" sz="2000" dirty="0"/>
          </a:p>
          <a:p>
            <a:pPr marL="0" indent="0">
              <a:buNone/>
            </a:pPr>
            <a:endParaRPr lang="fr-FR" dirty="0"/>
          </a:p>
          <a:p>
            <a:endParaRPr lang="fr-FR" dirty="0"/>
          </a:p>
        </p:txBody>
      </p:sp>
      <p:sp>
        <p:nvSpPr>
          <p:cNvPr id="3" name="Titre 2"/>
          <p:cNvSpPr>
            <a:spLocks noGrp="1"/>
          </p:cNvSpPr>
          <p:nvPr>
            <p:ph type="title"/>
          </p:nvPr>
        </p:nvSpPr>
        <p:spPr/>
        <p:txBody>
          <a:bodyPr/>
          <a:lstStyle/>
          <a:p>
            <a:pPr algn="ctr"/>
            <a:r>
              <a:rPr lang="fr-FR" dirty="0"/>
              <a:t>Pour s’entrainer</a:t>
            </a:r>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43</a:t>
            </a:fld>
            <a:endParaRPr lang="fr-FR"/>
          </a:p>
        </p:txBody>
      </p:sp>
    </p:spTree>
    <p:extLst>
      <p:ext uri="{BB962C8B-B14F-4D97-AF65-F5344CB8AC3E}">
        <p14:creationId xmlns:p14="http://schemas.microsoft.com/office/powerpoint/2010/main" val="14972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800" dirty="0"/>
              <a:t>Un salarié est embauché à compter du 19 septembre par contrat. Une période d'essai a été prévue en ces termes: « Votre embauche ne deviendra définitive qu'à l'issue d'une période d'essai d'un mois de travail effectif. »</a:t>
            </a:r>
          </a:p>
          <a:p>
            <a:r>
              <a:rPr lang="fr-FR" sz="2800" dirty="0" smtClean="0"/>
              <a:t>	Le </a:t>
            </a:r>
            <a:r>
              <a:rPr lang="fr-FR" sz="2800" dirty="0"/>
              <a:t>salarié adresse un arrêt maladie d'une semaine, du 2 au </a:t>
            </a:r>
            <a:r>
              <a:rPr lang="fr-FR" sz="2800" dirty="0" smtClean="0"/>
              <a:t>6 octobre</a:t>
            </a:r>
            <a:r>
              <a:rPr lang="fr-FR" sz="2000" dirty="0"/>
              <a:t>.</a:t>
            </a:r>
          </a:p>
          <a:p>
            <a:r>
              <a:rPr lang="fr-FR" sz="2000" b="1" dirty="0" smtClean="0"/>
              <a:t>	A quel moment prend fin la période d’essai ?</a:t>
            </a:r>
            <a:endParaRPr lang="fr-FR" sz="2000" dirty="0"/>
          </a:p>
          <a:p>
            <a:endParaRPr lang="fr-FR" dirty="0"/>
          </a:p>
        </p:txBody>
      </p:sp>
      <p:sp>
        <p:nvSpPr>
          <p:cNvPr id="3" name="Titre 2"/>
          <p:cNvSpPr>
            <a:spLocks noGrp="1"/>
          </p:cNvSpPr>
          <p:nvPr>
            <p:ph type="title"/>
          </p:nvPr>
        </p:nvSpPr>
        <p:spPr/>
        <p:txBody>
          <a:bodyPr/>
          <a:lstStyle/>
          <a:p>
            <a:pPr algn="ctr"/>
            <a:r>
              <a:rPr lang="fr-FR" dirty="0"/>
              <a:t>Pour s’entrainer</a:t>
            </a:r>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44</a:t>
            </a:fld>
            <a:endParaRPr lang="fr-FR"/>
          </a:p>
        </p:txBody>
      </p:sp>
    </p:spTree>
    <p:extLst>
      <p:ext uri="{BB962C8B-B14F-4D97-AF65-F5344CB8AC3E}">
        <p14:creationId xmlns:p14="http://schemas.microsoft.com/office/powerpoint/2010/main" val="270644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L’exécution du CDI</a:t>
            </a:r>
            <a:endParaRPr lang="fr-FR" dirty="0"/>
          </a:p>
        </p:txBody>
      </p:sp>
      <p:sp>
        <p:nvSpPr>
          <p:cNvPr id="3" name="Sous-titre 2"/>
          <p:cNvSpPr>
            <a:spLocks noGrp="1"/>
          </p:cNvSpPr>
          <p:nvPr>
            <p:ph type="subTitle" idx="1"/>
          </p:nvPr>
        </p:nvSpPr>
        <p:spPr/>
        <p:txBody>
          <a:bodyPr>
            <a:normAutofit/>
          </a:bodyPr>
          <a:lstStyle/>
          <a:p>
            <a:r>
              <a:rPr lang="fr-FR" dirty="0" smtClean="0"/>
              <a:t>La modification du contrat</a:t>
            </a:r>
          </a:p>
          <a:p>
            <a:r>
              <a:rPr lang="fr-FR" dirty="0" smtClean="0"/>
              <a:t>Le pouvoir disciplinaire</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45</a:t>
            </a:fld>
            <a:endParaRPr lang="fr-FR"/>
          </a:p>
        </p:txBody>
      </p:sp>
    </p:spTree>
    <p:extLst>
      <p:ext uri="{BB962C8B-B14F-4D97-AF65-F5344CB8AC3E}">
        <p14:creationId xmlns:p14="http://schemas.microsoft.com/office/powerpoint/2010/main" val="1826648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pouvoir de modifier les conditions de travail</a:t>
            </a:r>
            <a:endParaRPr lang="fr-FR" dirty="0"/>
          </a:p>
        </p:txBody>
      </p:sp>
      <p:sp>
        <p:nvSpPr>
          <p:cNvPr id="3" name="Espace réservé du contenu 2"/>
          <p:cNvSpPr>
            <a:spLocks noGrp="1"/>
          </p:cNvSpPr>
          <p:nvPr>
            <p:ph idx="1"/>
          </p:nvPr>
        </p:nvSpPr>
        <p:spPr/>
        <p:txBody>
          <a:bodyPr>
            <a:normAutofit/>
          </a:bodyPr>
          <a:lstStyle/>
          <a:p>
            <a:r>
              <a:rPr lang="fr-FR" dirty="0" smtClean="0"/>
              <a:t>Le contrat fixe une situation initiale qui peut être modifiée par l’employeur lors de l’exécution</a:t>
            </a:r>
          </a:p>
          <a:p>
            <a:r>
              <a:rPr lang="fr-FR" dirty="0" smtClean="0"/>
              <a:t>La modification peut porter : </a:t>
            </a:r>
          </a:p>
          <a:p>
            <a:pPr lvl="1"/>
            <a:r>
              <a:rPr lang="fr-FR" dirty="0" smtClean="0"/>
              <a:t>Sur des éléments essentiels du contrat et dans ce cas il faut l’accord du salarié      </a:t>
            </a:r>
            <a:r>
              <a:rPr lang="fr-FR" dirty="0" smtClean="0">
                <a:solidFill>
                  <a:schemeClr val="bg2">
                    <a:lumMod val="25000"/>
                  </a:schemeClr>
                </a:solidFill>
              </a:rPr>
              <a:t>modification du contrat</a:t>
            </a:r>
          </a:p>
          <a:p>
            <a:pPr lvl="1"/>
            <a:r>
              <a:rPr lang="fr-FR" dirty="0" smtClean="0"/>
              <a:t>Sur des éléments secondaires qui peuvent être imposés au salarié       </a:t>
            </a:r>
            <a:r>
              <a:rPr lang="fr-FR" dirty="0">
                <a:solidFill>
                  <a:schemeClr val="bg2">
                    <a:lumMod val="25000"/>
                  </a:schemeClr>
                </a:solidFill>
              </a:rPr>
              <a:t>changement des conditions de travail</a:t>
            </a:r>
          </a:p>
          <a:p>
            <a:pPr marL="0" indent="0">
              <a:buNone/>
            </a:pP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8C636369-838F-451F-A454-5D49E8587932}" type="slidenum">
              <a:rPr lang="fr-FR" smtClean="0"/>
              <a:t>46</a:t>
            </a:fld>
            <a:endParaRPr lang="fr-FR"/>
          </a:p>
        </p:txBody>
      </p:sp>
      <p:sp>
        <p:nvSpPr>
          <p:cNvPr id="5" name="Flèche droite 4"/>
          <p:cNvSpPr/>
          <p:nvPr/>
        </p:nvSpPr>
        <p:spPr>
          <a:xfrm>
            <a:off x="5337671" y="3717032"/>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995936" y="4797152"/>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19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modification du contrat</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La </a:t>
            </a:r>
            <a:r>
              <a:rPr lang="fr-FR" b="1" dirty="0"/>
              <a:t>modification du contrat </a:t>
            </a:r>
            <a:r>
              <a:rPr lang="fr-FR" b="1" dirty="0" smtClean="0"/>
              <a:t> concerne des éléments importants du contrat, elle </a:t>
            </a:r>
            <a:r>
              <a:rPr lang="fr-FR" dirty="0" smtClean="0"/>
              <a:t>nécessite </a:t>
            </a:r>
            <a:r>
              <a:rPr lang="fr-FR" dirty="0"/>
              <a:t>l’accord exprès du </a:t>
            </a:r>
            <a:r>
              <a:rPr lang="fr-FR" dirty="0" smtClean="0"/>
              <a:t>salarié et la signature d’un avenant</a:t>
            </a:r>
            <a:endParaRPr lang="fr-FR" dirty="0"/>
          </a:p>
          <a:p>
            <a:pPr marL="109728" indent="0">
              <a:buNone/>
            </a:pPr>
            <a:r>
              <a:rPr lang="fr-FR" sz="5800" dirty="0" smtClean="0">
                <a:solidFill>
                  <a:schemeClr val="accent2">
                    <a:lumMod val="75000"/>
                  </a:schemeClr>
                </a:solidFill>
                <a:latin typeface="Agency FB"/>
              </a:rPr>
              <a:t>   ≠</a:t>
            </a:r>
            <a:endParaRPr lang="fr-FR" dirty="0"/>
          </a:p>
          <a:p>
            <a:r>
              <a:rPr lang="fr-FR" dirty="0"/>
              <a:t>Le </a:t>
            </a:r>
            <a:r>
              <a:rPr lang="fr-FR" b="1" dirty="0"/>
              <a:t>changement des conditions </a:t>
            </a:r>
            <a:r>
              <a:rPr lang="fr-FR" b="1" dirty="0" smtClean="0"/>
              <a:t>concerne des changements secondaires , </a:t>
            </a:r>
            <a:r>
              <a:rPr lang="fr-FR" dirty="0" smtClean="0"/>
              <a:t>il</a:t>
            </a:r>
            <a:r>
              <a:rPr lang="fr-FR" b="1" dirty="0" smtClean="0"/>
              <a:t> </a:t>
            </a:r>
            <a:r>
              <a:rPr lang="fr-FR" dirty="0" smtClean="0"/>
              <a:t>s’impose </a:t>
            </a:r>
            <a:r>
              <a:rPr lang="fr-FR" dirty="0"/>
              <a:t>au salarié </a:t>
            </a:r>
            <a:r>
              <a:rPr lang="fr-FR" dirty="0" smtClean="0"/>
              <a:t>qui ne peut pas refuser</a:t>
            </a:r>
            <a:endParaRPr lang="fr-FR" dirty="0"/>
          </a:p>
          <a:p>
            <a:pPr marL="109728" indent="0">
              <a:buNone/>
            </a:pPr>
            <a:endParaRPr lang="fr-FR" dirty="0"/>
          </a:p>
          <a:p>
            <a:pPr marL="109728" indent="0">
              <a:buNone/>
            </a:pPr>
            <a:r>
              <a:rPr lang="fr-FR" dirty="0"/>
              <a:t>       La qualification de la modification est donc importante</a:t>
            </a:r>
          </a:p>
          <a:p>
            <a:endParaRPr lang="fr-FR" dirty="0"/>
          </a:p>
        </p:txBody>
      </p:sp>
      <p:sp>
        <p:nvSpPr>
          <p:cNvPr id="4" name="Flèche droite 3"/>
          <p:cNvSpPr/>
          <p:nvPr/>
        </p:nvSpPr>
        <p:spPr bwMode="auto">
          <a:xfrm>
            <a:off x="755576" y="5157192"/>
            <a:ext cx="432048" cy="360040"/>
          </a:xfrm>
          <a:prstGeom prst="rightArrow">
            <a:avLst/>
          </a:prstGeom>
          <a:solidFill>
            <a:srgbClr val="C000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5" name="Espace réservé du numéro de diapositive 4"/>
          <p:cNvSpPr>
            <a:spLocks noGrp="1"/>
          </p:cNvSpPr>
          <p:nvPr>
            <p:ph type="sldNum" sz="quarter" idx="12"/>
          </p:nvPr>
        </p:nvSpPr>
        <p:spPr/>
        <p:txBody>
          <a:bodyPr/>
          <a:lstStyle/>
          <a:p>
            <a:fld id="{8C636369-838F-451F-A454-5D49E8587932}" type="slidenum">
              <a:rPr lang="fr-FR" smtClean="0"/>
              <a:t>47</a:t>
            </a:fld>
            <a:endParaRPr lang="fr-FR"/>
          </a:p>
        </p:txBody>
      </p:sp>
    </p:spTree>
    <p:extLst>
      <p:ext uri="{BB962C8B-B14F-4D97-AF65-F5344CB8AC3E}">
        <p14:creationId xmlns:p14="http://schemas.microsoft.com/office/powerpoint/2010/main" val="87122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changement des conditions de travail</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444303725"/>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48</a:t>
            </a:fld>
            <a:endParaRPr lang="fr-FR"/>
          </a:p>
        </p:txBody>
      </p:sp>
    </p:spTree>
    <p:extLst>
      <p:ext uri="{BB962C8B-B14F-4D97-AF65-F5344CB8AC3E}">
        <p14:creationId xmlns:p14="http://schemas.microsoft.com/office/powerpoint/2010/main" val="60185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modification du contrat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78990715"/>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49</a:t>
            </a:fld>
            <a:endParaRPr lang="fr-FR"/>
          </a:p>
        </p:txBody>
      </p:sp>
    </p:spTree>
    <p:extLst>
      <p:ext uri="{BB962C8B-B14F-4D97-AF65-F5344CB8AC3E}">
        <p14:creationId xmlns:p14="http://schemas.microsoft.com/office/powerpoint/2010/main" val="46951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Les sources institutionnelles</a:t>
            </a:r>
          </a:p>
          <a:p>
            <a:pPr marL="1076325" lvl="2" indent="-446088">
              <a:lnSpc>
                <a:spcPct val="150000"/>
              </a:lnSpc>
              <a:buClr>
                <a:schemeClr val="accent1"/>
              </a:buClr>
              <a:buFont typeface="Wingdings" pitchFamily="2" charset="2"/>
              <a:buChar char="v"/>
            </a:pPr>
            <a:r>
              <a:rPr lang="fr-FR" sz="1800" dirty="0" smtClean="0"/>
              <a:t>Les traités internationaux et les conventions internationales</a:t>
            </a:r>
          </a:p>
          <a:p>
            <a:pPr marL="1076325" lvl="2" indent="-446088">
              <a:lnSpc>
                <a:spcPct val="150000"/>
              </a:lnSpc>
              <a:buClr>
                <a:schemeClr val="accent1"/>
              </a:buClr>
              <a:buFont typeface="Wingdings" pitchFamily="2" charset="2"/>
              <a:buChar char="v"/>
            </a:pPr>
            <a:r>
              <a:rPr lang="fr-FR" sz="1800" dirty="0" smtClean="0"/>
              <a:t>Le </a:t>
            </a:r>
            <a:r>
              <a:rPr lang="fr-FR" sz="1800" smtClean="0"/>
              <a:t>droit communautaire</a:t>
            </a:r>
            <a:endParaRPr lang="fr-FR" sz="1800" dirty="0" smtClean="0"/>
          </a:p>
          <a:p>
            <a:pPr marL="1076325" lvl="2" indent="-446088">
              <a:lnSpc>
                <a:spcPct val="150000"/>
              </a:lnSpc>
              <a:buClr>
                <a:schemeClr val="accent1"/>
              </a:buClr>
              <a:buFont typeface="Wingdings" pitchFamily="2" charset="2"/>
              <a:buChar char="v"/>
            </a:pPr>
            <a:r>
              <a:rPr lang="fr-FR" sz="1800" dirty="0" smtClean="0"/>
              <a:t>La constitution </a:t>
            </a:r>
          </a:p>
          <a:p>
            <a:pPr marL="1076325" lvl="2" indent="-446088">
              <a:lnSpc>
                <a:spcPct val="150000"/>
              </a:lnSpc>
              <a:buClr>
                <a:schemeClr val="accent1"/>
              </a:buClr>
              <a:buFont typeface="Wingdings" pitchFamily="2" charset="2"/>
              <a:buChar char="v"/>
            </a:pPr>
            <a:r>
              <a:rPr lang="fr-FR" sz="1800" dirty="0" smtClean="0"/>
              <a:t>La loi et le règlement</a:t>
            </a:r>
          </a:p>
          <a:p>
            <a:pPr lvl="0">
              <a:lnSpc>
                <a:spcPct val="150000"/>
              </a:lnSpc>
              <a:buClr>
                <a:srgbClr val="2DA2BF"/>
              </a:buClr>
            </a:pPr>
            <a:r>
              <a:rPr lang="fr-FR" sz="1800" dirty="0" smtClean="0">
                <a:solidFill>
                  <a:prstClr val="black"/>
                </a:solidFill>
              </a:rPr>
              <a:t>Les sources d’origine professionnelles</a:t>
            </a:r>
          </a:p>
          <a:p>
            <a:pPr lvl="3" indent="-509588">
              <a:lnSpc>
                <a:spcPct val="150000"/>
              </a:lnSpc>
              <a:buClr>
                <a:schemeClr val="accent1"/>
              </a:buClr>
              <a:buFont typeface="Wingdings" pitchFamily="2" charset="2"/>
              <a:buChar char="v"/>
            </a:pPr>
            <a:r>
              <a:rPr lang="fr-FR" sz="1800" dirty="0" smtClean="0">
                <a:solidFill>
                  <a:prstClr val="black"/>
                </a:solidFill>
              </a:rPr>
              <a:t>Les conventions ou accords collectifs</a:t>
            </a:r>
          </a:p>
          <a:p>
            <a:pPr lvl="3" indent="-509588">
              <a:lnSpc>
                <a:spcPct val="150000"/>
              </a:lnSpc>
              <a:buClr>
                <a:schemeClr val="accent1"/>
              </a:buClr>
              <a:buFont typeface="Wingdings" pitchFamily="2" charset="2"/>
              <a:buChar char="v"/>
            </a:pPr>
            <a:r>
              <a:rPr lang="fr-FR" sz="1800" dirty="0" smtClean="0">
                <a:solidFill>
                  <a:prstClr val="black"/>
                </a:solidFill>
              </a:rPr>
              <a:t>Les usages </a:t>
            </a:r>
          </a:p>
          <a:p>
            <a:pPr lvl="3" indent="-509588">
              <a:lnSpc>
                <a:spcPct val="150000"/>
              </a:lnSpc>
              <a:buClr>
                <a:schemeClr val="accent1"/>
              </a:buClr>
              <a:buFont typeface="Wingdings" pitchFamily="2" charset="2"/>
              <a:buChar char="v"/>
            </a:pPr>
            <a:r>
              <a:rPr lang="fr-FR" sz="1800" dirty="0" smtClean="0">
                <a:solidFill>
                  <a:prstClr val="black"/>
                </a:solidFill>
              </a:rPr>
              <a:t>Le contrat de travail</a:t>
            </a:r>
          </a:p>
          <a:p>
            <a:pPr lvl="1" indent="-509588">
              <a:lnSpc>
                <a:spcPct val="150000"/>
              </a:lnSpc>
              <a:buClr>
                <a:srgbClr val="0070C0"/>
              </a:buClr>
              <a:buFont typeface="Wingdings" pitchFamily="2" charset="2"/>
              <a:buChar char="Ø"/>
            </a:pPr>
            <a:r>
              <a:rPr lang="fr-FR" sz="1800" dirty="0">
                <a:solidFill>
                  <a:prstClr val="black"/>
                </a:solidFill>
              </a:rPr>
              <a:t>La jurisprudence</a:t>
            </a:r>
          </a:p>
          <a:p>
            <a:pPr lvl="1" indent="-509588">
              <a:lnSpc>
                <a:spcPct val="150000"/>
              </a:lnSpc>
              <a:buClr>
                <a:srgbClr val="FF0000"/>
              </a:buClr>
              <a:buFont typeface="Wingdings" pitchFamily="2" charset="2"/>
              <a:buChar char="v"/>
            </a:pPr>
            <a:endParaRPr lang="fr-FR" dirty="0" smtClean="0">
              <a:solidFill>
                <a:prstClr val="black"/>
              </a:solidFill>
            </a:endParaRPr>
          </a:p>
          <a:p>
            <a:pPr lvl="2"/>
            <a:endParaRPr lang="fr-FR" dirty="0" smtClean="0"/>
          </a:p>
          <a:p>
            <a:pPr marL="393192" lvl="1" indent="0">
              <a:buNone/>
            </a:pPr>
            <a:endParaRPr lang="fr-FR" dirty="0" smtClean="0"/>
          </a:p>
          <a:p>
            <a:pPr lvl="2"/>
            <a:endParaRPr lang="fr-FR" dirty="0"/>
          </a:p>
        </p:txBody>
      </p:sp>
      <p:sp>
        <p:nvSpPr>
          <p:cNvPr id="3" name="Titre 2"/>
          <p:cNvSpPr>
            <a:spLocks noGrp="1"/>
          </p:cNvSpPr>
          <p:nvPr>
            <p:ph type="title"/>
          </p:nvPr>
        </p:nvSpPr>
        <p:spPr/>
        <p:txBody>
          <a:bodyPr/>
          <a:lstStyle/>
          <a:p>
            <a:r>
              <a:rPr lang="fr-FR" dirty="0" smtClean="0"/>
              <a:t>Les sources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a:t>
            </a:fld>
            <a:endParaRPr lang="fr-FR"/>
          </a:p>
        </p:txBody>
      </p:sp>
    </p:spTree>
    <p:extLst>
      <p:ext uri="{BB962C8B-B14F-4D97-AF65-F5344CB8AC3E}">
        <p14:creationId xmlns:p14="http://schemas.microsoft.com/office/powerpoint/2010/main" val="496839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modification pour motif économique</a:t>
            </a:r>
            <a:endParaRPr lang="fr-FR" dirty="0"/>
          </a:p>
        </p:txBody>
      </p:sp>
      <p:sp>
        <p:nvSpPr>
          <p:cNvPr id="3" name="Espace réservé du contenu 2"/>
          <p:cNvSpPr>
            <a:spLocks noGrp="1"/>
          </p:cNvSpPr>
          <p:nvPr>
            <p:ph idx="1"/>
          </p:nvPr>
        </p:nvSpPr>
        <p:spPr/>
        <p:txBody>
          <a:bodyPr>
            <a:normAutofit lnSpcReduction="10000"/>
          </a:bodyPr>
          <a:lstStyle/>
          <a:p>
            <a:r>
              <a:rPr lang="fr-FR" b="1" dirty="0">
                <a:solidFill>
                  <a:srgbClr val="C00000"/>
                </a:solidFill>
              </a:rPr>
              <a:t>Procédure particulière </a:t>
            </a:r>
            <a:endParaRPr lang="fr-FR" dirty="0"/>
          </a:p>
          <a:p>
            <a:pPr lvl="1" algn="just"/>
            <a:r>
              <a:rPr lang="fr-FR" dirty="0"/>
              <a:t>L’employeur doit informer </a:t>
            </a:r>
            <a:r>
              <a:rPr lang="fr-FR" b="1" dirty="0"/>
              <a:t>chaque salarié </a:t>
            </a:r>
            <a:r>
              <a:rPr lang="fr-FR" dirty="0"/>
              <a:t>par lettre recommandée avec accusé de réception de la modification pour motif économique</a:t>
            </a:r>
          </a:p>
          <a:p>
            <a:pPr marL="393192" lvl="1" indent="0" algn="just">
              <a:buNone/>
            </a:pPr>
            <a:endParaRPr lang="fr-FR" dirty="0"/>
          </a:p>
          <a:p>
            <a:pPr lvl="1"/>
            <a:r>
              <a:rPr lang="fr-FR" dirty="0"/>
              <a:t>Le salarié dispose d’un </a:t>
            </a:r>
            <a:r>
              <a:rPr lang="fr-FR" b="1" dirty="0"/>
              <a:t>délai d’un mois </a:t>
            </a:r>
            <a:r>
              <a:rPr lang="fr-FR" dirty="0"/>
              <a:t>pour faire connaître son refus (son silence vaut acceptation)</a:t>
            </a:r>
          </a:p>
          <a:p>
            <a:pPr marL="393192" lvl="1" indent="0">
              <a:buNone/>
            </a:pPr>
            <a:endParaRPr lang="fr-FR" dirty="0"/>
          </a:p>
          <a:p>
            <a:pPr lvl="1"/>
            <a:r>
              <a:rPr lang="fr-FR" dirty="0"/>
              <a:t>Son refus entraine :</a:t>
            </a:r>
          </a:p>
          <a:p>
            <a:pPr lvl="2"/>
            <a:r>
              <a:rPr lang="fr-FR" dirty="0"/>
              <a:t>Le maintien du contrat initial</a:t>
            </a:r>
          </a:p>
          <a:p>
            <a:pPr lvl="2"/>
            <a:r>
              <a:rPr lang="fr-FR" dirty="0"/>
              <a:t>La mise en œuvre de la procédure de licenciement économique (et PSE si plus de 10 refus)</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50</a:t>
            </a:fld>
            <a:endParaRPr lang="fr-FR"/>
          </a:p>
        </p:txBody>
      </p:sp>
    </p:spTree>
    <p:extLst>
      <p:ext uri="{BB962C8B-B14F-4D97-AF65-F5344CB8AC3E}">
        <p14:creationId xmlns:p14="http://schemas.microsoft.com/office/powerpoint/2010/main" val="121300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modification du contrat de travail</a:t>
            </a:r>
            <a:br>
              <a:rPr lang="fr-FR" dirty="0" smtClean="0"/>
            </a:br>
            <a:r>
              <a:rPr lang="fr-FR" dirty="0" smtClean="0"/>
              <a:t>Cas particulier du salarié protégé</a:t>
            </a:r>
            <a:endParaRPr lang="fr-FR" dirty="0"/>
          </a:p>
        </p:txBody>
      </p:sp>
      <p:sp>
        <p:nvSpPr>
          <p:cNvPr id="3" name="Espace réservé du contenu 2"/>
          <p:cNvSpPr>
            <a:spLocks noGrp="1"/>
          </p:cNvSpPr>
          <p:nvPr>
            <p:ph idx="1"/>
          </p:nvPr>
        </p:nvSpPr>
        <p:spPr>
          <a:xfrm>
            <a:off x="398871" y="1988840"/>
            <a:ext cx="8229600" cy="4525963"/>
          </a:xfrm>
        </p:spPr>
        <p:txBody>
          <a:bodyPr/>
          <a:lstStyle/>
          <a:p>
            <a:pPr marL="0" indent="0">
              <a:buNone/>
            </a:pPr>
            <a:endParaRPr lang="fr-FR" sz="2400" dirty="0" smtClean="0">
              <a:latin typeface="Arial" pitchFamily="34" charset="0"/>
              <a:cs typeface="Arial" pitchFamily="34" charset="0"/>
            </a:endParaRPr>
          </a:p>
          <a:p>
            <a:pPr marL="0" indent="0">
              <a:buNone/>
            </a:pPr>
            <a:endParaRPr lang="fr-FR" sz="2400" dirty="0" smtClean="0">
              <a:latin typeface="Arial" pitchFamily="34" charset="0"/>
              <a:cs typeface="Arial" pitchFamily="34" charset="0"/>
            </a:endParaRPr>
          </a:p>
          <a:p>
            <a:r>
              <a:rPr lang="fr-FR" sz="2400" dirty="0" smtClean="0">
                <a:latin typeface="Arial" pitchFamily="34" charset="0"/>
                <a:cs typeface="Arial" pitchFamily="34" charset="0"/>
              </a:rPr>
              <a:t>Aucune </a:t>
            </a:r>
            <a:r>
              <a:rPr lang="fr-FR" sz="2400" dirty="0">
                <a:latin typeface="Arial" pitchFamily="34" charset="0"/>
                <a:cs typeface="Arial" pitchFamily="34" charset="0"/>
              </a:rPr>
              <a:t>modification du contrat de travail, aucun changement des conditions de travail ne peut être imposés </a:t>
            </a:r>
            <a:r>
              <a:rPr lang="fr-FR" sz="2400" b="1" dirty="0">
                <a:solidFill>
                  <a:srgbClr val="FF6600"/>
                </a:solidFill>
                <a:latin typeface="Arial" pitchFamily="34" charset="0"/>
                <a:cs typeface="Arial" pitchFamily="34" charset="0"/>
              </a:rPr>
              <a:t>au salarié </a:t>
            </a:r>
            <a:r>
              <a:rPr lang="fr-FR" sz="2400" b="1" dirty="0" smtClean="0">
                <a:solidFill>
                  <a:srgbClr val="FF6600"/>
                </a:solidFill>
                <a:latin typeface="Arial" pitchFamily="34" charset="0"/>
                <a:cs typeface="Arial" pitchFamily="34" charset="0"/>
              </a:rPr>
              <a:t>protégé si cela impacte son mandat</a:t>
            </a:r>
            <a:endParaRPr lang="fr-FR" sz="2400" b="1" dirty="0">
              <a:solidFill>
                <a:srgbClr val="FF6600"/>
              </a:solidFill>
              <a:latin typeface="Arial" pitchFamily="34" charset="0"/>
              <a:cs typeface="Arial" pitchFamily="34" charset="0"/>
            </a:endParaRPr>
          </a:p>
          <a:p>
            <a:pPr lvl="1">
              <a:buFont typeface="Wingdings" pitchFamily="2" charset="2"/>
              <a:buChar char="ü"/>
            </a:pPr>
            <a:r>
              <a:rPr lang="fr-FR" sz="2400" dirty="0">
                <a:latin typeface="Arial" pitchFamily="34" charset="0"/>
                <a:cs typeface="Arial" pitchFamily="34" charset="0"/>
              </a:rPr>
              <a:t> même si motif économique</a:t>
            </a:r>
          </a:p>
          <a:p>
            <a:pPr lvl="1">
              <a:buFont typeface="Wingdings" pitchFamily="2" charset="2"/>
              <a:buChar char="ü"/>
            </a:pPr>
            <a:r>
              <a:rPr lang="fr-FR" sz="2400" dirty="0">
                <a:latin typeface="Arial" pitchFamily="34" charset="0"/>
                <a:cs typeface="Arial" pitchFamily="34" charset="0"/>
              </a:rPr>
              <a:t> même si motif disciplinaire</a:t>
            </a:r>
          </a:p>
          <a:p>
            <a:pPr marL="0" indent="0">
              <a:buNone/>
            </a:pPr>
            <a:endParaRPr lang="fr-FR" dirty="0"/>
          </a:p>
        </p:txBody>
      </p:sp>
      <p:pic>
        <p:nvPicPr>
          <p:cNvPr id="4" name="Image 3" descr="gif_logo_panneau_danger_a1.gif"/>
          <p:cNvPicPr>
            <a:picLocks noChangeAspect="1"/>
          </p:cNvPicPr>
          <p:nvPr/>
        </p:nvPicPr>
        <p:blipFill>
          <a:blip r:embed="rId2" cstate="print"/>
          <a:stretch>
            <a:fillRect/>
          </a:stretch>
        </p:blipFill>
        <p:spPr>
          <a:xfrm>
            <a:off x="3851920" y="1790768"/>
            <a:ext cx="1009163" cy="900000"/>
          </a:xfrm>
          <a:prstGeom prst="rect">
            <a:avLst/>
          </a:prstGeom>
        </p:spPr>
      </p:pic>
      <p:sp>
        <p:nvSpPr>
          <p:cNvPr id="5" name="Espace réservé du numéro de diapositive 4"/>
          <p:cNvSpPr>
            <a:spLocks noGrp="1"/>
          </p:cNvSpPr>
          <p:nvPr>
            <p:ph type="sldNum" sz="quarter" idx="12"/>
          </p:nvPr>
        </p:nvSpPr>
        <p:spPr/>
        <p:txBody>
          <a:bodyPr/>
          <a:lstStyle/>
          <a:p>
            <a:fld id="{EEA4A130-079B-4FD0-B445-FD5F1E6C72F1}" type="slidenum">
              <a:rPr lang="fr-FR" smtClean="0"/>
              <a:t>51</a:t>
            </a:fld>
            <a:endParaRPr lang="fr-FR"/>
          </a:p>
        </p:txBody>
      </p:sp>
    </p:spTree>
    <p:extLst>
      <p:ext uri="{BB962C8B-B14F-4D97-AF65-F5344CB8AC3E}">
        <p14:creationId xmlns:p14="http://schemas.microsoft.com/office/powerpoint/2010/main" val="152752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a:bodyPr>
          <a:lstStyle/>
          <a:p>
            <a:r>
              <a:rPr lang="fr-FR" dirty="0"/>
              <a:t>Modification du contrat ou simple changement des conditions de travail ?</a:t>
            </a:r>
          </a:p>
          <a:p>
            <a:pPr lvl="1"/>
            <a:r>
              <a:rPr lang="fr-FR" dirty="0"/>
              <a:t>1. diminution du taux horaire du salaire </a:t>
            </a:r>
          </a:p>
          <a:p>
            <a:pPr lvl="1"/>
            <a:r>
              <a:rPr lang="fr-FR" dirty="0"/>
              <a:t>2 changements de l'horaire de travail</a:t>
            </a:r>
          </a:p>
          <a:p>
            <a:pPr lvl="1"/>
            <a:r>
              <a:rPr lang="fr-FR" dirty="0"/>
              <a:t> 3. mutation en province d'un cadre dont le contrat de travail contient une clause de mobilité professionnelle </a:t>
            </a:r>
          </a:p>
          <a:p>
            <a:pPr lvl="1"/>
            <a:r>
              <a:rPr lang="fr-FR" dirty="0"/>
              <a:t>4. mutation au Canada d'un salarié dont le contrat prévoit la possibilité de mobilité régionale;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52</a:t>
            </a:fld>
            <a:endParaRPr lang="fr-FR"/>
          </a:p>
        </p:txBody>
      </p:sp>
    </p:spTree>
    <p:extLst>
      <p:ext uri="{BB962C8B-B14F-4D97-AF65-F5344CB8AC3E}">
        <p14:creationId xmlns:p14="http://schemas.microsoft.com/office/powerpoint/2010/main" val="288318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fontScale="92500"/>
          </a:bodyPr>
          <a:lstStyle/>
          <a:p>
            <a:pPr lvl="1"/>
            <a:r>
              <a:rPr lang="fr-FR" dirty="0"/>
              <a:t>5. suppression du car de ramassage des ouvriers, l'employeur prenant désormais en charge les frais de transport </a:t>
            </a:r>
            <a:r>
              <a:rPr lang="fr-FR" dirty="0" smtClean="0"/>
              <a:t>individuel</a:t>
            </a:r>
          </a:p>
          <a:p>
            <a:pPr lvl="1"/>
            <a:r>
              <a:rPr lang="fr-FR" dirty="0"/>
              <a:t>6. mutation d'un salarié dans le même établissement, à un poste de qualification et de responsabilités équivalentes, mais avec diminution de la rémunération</a:t>
            </a:r>
          </a:p>
          <a:p>
            <a:pPr lvl="1"/>
            <a:r>
              <a:rPr lang="fr-FR" dirty="0"/>
              <a:t>7. diminution des attributions d'un directeur commercial (sans baisse de salaire) par engagement d'un directeur du marketing à qui sont transférées certaines des responsabilités du premier</a:t>
            </a:r>
          </a:p>
          <a:p>
            <a:pPr lvl="1"/>
            <a:r>
              <a:rPr lang="fr-FR" dirty="0"/>
              <a:t>8 affectation d'une vendeuse du rayon layette au rayon chaussures d'une grande surface de vente, sans diminution de salaire</a:t>
            </a:r>
          </a:p>
          <a:p>
            <a:pPr lvl="1"/>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53</a:t>
            </a:fld>
            <a:endParaRPr lang="fr-FR"/>
          </a:p>
        </p:txBody>
      </p:sp>
    </p:spTree>
    <p:extLst>
      <p:ext uri="{BB962C8B-B14F-4D97-AF65-F5344CB8AC3E}">
        <p14:creationId xmlns:p14="http://schemas.microsoft.com/office/powerpoint/2010/main" val="168420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1003383145"/>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 pouvoir disciplinaire</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54</a:t>
            </a:fld>
            <a:endParaRPr lang="fr-FR"/>
          </a:p>
        </p:txBody>
      </p:sp>
    </p:spTree>
    <p:extLst>
      <p:ext uri="{BB962C8B-B14F-4D97-AF65-F5344CB8AC3E}">
        <p14:creationId xmlns:p14="http://schemas.microsoft.com/office/powerpoint/2010/main" val="4213471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pouvoir disciplinaire</a:t>
            </a:r>
            <a:endParaRPr lang="fr-FR" dirty="0"/>
          </a:p>
        </p:txBody>
      </p:sp>
      <p:sp>
        <p:nvSpPr>
          <p:cNvPr id="3" name="Espace réservé du contenu 2"/>
          <p:cNvSpPr>
            <a:spLocks noGrp="1"/>
          </p:cNvSpPr>
          <p:nvPr>
            <p:ph idx="1"/>
          </p:nvPr>
        </p:nvSpPr>
        <p:spPr/>
        <p:txBody>
          <a:bodyPr/>
          <a:lstStyle/>
          <a:p>
            <a:pPr algn="just">
              <a:buFont typeface="Wingdings" pitchFamily="2" charset="2"/>
              <a:buChar char="q"/>
            </a:pPr>
            <a:r>
              <a:rPr lang="fr-FR" sz="2400" b="1" dirty="0">
                <a:solidFill>
                  <a:srgbClr val="C00000"/>
                </a:solidFill>
                <a:latin typeface="Lucida Sans" pitchFamily="34" charset="0"/>
              </a:rPr>
              <a:t>Le pouvoir disciplinaire </a:t>
            </a:r>
            <a:r>
              <a:rPr lang="fr-FR" sz="2400" dirty="0"/>
              <a:t>est le « pouvoir reconnu à l’employeur de sanctionner des comportements ou des actes considérés par lui comme fautifs de salariés placés sous sa subordination »</a:t>
            </a:r>
          </a:p>
          <a:p>
            <a:pPr marL="109728" indent="0">
              <a:buNone/>
            </a:pPr>
            <a:r>
              <a:rPr lang="fr-FR" sz="2400" dirty="0"/>
              <a:t>	Il est le corollaire du pouvoir  de direction dont dispose l’Employeur</a:t>
            </a:r>
          </a:p>
          <a:p>
            <a:pPr marL="109728" indent="0">
              <a:buNone/>
            </a:pPr>
            <a:endParaRPr lang="fr-FR" sz="2400" dirty="0">
              <a:solidFill>
                <a:schemeClr val="accent6">
                  <a:lumMod val="75000"/>
                </a:schemeClr>
              </a:solidFill>
              <a:latin typeface="Calibri" pitchFamily="34" charset="0"/>
            </a:endParaRPr>
          </a:p>
          <a:p>
            <a:pPr>
              <a:buFont typeface="Wingdings" pitchFamily="2" charset="2"/>
              <a:buChar char="q"/>
            </a:pPr>
            <a:r>
              <a:rPr lang="fr-FR" sz="2400" b="1" dirty="0">
                <a:solidFill>
                  <a:srgbClr val="C00000"/>
                </a:solidFill>
                <a:latin typeface="Lucida Sans" pitchFamily="34" charset="0"/>
              </a:rPr>
              <a:t>La faute disciplinaire </a:t>
            </a:r>
            <a:r>
              <a:rPr lang="fr-FR" sz="2400" dirty="0"/>
              <a:t>est la  violation des obligations contractuelles du salarié </a:t>
            </a:r>
          </a:p>
          <a:p>
            <a:endParaRPr lang="fr-FR" dirty="0"/>
          </a:p>
        </p:txBody>
      </p:sp>
      <p:sp>
        <p:nvSpPr>
          <p:cNvPr id="4" name="Flèche droite 3"/>
          <p:cNvSpPr/>
          <p:nvPr/>
        </p:nvSpPr>
        <p:spPr bwMode="auto">
          <a:xfrm>
            <a:off x="539552" y="3095856"/>
            <a:ext cx="720080" cy="216024"/>
          </a:xfrm>
          <a:prstGeom prst="rightArrow">
            <a:avLst/>
          </a:prstGeom>
          <a:solidFill>
            <a:srgbClr val="FF00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55</a:t>
            </a:fld>
            <a:endParaRPr lang="fr-FR"/>
          </a:p>
        </p:txBody>
      </p:sp>
    </p:spTree>
    <p:extLst>
      <p:ext uri="{BB962C8B-B14F-4D97-AF65-F5344CB8AC3E}">
        <p14:creationId xmlns:p14="http://schemas.microsoft.com/office/powerpoint/2010/main" val="3116015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faute disciplinaire</a:t>
            </a:r>
            <a:endParaRPr lang="fr-FR" dirty="0"/>
          </a:p>
        </p:txBody>
      </p:sp>
      <p:sp>
        <p:nvSpPr>
          <p:cNvPr id="3" name="Espace réservé du contenu 2"/>
          <p:cNvSpPr>
            <a:spLocks noGrp="1"/>
          </p:cNvSpPr>
          <p:nvPr>
            <p:ph idx="1"/>
          </p:nvPr>
        </p:nvSpPr>
        <p:spPr/>
        <p:txBody>
          <a:bodyPr>
            <a:normAutofit fontScale="85000" lnSpcReduction="20000"/>
          </a:bodyPr>
          <a:lstStyle/>
          <a:p>
            <a:r>
              <a:rPr lang="fr-FR" sz="3400" dirty="0">
                <a:solidFill>
                  <a:schemeClr val="accent4"/>
                </a:solidFill>
              </a:rPr>
              <a:t>La faute peut être </a:t>
            </a:r>
            <a:r>
              <a:rPr lang="fr-FR" sz="3400" dirty="0"/>
              <a:t>:</a:t>
            </a:r>
          </a:p>
          <a:p>
            <a:pPr lvl="1">
              <a:lnSpc>
                <a:spcPct val="120000"/>
              </a:lnSpc>
            </a:pPr>
            <a:r>
              <a:rPr lang="fr-FR" sz="2900" dirty="0"/>
              <a:t>le non-respect des règles de discipline fixées par le règlement intérieur ou par note de service,</a:t>
            </a:r>
          </a:p>
          <a:p>
            <a:pPr lvl="1">
              <a:lnSpc>
                <a:spcPct val="120000"/>
              </a:lnSpc>
            </a:pPr>
            <a:r>
              <a:rPr lang="fr-FR" sz="2900" dirty="0"/>
              <a:t>le refus de se conformer à un ordre de l'employeur,</a:t>
            </a:r>
          </a:p>
          <a:p>
            <a:pPr lvl="1">
              <a:lnSpc>
                <a:spcPct val="120000"/>
              </a:lnSpc>
            </a:pPr>
            <a:r>
              <a:rPr lang="fr-FR" sz="2900" dirty="0"/>
              <a:t>le non-respect de l'obligation de discrétion et de loyauté,</a:t>
            </a:r>
          </a:p>
          <a:p>
            <a:pPr lvl="1">
              <a:lnSpc>
                <a:spcPct val="120000"/>
              </a:lnSpc>
            </a:pPr>
            <a:r>
              <a:rPr lang="fr-FR" sz="2900" dirty="0"/>
              <a:t>Le vol de matériel, la fraude,</a:t>
            </a:r>
          </a:p>
          <a:p>
            <a:pPr lvl="1">
              <a:lnSpc>
                <a:spcPct val="120000"/>
              </a:lnSpc>
            </a:pPr>
            <a:r>
              <a:rPr lang="fr-FR" sz="2900" dirty="0"/>
              <a:t>les critiques, injures, menaces, violences,</a:t>
            </a:r>
          </a:p>
          <a:p>
            <a:pPr lvl="1">
              <a:lnSpc>
                <a:spcPct val="120000"/>
              </a:lnSpc>
            </a:pPr>
            <a:r>
              <a:rPr lang="fr-FR" sz="2900" dirty="0"/>
              <a:t>tout acte de harcèlement….</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56</a:t>
            </a:fld>
            <a:endParaRPr lang="fr-FR"/>
          </a:p>
        </p:txBody>
      </p:sp>
    </p:spTree>
    <p:extLst>
      <p:ext uri="{BB962C8B-B14F-4D97-AF65-F5344CB8AC3E}">
        <p14:creationId xmlns:p14="http://schemas.microsoft.com/office/powerpoint/2010/main" val="1398111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faute disciplinaire</a:t>
            </a:r>
            <a:endParaRPr lang="fr-FR" dirty="0"/>
          </a:p>
        </p:txBody>
      </p:sp>
      <p:sp>
        <p:nvSpPr>
          <p:cNvPr id="3" name="Espace réservé du contenu 2"/>
          <p:cNvSpPr>
            <a:spLocks noGrp="1"/>
          </p:cNvSpPr>
          <p:nvPr>
            <p:ph idx="1"/>
          </p:nvPr>
        </p:nvSpPr>
        <p:spPr/>
        <p:txBody>
          <a:bodyPr/>
          <a:lstStyle/>
          <a:p>
            <a:r>
              <a:rPr lang="fr-FR" b="1" dirty="0"/>
              <a:t>Ne sont pas des fautes disciplinaires</a:t>
            </a:r>
          </a:p>
          <a:p>
            <a:pPr marL="109728" indent="0">
              <a:buNone/>
            </a:pPr>
            <a:endParaRPr lang="fr-FR" b="1" dirty="0"/>
          </a:p>
          <a:p>
            <a:pPr lvl="1"/>
            <a:r>
              <a:rPr lang="fr-FR" dirty="0"/>
              <a:t>Le refus d’une modification du contrat</a:t>
            </a:r>
          </a:p>
          <a:p>
            <a:pPr lvl="1"/>
            <a:r>
              <a:rPr lang="fr-FR" dirty="0"/>
              <a:t>La non atteinte des objectifs</a:t>
            </a:r>
          </a:p>
          <a:p>
            <a:pPr lvl="1"/>
            <a:r>
              <a:rPr lang="fr-FR" dirty="0"/>
              <a:t>La non atteinte des résultats fixés</a:t>
            </a:r>
          </a:p>
          <a:p>
            <a:pPr lvl="1"/>
            <a:r>
              <a:rPr lang="fr-FR" dirty="0"/>
              <a:t>L‘insuffisance professionnelle</a:t>
            </a:r>
          </a:p>
          <a:p>
            <a:pPr lvl="1"/>
            <a:r>
              <a:rPr lang="fr-FR" dirty="0"/>
              <a:t>Le fait de ne pas bien faire son travail</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57</a:t>
            </a:fld>
            <a:endParaRPr lang="fr-FR"/>
          </a:p>
        </p:txBody>
      </p:sp>
    </p:spTree>
    <p:extLst>
      <p:ext uri="{BB962C8B-B14F-4D97-AF65-F5344CB8AC3E}">
        <p14:creationId xmlns:p14="http://schemas.microsoft.com/office/powerpoint/2010/main" val="46259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sanction disciplinaire</a:t>
            </a:r>
            <a:endParaRPr lang="fr-FR" dirty="0"/>
          </a:p>
        </p:txBody>
      </p:sp>
      <p:sp>
        <p:nvSpPr>
          <p:cNvPr id="3" name="Espace réservé du contenu 2"/>
          <p:cNvSpPr>
            <a:spLocks noGrp="1"/>
          </p:cNvSpPr>
          <p:nvPr>
            <p:ph idx="1"/>
          </p:nvPr>
        </p:nvSpPr>
        <p:spPr/>
        <p:txBody>
          <a:bodyPr/>
          <a:lstStyle/>
          <a:p>
            <a:r>
              <a:rPr lang="fr-FR" b="1" dirty="0">
                <a:solidFill>
                  <a:srgbClr val="C00000"/>
                </a:solidFill>
              </a:rPr>
              <a:t>Sanction disciplinaire </a:t>
            </a:r>
            <a:r>
              <a:rPr lang="fr-FR" dirty="0"/>
              <a:t>: </a:t>
            </a:r>
            <a:r>
              <a:rPr lang="fr-FR" sz="2400" dirty="0"/>
              <a:t>«constitue une </a:t>
            </a:r>
            <a:r>
              <a:rPr lang="fr-FR" sz="2400" b="1" dirty="0"/>
              <a:t>sanction</a:t>
            </a:r>
            <a:r>
              <a:rPr lang="fr-FR" sz="2400" dirty="0"/>
              <a:t> </a:t>
            </a:r>
            <a:r>
              <a:rPr lang="fr-FR" sz="2400" b="1" dirty="0"/>
              <a:t>toute mesure</a:t>
            </a:r>
            <a:r>
              <a:rPr lang="fr-FR" sz="2400" dirty="0"/>
              <a:t>, </a:t>
            </a:r>
            <a:r>
              <a:rPr lang="fr-FR" sz="2400" u="sng" dirty="0"/>
              <a:t>autre que des observations verbales</a:t>
            </a:r>
            <a:r>
              <a:rPr lang="fr-FR" sz="2400" dirty="0"/>
              <a:t>, prise par l’employeur à la suite d’un </a:t>
            </a:r>
            <a:r>
              <a:rPr lang="fr-FR" sz="2400" b="1" dirty="0"/>
              <a:t>agissement du salarié </a:t>
            </a:r>
            <a:r>
              <a:rPr lang="fr-FR" sz="2400" dirty="0"/>
              <a:t>considéré par l’employeur comme </a:t>
            </a:r>
            <a:r>
              <a:rPr lang="fr-FR" sz="2400" b="1" dirty="0"/>
              <a:t>fautif</a:t>
            </a:r>
            <a:r>
              <a:rPr lang="fr-FR" sz="2400" dirty="0"/>
              <a:t>, que cette </a:t>
            </a:r>
            <a:r>
              <a:rPr lang="fr-FR" sz="2400" b="1" dirty="0"/>
              <a:t>mesure</a:t>
            </a:r>
            <a:r>
              <a:rPr lang="fr-FR" sz="2400" dirty="0"/>
              <a:t> soit de nature à </a:t>
            </a:r>
            <a:r>
              <a:rPr lang="fr-FR" sz="2400" b="1" dirty="0"/>
              <a:t>affecter</a:t>
            </a:r>
            <a:r>
              <a:rPr lang="fr-FR" sz="2400" dirty="0"/>
              <a:t> immédiatement </a:t>
            </a:r>
            <a:r>
              <a:rPr lang="fr-FR" sz="2400" b="1" dirty="0"/>
              <a:t>ou non </a:t>
            </a:r>
            <a:r>
              <a:rPr lang="fr-FR" sz="2400" dirty="0"/>
              <a:t>la </a:t>
            </a:r>
            <a:r>
              <a:rPr lang="fr-FR" sz="2400" b="1" dirty="0"/>
              <a:t>présence</a:t>
            </a:r>
            <a:r>
              <a:rPr lang="fr-FR" sz="2400" dirty="0"/>
              <a:t> du salarié dans l’entreprise, sa </a:t>
            </a:r>
            <a:r>
              <a:rPr lang="fr-FR" sz="2400" b="1" dirty="0"/>
              <a:t>fonction</a:t>
            </a:r>
            <a:r>
              <a:rPr lang="fr-FR" sz="2400" dirty="0"/>
              <a:t>, sa </a:t>
            </a:r>
            <a:r>
              <a:rPr lang="fr-FR" sz="2400" b="1" dirty="0"/>
              <a:t>carrière</a:t>
            </a:r>
            <a:r>
              <a:rPr lang="fr-FR" sz="2400" dirty="0"/>
              <a:t> ou sa </a:t>
            </a:r>
            <a:r>
              <a:rPr lang="fr-FR" sz="2400" b="1" dirty="0"/>
              <a:t>rémunération</a:t>
            </a:r>
            <a:r>
              <a:rPr lang="fr-FR" sz="2400" dirty="0"/>
              <a:t>. »</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58</a:t>
            </a:fld>
            <a:endParaRPr lang="fr-FR"/>
          </a:p>
        </p:txBody>
      </p:sp>
    </p:spTree>
    <p:extLst>
      <p:ext uri="{BB962C8B-B14F-4D97-AF65-F5344CB8AC3E}">
        <p14:creationId xmlns:p14="http://schemas.microsoft.com/office/powerpoint/2010/main" val="4239068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sanctions admises</a:t>
            </a:r>
            <a:endParaRPr lang="fr-FR" dirty="0"/>
          </a:p>
        </p:txBody>
      </p:sp>
      <p:sp>
        <p:nvSpPr>
          <p:cNvPr id="3" name="Espace réservé du contenu 2"/>
          <p:cNvSpPr>
            <a:spLocks noGrp="1"/>
          </p:cNvSpPr>
          <p:nvPr>
            <p:ph idx="1"/>
          </p:nvPr>
        </p:nvSpPr>
        <p:spPr/>
        <p:txBody>
          <a:bodyPr/>
          <a:lstStyle/>
          <a:p>
            <a:pPr marL="109728" indent="0">
              <a:buNone/>
            </a:pPr>
            <a:endParaRPr lang="fr-FR" dirty="0"/>
          </a:p>
        </p:txBody>
      </p:sp>
      <p:sp>
        <p:nvSpPr>
          <p:cNvPr id="4" name="Espace réservé du contenu 1"/>
          <p:cNvSpPr txBox="1">
            <a:spLocks/>
          </p:cNvSpPr>
          <p:nvPr/>
        </p:nvSpPr>
        <p:spPr bwMode="auto">
          <a:xfrm>
            <a:off x="1187624" y="127403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20000"/>
              </a:spcAft>
              <a:buClr>
                <a:srgbClr val="FC790C"/>
              </a:buClr>
              <a:buFontTx/>
              <a:buBlip>
                <a:blip r:embed="rId2"/>
              </a:buBlip>
              <a:defRPr sz="2600">
                <a:solidFill>
                  <a:schemeClr val="tx1"/>
                </a:solidFill>
                <a:latin typeface="+mn-lt"/>
                <a:ea typeface="+mn-ea"/>
                <a:cs typeface="+mn-cs"/>
              </a:defRPr>
            </a:lvl1pPr>
            <a:lvl2pPr marL="742950" indent="-285750" algn="l" rtl="0" eaLnBrk="1" fontAlgn="base" hangingPunct="1">
              <a:spcBef>
                <a:spcPct val="20000"/>
              </a:spcBef>
              <a:spcAft>
                <a:spcPct val="0"/>
              </a:spcAft>
              <a:buClr>
                <a:schemeClr val="folHlink"/>
              </a:buClr>
              <a:buSzPct val="75000"/>
              <a:buFont typeface="Wingdings" pitchFamily="2" charset="2"/>
              <a:buChar char="§"/>
              <a:defRPr sz="2200">
                <a:solidFill>
                  <a:srgbClr val="5F5F5F"/>
                </a:solidFill>
                <a:latin typeface="+mn-lt"/>
              </a:defRPr>
            </a:lvl2pPr>
            <a:lvl3pPr marL="1347788" indent="-433388" algn="l" rtl="0" eaLnBrk="1" fontAlgn="base" hangingPunct="1">
              <a:spcBef>
                <a:spcPct val="20000"/>
              </a:spcBef>
              <a:spcAft>
                <a:spcPct val="0"/>
              </a:spcAft>
              <a:buClr>
                <a:schemeClr val="bg2"/>
              </a:buClr>
              <a:buSzPct val="55000"/>
              <a:buChar char="•"/>
              <a:defRPr sz="1800">
                <a:solidFill>
                  <a:srgbClr val="5F5F5F"/>
                </a:solidFill>
                <a:latin typeface="+mn-lt"/>
              </a:defRPr>
            </a:lvl3pPr>
            <a:lvl4pPr marL="1747838" indent="-228600" algn="l" rtl="0" eaLnBrk="1" fontAlgn="base" hangingPunct="1">
              <a:spcBef>
                <a:spcPct val="20000"/>
              </a:spcBef>
              <a:spcAft>
                <a:spcPct val="0"/>
              </a:spcAft>
              <a:buChar char="–"/>
              <a:defRPr sz="1600">
                <a:solidFill>
                  <a:schemeClr val="tx1"/>
                </a:solidFill>
                <a:latin typeface="+mn-lt"/>
              </a:defRPr>
            </a:lvl4pPr>
            <a:lvl5pPr marL="2166938" indent="-228600" algn="l" rtl="0" eaLnBrk="1" fontAlgn="base" hangingPunct="1">
              <a:spcBef>
                <a:spcPct val="20000"/>
              </a:spcBef>
              <a:spcAft>
                <a:spcPct val="0"/>
              </a:spcAft>
              <a:buChar char="»"/>
              <a:defRPr sz="1600">
                <a:solidFill>
                  <a:schemeClr val="tx1"/>
                </a:solidFill>
                <a:latin typeface="+mn-lt"/>
              </a:defRPr>
            </a:lvl5pPr>
            <a:lvl6pPr marL="2624138" indent="-228600" algn="l" rtl="0" eaLnBrk="1" fontAlgn="base" hangingPunct="1">
              <a:spcBef>
                <a:spcPct val="20000"/>
              </a:spcBef>
              <a:spcAft>
                <a:spcPct val="0"/>
              </a:spcAft>
              <a:buChar char="»"/>
              <a:defRPr sz="1600">
                <a:solidFill>
                  <a:schemeClr val="tx1"/>
                </a:solidFill>
                <a:latin typeface="Comic Sans MS" pitchFamily="66" charset="0"/>
              </a:defRPr>
            </a:lvl6pPr>
            <a:lvl7pPr marL="3081338" indent="-228600" algn="l" rtl="0" eaLnBrk="1" fontAlgn="base" hangingPunct="1">
              <a:spcBef>
                <a:spcPct val="20000"/>
              </a:spcBef>
              <a:spcAft>
                <a:spcPct val="0"/>
              </a:spcAft>
              <a:buChar char="»"/>
              <a:defRPr sz="1600">
                <a:solidFill>
                  <a:schemeClr val="tx1"/>
                </a:solidFill>
                <a:latin typeface="Comic Sans MS" pitchFamily="66" charset="0"/>
              </a:defRPr>
            </a:lvl7pPr>
            <a:lvl8pPr marL="3538538" indent="-228600" algn="l" rtl="0" eaLnBrk="1" fontAlgn="base" hangingPunct="1">
              <a:spcBef>
                <a:spcPct val="20000"/>
              </a:spcBef>
              <a:spcAft>
                <a:spcPct val="0"/>
              </a:spcAft>
              <a:buChar char="»"/>
              <a:defRPr sz="1600">
                <a:solidFill>
                  <a:schemeClr val="tx1"/>
                </a:solidFill>
                <a:latin typeface="Comic Sans MS" pitchFamily="66" charset="0"/>
              </a:defRPr>
            </a:lvl8pPr>
            <a:lvl9pPr marL="3995738" indent="-228600" algn="l" rtl="0" eaLnBrk="1" fontAlgn="base" hangingPunct="1">
              <a:spcBef>
                <a:spcPct val="20000"/>
              </a:spcBef>
              <a:spcAft>
                <a:spcPct val="0"/>
              </a:spcAft>
              <a:buChar char="»"/>
              <a:defRPr sz="1600">
                <a:solidFill>
                  <a:schemeClr val="tx1"/>
                </a:solidFill>
                <a:latin typeface="Comic Sans MS" pitchFamily="66" charset="0"/>
              </a:defRPr>
            </a:lvl9pPr>
          </a:lstStyle>
          <a:p>
            <a:pPr>
              <a:lnSpc>
                <a:spcPct val="150000"/>
              </a:lnSpc>
            </a:pPr>
            <a:r>
              <a:rPr kumimoji="0" lang="fr-FR" kern="0" dirty="0" smtClean="0"/>
              <a:t>Avertissement</a:t>
            </a:r>
          </a:p>
          <a:p>
            <a:pPr>
              <a:lnSpc>
                <a:spcPct val="150000"/>
              </a:lnSpc>
            </a:pPr>
            <a:r>
              <a:rPr kumimoji="0" lang="fr-FR" kern="0" dirty="0" smtClean="0"/>
              <a:t>Mise à pied disciplinaire</a:t>
            </a:r>
          </a:p>
          <a:p>
            <a:pPr>
              <a:lnSpc>
                <a:spcPct val="150000"/>
              </a:lnSpc>
            </a:pPr>
            <a:r>
              <a:rPr kumimoji="0" lang="fr-FR" kern="0" dirty="0" smtClean="0"/>
              <a:t>Mutation</a:t>
            </a:r>
          </a:p>
          <a:p>
            <a:pPr>
              <a:lnSpc>
                <a:spcPct val="150000"/>
              </a:lnSpc>
            </a:pPr>
            <a:r>
              <a:rPr kumimoji="0" lang="fr-FR" kern="0" dirty="0" smtClean="0"/>
              <a:t>Rétrogradation</a:t>
            </a:r>
          </a:p>
          <a:p>
            <a:pPr>
              <a:lnSpc>
                <a:spcPct val="150000"/>
              </a:lnSpc>
            </a:pPr>
            <a:r>
              <a:rPr kumimoji="0" lang="fr-FR" kern="0" dirty="0" smtClean="0"/>
              <a:t>Licenciement</a:t>
            </a:r>
          </a:p>
          <a:p>
            <a:endParaRPr kumimoji="0" lang="fr-FR" kern="0" dirty="0"/>
          </a:p>
        </p:txBody>
      </p:sp>
      <p:sp>
        <p:nvSpPr>
          <p:cNvPr id="5" name="Accolade fermante 4"/>
          <p:cNvSpPr/>
          <p:nvPr/>
        </p:nvSpPr>
        <p:spPr>
          <a:xfrm>
            <a:off x="4788024" y="2348880"/>
            <a:ext cx="864096" cy="2376264"/>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Rectangle 5"/>
          <p:cNvSpPr/>
          <p:nvPr/>
        </p:nvSpPr>
        <p:spPr>
          <a:xfrm>
            <a:off x="6372200" y="2348880"/>
            <a:ext cx="2160240" cy="2376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Procédure disciplinaire</a:t>
            </a:r>
            <a:endParaRPr lang="fr-FR" dirty="0"/>
          </a:p>
        </p:txBody>
      </p:sp>
      <p:sp>
        <p:nvSpPr>
          <p:cNvPr id="7" name="Accolade fermante 6"/>
          <p:cNvSpPr/>
          <p:nvPr/>
        </p:nvSpPr>
        <p:spPr>
          <a:xfrm>
            <a:off x="4932040" y="1700808"/>
            <a:ext cx="576064" cy="2880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Rectangle 7"/>
          <p:cNvSpPr/>
          <p:nvPr/>
        </p:nvSpPr>
        <p:spPr>
          <a:xfrm>
            <a:off x="6156176" y="1556792"/>
            <a:ext cx="25922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Procédure simplifiée</a:t>
            </a:r>
            <a:endParaRPr lang="fr-FR" sz="1400" b="1" dirty="0">
              <a:solidFill>
                <a:schemeClr val="tx1"/>
              </a:solidFill>
            </a:endParaRPr>
          </a:p>
        </p:txBody>
      </p:sp>
      <p:sp>
        <p:nvSpPr>
          <p:cNvPr id="9" name="Espace réservé du numéro de diapositive 8"/>
          <p:cNvSpPr>
            <a:spLocks noGrp="1"/>
          </p:cNvSpPr>
          <p:nvPr>
            <p:ph type="sldNum" sz="quarter" idx="12"/>
          </p:nvPr>
        </p:nvSpPr>
        <p:spPr/>
        <p:txBody>
          <a:bodyPr/>
          <a:lstStyle/>
          <a:p>
            <a:fld id="{EEA4A130-079B-4FD0-B445-FD5F1E6C72F1}" type="slidenum">
              <a:rPr lang="fr-FR" smtClean="0"/>
              <a:t>59</a:t>
            </a:fld>
            <a:endParaRPr lang="fr-FR"/>
          </a:p>
        </p:txBody>
      </p:sp>
    </p:spTree>
    <p:extLst>
      <p:ext uri="{BB962C8B-B14F-4D97-AF65-F5344CB8AC3E}">
        <p14:creationId xmlns:p14="http://schemas.microsoft.com/office/powerpoint/2010/main" val="182216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365760"/>
            <a:ext cx="7992888" cy="548640"/>
          </a:xfrm>
        </p:spPr>
        <p:txBody>
          <a:bodyPr>
            <a:noAutofit/>
          </a:bodyPr>
          <a:lstStyle/>
          <a:p>
            <a:r>
              <a:rPr lang="fr-FR" sz="3600" dirty="0" smtClean="0"/>
              <a:t>La loi source essentielle</a:t>
            </a:r>
            <a:r>
              <a:rPr lang="fr-FR" sz="3600" dirty="0"/>
              <a:t> </a:t>
            </a:r>
          </a:p>
        </p:txBody>
      </p:sp>
      <p:sp>
        <p:nvSpPr>
          <p:cNvPr id="3" name="Espace réservé du contenu 2"/>
          <p:cNvSpPr>
            <a:spLocks noGrp="1"/>
          </p:cNvSpPr>
          <p:nvPr>
            <p:ph idx="1"/>
          </p:nvPr>
        </p:nvSpPr>
        <p:spPr/>
        <p:txBody>
          <a:bodyPr>
            <a:normAutofit/>
          </a:bodyPr>
          <a:lstStyle/>
          <a:p>
            <a:r>
              <a:rPr lang="fr-FR" sz="2000" b="1" u="sng" dirty="0" smtClean="0"/>
              <a:t>La loi, source essentielle :</a:t>
            </a:r>
            <a:r>
              <a:rPr lang="fr-FR" sz="2000" dirty="0" smtClean="0"/>
              <a:t> code du travail</a:t>
            </a:r>
          </a:p>
          <a:p>
            <a:pPr lvl="1"/>
            <a:r>
              <a:rPr lang="fr-FR" sz="2000" dirty="0" smtClean="0"/>
              <a:t>Traite tous les sujets : relations individuelles, relations collectives, durée, salaire, santé, sécurité, emploi, formation…</a:t>
            </a:r>
          </a:p>
          <a:p>
            <a:pPr lvl="1"/>
            <a:r>
              <a:rPr lang="fr-FR" sz="2000" dirty="0" smtClean="0"/>
              <a:t>En évolution permanente : soumise au pouvoir politique en place</a:t>
            </a:r>
          </a:p>
          <a:p>
            <a:r>
              <a:rPr lang="fr-FR" sz="2000" b="1" u="sng" dirty="0" smtClean="0"/>
              <a:t>La loi, source conventionnelle </a:t>
            </a:r>
            <a:r>
              <a:rPr lang="fr-FR" sz="2000" dirty="0" smtClean="0"/>
              <a:t>: fait l’objet d’une négociation préalable entre syndicats (employeurs et salariés)</a:t>
            </a:r>
          </a:p>
          <a:p>
            <a:pPr lvl="1"/>
            <a:r>
              <a:rPr lang="fr-FR" sz="2000" dirty="0" smtClean="0"/>
              <a:t>Obligation de négocier un Accord National Interprofessionnel (ANI ) avant d’élaborer une loi   </a:t>
            </a:r>
          </a:p>
          <a:p>
            <a:pPr lvl="1"/>
            <a:r>
              <a:rPr lang="fr-FR" sz="2000" dirty="0" smtClean="0"/>
              <a:t>Cet accord (ANI) est retranscrit dans le texte de loi : </a:t>
            </a:r>
            <a:r>
              <a:rPr lang="fr-FR" sz="2000" u="sng" dirty="0" smtClean="0"/>
              <a:t>la loi a une légitimité sociale et politique dont le contenu a été discuté par les employeurs et les syndicats de salariés</a:t>
            </a:r>
            <a:endParaRPr lang="fr-FR" sz="2000" u="sng" dirty="0"/>
          </a:p>
        </p:txBody>
      </p:sp>
      <p:sp>
        <p:nvSpPr>
          <p:cNvPr id="6" name="Espace réservé du numéro de diapositive 5"/>
          <p:cNvSpPr>
            <a:spLocks noGrp="1"/>
          </p:cNvSpPr>
          <p:nvPr>
            <p:ph type="sldNum" sz="quarter" idx="12"/>
          </p:nvPr>
        </p:nvSpPr>
        <p:spPr/>
        <p:txBody>
          <a:bodyPr/>
          <a:lstStyle/>
          <a:p>
            <a:fld id="{0F3E1215-5B54-4D98-80C4-58DF8A278741}" type="slidenum">
              <a:rPr lang="fr-FR" smtClean="0"/>
              <a:t>6</a:t>
            </a:fld>
            <a:endParaRPr lang="fr-FR"/>
          </a:p>
        </p:txBody>
      </p:sp>
    </p:spTree>
    <p:extLst>
      <p:ext uri="{BB962C8B-B14F-4D97-AF65-F5344CB8AC3E}">
        <p14:creationId xmlns:p14="http://schemas.microsoft.com/office/powerpoint/2010/main" val="82054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sanctions interdites</a:t>
            </a:r>
            <a:endParaRPr lang="fr-FR" dirty="0"/>
          </a:p>
        </p:txBody>
      </p:sp>
      <p:sp>
        <p:nvSpPr>
          <p:cNvPr id="3" name="Espace réservé du contenu 2"/>
          <p:cNvSpPr>
            <a:spLocks noGrp="1"/>
          </p:cNvSpPr>
          <p:nvPr>
            <p:ph idx="1"/>
          </p:nvPr>
        </p:nvSpPr>
        <p:spPr/>
        <p:txBody>
          <a:bodyPr>
            <a:normAutofit lnSpcReduction="10000"/>
          </a:bodyPr>
          <a:lstStyle/>
          <a:p>
            <a:pPr>
              <a:lnSpc>
                <a:spcPct val="150000"/>
              </a:lnSpc>
            </a:pPr>
            <a:r>
              <a:rPr lang="fr-FR" dirty="0"/>
              <a:t>Amendes et sanctions pécuniaire</a:t>
            </a:r>
          </a:p>
          <a:p>
            <a:pPr>
              <a:lnSpc>
                <a:spcPct val="150000"/>
              </a:lnSpc>
            </a:pPr>
            <a:r>
              <a:rPr lang="fr-FR" dirty="0"/>
              <a:t>Sanctions discriminatoires</a:t>
            </a:r>
          </a:p>
          <a:p>
            <a:pPr>
              <a:lnSpc>
                <a:spcPct val="150000"/>
              </a:lnSpc>
            </a:pPr>
            <a:r>
              <a:rPr lang="fr-FR" b="1" dirty="0"/>
              <a:t>Sanctions sur les actes de la vie personnelle</a:t>
            </a:r>
          </a:p>
          <a:p>
            <a:pPr>
              <a:lnSpc>
                <a:spcPct val="150000"/>
              </a:lnSpc>
            </a:pPr>
            <a:r>
              <a:rPr lang="fr-FR" dirty="0"/>
              <a:t>Sanctions à l’encontre :</a:t>
            </a:r>
          </a:p>
          <a:p>
            <a:pPr lvl="1"/>
            <a:r>
              <a:rPr lang="fr-FR" dirty="0"/>
              <a:t>des salariés grévistes</a:t>
            </a:r>
          </a:p>
          <a:p>
            <a:pPr lvl="1"/>
            <a:r>
              <a:rPr lang="fr-FR" dirty="0"/>
              <a:t>des salariés usant de leur droit de retrait</a:t>
            </a:r>
          </a:p>
          <a:p>
            <a:pPr lvl="1"/>
            <a:r>
              <a:rPr lang="fr-FR" dirty="0"/>
              <a:t>De salariés ayant témoigné</a:t>
            </a:r>
          </a:p>
          <a:p>
            <a:pPr lvl="1"/>
            <a:r>
              <a:rPr lang="fr-FR" dirty="0"/>
              <a:t>Des salariés ayant refusé une modification de leur contrat</a:t>
            </a:r>
          </a:p>
          <a:p>
            <a:endParaRPr lang="fr-FR" dirty="0"/>
          </a:p>
        </p:txBody>
      </p:sp>
      <p:sp>
        <p:nvSpPr>
          <p:cNvPr id="4" name="Titre 2"/>
          <p:cNvSpPr txBox="1">
            <a:spLocks/>
          </p:cNvSpPr>
          <p:nvPr/>
        </p:nvSpPr>
        <p:spPr bwMode="auto">
          <a:xfrm>
            <a:off x="457200" y="274638"/>
            <a:ext cx="8229600" cy="1143000"/>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lvl1pPr algn="r" rtl="0" eaLnBrk="1" fontAlgn="base" hangingPunct="1">
              <a:spcBef>
                <a:spcPct val="0"/>
              </a:spcBef>
              <a:spcAft>
                <a:spcPct val="0"/>
              </a:spcAft>
              <a:defRPr sz="2800" b="1">
                <a:solidFill>
                  <a:schemeClr val="tx1"/>
                </a:solidFill>
                <a:latin typeface="+mn-lt"/>
                <a:ea typeface="+mj-ea"/>
                <a:cs typeface="+mj-cs"/>
              </a:defRPr>
            </a:lvl1pPr>
            <a:lvl2pPr algn="r" rtl="0" eaLnBrk="1" fontAlgn="base" hangingPunct="1">
              <a:spcBef>
                <a:spcPct val="0"/>
              </a:spcBef>
              <a:spcAft>
                <a:spcPct val="0"/>
              </a:spcAft>
              <a:defRPr sz="2800">
                <a:solidFill>
                  <a:schemeClr val="tx1"/>
                </a:solidFill>
                <a:latin typeface="Tahoma" pitchFamily="34" charset="0"/>
              </a:defRPr>
            </a:lvl2pPr>
            <a:lvl3pPr algn="r" rtl="0" eaLnBrk="1" fontAlgn="base" hangingPunct="1">
              <a:spcBef>
                <a:spcPct val="0"/>
              </a:spcBef>
              <a:spcAft>
                <a:spcPct val="0"/>
              </a:spcAft>
              <a:defRPr sz="2800">
                <a:solidFill>
                  <a:schemeClr val="tx1"/>
                </a:solidFill>
                <a:latin typeface="Tahoma" pitchFamily="34" charset="0"/>
              </a:defRPr>
            </a:lvl3pPr>
            <a:lvl4pPr algn="r" rtl="0" eaLnBrk="1" fontAlgn="base" hangingPunct="1">
              <a:spcBef>
                <a:spcPct val="0"/>
              </a:spcBef>
              <a:spcAft>
                <a:spcPct val="0"/>
              </a:spcAft>
              <a:defRPr sz="2800">
                <a:solidFill>
                  <a:schemeClr val="tx1"/>
                </a:solidFill>
                <a:latin typeface="Tahoma" pitchFamily="34" charset="0"/>
              </a:defRPr>
            </a:lvl4pPr>
            <a:lvl5pPr algn="r" rtl="0" eaLnBrk="1" fontAlgn="base" hangingPunct="1">
              <a:spcBef>
                <a:spcPct val="0"/>
              </a:spcBef>
              <a:spcAft>
                <a:spcPct val="0"/>
              </a:spcAft>
              <a:defRPr sz="2800">
                <a:solidFill>
                  <a:schemeClr val="tx1"/>
                </a:solidFill>
                <a:latin typeface="Tahoma" pitchFamily="34" charset="0"/>
              </a:defRPr>
            </a:lvl5pPr>
            <a:lvl6pPr marL="457200" algn="r" rtl="0" eaLnBrk="1" fontAlgn="base" hangingPunct="1">
              <a:spcBef>
                <a:spcPct val="0"/>
              </a:spcBef>
              <a:spcAft>
                <a:spcPct val="0"/>
              </a:spcAft>
              <a:defRPr sz="2800">
                <a:solidFill>
                  <a:schemeClr val="tx1"/>
                </a:solidFill>
                <a:latin typeface="Tahoma" pitchFamily="34" charset="0"/>
              </a:defRPr>
            </a:lvl6pPr>
            <a:lvl7pPr marL="914400" algn="r" rtl="0" eaLnBrk="1" fontAlgn="base" hangingPunct="1">
              <a:spcBef>
                <a:spcPct val="0"/>
              </a:spcBef>
              <a:spcAft>
                <a:spcPct val="0"/>
              </a:spcAft>
              <a:defRPr sz="2800">
                <a:solidFill>
                  <a:schemeClr val="tx1"/>
                </a:solidFill>
                <a:latin typeface="Tahoma" pitchFamily="34" charset="0"/>
              </a:defRPr>
            </a:lvl7pPr>
            <a:lvl8pPr marL="1371600" algn="r" rtl="0" eaLnBrk="1" fontAlgn="base" hangingPunct="1">
              <a:spcBef>
                <a:spcPct val="0"/>
              </a:spcBef>
              <a:spcAft>
                <a:spcPct val="0"/>
              </a:spcAft>
              <a:defRPr sz="2800">
                <a:solidFill>
                  <a:schemeClr val="tx1"/>
                </a:solidFill>
                <a:latin typeface="Tahoma" pitchFamily="34" charset="0"/>
              </a:defRPr>
            </a:lvl8pPr>
            <a:lvl9pPr marL="1828800" algn="r" rtl="0" eaLnBrk="1" fontAlgn="base" hangingPunct="1">
              <a:spcBef>
                <a:spcPct val="0"/>
              </a:spcBef>
              <a:spcAft>
                <a:spcPct val="0"/>
              </a:spcAft>
              <a:defRPr sz="2800">
                <a:solidFill>
                  <a:schemeClr val="tx1"/>
                </a:solidFill>
                <a:latin typeface="Tahoma" pitchFamily="34" charset="0"/>
              </a:defRPr>
            </a:lvl9pPr>
          </a:lstStyle>
          <a:p>
            <a:endParaRPr kumimoji="0" lang="fr-FR" kern="0" dirty="0"/>
          </a:p>
        </p:txBody>
      </p:sp>
      <p:pic>
        <p:nvPicPr>
          <p:cNvPr id="5" name="Espace réservé du contenu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1145134"/>
            <a:ext cx="792000" cy="792000"/>
          </a:xfrm>
          <a:prstGeom prst="rect">
            <a:avLst/>
          </a:prstGeom>
        </p:spPr>
      </p:pic>
      <p:sp>
        <p:nvSpPr>
          <p:cNvPr id="6" name="Espace réservé du numéro de diapositive 5"/>
          <p:cNvSpPr>
            <a:spLocks noGrp="1"/>
          </p:cNvSpPr>
          <p:nvPr>
            <p:ph type="sldNum" sz="quarter" idx="12"/>
          </p:nvPr>
        </p:nvSpPr>
        <p:spPr/>
        <p:txBody>
          <a:bodyPr/>
          <a:lstStyle/>
          <a:p>
            <a:fld id="{EEA4A130-079B-4FD0-B445-FD5F1E6C72F1}" type="slidenum">
              <a:rPr lang="fr-FR" smtClean="0"/>
              <a:t>60</a:t>
            </a:fld>
            <a:endParaRPr lang="fr-FR"/>
          </a:p>
        </p:txBody>
      </p:sp>
    </p:spTree>
    <p:extLst>
      <p:ext uri="{BB962C8B-B14F-4D97-AF65-F5344CB8AC3E}">
        <p14:creationId xmlns:p14="http://schemas.microsoft.com/office/powerpoint/2010/main" val="159872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Règles disciplinaires</a:t>
            </a:r>
            <a:endParaRPr lang="fr-FR" dirty="0"/>
          </a:p>
        </p:txBody>
      </p:sp>
      <p:sp>
        <p:nvSpPr>
          <p:cNvPr id="3" name="Espace réservé du contenu 2"/>
          <p:cNvSpPr>
            <a:spLocks noGrp="1"/>
          </p:cNvSpPr>
          <p:nvPr>
            <p:ph idx="1"/>
          </p:nvPr>
        </p:nvSpPr>
        <p:spPr>
          <a:xfrm>
            <a:off x="1166813" y="1052736"/>
            <a:ext cx="7415212" cy="4798789"/>
          </a:xfrm>
        </p:spPr>
        <p:txBody>
          <a:bodyPr/>
          <a:lstStyle/>
          <a:p>
            <a:pPr lvl="1"/>
            <a:endParaRPr lang="fr-FR" dirty="0"/>
          </a:p>
        </p:txBody>
      </p:sp>
      <p:graphicFrame>
        <p:nvGraphicFramePr>
          <p:cNvPr id="4" name="Espace réservé du contenu 5"/>
          <p:cNvGraphicFramePr>
            <a:graphicFrameLocks/>
          </p:cNvGraphicFramePr>
          <p:nvPr>
            <p:extLst>
              <p:ext uri="{D42A27DB-BD31-4B8C-83A1-F6EECF244321}">
                <p14:modId xmlns:p14="http://schemas.microsoft.com/office/powerpoint/2010/main" val="4120944459"/>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à coins arrondis 4"/>
          <p:cNvSpPr/>
          <p:nvPr/>
        </p:nvSpPr>
        <p:spPr>
          <a:xfrm>
            <a:off x="4526021" y="3767794"/>
            <a:ext cx="2952328" cy="936104"/>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solidFill>
              </a:rPr>
              <a:t>Les sanctions prononcées sont celles prévues par le règlement intérieur</a:t>
            </a:r>
            <a:endParaRPr lang="fr-FR" sz="1600" b="1" dirty="0"/>
          </a:p>
        </p:txBody>
      </p:sp>
      <p:sp>
        <p:nvSpPr>
          <p:cNvPr id="6" name="Flèche droite 5"/>
          <p:cNvSpPr/>
          <p:nvPr/>
        </p:nvSpPr>
        <p:spPr bwMode="auto">
          <a:xfrm>
            <a:off x="3059832" y="5157192"/>
            <a:ext cx="1008112" cy="468052"/>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7" name="Espace réservé du numéro de diapositive 6"/>
          <p:cNvSpPr>
            <a:spLocks noGrp="1"/>
          </p:cNvSpPr>
          <p:nvPr>
            <p:ph type="sldNum" sz="quarter" idx="12"/>
          </p:nvPr>
        </p:nvSpPr>
        <p:spPr/>
        <p:txBody>
          <a:bodyPr/>
          <a:lstStyle/>
          <a:p>
            <a:fld id="{EEA4A130-079B-4FD0-B445-FD5F1E6C72F1}" type="slidenum">
              <a:rPr lang="fr-FR" smtClean="0"/>
              <a:t>61</a:t>
            </a:fld>
            <a:endParaRPr lang="fr-FR"/>
          </a:p>
        </p:txBody>
      </p:sp>
    </p:spTree>
    <p:extLst>
      <p:ext uri="{BB962C8B-B14F-4D97-AF65-F5344CB8AC3E}">
        <p14:creationId xmlns:p14="http://schemas.microsoft.com/office/powerpoint/2010/main" val="374953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principe de proportionnalité</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AutoShape 1028"/>
          <p:cNvSpPr>
            <a:spLocks noChangeArrowheads="1"/>
          </p:cNvSpPr>
          <p:nvPr/>
        </p:nvSpPr>
        <p:spPr bwMode="auto">
          <a:xfrm>
            <a:off x="1585930" y="3200400"/>
            <a:ext cx="5486400" cy="914400"/>
          </a:xfrm>
          <a:prstGeom prst="flowChartAlternateProcess">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fr-FR" b="1" dirty="0">
                <a:solidFill>
                  <a:schemeClr val="accent6">
                    <a:lumMod val="50000"/>
                  </a:schemeClr>
                </a:solidFill>
                <a:latin typeface="Calibri" pitchFamily="34" charset="0"/>
              </a:rPr>
              <a:t>Pour déterminer la sanction applicable, </a:t>
            </a:r>
          </a:p>
          <a:p>
            <a:pPr algn="ctr"/>
            <a:r>
              <a:rPr lang="fr-FR" b="1" dirty="0">
                <a:solidFill>
                  <a:schemeClr val="accent6">
                    <a:lumMod val="50000"/>
                  </a:schemeClr>
                </a:solidFill>
                <a:latin typeface="Calibri" pitchFamily="34" charset="0"/>
              </a:rPr>
              <a:t>il faut prendre en compte : </a:t>
            </a:r>
          </a:p>
        </p:txBody>
      </p:sp>
      <p:sp>
        <p:nvSpPr>
          <p:cNvPr id="5" name="AutoShape 1030"/>
          <p:cNvSpPr>
            <a:spLocks noChangeArrowheads="1"/>
          </p:cNvSpPr>
          <p:nvPr/>
        </p:nvSpPr>
        <p:spPr bwMode="auto">
          <a:xfrm>
            <a:off x="2806366" y="1777181"/>
            <a:ext cx="3200400" cy="9144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L’isolement de la faute </a:t>
            </a:r>
          </a:p>
          <a:p>
            <a:pPr algn="ctr"/>
            <a:r>
              <a:rPr lang="fr-FR" dirty="0">
                <a:latin typeface="Calibri" pitchFamily="34" charset="0"/>
              </a:rPr>
              <a:t>ou la récidive</a:t>
            </a:r>
          </a:p>
        </p:txBody>
      </p:sp>
      <p:sp>
        <p:nvSpPr>
          <p:cNvPr id="6" name="AutoShape 1031"/>
          <p:cNvSpPr>
            <a:spLocks noChangeArrowheads="1"/>
          </p:cNvSpPr>
          <p:nvPr/>
        </p:nvSpPr>
        <p:spPr bwMode="auto">
          <a:xfrm>
            <a:off x="6629400" y="2057400"/>
            <a:ext cx="1828800" cy="9144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L’ancienneté </a:t>
            </a:r>
          </a:p>
          <a:p>
            <a:pPr algn="ctr"/>
            <a:r>
              <a:rPr lang="fr-FR" dirty="0">
                <a:latin typeface="Calibri" pitchFamily="34" charset="0"/>
              </a:rPr>
              <a:t>du salarié</a:t>
            </a:r>
          </a:p>
        </p:txBody>
      </p:sp>
      <p:sp>
        <p:nvSpPr>
          <p:cNvPr id="7" name="AutoShape 1032"/>
          <p:cNvSpPr>
            <a:spLocks noChangeArrowheads="1"/>
          </p:cNvSpPr>
          <p:nvPr/>
        </p:nvSpPr>
        <p:spPr bwMode="auto">
          <a:xfrm>
            <a:off x="3581400" y="5562600"/>
            <a:ext cx="2362200" cy="8382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Les circonstances </a:t>
            </a:r>
          </a:p>
          <a:p>
            <a:pPr algn="ctr"/>
            <a:r>
              <a:rPr lang="fr-FR" dirty="0">
                <a:latin typeface="Calibri" pitchFamily="34" charset="0"/>
              </a:rPr>
              <a:t>de fait</a:t>
            </a:r>
          </a:p>
        </p:txBody>
      </p:sp>
      <p:sp>
        <p:nvSpPr>
          <p:cNvPr id="8" name="AutoShape 1033"/>
          <p:cNvSpPr>
            <a:spLocks noChangeArrowheads="1"/>
          </p:cNvSpPr>
          <p:nvPr/>
        </p:nvSpPr>
        <p:spPr bwMode="auto">
          <a:xfrm>
            <a:off x="4419600" y="4495800"/>
            <a:ext cx="3962400" cy="7620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Les sanctions habituellement 	</a:t>
            </a:r>
          </a:p>
          <a:p>
            <a:pPr algn="ctr"/>
            <a:r>
              <a:rPr lang="fr-FR" dirty="0">
                <a:latin typeface="Calibri" pitchFamily="34" charset="0"/>
              </a:rPr>
              <a:t>appliquées dans l’entreprise</a:t>
            </a:r>
          </a:p>
        </p:txBody>
      </p:sp>
      <p:sp>
        <p:nvSpPr>
          <p:cNvPr id="9" name="AutoShape 1035"/>
          <p:cNvSpPr>
            <a:spLocks noChangeArrowheads="1"/>
          </p:cNvSpPr>
          <p:nvPr/>
        </p:nvSpPr>
        <p:spPr bwMode="auto">
          <a:xfrm>
            <a:off x="685800" y="4419600"/>
            <a:ext cx="3352800" cy="9144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La position hiérarchique </a:t>
            </a:r>
          </a:p>
          <a:p>
            <a:pPr algn="ctr"/>
            <a:r>
              <a:rPr lang="fr-FR" dirty="0">
                <a:latin typeface="Calibri" pitchFamily="34" charset="0"/>
              </a:rPr>
              <a:t>dans l’entreprise</a:t>
            </a:r>
          </a:p>
        </p:txBody>
      </p:sp>
      <p:sp>
        <p:nvSpPr>
          <p:cNvPr id="10" name="AutoShape 1036"/>
          <p:cNvSpPr>
            <a:spLocks noChangeArrowheads="1"/>
          </p:cNvSpPr>
          <p:nvPr/>
        </p:nvSpPr>
        <p:spPr bwMode="auto">
          <a:xfrm>
            <a:off x="762000" y="2057400"/>
            <a:ext cx="1676400" cy="8382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La gravité </a:t>
            </a:r>
          </a:p>
          <a:p>
            <a:pPr algn="ctr"/>
            <a:r>
              <a:rPr lang="fr-FR" dirty="0">
                <a:latin typeface="Calibri" pitchFamily="34" charset="0"/>
              </a:rPr>
              <a:t>de la faute</a:t>
            </a:r>
          </a:p>
        </p:txBody>
      </p:sp>
      <p:cxnSp>
        <p:nvCxnSpPr>
          <p:cNvPr id="11" name="Connecteur droit avec flèche 10"/>
          <p:cNvCxnSpPr/>
          <p:nvPr/>
        </p:nvCxnSpPr>
        <p:spPr>
          <a:xfrm rot="16200000" flipV="1">
            <a:off x="1142976" y="3000372"/>
            <a:ext cx="357190" cy="21431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5" idx="2"/>
          </p:cNvCxnSpPr>
          <p:nvPr/>
        </p:nvCxnSpPr>
        <p:spPr>
          <a:xfrm rot="16200000" flipV="1">
            <a:off x="4211304" y="2886843"/>
            <a:ext cx="400048" cy="952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rot="5400000" flipH="1" flipV="1">
            <a:off x="7108049" y="3036091"/>
            <a:ext cx="357190" cy="285752"/>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rot="5400000">
            <a:off x="1928794" y="4143380"/>
            <a:ext cx="214314" cy="21431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16200000" flipH="1">
            <a:off x="6715140" y="4214818"/>
            <a:ext cx="357190" cy="21431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rot="5400000">
            <a:off x="3536149" y="4893479"/>
            <a:ext cx="1357322" cy="158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16"/>
          <p:cNvSpPr>
            <a:spLocks noGrp="1"/>
          </p:cNvSpPr>
          <p:nvPr>
            <p:ph type="sldNum" sz="quarter" idx="12"/>
          </p:nvPr>
        </p:nvSpPr>
        <p:spPr/>
        <p:txBody>
          <a:bodyPr/>
          <a:lstStyle/>
          <a:p>
            <a:fld id="{EEA4A130-079B-4FD0-B445-FD5F1E6C72F1}" type="slidenum">
              <a:rPr lang="fr-FR" smtClean="0"/>
              <a:t>62</a:t>
            </a:fld>
            <a:endParaRPr lang="fr-FR"/>
          </a:p>
        </p:txBody>
      </p:sp>
    </p:spTree>
    <p:extLst>
      <p:ext uri="{BB962C8B-B14F-4D97-AF65-F5344CB8AC3E}">
        <p14:creationId xmlns:p14="http://schemas.microsoft.com/office/powerpoint/2010/main" val="814413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P</a:t>
            </a:r>
            <a:r>
              <a:rPr lang="fr-FR" dirty="0" smtClean="0"/>
              <a:t>rocédure simplifiée pour l’avertissement</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Text Box 4"/>
          <p:cNvSpPr txBox="1">
            <a:spLocks noChangeArrowheads="1"/>
          </p:cNvSpPr>
          <p:nvPr/>
        </p:nvSpPr>
        <p:spPr bwMode="auto">
          <a:xfrm>
            <a:off x="428596" y="2057400"/>
            <a:ext cx="1569084" cy="523220"/>
          </a:xfrm>
          <a:prstGeom prst="rect">
            <a:avLst/>
          </a:prstGeom>
          <a:solidFill>
            <a:srgbClr val="FF9933"/>
          </a:solidFill>
          <a:ln w="9525">
            <a:noFill/>
            <a:miter lim="800000"/>
            <a:headEnd/>
            <a:tailEnd/>
          </a:ln>
          <a:effectLst/>
        </p:spPr>
        <p:txBody>
          <a:bodyPr wrap="none">
            <a:spAutoFit/>
          </a:bodyPr>
          <a:lstStyle/>
          <a:p>
            <a:r>
              <a:rPr lang="fr-FR" sz="2800" dirty="0">
                <a:solidFill>
                  <a:schemeClr val="tx1"/>
                </a:solidFill>
                <a:latin typeface="Calibri" pitchFamily="34" charset="0"/>
              </a:rPr>
              <a:t>Fait fautif</a:t>
            </a:r>
          </a:p>
        </p:txBody>
      </p:sp>
      <p:sp>
        <p:nvSpPr>
          <p:cNvPr id="5" name="Text Box 6"/>
          <p:cNvSpPr txBox="1">
            <a:spLocks noChangeArrowheads="1"/>
          </p:cNvSpPr>
          <p:nvPr/>
        </p:nvSpPr>
        <p:spPr bwMode="auto">
          <a:xfrm>
            <a:off x="785786" y="3714752"/>
            <a:ext cx="4381136" cy="954107"/>
          </a:xfrm>
          <a:prstGeom prst="rect">
            <a:avLst/>
          </a:prstGeom>
          <a:solidFill>
            <a:srgbClr val="FF9933"/>
          </a:solidFill>
          <a:ln w="9525">
            <a:noFill/>
            <a:miter lim="800000"/>
            <a:headEnd/>
            <a:tailEnd/>
          </a:ln>
          <a:effectLst/>
        </p:spPr>
        <p:txBody>
          <a:bodyPr wrap="none">
            <a:spAutoFit/>
          </a:bodyPr>
          <a:lstStyle/>
          <a:p>
            <a:pPr algn="ctr"/>
            <a:r>
              <a:rPr lang="fr-FR" sz="2800" dirty="0">
                <a:solidFill>
                  <a:schemeClr val="tx1"/>
                </a:solidFill>
                <a:latin typeface="Calibri" pitchFamily="34" charset="0"/>
              </a:rPr>
              <a:t>Notification par écrit motivé </a:t>
            </a:r>
          </a:p>
          <a:p>
            <a:pPr algn="ctr"/>
            <a:r>
              <a:rPr lang="fr-FR" sz="2800" dirty="0">
                <a:solidFill>
                  <a:schemeClr val="tx1"/>
                </a:solidFill>
                <a:latin typeface="Calibri" pitchFamily="34" charset="0"/>
              </a:rPr>
              <a:t>de l’avertissement</a:t>
            </a:r>
          </a:p>
        </p:txBody>
      </p:sp>
      <p:sp>
        <p:nvSpPr>
          <p:cNvPr id="6" name="Line 7"/>
          <p:cNvSpPr>
            <a:spLocks noChangeShapeType="1"/>
          </p:cNvSpPr>
          <p:nvPr/>
        </p:nvSpPr>
        <p:spPr bwMode="auto">
          <a:xfrm flipH="1">
            <a:off x="2428860" y="2643182"/>
            <a:ext cx="71438" cy="1000132"/>
          </a:xfrm>
          <a:prstGeom prst="line">
            <a:avLst/>
          </a:prstGeom>
          <a:ln w="38100">
            <a:headEnd/>
            <a:tailEnd type="triangle" w="med" len="med"/>
          </a:ln>
        </p:spPr>
        <p:style>
          <a:lnRef idx="1">
            <a:schemeClr val="dk1"/>
          </a:lnRef>
          <a:fillRef idx="0">
            <a:schemeClr val="dk1"/>
          </a:fillRef>
          <a:effectRef idx="0">
            <a:schemeClr val="dk1"/>
          </a:effectRef>
          <a:fontRef idx="minor">
            <a:schemeClr val="tx1"/>
          </a:fontRef>
        </p:style>
        <p:txBody>
          <a:bodyPr wrap="none"/>
          <a:lstStyle/>
          <a:p>
            <a:endParaRPr lang="fr-FR"/>
          </a:p>
        </p:txBody>
      </p:sp>
      <p:sp>
        <p:nvSpPr>
          <p:cNvPr id="7" name="Text Box 8"/>
          <p:cNvSpPr txBox="1">
            <a:spLocks noChangeArrowheads="1"/>
          </p:cNvSpPr>
          <p:nvPr/>
        </p:nvSpPr>
        <p:spPr bwMode="auto">
          <a:xfrm>
            <a:off x="2928926" y="2857496"/>
            <a:ext cx="2512226" cy="461665"/>
          </a:xfrm>
          <a:prstGeom prst="rect">
            <a:avLst/>
          </a:prstGeom>
          <a:solidFill>
            <a:srgbClr val="FF9933"/>
          </a:solidFill>
          <a:ln w="9525">
            <a:noFill/>
            <a:miter lim="800000"/>
            <a:headEnd/>
            <a:tailEnd/>
          </a:ln>
          <a:effectLst/>
        </p:spPr>
        <p:txBody>
          <a:bodyPr wrap="none">
            <a:spAutoFit/>
          </a:bodyPr>
          <a:lstStyle/>
          <a:p>
            <a:r>
              <a:rPr lang="fr-FR" sz="2400" dirty="0">
                <a:solidFill>
                  <a:schemeClr val="accent2">
                    <a:lumMod val="75000"/>
                  </a:schemeClr>
                </a:solidFill>
                <a:latin typeface="Arial" charset="0"/>
              </a:rPr>
              <a:t>2 mois maximum</a:t>
            </a:r>
          </a:p>
        </p:txBody>
      </p:sp>
      <p:sp>
        <p:nvSpPr>
          <p:cNvPr id="8" name="Text Box 10"/>
          <p:cNvSpPr txBox="1">
            <a:spLocks noChangeArrowheads="1"/>
          </p:cNvSpPr>
          <p:nvPr/>
        </p:nvSpPr>
        <p:spPr bwMode="auto">
          <a:xfrm>
            <a:off x="2214546" y="2071678"/>
            <a:ext cx="6777625" cy="523220"/>
          </a:xfrm>
          <a:prstGeom prst="rect">
            <a:avLst/>
          </a:prstGeom>
          <a:solidFill>
            <a:srgbClr val="FF9933"/>
          </a:solidFill>
          <a:ln w="9525">
            <a:noFill/>
            <a:miter lim="800000"/>
            <a:headEnd/>
            <a:tailEnd/>
          </a:ln>
          <a:effectLst/>
        </p:spPr>
        <p:txBody>
          <a:bodyPr wrap="none">
            <a:spAutoFit/>
          </a:bodyPr>
          <a:lstStyle/>
          <a:p>
            <a:r>
              <a:rPr lang="fr-FR" sz="2800" dirty="0">
                <a:solidFill>
                  <a:schemeClr val="tx1"/>
                </a:solidFill>
                <a:latin typeface="Calibri" pitchFamily="34" charset="0"/>
              </a:rPr>
              <a:t>Prise de connaissance du fait par l’Employeur</a:t>
            </a:r>
          </a:p>
        </p:txBody>
      </p:sp>
      <p:sp>
        <p:nvSpPr>
          <p:cNvPr id="9" name="Espace réservé du numéro de diapositive 8"/>
          <p:cNvSpPr>
            <a:spLocks noGrp="1"/>
          </p:cNvSpPr>
          <p:nvPr>
            <p:ph type="sldNum" sz="quarter" idx="12"/>
          </p:nvPr>
        </p:nvSpPr>
        <p:spPr/>
        <p:txBody>
          <a:bodyPr/>
          <a:lstStyle/>
          <a:p>
            <a:fld id="{EEA4A130-079B-4FD0-B445-FD5F1E6C72F1}" type="slidenum">
              <a:rPr lang="fr-FR" smtClean="0"/>
              <a:t>63</a:t>
            </a:fld>
            <a:endParaRPr lang="fr-FR"/>
          </a:p>
        </p:txBody>
      </p:sp>
    </p:spTree>
    <p:extLst>
      <p:ext uri="{BB962C8B-B14F-4D97-AF65-F5344CB8AC3E}">
        <p14:creationId xmlns:p14="http://schemas.microsoft.com/office/powerpoint/2010/main" val="278283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smtClean="0"/>
              <a:t>La procédure disciplinaire pour toutes les sanctions sauf avertissement</a:t>
            </a:r>
            <a:endParaRPr lang="fr-FR"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813" y="1431290"/>
            <a:ext cx="7415212" cy="4284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EEA4A130-079B-4FD0-B445-FD5F1E6C72F1}" type="slidenum">
              <a:rPr lang="fr-FR" smtClean="0"/>
              <a:t>64</a:t>
            </a:fld>
            <a:endParaRPr lang="fr-FR"/>
          </a:p>
        </p:txBody>
      </p:sp>
    </p:spTree>
    <p:extLst>
      <p:ext uri="{BB962C8B-B14F-4D97-AF65-F5344CB8AC3E}">
        <p14:creationId xmlns:p14="http://schemas.microsoft.com/office/powerpoint/2010/main" val="256588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lstStyle/>
          <a:p>
            <a:r>
              <a:rPr lang="fr-FR" dirty="0"/>
              <a:t>La société </a:t>
            </a:r>
            <a:r>
              <a:rPr lang="fr-FR" dirty="0" err="1"/>
              <a:t>Framato</a:t>
            </a:r>
            <a:r>
              <a:rPr lang="fr-FR" dirty="0"/>
              <a:t> a procédé à 1 </a:t>
            </a:r>
            <a:r>
              <a:rPr lang="fr-FR" dirty="0" smtClean="0"/>
              <a:t>sanction disciplinaire: </a:t>
            </a:r>
            <a:r>
              <a:rPr lang="fr-FR" dirty="0"/>
              <a:t>Un ouvrier qui avait  sans raison arrêté sa machine à plusieurs reprises a été mis à pied pendant 2 jours à titre de sanction disciplinaire. Au cours du mois suivant, aucune autre faute ne lui a été reproché, il reçoit cependant une convocation à un entretien préalable en vue de son licenciement, qu’en pensez-vous ?</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65</a:t>
            </a:fld>
            <a:endParaRPr lang="fr-FR"/>
          </a:p>
        </p:txBody>
      </p:sp>
    </p:spTree>
    <p:extLst>
      <p:ext uri="{BB962C8B-B14F-4D97-AF65-F5344CB8AC3E}">
        <p14:creationId xmlns:p14="http://schemas.microsoft.com/office/powerpoint/2010/main" val="242988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M </a:t>
            </a:r>
            <a:r>
              <a:rPr lang="fr-FR" dirty="0"/>
              <a:t>Dubois n’a pas fait son chiffre au mois d’Octobre. Le directeur souhaite lui infliger une sanction disciplinaire.</a:t>
            </a:r>
          </a:p>
          <a:p>
            <a:r>
              <a:rPr lang="fr-FR" dirty="0"/>
              <a:t> M Laurent, commercial ,a fraudé quant à lui au niveau de ses frais professionnels et a majoré ses déplacements pour le mois d’Octobre. Le directeur en a connaissance le 15 Décembre. Quels conseils donneriez-vous au directeur concernant ces 2 personnes?</a:t>
            </a:r>
          </a:p>
          <a:p>
            <a:endParaRPr lang="fr-FR" dirty="0"/>
          </a:p>
        </p:txBody>
      </p:sp>
      <p:sp>
        <p:nvSpPr>
          <p:cNvPr id="3" name="Titre 2"/>
          <p:cNvSpPr>
            <a:spLocks noGrp="1"/>
          </p:cNvSpPr>
          <p:nvPr>
            <p:ph type="title"/>
          </p:nvPr>
        </p:nvSpPr>
        <p:spPr/>
        <p:txBody>
          <a:bodyPr/>
          <a:lstStyle/>
          <a:p>
            <a:pPr algn="ctr"/>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66</a:t>
            </a:fld>
            <a:endParaRPr lang="fr-FR"/>
          </a:p>
        </p:txBody>
      </p:sp>
    </p:spTree>
    <p:extLst>
      <p:ext uri="{BB962C8B-B14F-4D97-AF65-F5344CB8AC3E}">
        <p14:creationId xmlns:p14="http://schemas.microsoft.com/office/powerpoint/2010/main" val="81757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autre salarié affecté à la conduite des véhicules automobiles a été surpris </a:t>
            </a:r>
            <a:r>
              <a:rPr lang="fr-FR" smtClean="0"/>
              <a:t>en état </a:t>
            </a:r>
            <a:r>
              <a:rPr lang="fr-FR" dirty="0" smtClean="0"/>
              <a:t>d’ivresse en dehors de ses heures de travail (le dimanche) et s’est vu retiré son permis de conduire par la préfecture.</a:t>
            </a:r>
          </a:p>
          <a:p>
            <a:r>
              <a:rPr lang="fr-FR" dirty="0" smtClean="0"/>
              <a:t>L’infraction commise peut-elle justifier un licenciement pour faute ?</a:t>
            </a:r>
            <a:endParaRPr lang="fr-FR" dirty="0"/>
          </a:p>
        </p:txBody>
      </p:sp>
      <p:sp>
        <p:nvSpPr>
          <p:cNvPr id="3" name="Titre 2"/>
          <p:cNvSpPr>
            <a:spLocks noGrp="1"/>
          </p:cNvSpPr>
          <p:nvPr>
            <p:ph type="title"/>
          </p:nvPr>
        </p:nvSpPr>
        <p:spPr/>
        <p:txBody>
          <a:bodyPr/>
          <a:lstStyle/>
          <a:p>
            <a:pPr algn="ctr"/>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67</a:t>
            </a:fld>
            <a:endParaRPr lang="fr-FR"/>
          </a:p>
        </p:txBody>
      </p:sp>
    </p:spTree>
    <p:extLst>
      <p:ext uri="{BB962C8B-B14F-4D97-AF65-F5344CB8AC3E}">
        <p14:creationId xmlns:p14="http://schemas.microsoft.com/office/powerpoint/2010/main" val="359606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rupture du CDI</a:t>
            </a:r>
            <a:endParaRPr lang="fr-FR" dirty="0"/>
          </a:p>
        </p:txBody>
      </p:sp>
      <p:sp>
        <p:nvSpPr>
          <p:cNvPr id="3" name="Sous-titre 2"/>
          <p:cNvSpPr>
            <a:spLocks noGrp="1"/>
          </p:cNvSpPr>
          <p:nvPr>
            <p:ph type="subTitle" idx="1"/>
          </p:nvPr>
        </p:nvSpPr>
        <p:spPr/>
        <p:txBody>
          <a:bodyPr>
            <a:normAutofit fontScale="92500" lnSpcReduction="20000"/>
          </a:bodyPr>
          <a:lstStyle/>
          <a:p>
            <a:r>
              <a:rPr lang="fr-FR" dirty="0" smtClean="0"/>
              <a:t>La démission</a:t>
            </a:r>
          </a:p>
          <a:p>
            <a:r>
              <a:rPr lang="fr-FR" dirty="0" smtClean="0"/>
              <a:t>Le licenciement</a:t>
            </a:r>
          </a:p>
          <a:p>
            <a:r>
              <a:rPr lang="fr-FR" dirty="0" smtClean="0"/>
              <a:t>La rupture conventionnelle </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68</a:t>
            </a:fld>
            <a:endParaRPr lang="fr-FR"/>
          </a:p>
        </p:txBody>
      </p:sp>
    </p:spTree>
    <p:extLst>
      <p:ext uri="{BB962C8B-B14F-4D97-AF65-F5344CB8AC3E}">
        <p14:creationId xmlns:p14="http://schemas.microsoft.com/office/powerpoint/2010/main" val="5212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Rupture à l’initiative du salarié : </a:t>
            </a:r>
            <a:br>
              <a:rPr lang="fr-FR" dirty="0" smtClean="0"/>
            </a:br>
            <a:r>
              <a:rPr lang="fr-FR" dirty="0" smtClean="0"/>
              <a:t>la démission</a:t>
            </a:r>
            <a:endParaRPr lang="fr-FR" dirty="0"/>
          </a:p>
        </p:txBody>
      </p:sp>
      <p:sp>
        <p:nvSpPr>
          <p:cNvPr id="3" name="Espace réservé du contenu 2"/>
          <p:cNvSpPr>
            <a:spLocks noGrp="1"/>
          </p:cNvSpPr>
          <p:nvPr>
            <p:ph idx="1"/>
          </p:nvPr>
        </p:nvSpPr>
        <p:spPr/>
        <p:txBody>
          <a:bodyPr/>
          <a:lstStyle/>
          <a:p>
            <a:pPr marL="457200" lvl="1" indent="0" algn="ctr">
              <a:buNone/>
            </a:pPr>
            <a:endParaRPr lang="fr-FR" b="1" dirty="0" smtClean="0"/>
          </a:p>
          <a:p>
            <a:pPr marL="457200" lvl="1" indent="0">
              <a:buNone/>
            </a:pPr>
            <a:r>
              <a:rPr lang="fr-FR" b="1" dirty="0"/>
              <a:t> </a:t>
            </a:r>
            <a:r>
              <a:rPr lang="fr-FR" b="1" dirty="0" smtClean="0"/>
              <a:t>                             Définition</a:t>
            </a:r>
            <a:endParaRPr lang="fr-FR" b="1" dirty="0"/>
          </a:p>
          <a:p>
            <a:pPr lvl="1"/>
            <a:endParaRPr lang="fr-FR" dirty="0"/>
          </a:p>
        </p:txBody>
      </p:sp>
      <p:sp>
        <p:nvSpPr>
          <p:cNvPr id="4" name="Rectangle 3"/>
          <p:cNvSpPr/>
          <p:nvPr/>
        </p:nvSpPr>
        <p:spPr>
          <a:xfrm>
            <a:off x="1763688" y="2924944"/>
            <a:ext cx="6120680" cy="216024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2400" dirty="0">
                <a:solidFill>
                  <a:schemeClr val="tx1"/>
                </a:solidFill>
              </a:rPr>
              <a:t>Acte unilatéral par lequel le salarié manifeste de façon claire sérieuse et non équivoque sa volonté de mettre fin au contrat</a:t>
            </a:r>
          </a:p>
        </p:txBody>
      </p:sp>
      <p:sp>
        <p:nvSpPr>
          <p:cNvPr id="5" name="Flèche vers le bas 4"/>
          <p:cNvSpPr/>
          <p:nvPr/>
        </p:nvSpPr>
        <p:spPr>
          <a:xfrm>
            <a:off x="4175956" y="2389748"/>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EEA4A130-079B-4FD0-B445-FD5F1E6C72F1}" type="slidenum">
              <a:rPr lang="fr-FR" smtClean="0"/>
              <a:t>69</a:t>
            </a:fld>
            <a:endParaRPr lang="fr-FR"/>
          </a:p>
        </p:txBody>
      </p:sp>
    </p:spTree>
    <p:extLst>
      <p:ext uri="{BB962C8B-B14F-4D97-AF65-F5344CB8AC3E}">
        <p14:creationId xmlns:p14="http://schemas.microsoft.com/office/powerpoint/2010/main" val="243016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nSpc>
                <a:spcPct val="200000"/>
              </a:lnSpc>
            </a:pPr>
            <a:r>
              <a:rPr lang="fr-FR" sz="3200" dirty="0"/>
              <a:t>Les conventions ou accords collectifs</a:t>
            </a:r>
          </a:p>
          <a:p>
            <a:pPr>
              <a:lnSpc>
                <a:spcPct val="200000"/>
              </a:lnSpc>
            </a:pPr>
            <a:r>
              <a:rPr lang="fr-FR" sz="3200" dirty="0"/>
              <a:t>Les usages </a:t>
            </a:r>
            <a:endParaRPr lang="fr-FR" sz="3200" dirty="0" smtClean="0"/>
          </a:p>
          <a:p>
            <a:pPr>
              <a:lnSpc>
                <a:spcPct val="200000"/>
              </a:lnSpc>
            </a:pPr>
            <a:r>
              <a:rPr lang="fr-FR" sz="3200" dirty="0" smtClean="0"/>
              <a:t>Les actes unilatéraux de l’employeur</a:t>
            </a:r>
            <a:endParaRPr lang="fr-FR" sz="3200" dirty="0"/>
          </a:p>
          <a:p>
            <a:pPr>
              <a:lnSpc>
                <a:spcPct val="200000"/>
              </a:lnSpc>
            </a:pPr>
            <a:r>
              <a:rPr lang="fr-FR" sz="3200" dirty="0"/>
              <a:t>Le contrat de travail</a:t>
            </a:r>
          </a:p>
          <a:p>
            <a:endParaRPr lang="fr-FR" dirty="0"/>
          </a:p>
        </p:txBody>
      </p:sp>
      <p:sp>
        <p:nvSpPr>
          <p:cNvPr id="3" name="Titre 2"/>
          <p:cNvSpPr>
            <a:spLocks noGrp="1"/>
          </p:cNvSpPr>
          <p:nvPr>
            <p:ph type="title"/>
          </p:nvPr>
        </p:nvSpPr>
        <p:spPr/>
        <p:txBody>
          <a:bodyPr>
            <a:normAutofit fontScale="90000"/>
          </a:bodyPr>
          <a:lstStyle/>
          <a:p>
            <a:r>
              <a:rPr lang="fr-FR" dirty="0" smtClean="0"/>
              <a:t>Les sources d’origine professionnelle</a:t>
            </a:r>
            <a:endParaRPr lang="fr-FR" dirty="0"/>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7</a:t>
            </a:fld>
            <a:endParaRPr lang="fr-FR"/>
          </a:p>
        </p:txBody>
      </p:sp>
    </p:spTree>
    <p:extLst>
      <p:ext uri="{BB962C8B-B14F-4D97-AF65-F5344CB8AC3E}">
        <p14:creationId xmlns:p14="http://schemas.microsoft.com/office/powerpoint/2010/main" val="1635190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démission</a:t>
            </a:r>
            <a:endParaRPr lang="fr-FR" dirty="0"/>
          </a:p>
        </p:txBody>
      </p:sp>
      <p:sp>
        <p:nvSpPr>
          <p:cNvPr id="3" name="Espace réservé du contenu 2"/>
          <p:cNvSpPr>
            <a:spLocks noGrp="1"/>
          </p:cNvSpPr>
          <p:nvPr>
            <p:ph idx="1"/>
          </p:nvPr>
        </p:nvSpPr>
        <p:spPr/>
        <p:txBody>
          <a:bodyPr>
            <a:normAutofit/>
          </a:bodyPr>
          <a:lstStyle/>
          <a:p>
            <a:r>
              <a:rPr lang="fr-FR" sz="2800" dirty="0"/>
              <a:t>Doit être librement </a:t>
            </a:r>
            <a:r>
              <a:rPr lang="fr-FR" sz="2800" dirty="0" smtClean="0"/>
              <a:t>consentie</a:t>
            </a:r>
          </a:p>
          <a:p>
            <a:pPr lvl="2"/>
            <a:r>
              <a:rPr lang="fr-FR" sz="2400" dirty="0" smtClean="0"/>
              <a:t>hors </a:t>
            </a:r>
            <a:r>
              <a:rPr lang="fr-FR" sz="2400" dirty="0"/>
              <a:t>état psychologique </a:t>
            </a:r>
            <a:r>
              <a:rPr lang="fr-FR" sz="2400" dirty="0" smtClean="0"/>
              <a:t>anormal, faibles </a:t>
            </a:r>
            <a:r>
              <a:rPr lang="fr-FR" sz="2400" dirty="0"/>
              <a:t>capacités intellectuelles ou </a:t>
            </a:r>
            <a:r>
              <a:rPr lang="fr-FR" sz="2400" dirty="0" smtClean="0"/>
              <a:t>linguistiques, coup </a:t>
            </a:r>
            <a:r>
              <a:rPr lang="fr-FR" sz="2400" dirty="0"/>
              <a:t>de colère et </a:t>
            </a:r>
            <a:r>
              <a:rPr lang="fr-FR" sz="2400" dirty="0" smtClean="0"/>
              <a:t>émotion, contrainte </a:t>
            </a:r>
            <a:r>
              <a:rPr lang="fr-FR" sz="2400" dirty="0"/>
              <a:t>ou pression</a:t>
            </a:r>
            <a:endParaRPr lang="fr-FR" sz="2200" dirty="0"/>
          </a:p>
          <a:p>
            <a:pPr marL="393192" lvl="1" indent="0">
              <a:buNone/>
            </a:pPr>
            <a:endParaRPr lang="fr-FR" sz="1600" dirty="0"/>
          </a:p>
          <a:p>
            <a:pPr marL="393192" lvl="1" indent="0">
              <a:buNone/>
            </a:pPr>
            <a:r>
              <a:rPr lang="fr-FR" sz="1600" dirty="0"/>
              <a:t>	</a:t>
            </a:r>
            <a:r>
              <a:rPr lang="fr-FR" sz="2000" b="1" dirty="0"/>
              <a:t>A défaut démission nulle = licenciement sans cause 	réelle et sérieuse</a:t>
            </a:r>
          </a:p>
          <a:p>
            <a:r>
              <a:rPr lang="fr-FR" sz="2000" dirty="0"/>
              <a:t> </a:t>
            </a:r>
            <a:r>
              <a:rPr lang="fr-FR" sz="2800" dirty="0"/>
              <a:t>Absence de formalisme, de motif, de procédure</a:t>
            </a:r>
          </a:p>
          <a:p>
            <a:pPr marL="109728" indent="0">
              <a:buNone/>
            </a:pPr>
            <a:endParaRPr lang="fr-FR" sz="2800" dirty="0" smtClean="0"/>
          </a:p>
          <a:p>
            <a:r>
              <a:rPr lang="fr-FR" sz="2800" b="1" u="sng" dirty="0" smtClean="0"/>
              <a:t>La </a:t>
            </a:r>
            <a:r>
              <a:rPr lang="fr-FR" sz="2800" b="1" u="sng" dirty="0"/>
              <a:t>démission ne se présume pas</a:t>
            </a:r>
          </a:p>
          <a:p>
            <a:pPr marL="0" indent="0">
              <a:buNone/>
            </a:pPr>
            <a:endParaRPr lang="fr-FR" dirty="0"/>
          </a:p>
        </p:txBody>
      </p:sp>
      <p:sp>
        <p:nvSpPr>
          <p:cNvPr id="5" name="Flèche droite 4"/>
          <p:cNvSpPr/>
          <p:nvPr/>
        </p:nvSpPr>
        <p:spPr bwMode="auto">
          <a:xfrm>
            <a:off x="395536" y="3573016"/>
            <a:ext cx="864096" cy="288032"/>
          </a:xfrm>
          <a:prstGeom prst="rightArrow">
            <a:avLst/>
          </a:prstGeom>
          <a:solidFill>
            <a:srgbClr val="C000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70</a:t>
            </a:fld>
            <a:endParaRPr lang="fr-FR"/>
          </a:p>
        </p:txBody>
      </p:sp>
    </p:spTree>
    <p:extLst>
      <p:ext uri="{BB962C8B-B14F-4D97-AF65-F5344CB8AC3E}">
        <p14:creationId xmlns:p14="http://schemas.microsoft.com/office/powerpoint/2010/main" val="1996296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démission</a:t>
            </a:r>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Espace réservé du contenu 3"/>
          <p:cNvGraphicFramePr>
            <a:graphicFrameLocks/>
          </p:cNvGraphicFramePr>
          <p:nvPr>
            <p:extLst>
              <p:ext uri="{D42A27DB-BD31-4B8C-83A1-F6EECF244321}">
                <p14:modId xmlns:p14="http://schemas.microsoft.com/office/powerpoint/2010/main" val="827101660"/>
              </p:ext>
            </p:extLst>
          </p:nvPr>
        </p:nvGraphicFramePr>
        <p:xfrm>
          <a:off x="539552" y="126876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vers le bas 4"/>
          <p:cNvSpPr/>
          <p:nvPr/>
        </p:nvSpPr>
        <p:spPr>
          <a:xfrm>
            <a:off x="7438555" y="5085184"/>
            <a:ext cx="108012" cy="4892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951714" y="5592118"/>
            <a:ext cx="3024336" cy="734924"/>
          </a:xfrm>
          <a:prstGeom prst="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Prise d’acte de la rupture</a:t>
            </a:r>
            <a:endParaRPr lang="fr-FR" sz="2000" dirty="0">
              <a:solidFill>
                <a:schemeClr val="tx1"/>
              </a:solidFill>
            </a:endParaRPr>
          </a:p>
        </p:txBody>
      </p:sp>
      <p:sp>
        <p:nvSpPr>
          <p:cNvPr id="7" name="Espace réservé du numéro de diapositive 6"/>
          <p:cNvSpPr>
            <a:spLocks noGrp="1"/>
          </p:cNvSpPr>
          <p:nvPr>
            <p:ph type="sldNum" sz="quarter" idx="12"/>
          </p:nvPr>
        </p:nvSpPr>
        <p:spPr/>
        <p:txBody>
          <a:bodyPr/>
          <a:lstStyle/>
          <a:p>
            <a:fld id="{EEA4A130-079B-4FD0-B445-FD5F1E6C72F1}" type="slidenum">
              <a:rPr lang="fr-FR" smtClean="0"/>
              <a:t>71</a:t>
            </a:fld>
            <a:endParaRPr lang="fr-FR"/>
          </a:p>
        </p:txBody>
      </p:sp>
    </p:spTree>
    <p:extLst>
      <p:ext uri="{BB962C8B-B14F-4D97-AF65-F5344CB8AC3E}">
        <p14:creationId xmlns:p14="http://schemas.microsoft.com/office/powerpoint/2010/main" val="143751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démission</a:t>
            </a:r>
            <a:endParaRPr lang="fr-FR" dirty="0"/>
          </a:p>
        </p:txBody>
      </p:sp>
      <p:graphicFrame>
        <p:nvGraphicFramePr>
          <p:cNvPr id="5" name="Espace réservé du contenu 3"/>
          <p:cNvGraphicFramePr>
            <a:graphicFrameLocks noGrp="1"/>
          </p:cNvGraphicFramePr>
          <p:nvPr>
            <p:ph idx="1"/>
            <p:extLst>
              <p:ext uri="{D42A27DB-BD31-4B8C-83A1-F6EECF244321}">
                <p14:modId xmlns:p14="http://schemas.microsoft.com/office/powerpoint/2010/main" val="3299940371"/>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72</a:t>
            </a:fld>
            <a:endParaRPr lang="fr-FR"/>
          </a:p>
        </p:txBody>
      </p:sp>
    </p:spTree>
    <p:extLst>
      <p:ext uri="{BB962C8B-B14F-4D97-AF65-F5344CB8AC3E}">
        <p14:creationId xmlns:p14="http://schemas.microsoft.com/office/powerpoint/2010/main" val="98722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Rupture automatique et définitive du contrat de travail</a:t>
            </a:r>
          </a:p>
          <a:p>
            <a:r>
              <a:rPr lang="fr-FR" dirty="0" smtClean="0"/>
              <a:t>Elle n’a pas à être acceptée par l’employeur</a:t>
            </a:r>
          </a:p>
          <a:p>
            <a:r>
              <a:rPr lang="fr-FR" dirty="0" smtClean="0"/>
              <a:t>Elle marque le point de départ du préavis</a:t>
            </a:r>
          </a:p>
          <a:p>
            <a:r>
              <a:rPr lang="fr-FR" dirty="0" smtClean="0"/>
              <a:t>La rétractation du salarié est impossible sauf si elle est acceptée par l’employeur</a:t>
            </a:r>
          </a:p>
          <a:p>
            <a:r>
              <a:rPr lang="fr-FR" dirty="0" smtClean="0"/>
              <a:t>Pas d’indemnités de rupture</a:t>
            </a:r>
          </a:p>
          <a:p>
            <a:r>
              <a:rPr lang="fr-FR" dirty="0" smtClean="0"/>
              <a:t>Allocations Pôle emploi sous conditions restrictives (en cours) : 5ans d’ancienneté, existence d’un projet professionnel….</a:t>
            </a:r>
          </a:p>
          <a:p>
            <a:endParaRPr lang="fr-FR" dirty="0"/>
          </a:p>
        </p:txBody>
      </p:sp>
      <p:sp>
        <p:nvSpPr>
          <p:cNvPr id="3" name="Titre 2"/>
          <p:cNvSpPr>
            <a:spLocks noGrp="1"/>
          </p:cNvSpPr>
          <p:nvPr>
            <p:ph type="title"/>
          </p:nvPr>
        </p:nvSpPr>
        <p:spPr/>
        <p:txBody>
          <a:bodyPr/>
          <a:lstStyle/>
          <a:p>
            <a:r>
              <a:rPr lang="fr-FR" dirty="0" smtClean="0"/>
              <a:t>Les effets de la démission </a:t>
            </a:r>
            <a:endParaRPr lang="fr-FR" dirty="0"/>
          </a:p>
        </p:txBody>
      </p:sp>
    </p:spTree>
    <p:extLst>
      <p:ext uri="{BB962C8B-B14F-4D97-AF65-F5344CB8AC3E}">
        <p14:creationId xmlns:p14="http://schemas.microsoft.com/office/powerpoint/2010/main" val="276282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licenciement</a:t>
            </a:r>
            <a:endParaRPr lang="fr-FR" dirty="0"/>
          </a:p>
        </p:txBody>
      </p:sp>
      <p:sp>
        <p:nvSpPr>
          <p:cNvPr id="3" name="Sous-titre 2"/>
          <p:cNvSpPr>
            <a:spLocks noGrp="1"/>
          </p:cNvSpPr>
          <p:nvPr>
            <p:ph type="subTitle" idx="1"/>
          </p:nvPr>
        </p:nvSpPr>
        <p:spPr/>
        <p:txBody>
          <a:bodyPr>
            <a:normAutofit/>
          </a:bodyPr>
          <a:lstStyle/>
          <a:p>
            <a:r>
              <a:rPr lang="fr-FR" dirty="0" smtClean="0"/>
              <a:t>Rupture à l’initiative de l’employeur</a:t>
            </a:r>
          </a:p>
          <a:p>
            <a:r>
              <a:rPr lang="fr-FR" dirty="0" smtClean="0"/>
              <a:t>Existence d’une cause réelle et sérieuse</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74</a:t>
            </a:fld>
            <a:endParaRPr lang="fr-FR"/>
          </a:p>
        </p:txBody>
      </p:sp>
    </p:spTree>
    <p:extLst>
      <p:ext uri="{BB962C8B-B14F-4D97-AF65-F5344CB8AC3E}">
        <p14:creationId xmlns:p14="http://schemas.microsoft.com/office/powerpoint/2010/main" val="232286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licenciement</a:t>
            </a:r>
            <a:endParaRPr lang="fr-FR" dirty="0"/>
          </a:p>
        </p:txBody>
      </p:sp>
      <p:sp>
        <p:nvSpPr>
          <p:cNvPr id="3" name="Espace réservé du contenu 2"/>
          <p:cNvSpPr>
            <a:spLocks noGrp="1"/>
          </p:cNvSpPr>
          <p:nvPr>
            <p:ph idx="1"/>
          </p:nvPr>
        </p:nvSpPr>
        <p:spPr/>
        <p:txBody>
          <a:bodyPr/>
          <a:lstStyle/>
          <a:p>
            <a:pPr marL="109728" indent="0">
              <a:buNone/>
            </a:pPr>
            <a:endParaRPr lang="fr-FR" dirty="0"/>
          </a:p>
          <a:p>
            <a:r>
              <a:rPr lang="fr-FR" dirty="0" smtClean="0"/>
              <a:t>2 types de licenciement</a:t>
            </a:r>
          </a:p>
          <a:p>
            <a:pPr marL="109728" indent="0">
              <a:buNone/>
            </a:pPr>
            <a:endParaRPr lang="fr-FR" dirty="0"/>
          </a:p>
          <a:p>
            <a:pPr lvl="1"/>
            <a:r>
              <a:rPr lang="fr-FR" b="1" dirty="0"/>
              <a:t>Pour le licenciement </a:t>
            </a:r>
            <a:r>
              <a:rPr lang="fr-FR" b="1" u="sng" dirty="0"/>
              <a:t>pour motif </a:t>
            </a:r>
            <a:r>
              <a:rPr lang="fr-FR" b="1" u="sng" dirty="0" smtClean="0"/>
              <a:t>personnel</a:t>
            </a:r>
          </a:p>
          <a:p>
            <a:pPr lvl="2"/>
            <a:r>
              <a:rPr lang="fr-FR" dirty="0" smtClean="0"/>
              <a:t>Le licenciement pour faute disciplinaire</a:t>
            </a:r>
          </a:p>
          <a:p>
            <a:pPr lvl="2"/>
            <a:r>
              <a:rPr lang="fr-FR" dirty="0" smtClean="0"/>
              <a:t>Le licenciement pour motif personnel (sans faute)</a:t>
            </a:r>
          </a:p>
          <a:p>
            <a:pPr marL="630936" lvl="2" indent="0">
              <a:buNone/>
            </a:pPr>
            <a:endParaRPr lang="fr-FR" dirty="0"/>
          </a:p>
          <a:p>
            <a:pPr lvl="1"/>
            <a:r>
              <a:rPr lang="fr-FR" b="1" dirty="0"/>
              <a:t>Pour le licenciement pour </a:t>
            </a:r>
            <a:r>
              <a:rPr lang="fr-FR" b="1" u="sng" dirty="0"/>
              <a:t>motif </a:t>
            </a:r>
            <a:r>
              <a:rPr lang="fr-FR" b="1" u="sng" dirty="0" smtClean="0"/>
              <a:t>économique </a:t>
            </a:r>
            <a:endParaRPr lang="fr-FR" b="1" u="sng"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8C636369-838F-451F-A454-5D49E8587932}" type="slidenum">
              <a:rPr lang="fr-FR" smtClean="0"/>
              <a:t>75</a:t>
            </a:fld>
            <a:endParaRPr lang="fr-FR"/>
          </a:p>
        </p:txBody>
      </p:sp>
    </p:spTree>
    <p:extLst>
      <p:ext uri="{BB962C8B-B14F-4D97-AF65-F5344CB8AC3E}">
        <p14:creationId xmlns:p14="http://schemas.microsoft.com/office/powerpoint/2010/main" val="892091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 existence d’un motif réel et sérieux</a:t>
            </a:r>
            <a:endParaRPr lang="fr-FR" dirty="0"/>
          </a:p>
        </p:txBody>
      </p:sp>
      <p:sp>
        <p:nvSpPr>
          <p:cNvPr id="3" name="Espace réservé du contenu 2"/>
          <p:cNvSpPr>
            <a:spLocks noGrp="1"/>
          </p:cNvSpPr>
          <p:nvPr>
            <p:ph idx="1"/>
          </p:nvPr>
        </p:nvSpPr>
        <p:spPr/>
        <p:txBody>
          <a:bodyPr/>
          <a:lstStyle/>
          <a:p>
            <a:r>
              <a:rPr lang="fr-FR" b="1" dirty="0">
                <a:solidFill>
                  <a:srgbClr val="FF9966"/>
                </a:solidFill>
              </a:rPr>
              <a:t>Motif réel </a:t>
            </a:r>
          </a:p>
          <a:p>
            <a:pPr lvl="1"/>
            <a:r>
              <a:rPr lang="fr-FR" dirty="0"/>
              <a:t>Existant : pas de licenciement de complaisance</a:t>
            </a:r>
          </a:p>
          <a:p>
            <a:pPr lvl="1"/>
            <a:r>
              <a:rPr lang="fr-FR" dirty="0"/>
              <a:t>Exact : pas de licenciement sur faux motif</a:t>
            </a:r>
          </a:p>
          <a:p>
            <a:pPr lvl="1"/>
            <a:r>
              <a:rPr lang="fr-FR" dirty="0"/>
              <a:t>Précis :matériellement vérifiable  </a:t>
            </a:r>
          </a:p>
          <a:p>
            <a:pPr lvl="1"/>
            <a:r>
              <a:rPr lang="fr-FR" dirty="0"/>
              <a:t>Objectif : exclut la subjectivité, les convenances personnelles</a:t>
            </a:r>
          </a:p>
          <a:p>
            <a:r>
              <a:rPr lang="fr-FR" b="1" dirty="0">
                <a:solidFill>
                  <a:srgbClr val="FF9966"/>
                </a:solidFill>
              </a:rPr>
              <a:t>Motif sérieux</a:t>
            </a:r>
          </a:p>
          <a:p>
            <a:pPr lvl="1"/>
            <a:r>
              <a:rPr lang="fr-FR" dirty="0"/>
              <a:t>Qui revêt une certaine gravité</a:t>
            </a:r>
          </a:p>
          <a:p>
            <a:pPr lvl="1"/>
            <a:r>
              <a:rPr lang="fr-FR" dirty="0"/>
              <a:t>Motif légal et non discriminatoire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76</a:t>
            </a:fld>
            <a:endParaRPr lang="fr-FR"/>
          </a:p>
        </p:txBody>
      </p:sp>
    </p:spTree>
    <p:extLst>
      <p:ext uri="{BB962C8B-B14F-4D97-AF65-F5344CB8AC3E}">
        <p14:creationId xmlns:p14="http://schemas.microsoft.com/office/powerpoint/2010/main" val="68777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motif personnel</a:t>
            </a:r>
            <a:endParaRPr lang="fr-FR" dirty="0"/>
          </a:p>
        </p:txBody>
      </p:sp>
      <p:sp>
        <p:nvSpPr>
          <p:cNvPr id="3" name="Espace réservé du contenu 2"/>
          <p:cNvSpPr>
            <a:spLocks noGrp="1"/>
          </p:cNvSpPr>
          <p:nvPr>
            <p:ph idx="1"/>
          </p:nvPr>
        </p:nvSpPr>
        <p:spPr/>
        <p:txBody>
          <a:bodyPr/>
          <a:lstStyle/>
          <a:p>
            <a:r>
              <a:rPr lang="fr-FR" dirty="0"/>
              <a:t>Le motif personnel implique</a:t>
            </a:r>
          </a:p>
          <a:p>
            <a:pPr lvl="1"/>
            <a:r>
              <a:rPr lang="fr-FR" dirty="0"/>
              <a:t>Les faits sont personnellement imputables au salarié</a:t>
            </a:r>
          </a:p>
          <a:p>
            <a:pPr marL="393192" lvl="1" indent="0">
              <a:buNone/>
            </a:pPr>
            <a:r>
              <a:rPr lang="fr-FR" dirty="0">
                <a:solidFill>
                  <a:schemeClr val="accent1">
                    <a:lumMod val="75000"/>
                  </a:schemeClr>
                </a:solidFill>
              </a:rPr>
              <a:t>ou</a:t>
            </a:r>
          </a:p>
          <a:p>
            <a:pPr lvl="1"/>
            <a:r>
              <a:rPr lang="fr-FR" dirty="0"/>
              <a:t>Il peut exister un trouble objectif causé à l’entreprise</a:t>
            </a:r>
          </a:p>
          <a:p>
            <a:r>
              <a:rPr lang="fr-FR" dirty="0"/>
              <a:t>Le pouvoir de licencier appartient</a:t>
            </a:r>
          </a:p>
          <a:p>
            <a:pPr lvl="1"/>
            <a:r>
              <a:rPr lang="fr-FR" dirty="0"/>
              <a:t>À l’employeur et à lui seul</a:t>
            </a:r>
          </a:p>
          <a:p>
            <a:pPr lvl="1"/>
            <a:r>
              <a:rPr lang="fr-FR" dirty="0"/>
              <a:t>Et non au client ou au fournisseur</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77</a:t>
            </a:fld>
            <a:endParaRPr lang="fr-FR"/>
          </a:p>
        </p:txBody>
      </p:sp>
    </p:spTree>
    <p:extLst>
      <p:ext uri="{BB962C8B-B14F-4D97-AF65-F5344CB8AC3E}">
        <p14:creationId xmlns:p14="http://schemas.microsoft.com/office/powerpoint/2010/main" val="400456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pour motif personnel</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t>Exigence d’une cause réelle et sérieuse</a:t>
            </a:r>
            <a:r>
              <a:rPr lang="fr-FR" dirty="0"/>
              <a:t> = motif tenant à la personne du salarié</a:t>
            </a:r>
          </a:p>
          <a:p>
            <a:pPr marL="109728" indent="0">
              <a:buNone/>
            </a:pPr>
            <a:endParaRPr lang="fr-FR" dirty="0"/>
          </a:p>
          <a:p>
            <a:pPr marL="624078" indent="-514350">
              <a:buFont typeface="+mj-lt"/>
              <a:buAutoNum type="arabicPeriod"/>
            </a:pPr>
            <a:r>
              <a:rPr lang="fr-FR" b="1" dirty="0"/>
              <a:t>Le motif sérieux sans faute du salarié</a:t>
            </a:r>
          </a:p>
          <a:p>
            <a:pPr lvl="1"/>
            <a:r>
              <a:rPr lang="fr-FR" dirty="0"/>
              <a:t>Insuffisance de résultats, insuffisance professionnelle</a:t>
            </a:r>
            <a:r>
              <a:rPr lang="fr-FR" dirty="0" smtClean="0"/>
              <a:t>….</a:t>
            </a:r>
          </a:p>
          <a:p>
            <a:pPr lvl="1"/>
            <a:r>
              <a:rPr lang="fr-FR" dirty="0" smtClean="0">
                <a:solidFill>
                  <a:srgbClr val="C00000"/>
                </a:solidFill>
              </a:rPr>
              <a:t>Le salarié perçoit une indemnité de licenciement et respecte le préavis</a:t>
            </a:r>
            <a:endParaRPr lang="fr-FR" dirty="0">
              <a:solidFill>
                <a:srgbClr val="C00000"/>
              </a:solidFill>
            </a:endParaRPr>
          </a:p>
          <a:p>
            <a:pPr marL="393192" lvl="1" indent="0">
              <a:buNone/>
            </a:pPr>
            <a:endParaRPr lang="fr-FR" dirty="0"/>
          </a:p>
          <a:p>
            <a:pPr marL="624078" indent="-514350">
              <a:buFont typeface="+mj-lt"/>
              <a:buAutoNum type="arabicPeriod"/>
            </a:pPr>
            <a:r>
              <a:rPr lang="fr-FR" b="1" dirty="0"/>
              <a:t>La faute constitutive d’une cause réelle et sérieuse : respect procédure disciplinaire </a:t>
            </a:r>
          </a:p>
          <a:p>
            <a:pPr lvl="1"/>
            <a:r>
              <a:rPr lang="fr-FR" dirty="0"/>
              <a:t>Faute légère, grave, </a:t>
            </a:r>
            <a:r>
              <a:rPr lang="fr-FR" dirty="0" smtClean="0"/>
              <a:t>lourde</a:t>
            </a:r>
          </a:p>
          <a:p>
            <a:pPr lvl="1"/>
            <a:r>
              <a:rPr lang="fr-FR" dirty="0" smtClean="0">
                <a:solidFill>
                  <a:srgbClr val="C00000"/>
                </a:solidFill>
              </a:rPr>
              <a:t>Pas d’indemnité de licenciement, pas de préavis</a:t>
            </a:r>
            <a:endParaRPr lang="fr-FR" dirty="0">
              <a:solidFill>
                <a:srgbClr val="C00000"/>
              </a:solidFill>
            </a:endParaRPr>
          </a:p>
        </p:txBody>
      </p:sp>
      <p:pic>
        <p:nvPicPr>
          <p:cNvPr id="4" name="Picture 2" descr="Afficher les détails"/>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5292080" y="5661248"/>
            <a:ext cx="857256" cy="857254"/>
          </a:xfrm>
          <a:prstGeom prst="rect">
            <a:avLst/>
          </a:prstGeom>
          <a:noFill/>
        </p:spPr>
      </p:pic>
      <p:sp>
        <p:nvSpPr>
          <p:cNvPr id="5" name="Rectangle 4"/>
          <p:cNvSpPr/>
          <p:nvPr/>
        </p:nvSpPr>
        <p:spPr>
          <a:xfrm>
            <a:off x="6433948" y="5674341"/>
            <a:ext cx="2023064" cy="857254"/>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Attention au délai de prescription de 2 mois </a:t>
            </a:r>
            <a:r>
              <a:rPr lang="fr-FR" dirty="0" smtClean="0">
                <a:solidFill>
                  <a:schemeClr val="tx1"/>
                </a:solidFill>
              </a:rPr>
              <a:t>!</a:t>
            </a:r>
            <a:endParaRPr lang="fr-FR" dirty="0">
              <a:solidFill>
                <a:schemeClr val="tx1"/>
              </a:solidFill>
            </a:endParaRPr>
          </a:p>
        </p:txBody>
      </p:sp>
      <p:sp>
        <p:nvSpPr>
          <p:cNvPr id="6" name="Espace réservé du numéro de diapositive 5"/>
          <p:cNvSpPr>
            <a:spLocks noGrp="1"/>
          </p:cNvSpPr>
          <p:nvPr>
            <p:ph type="sldNum" sz="quarter" idx="12"/>
          </p:nvPr>
        </p:nvSpPr>
        <p:spPr/>
        <p:txBody>
          <a:bodyPr/>
          <a:lstStyle/>
          <a:p>
            <a:fld id="{3D8AEB55-259F-4E1D-A4CE-E9C2E3F018E0}" type="slidenum">
              <a:rPr lang="fr-FR" smtClean="0"/>
              <a:t>78</a:t>
            </a:fld>
            <a:endParaRPr lang="fr-FR"/>
          </a:p>
        </p:txBody>
      </p:sp>
    </p:spTree>
    <p:extLst>
      <p:ext uri="{BB962C8B-B14F-4D97-AF65-F5344CB8AC3E}">
        <p14:creationId xmlns:p14="http://schemas.microsoft.com/office/powerpoint/2010/main" val="150365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procédure de licenciement pour motif personnel</a:t>
            </a:r>
            <a:endParaRPr lang="fr-FR" dirty="0"/>
          </a:p>
        </p:txBody>
      </p:sp>
      <p:sp>
        <p:nvSpPr>
          <p:cNvPr id="3" name="Espace réservé du contenu 2"/>
          <p:cNvSpPr>
            <a:spLocks noGrp="1"/>
          </p:cNvSpPr>
          <p:nvPr>
            <p:ph idx="1"/>
          </p:nvPr>
        </p:nvSpPr>
        <p:spPr/>
        <p:txBody>
          <a:bodyPr/>
          <a:lstStyle/>
          <a:p>
            <a:pPr marL="457200" lvl="1" indent="0">
              <a:buNone/>
            </a:pPr>
            <a:endParaRPr lang="fr-FR" dirty="0"/>
          </a:p>
        </p:txBody>
      </p:sp>
      <p:sp>
        <p:nvSpPr>
          <p:cNvPr id="4" name="Rectangle 3"/>
          <p:cNvSpPr/>
          <p:nvPr/>
        </p:nvSpPr>
        <p:spPr>
          <a:xfrm>
            <a:off x="177557" y="2924944"/>
            <a:ext cx="1944216" cy="2448272"/>
          </a:xfrm>
          <a:prstGeom prst="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Convocation à l’entretien préalable</a:t>
            </a:r>
          </a:p>
          <a:p>
            <a:pPr marL="285750" indent="-285750">
              <a:buFont typeface="Arial" pitchFamily="34" charset="0"/>
              <a:buChar char="•"/>
            </a:pPr>
            <a:r>
              <a:rPr lang="fr-FR" sz="1400" dirty="0" smtClean="0">
                <a:solidFill>
                  <a:schemeClr val="tx1"/>
                </a:solidFill>
              </a:rPr>
              <a:t>Par LR avec AR ou remise en main propre contre décharge</a:t>
            </a:r>
          </a:p>
          <a:p>
            <a:pPr marL="285750" indent="-285750">
              <a:buFont typeface="Arial" pitchFamily="34" charset="0"/>
              <a:buChar char="•"/>
            </a:pPr>
            <a:r>
              <a:rPr lang="fr-FR" sz="1400" dirty="0" smtClean="0">
                <a:solidFill>
                  <a:schemeClr val="tx1"/>
                </a:solidFill>
              </a:rPr>
              <a:t>Mentions obligatoires</a:t>
            </a:r>
            <a:endParaRPr lang="fr-FR" sz="1400" dirty="0">
              <a:solidFill>
                <a:schemeClr val="tx1"/>
              </a:solidFill>
            </a:endParaRPr>
          </a:p>
        </p:txBody>
      </p:sp>
      <p:sp>
        <p:nvSpPr>
          <p:cNvPr id="5" name="Rectangle 4"/>
          <p:cNvSpPr/>
          <p:nvPr/>
        </p:nvSpPr>
        <p:spPr>
          <a:xfrm>
            <a:off x="3635896" y="2636912"/>
            <a:ext cx="1791846" cy="2232248"/>
          </a:xfrm>
          <a:prstGeom prst="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Entretien préalable</a:t>
            </a:r>
          </a:p>
          <a:p>
            <a:pPr marL="285750" indent="-285750">
              <a:buFont typeface="Arial" pitchFamily="34" charset="0"/>
              <a:buChar char="•"/>
            </a:pPr>
            <a:r>
              <a:rPr lang="fr-FR" sz="1400" dirty="0" smtClean="0">
                <a:solidFill>
                  <a:schemeClr val="tx1"/>
                </a:solidFill>
              </a:rPr>
              <a:t>Présentation des motifs par l’employeur</a:t>
            </a:r>
          </a:p>
          <a:p>
            <a:pPr marL="285750" indent="-285750">
              <a:buFont typeface="Arial" pitchFamily="34" charset="0"/>
              <a:buChar char="•"/>
            </a:pPr>
            <a:r>
              <a:rPr lang="fr-FR" sz="1400" dirty="0" smtClean="0">
                <a:solidFill>
                  <a:schemeClr val="tx1"/>
                </a:solidFill>
              </a:rPr>
              <a:t>Explications par le salarié</a:t>
            </a:r>
            <a:endParaRPr lang="fr-FR" sz="1400" dirty="0">
              <a:solidFill>
                <a:schemeClr val="tx1"/>
              </a:solidFill>
            </a:endParaRPr>
          </a:p>
        </p:txBody>
      </p:sp>
      <p:sp>
        <p:nvSpPr>
          <p:cNvPr id="6" name="Rectangle 5"/>
          <p:cNvSpPr/>
          <p:nvPr/>
        </p:nvSpPr>
        <p:spPr>
          <a:xfrm>
            <a:off x="7020272" y="2924944"/>
            <a:ext cx="1584176" cy="1944216"/>
          </a:xfrm>
          <a:prstGeom prst="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Notification du licenciement au salarié</a:t>
            </a:r>
          </a:p>
          <a:p>
            <a:r>
              <a:rPr lang="fr-FR" sz="1400" dirty="0" smtClean="0">
                <a:solidFill>
                  <a:schemeClr val="tx1"/>
                </a:solidFill>
              </a:rPr>
              <a:t>Par LR avec AR</a:t>
            </a:r>
            <a:endParaRPr lang="fr-FR" sz="1400" dirty="0">
              <a:solidFill>
                <a:schemeClr val="tx1"/>
              </a:solidFill>
            </a:endParaRPr>
          </a:p>
        </p:txBody>
      </p:sp>
      <p:sp>
        <p:nvSpPr>
          <p:cNvPr id="7" name="ZoneTexte 6"/>
          <p:cNvSpPr txBox="1"/>
          <p:nvPr/>
        </p:nvSpPr>
        <p:spPr>
          <a:xfrm>
            <a:off x="2123728" y="3348281"/>
            <a:ext cx="1148071" cy="584775"/>
          </a:xfrm>
          <a:prstGeom prst="rect">
            <a:avLst/>
          </a:prstGeom>
          <a:noFill/>
        </p:spPr>
        <p:txBody>
          <a:bodyPr wrap="none" rtlCol="0">
            <a:spAutoFit/>
          </a:bodyPr>
          <a:lstStyle/>
          <a:p>
            <a:r>
              <a:rPr lang="fr-FR" sz="1600" dirty="0" smtClean="0"/>
              <a:t>5 jours </a:t>
            </a:r>
          </a:p>
          <a:p>
            <a:r>
              <a:rPr lang="fr-FR" sz="1600" dirty="0" smtClean="0"/>
              <a:t>ouvrables</a:t>
            </a:r>
            <a:endParaRPr lang="fr-FR" sz="1600" dirty="0"/>
          </a:p>
        </p:txBody>
      </p:sp>
      <p:sp>
        <p:nvSpPr>
          <p:cNvPr id="8" name="ZoneTexte 7"/>
          <p:cNvSpPr txBox="1"/>
          <p:nvPr/>
        </p:nvSpPr>
        <p:spPr>
          <a:xfrm>
            <a:off x="5427742" y="3348281"/>
            <a:ext cx="1148071" cy="584775"/>
          </a:xfrm>
          <a:prstGeom prst="rect">
            <a:avLst/>
          </a:prstGeom>
          <a:noFill/>
        </p:spPr>
        <p:txBody>
          <a:bodyPr wrap="none" rtlCol="0">
            <a:spAutoFit/>
          </a:bodyPr>
          <a:lstStyle/>
          <a:p>
            <a:r>
              <a:rPr lang="fr-FR" sz="1600" dirty="0" smtClean="0"/>
              <a:t>2 jours </a:t>
            </a:r>
          </a:p>
          <a:p>
            <a:r>
              <a:rPr lang="fr-FR" sz="1600" dirty="0" smtClean="0"/>
              <a:t>ouvrables</a:t>
            </a:r>
            <a:endParaRPr lang="fr-FR" sz="1600" dirty="0"/>
          </a:p>
        </p:txBody>
      </p:sp>
      <p:cxnSp>
        <p:nvCxnSpPr>
          <p:cNvPr id="9" name="Connecteur droit avec flèche 8"/>
          <p:cNvCxnSpPr/>
          <p:nvPr/>
        </p:nvCxnSpPr>
        <p:spPr>
          <a:xfrm>
            <a:off x="2123728" y="3284984"/>
            <a:ext cx="1393364"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5508104" y="3284984"/>
            <a:ext cx="1393364"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Ellipse 10"/>
          <p:cNvSpPr/>
          <p:nvPr/>
        </p:nvSpPr>
        <p:spPr bwMode="auto">
          <a:xfrm>
            <a:off x="2766460" y="5384097"/>
            <a:ext cx="1296144" cy="792088"/>
          </a:xfrm>
          <a:prstGeom prst="ellipse">
            <a:avLst/>
          </a:prstGeom>
          <a:solidFill>
            <a:srgbClr val="D6AF84"/>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fr-FR" sz="1200" b="0" i="0" u="none" strike="noStrike" cap="none" normalizeH="0" baseline="0" dirty="0" smtClean="0">
                <a:ln>
                  <a:noFill/>
                </a:ln>
                <a:solidFill>
                  <a:srgbClr val="800000"/>
                </a:solidFill>
                <a:effectLst/>
                <a:latin typeface="Arial" panose="020B0604020202020204" pitchFamily="34" charset="0"/>
                <a:cs typeface="Arial" panose="020B0604020202020204" pitchFamily="34" charset="0"/>
              </a:rPr>
              <a:t>Le salarié peut se faire assister</a:t>
            </a:r>
          </a:p>
        </p:txBody>
      </p:sp>
      <p:sp>
        <p:nvSpPr>
          <p:cNvPr id="13" name="Flèche courbée vers le bas 12"/>
          <p:cNvSpPr/>
          <p:nvPr/>
        </p:nvSpPr>
        <p:spPr bwMode="auto">
          <a:xfrm>
            <a:off x="1784727" y="4941168"/>
            <a:ext cx="1508111" cy="288032"/>
          </a:xfrm>
          <a:prstGeom prst="curvedDownArrow">
            <a:avLst/>
          </a:prstGeom>
          <a:solidFill>
            <a:srgbClr val="6633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12" name="Espace réservé du numéro de diapositive 11"/>
          <p:cNvSpPr>
            <a:spLocks noGrp="1"/>
          </p:cNvSpPr>
          <p:nvPr>
            <p:ph type="sldNum" sz="quarter" idx="12"/>
          </p:nvPr>
        </p:nvSpPr>
        <p:spPr/>
        <p:txBody>
          <a:bodyPr/>
          <a:lstStyle/>
          <a:p>
            <a:fld id="{EEA4A130-079B-4FD0-B445-FD5F1E6C72F1}" type="slidenum">
              <a:rPr lang="fr-FR" smtClean="0"/>
              <a:t>79</a:t>
            </a:fld>
            <a:endParaRPr lang="fr-FR"/>
          </a:p>
        </p:txBody>
      </p:sp>
    </p:spTree>
    <p:extLst>
      <p:ext uri="{BB962C8B-B14F-4D97-AF65-F5344CB8AC3E}">
        <p14:creationId xmlns:p14="http://schemas.microsoft.com/office/powerpoint/2010/main" val="4243319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9190"/>
            <a:ext cx="8229600" cy="1066800"/>
          </a:xfrm>
        </p:spPr>
        <p:txBody>
          <a:bodyPr/>
          <a:lstStyle/>
          <a:p>
            <a:r>
              <a:rPr lang="fr-FR" dirty="0" smtClean="0"/>
              <a:t>Les sources professionnelles</a:t>
            </a:r>
            <a:endParaRPr lang="fr-FR" dirty="0"/>
          </a:p>
        </p:txBody>
      </p:sp>
      <p:sp>
        <p:nvSpPr>
          <p:cNvPr id="3" name="Espace réservé du contenu 2"/>
          <p:cNvSpPr>
            <a:spLocks noGrp="1"/>
          </p:cNvSpPr>
          <p:nvPr>
            <p:ph idx="1"/>
          </p:nvPr>
        </p:nvSpPr>
        <p:spPr>
          <a:xfrm>
            <a:off x="467544" y="980728"/>
            <a:ext cx="8229600" cy="4325112"/>
          </a:xfrm>
        </p:spPr>
        <p:txBody>
          <a:bodyPr/>
          <a:lstStyle/>
          <a:p>
            <a:r>
              <a:rPr lang="fr-FR" sz="2000" dirty="0" smtClean="0"/>
              <a:t>Les conventions et les accords collectifs</a:t>
            </a:r>
          </a:p>
          <a:p>
            <a:pPr lvl="1"/>
            <a:r>
              <a:rPr lang="fr-FR" sz="1800" b="1" u="sng" dirty="0" smtClean="0"/>
              <a:t>Convention collective</a:t>
            </a:r>
            <a:r>
              <a:rPr lang="fr-FR" sz="1800" dirty="0" smtClean="0"/>
              <a:t>: employeurs et représentants salariés définissent eux-mêmes leurs règles de travail . Chaque secteur d’activité  (on parle de </a:t>
            </a:r>
            <a:r>
              <a:rPr lang="fr-FR" sz="1800" u="sng" dirty="0" smtClean="0"/>
              <a:t>branche</a:t>
            </a:r>
            <a:r>
              <a:rPr lang="fr-FR" sz="1800" dirty="0" smtClean="0"/>
              <a:t> )a une </a:t>
            </a:r>
            <a:r>
              <a:rPr lang="fr-FR" sz="1800" u="sng" dirty="0" smtClean="0"/>
              <a:t>convention collective </a:t>
            </a:r>
            <a:r>
              <a:rPr lang="fr-FR" sz="1800" dirty="0"/>
              <a:t> </a:t>
            </a:r>
            <a:r>
              <a:rPr lang="fr-FR" sz="1800" dirty="0" smtClean="0"/>
              <a:t>et définit des règles propres aux contraintes et spécificités de l’activité .</a:t>
            </a:r>
            <a:r>
              <a:rPr lang="fr-FR" sz="1800" dirty="0"/>
              <a:t>E</a:t>
            </a:r>
            <a:r>
              <a:rPr lang="fr-FR" sz="1800" dirty="0" smtClean="0"/>
              <a:t>x: chimie, pharmacie, métallurgie, </a:t>
            </a:r>
            <a:r>
              <a:rPr lang="fr-FR" sz="1800" dirty="0" err="1" smtClean="0"/>
              <a:t>syntec</a:t>
            </a:r>
            <a:r>
              <a:rPr lang="fr-FR" sz="1800" dirty="0" smtClean="0"/>
              <a:t>, journalistes…     </a:t>
            </a:r>
          </a:p>
          <a:p>
            <a:pPr lvl="1"/>
            <a:r>
              <a:rPr lang="fr-FR" sz="1800" b="1" u="sng" dirty="0" smtClean="0"/>
              <a:t>Accord collectif </a:t>
            </a:r>
            <a:r>
              <a:rPr lang="fr-FR" sz="1800" dirty="0" smtClean="0"/>
              <a:t>: Les entreprises négocient également avec les syndicats des accords collectifs pour définir sur un sujet leurs propres règles . Ex :durée du travail, handicap, travail de nuit, télétravail…</a:t>
            </a:r>
          </a:p>
          <a:p>
            <a:pPr lvl="1"/>
            <a:endParaRPr lang="fr-FR" dirty="0"/>
          </a:p>
          <a:p>
            <a:endParaRPr lang="fr-FR" dirty="0"/>
          </a:p>
        </p:txBody>
      </p:sp>
      <p:sp>
        <p:nvSpPr>
          <p:cNvPr id="5" name="Flèche droite 4"/>
          <p:cNvSpPr/>
          <p:nvPr/>
        </p:nvSpPr>
        <p:spPr>
          <a:xfrm>
            <a:off x="755576" y="4437112"/>
            <a:ext cx="576064" cy="288032"/>
          </a:xfrm>
          <a:prstGeom prst="rightArrow">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9933"/>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4269397529"/>
              </p:ext>
            </p:extLst>
          </p:nvPr>
        </p:nvGraphicFramePr>
        <p:xfrm>
          <a:off x="1475656" y="4251740"/>
          <a:ext cx="6710064" cy="2108200"/>
        </p:xfrm>
        <a:graphic>
          <a:graphicData uri="http://schemas.openxmlformats.org/drawingml/2006/table">
            <a:tbl>
              <a:tblPr firstRow="1" bandRow="1">
                <a:tableStyleId>{5C22544A-7EE6-4342-B048-85BDC9FD1C3A}</a:tableStyleId>
              </a:tblPr>
              <a:tblGrid>
                <a:gridCol w="3355032"/>
                <a:gridCol w="3355032"/>
              </a:tblGrid>
              <a:tr h="370840">
                <a:tc>
                  <a:txBody>
                    <a:bodyPr/>
                    <a:lstStyle/>
                    <a:p>
                      <a:r>
                        <a:rPr lang="fr-FR" dirty="0" smtClean="0">
                          <a:solidFill>
                            <a:schemeClr val="tx1"/>
                          </a:solidFill>
                        </a:rPr>
                        <a:t>Convention collective</a:t>
                      </a:r>
                      <a:endParaRPr lang="fr-FR" dirty="0">
                        <a:solidFill>
                          <a:schemeClr val="tx1"/>
                        </a:solidFill>
                      </a:endParaRPr>
                    </a:p>
                  </a:txBody>
                  <a:tcPr>
                    <a:solidFill>
                      <a:srgbClr val="FEEECE"/>
                    </a:solidFill>
                  </a:tcPr>
                </a:tc>
                <a:tc>
                  <a:txBody>
                    <a:bodyPr/>
                    <a:lstStyle/>
                    <a:p>
                      <a:r>
                        <a:rPr lang="fr-FR" dirty="0" smtClean="0">
                          <a:solidFill>
                            <a:schemeClr val="tx1"/>
                          </a:solidFill>
                        </a:rPr>
                        <a:t>Accord collectif</a:t>
                      </a:r>
                      <a:endParaRPr lang="fr-FR" dirty="0">
                        <a:solidFill>
                          <a:schemeClr val="tx1"/>
                        </a:solidFill>
                      </a:endParaRPr>
                    </a:p>
                  </a:txBody>
                  <a:tcPr>
                    <a:solidFill>
                      <a:srgbClr val="FFCC99"/>
                    </a:solidFill>
                  </a:tcPr>
                </a:tc>
              </a:tr>
              <a:tr h="370840">
                <a:tc>
                  <a:txBody>
                    <a:bodyPr/>
                    <a:lstStyle/>
                    <a:p>
                      <a:r>
                        <a:rPr lang="fr-FR" dirty="0" smtClean="0"/>
                        <a:t>Traite de </a:t>
                      </a:r>
                      <a:r>
                        <a:rPr lang="fr-FR" u="sng" dirty="0" smtClean="0"/>
                        <a:t>toutes les</a:t>
                      </a:r>
                      <a:r>
                        <a:rPr lang="fr-FR" u="sng" baseline="0" dirty="0" smtClean="0"/>
                        <a:t> conditions d’emploi </a:t>
                      </a:r>
                      <a:r>
                        <a:rPr lang="fr-FR" baseline="0" dirty="0" smtClean="0"/>
                        <a:t>d’une branche d’activité</a:t>
                      </a:r>
                      <a:endParaRPr lang="fr-FR" dirty="0"/>
                    </a:p>
                  </a:txBody>
                  <a:tcPr>
                    <a:solidFill>
                      <a:srgbClr val="FEEECE"/>
                    </a:solidFill>
                  </a:tcPr>
                </a:tc>
                <a:tc>
                  <a:txBody>
                    <a:bodyPr/>
                    <a:lstStyle/>
                    <a:p>
                      <a:r>
                        <a:rPr lang="fr-FR" dirty="0" smtClean="0"/>
                        <a:t>Différents niveaux de négociation :interprofessionnel,</a:t>
                      </a:r>
                      <a:r>
                        <a:rPr lang="fr-FR" baseline="0" dirty="0" smtClean="0"/>
                        <a:t> branche, groupe, entreprise, établissement</a:t>
                      </a:r>
                      <a:endParaRPr lang="fr-FR" dirty="0" smtClean="0"/>
                    </a:p>
                    <a:p>
                      <a:r>
                        <a:rPr lang="fr-FR" u="sng" dirty="0" smtClean="0"/>
                        <a:t>Un seul</a:t>
                      </a:r>
                      <a:r>
                        <a:rPr lang="fr-FR" u="sng" baseline="0" dirty="0" smtClean="0"/>
                        <a:t> sujet/accord</a:t>
                      </a:r>
                      <a:endParaRPr lang="fr-FR" u="sng" dirty="0"/>
                    </a:p>
                  </a:txBody>
                  <a:tcPr>
                    <a:solidFill>
                      <a:srgbClr val="FFCC99"/>
                    </a:solidFill>
                  </a:tcPr>
                </a:tc>
              </a:tr>
            </a:tbl>
          </a:graphicData>
        </a:graphic>
      </p:graphicFrame>
      <p:sp>
        <p:nvSpPr>
          <p:cNvPr id="4" name="Espace réservé du numéro de diapositive 3"/>
          <p:cNvSpPr>
            <a:spLocks noGrp="1"/>
          </p:cNvSpPr>
          <p:nvPr>
            <p:ph type="sldNum" sz="quarter" idx="12"/>
          </p:nvPr>
        </p:nvSpPr>
        <p:spPr/>
        <p:txBody>
          <a:bodyPr/>
          <a:lstStyle/>
          <a:p>
            <a:fld id="{0F3E1215-5B54-4D98-80C4-58DF8A278741}" type="slidenum">
              <a:rPr lang="fr-FR" smtClean="0"/>
              <a:t>8</a:t>
            </a:fld>
            <a:endParaRPr lang="fr-FR"/>
          </a:p>
        </p:txBody>
      </p:sp>
    </p:spTree>
    <p:extLst>
      <p:ext uri="{BB962C8B-B14F-4D97-AF65-F5344CB8AC3E}">
        <p14:creationId xmlns:p14="http://schemas.microsoft.com/office/powerpoint/2010/main" val="2069475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pour motif économique</a:t>
            </a:r>
            <a:endParaRPr lang="fr-FR" dirty="0"/>
          </a:p>
        </p:txBody>
      </p:sp>
      <p:sp>
        <p:nvSpPr>
          <p:cNvPr id="3" name="Espace réservé du contenu 2"/>
          <p:cNvSpPr>
            <a:spLocks noGrp="1"/>
          </p:cNvSpPr>
          <p:nvPr>
            <p:ph idx="1"/>
          </p:nvPr>
        </p:nvSpPr>
        <p:spPr/>
        <p:txBody>
          <a:bodyPr>
            <a:normAutofit/>
          </a:bodyPr>
          <a:lstStyle/>
          <a:p>
            <a:r>
              <a:rPr lang="fr-FR" b="1" dirty="0" smtClean="0">
                <a:solidFill>
                  <a:schemeClr val="accent1">
                    <a:lumMod val="75000"/>
                  </a:schemeClr>
                </a:solidFill>
              </a:rPr>
              <a:t>Une nouvelle définition du motif économique (loi El </a:t>
            </a:r>
            <a:r>
              <a:rPr lang="fr-FR" b="1" dirty="0" err="1" smtClean="0">
                <a:solidFill>
                  <a:schemeClr val="accent1">
                    <a:lumMod val="75000"/>
                  </a:schemeClr>
                </a:solidFill>
              </a:rPr>
              <a:t>Khomri</a:t>
            </a:r>
            <a:r>
              <a:rPr lang="fr-FR" b="1" dirty="0" smtClean="0">
                <a:solidFill>
                  <a:schemeClr val="accent1">
                    <a:lumMod val="75000"/>
                  </a:schemeClr>
                </a:solidFill>
              </a:rPr>
              <a:t>)</a:t>
            </a:r>
          </a:p>
          <a:p>
            <a:pPr marL="109728" indent="0">
              <a:lnSpc>
                <a:spcPct val="150000"/>
              </a:lnSpc>
              <a:buNone/>
            </a:pPr>
            <a:endParaRPr lang="fr-FR" dirty="0">
              <a:solidFill>
                <a:schemeClr val="accent1">
                  <a:lumMod val="75000"/>
                </a:schemeClr>
              </a:solidFill>
            </a:endParaRPr>
          </a:p>
          <a:p>
            <a:r>
              <a:rPr lang="fr-FR" b="1" dirty="0">
                <a:solidFill>
                  <a:schemeClr val="accent1">
                    <a:lumMod val="75000"/>
                  </a:schemeClr>
                </a:solidFill>
              </a:rPr>
              <a:t>Une procédure variable </a:t>
            </a:r>
            <a:r>
              <a:rPr lang="fr-FR" dirty="0"/>
              <a:t>selon l’importance du nombre de salariés concernés</a:t>
            </a:r>
          </a:p>
          <a:p>
            <a:pPr lvl="1"/>
            <a:r>
              <a:rPr lang="fr-FR" dirty="0"/>
              <a:t>Licenciement individuel pour motif économique</a:t>
            </a:r>
          </a:p>
          <a:p>
            <a:pPr lvl="1"/>
            <a:r>
              <a:rPr lang="fr-FR" dirty="0"/>
              <a:t>Licenciement de moins de 10 salariés en  30 jours</a:t>
            </a:r>
          </a:p>
          <a:p>
            <a:pPr lvl="1"/>
            <a:r>
              <a:rPr lang="fr-FR" dirty="0"/>
              <a:t>Licenciement de plus de 10 salariés en 30 jours</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80</a:t>
            </a:fld>
            <a:endParaRPr lang="fr-FR"/>
          </a:p>
        </p:txBody>
      </p:sp>
    </p:spTree>
    <p:extLst>
      <p:ext uri="{BB962C8B-B14F-4D97-AF65-F5344CB8AC3E}">
        <p14:creationId xmlns:p14="http://schemas.microsoft.com/office/powerpoint/2010/main" val="58045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Le motif économique : </a:t>
            </a:r>
            <a:r>
              <a:rPr lang="fr-FR" dirty="0" smtClean="0"/>
              <a:t> nouvelle définition (loi El </a:t>
            </a:r>
            <a:r>
              <a:rPr lang="fr-FR" dirty="0" err="1" smtClean="0"/>
              <a:t>Khomry</a:t>
            </a:r>
            <a:r>
              <a:rPr lang="fr-FR" dirty="0" smtClean="0"/>
              <a:t>)</a:t>
            </a:r>
            <a:endParaRPr lang="fr-FR" dirty="0"/>
          </a:p>
        </p:txBody>
      </p:sp>
      <p:sp>
        <p:nvSpPr>
          <p:cNvPr id="3" name="Espace réservé du contenu 2"/>
          <p:cNvSpPr>
            <a:spLocks noGrp="1"/>
          </p:cNvSpPr>
          <p:nvPr>
            <p:ph idx="1"/>
          </p:nvPr>
        </p:nvSpPr>
        <p:spPr/>
        <p:txBody>
          <a:bodyPr>
            <a:normAutofit/>
          </a:bodyPr>
          <a:lstStyle/>
          <a:p>
            <a:r>
              <a:rPr lang="fr-FR" sz="2000" b="0" dirty="0" smtClean="0"/>
              <a:t>« </a:t>
            </a:r>
            <a:r>
              <a:rPr lang="fr-FR" sz="2400" b="0" dirty="0" smtClean="0"/>
              <a:t>le </a:t>
            </a:r>
            <a:r>
              <a:rPr lang="fr-FR" sz="2400" b="0" dirty="0"/>
              <a:t>licenciement effectué par un employeur pour un ou plusieurs </a:t>
            </a:r>
            <a:r>
              <a:rPr lang="fr-FR" sz="2400" b="0" dirty="0">
                <a:solidFill>
                  <a:schemeClr val="bg2">
                    <a:lumMod val="25000"/>
                  </a:schemeClr>
                </a:solidFill>
              </a:rPr>
              <a:t>motifs non inhérents à la personne du salarié</a:t>
            </a:r>
            <a:r>
              <a:rPr lang="fr-FR" sz="2400" b="0" dirty="0"/>
              <a:t>, </a:t>
            </a:r>
            <a:r>
              <a:rPr lang="fr-FR" sz="2400" b="0" dirty="0" smtClean="0"/>
              <a:t>résultant </a:t>
            </a:r>
            <a:r>
              <a:rPr lang="fr-FR" sz="2400" u="sng" dirty="0"/>
              <a:t>d’une </a:t>
            </a:r>
            <a:r>
              <a:rPr lang="fr-FR" sz="2400" u="sng" dirty="0">
                <a:solidFill>
                  <a:schemeClr val="bg2">
                    <a:lumMod val="25000"/>
                  </a:schemeClr>
                </a:solidFill>
              </a:rPr>
              <a:t>suppression</a:t>
            </a:r>
            <a:r>
              <a:rPr lang="fr-FR" sz="2400" u="sng" dirty="0"/>
              <a:t> ou </a:t>
            </a:r>
            <a:r>
              <a:rPr lang="fr-FR" sz="2400" u="sng" dirty="0">
                <a:solidFill>
                  <a:schemeClr val="bg2">
                    <a:lumMod val="25000"/>
                  </a:schemeClr>
                </a:solidFill>
              </a:rPr>
              <a:t>transformation d’emploi</a:t>
            </a:r>
            <a:r>
              <a:rPr lang="fr-FR" sz="2400" u="sng" dirty="0"/>
              <a:t> </a:t>
            </a:r>
            <a:r>
              <a:rPr lang="fr-FR" sz="2400" b="0" dirty="0"/>
              <a:t>ou d’une modification , refusée par le salarié d’un élément essentiel du contrat de </a:t>
            </a:r>
            <a:r>
              <a:rPr lang="fr-FR" sz="2400" b="0" dirty="0" smtClean="0"/>
              <a:t>travail </a:t>
            </a:r>
            <a:r>
              <a:rPr lang="fr-FR" sz="2400" dirty="0" smtClean="0">
                <a:solidFill>
                  <a:schemeClr val="bg2">
                    <a:lumMod val="25000"/>
                  </a:schemeClr>
                </a:solidFill>
              </a:rPr>
              <a:t>consécutive</a:t>
            </a:r>
            <a:r>
              <a:rPr lang="fr-FR" sz="2400" b="0" dirty="0" smtClean="0"/>
              <a:t> </a:t>
            </a:r>
            <a:r>
              <a:rPr lang="fr-FR" sz="2400" b="0" dirty="0"/>
              <a:t>notamment </a:t>
            </a:r>
            <a:r>
              <a:rPr lang="fr-FR" sz="2000" b="0" dirty="0" smtClean="0"/>
              <a:t>:</a:t>
            </a:r>
          </a:p>
          <a:p>
            <a:pPr lvl="1">
              <a:buFont typeface="Arial" panose="020B0604020202020204" pitchFamily="34" charset="0"/>
              <a:buChar char="•"/>
            </a:pPr>
            <a:r>
              <a:rPr lang="fr-FR" sz="2000" dirty="0" smtClean="0"/>
              <a:t>À des mutations technologiques</a:t>
            </a:r>
          </a:p>
          <a:p>
            <a:pPr lvl="1">
              <a:buFont typeface="Arial" panose="020B0604020202020204" pitchFamily="34" charset="0"/>
              <a:buChar char="•"/>
            </a:pPr>
            <a:r>
              <a:rPr lang="fr-FR" sz="2000" dirty="0" smtClean="0"/>
              <a:t>À une réorganisation de l’entreprise nécessaire à la sauvegarde de </a:t>
            </a:r>
            <a:r>
              <a:rPr lang="fr-FR" sz="2000" dirty="0"/>
              <a:t>s</a:t>
            </a:r>
            <a:r>
              <a:rPr lang="fr-FR" sz="2000" dirty="0" smtClean="0"/>
              <a:t>a compétitivité</a:t>
            </a:r>
          </a:p>
          <a:p>
            <a:pPr lvl="1">
              <a:buFont typeface="Arial" panose="020B0604020202020204" pitchFamily="34" charset="0"/>
              <a:buChar char="•"/>
            </a:pPr>
            <a:r>
              <a:rPr lang="fr-FR" sz="2000" dirty="0" smtClean="0"/>
              <a:t>À la cessation d’activité de l’entreprise</a:t>
            </a:r>
          </a:p>
          <a:p>
            <a:endParaRPr lang="fr-FR" dirty="0"/>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81</a:t>
            </a:fld>
            <a:endParaRPr lang="fr-FR"/>
          </a:p>
        </p:txBody>
      </p:sp>
    </p:spTree>
    <p:extLst>
      <p:ext uri="{BB962C8B-B14F-4D97-AF65-F5344CB8AC3E}">
        <p14:creationId xmlns:p14="http://schemas.microsoft.com/office/powerpoint/2010/main" val="422299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sz="2400" dirty="0"/>
              <a:t>à des </a:t>
            </a:r>
            <a:r>
              <a:rPr lang="fr-FR" sz="2400" dirty="0">
                <a:solidFill>
                  <a:schemeClr val="bg2">
                    <a:lumMod val="25000"/>
                  </a:schemeClr>
                </a:solidFill>
              </a:rPr>
              <a:t>difficultés économiques</a:t>
            </a:r>
            <a:r>
              <a:rPr lang="fr-FR" sz="2400" dirty="0"/>
              <a:t> caractérisées soit par l’évolution significative d’au moins un indicateur économique tel qu’une </a:t>
            </a:r>
            <a:r>
              <a:rPr lang="fr-FR" sz="2400" u="sng" dirty="0"/>
              <a:t>baisse des commandes </a:t>
            </a:r>
            <a:r>
              <a:rPr lang="fr-FR" sz="2400" dirty="0"/>
              <a:t>ou </a:t>
            </a:r>
            <a:r>
              <a:rPr lang="fr-FR" sz="2400" u="sng" dirty="0"/>
              <a:t>du chiffre d’affaires</a:t>
            </a:r>
            <a:r>
              <a:rPr lang="fr-FR" sz="2400" dirty="0"/>
              <a:t>, </a:t>
            </a:r>
            <a:r>
              <a:rPr lang="fr-FR" sz="2400" u="sng" dirty="0"/>
              <a:t>des pertes d’exploitation ou une dégradation de la trésorerie </a:t>
            </a:r>
            <a:r>
              <a:rPr lang="fr-FR" sz="2400" dirty="0"/>
              <a:t>ou de l’excédent brut d’exploitation soit par tout autre élément de nature à justifier de ces difficultés</a:t>
            </a:r>
            <a:endParaRPr lang="fr-FR" sz="2400" dirty="0">
              <a:solidFill>
                <a:schemeClr val="bg2">
                  <a:lumMod val="25000"/>
                </a:schemeClr>
              </a:solidFill>
            </a:endParaRPr>
          </a:p>
          <a:p>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82</a:t>
            </a:fld>
            <a:endParaRPr lang="fr-FR"/>
          </a:p>
        </p:txBody>
      </p:sp>
      <p:sp>
        <p:nvSpPr>
          <p:cNvPr id="4" name="Titre 3"/>
          <p:cNvSpPr>
            <a:spLocks noGrp="1"/>
          </p:cNvSpPr>
          <p:nvPr>
            <p:ph type="title"/>
          </p:nvPr>
        </p:nvSpPr>
        <p:spPr/>
        <p:txBody>
          <a:bodyPr/>
          <a:lstStyle/>
          <a:p>
            <a:r>
              <a:rPr lang="fr-FR" dirty="0"/>
              <a:t>Le motif économique</a:t>
            </a:r>
          </a:p>
        </p:txBody>
      </p:sp>
      <p:sp>
        <p:nvSpPr>
          <p:cNvPr id="5" name="Étoile à 7 branches 4"/>
          <p:cNvSpPr/>
          <p:nvPr/>
        </p:nvSpPr>
        <p:spPr>
          <a:xfrm>
            <a:off x="-19496" y="1988840"/>
            <a:ext cx="1152128" cy="936104"/>
          </a:xfrm>
          <a:prstGeom prst="star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New</a:t>
            </a:r>
            <a:endParaRPr lang="fr-FR" sz="1600" dirty="0">
              <a:solidFill>
                <a:schemeClr val="tx1"/>
              </a:solidFill>
            </a:endParaRPr>
          </a:p>
        </p:txBody>
      </p:sp>
    </p:spTree>
    <p:extLst>
      <p:ext uri="{BB962C8B-B14F-4D97-AF65-F5344CB8AC3E}">
        <p14:creationId xmlns:p14="http://schemas.microsoft.com/office/powerpoint/2010/main" val="17478091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Motif économique (suite)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baisse significative des commandes ou du CA est constituée dès lors que la durée de cette baisse est en comparaison avec la même période de l’année précédente au moins égale à :</a:t>
            </a:r>
          </a:p>
          <a:p>
            <a:pPr>
              <a:buFont typeface="Arial" panose="020B0604020202020204" pitchFamily="34" charset="0"/>
              <a:buChar char="•"/>
            </a:pPr>
            <a:r>
              <a:rPr lang="fr-FR" dirty="0" smtClean="0"/>
              <a:t> 1 trimestre pour une entreprise de moins de 11 salariés</a:t>
            </a:r>
          </a:p>
          <a:p>
            <a:pPr>
              <a:buFont typeface="Arial" panose="020B0604020202020204" pitchFamily="34" charset="0"/>
              <a:buChar char="•"/>
            </a:pPr>
            <a:r>
              <a:rPr lang="fr-FR" dirty="0" smtClean="0"/>
              <a:t>2  trimestres consécutifs pour une entreprise de plus de 11 salariés mais moins de 50 salariés</a:t>
            </a:r>
          </a:p>
          <a:p>
            <a:pPr>
              <a:buFont typeface="Arial" panose="020B0604020202020204" pitchFamily="34" charset="0"/>
              <a:buChar char="•"/>
            </a:pPr>
            <a:r>
              <a:rPr lang="fr-FR" dirty="0" smtClean="0"/>
              <a:t>3 trimestres consécutifs pour une entreprise d’au moins 50 salariés et de moins de 300 salariés</a:t>
            </a:r>
          </a:p>
          <a:p>
            <a:pPr>
              <a:buFont typeface="Arial" panose="020B0604020202020204" pitchFamily="34" charset="0"/>
              <a:buChar char="•"/>
            </a:pPr>
            <a:r>
              <a:rPr lang="fr-FR" dirty="0" smtClean="0"/>
              <a:t>4 trimestres consécutifs pour une entreprise de 300 salariés et plus</a:t>
            </a:r>
            <a:endParaRPr lang="fr-FR" dirty="0"/>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83</a:t>
            </a:fld>
            <a:endParaRPr lang="fr-FR"/>
          </a:p>
        </p:txBody>
      </p:sp>
    </p:spTree>
    <p:extLst>
      <p:ext uri="{BB962C8B-B14F-4D97-AF65-F5344CB8AC3E}">
        <p14:creationId xmlns:p14="http://schemas.microsoft.com/office/powerpoint/2010/main" val="3306771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solidFill>
                  <a:schemeClr val="accent1">
                    <a:lumMod val="75000"/>
                  </a:schemeClr>
                </a:solidFill>
              </a:rPr>
              <a:t>Obligation de reclassement </a:t>
            </a:r>
            <a:r>
              <a:rPr lang="fr-FR" dirty="0" smtClean="0"/>
              <a:t>préalable à la procédure</a:t>
            </a:r>
          </a:p>
          <a:p>
            <a:r>
              <a:rPr lang="fr-FR" dirty="0" smtClean="0">
                <a:solidFill>
                  <a:schemeClr val="accent1">
                    <a:lumMod val="75000"/>
                  </a:schemeClr>
                </a:solidFill>
              </a:rPr>
              <a:t>Critères d’ordre du licenciement </a:t>
            </a:r>
            <a:r>
              <a:rPr lang="fr-FR" dirty="0" smtClean="0"/>
              <a:t>afin de déterminer les salariés à licencier</a:t>
            </a:r>
          </a:p>
          <a:p>
            <a:r>
              <a:rPr lang="fr-FR" dirty="0" smtClean="0">
                <a:solidFill>
                  <a:schemeClr val="accent1">
                    <a:lumMod val="75000"/>
                  </a:schemeClr>
                </a:solidFill>
              </a:rPr>
              <a:t>Proposition par l’employeur d’un contrat destiné à faciliter leur retour à l’emploi</a:t>
            </a:r>
          </a:p>
          <a:p>
            <a:pPr lvl="1"/>
            <a:r>
              <a:rPr lang="fr-FR" dirty="0" smtClean="0"/>
              <a:t>Contrat de Sécurisation Professionnelle (CSP) si entreprise &lt;1000 salariés</a:t>
            </a:r>
          </a:p>
          <a:p>
            <a:pPr lvl="1"/>
            <a:r>
              <a:rPr lang="fr-FR" dirty="0" smtClean="0"/>
              <a:t>Congé de reclassement si entreprise &gt; 1000 salariés </a:t>
            </a:r>
          </a:p>
          <a:p>
            <a:r>
              <a:rPr lang="fr-FR" dirty="0" smtClean="0">
                <a:solidFill>
                  <a:schemeClr val="accent1">
                    <a:lumMod val="75000"/>
                  </a:schemeClr>
                </a:solidFill>
              </a:rPr>
              <a:t>Priorité de réembauche </a:t>
            </a:r>
            <a:r>
              <a:rPr lang="fr-FR" dirty="0" smtClean="0"/>
              <a:t>pour tout salarié licencié pour motif économique</a:t>
            </a:r>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84</a:t>
            </a:fld>
            <a:endParaRPr lang="fr-FR"/>
          </a:p>
        </p:txBody>
      </p:sp>
      <p:sp>
        <p:nvSpPr>
          <p:cNvPr id="4" name="Titre 3"/>
          <p:cNvSpPr>
            <a:spLocks noGrp="1"/>
          </p:cNvSpPr>
          <p:nvPr>
            <p:ph type="title"/>
          </p:nvPr>
        </p:nvSpPr>
        <p:spPr/>
        <p:txBody>
          <a:bodyPr>
            <a:normAutofit fontScale="90000"/>
          </a:bodyPr>
          <a:lstStyle/>
          <a:p>
            <a:r>
              <a:rPr lang="fr-FR" dirty="0" smtClean="0"/>
              <a:t>Règles communes </a:t>
            </a:r>
            <a:r>
              <a:rPr lang="fr-FR" sz="3100" dirty="0" smtClean="0"/>
              <a:t>(valable pour les 3 procédures de licenciement éco)</a:t>
            </a:r>
            <a:endParaRPr lang="fr-FR" sz="3100" dirty="0"/>
          </a:p>
        </p:txBody>
      </p:sp>
    </p:spTree>
    <p:extLst>
      <p:ext uri="{BB962C8B-B14F-4D97-AF65-F5344CB8AC3E}">
        <p14:creationId xmlns:p14="http://schemas.microsoft.com/office/powerpoint/2010/main" val="38812776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solidFill>
                  <a:schemeClr val="accent1">
                    <a:lumMod val="75000"/>
                  </a:schemeClr>
                </a:solidFill>
              </a:rPr>
              <a:t>Obligation de reclassement </a:t>
            </a:r>
            <a:r>
              <a:rPr lang="fr-FR" dirty="0" smtClean="0"/>
              <a:t>préalable à la procédure</a:t>
            </a:r>
          </a:p>
          <a:p>
            <a:r>
              <a:rPr lang="fr-FR" dirty="0" smtClean="0">
                <a:solidFill>
                  <a:schemeClr val="accent1">
                    <a:lumMod val="75000"/>
                  </a:schemeClr>
                </a:solidFill>
              </a:rPr>
              <a:t>Critères d’ordre du licenciement </a:t>
            </a:r>
            <a:r>
              <a:rPr lang="fr-FR" dirty="0" smtClean="0"/>
              <a:t>afin de déterminer les salariés à licencier</a:t>
            </a:r>
          </a:p>
          <a:p>
            <a:r>
              <a:rPr lang="fr-FR" dirty="0" smtClean="0">
                <a:solidFill>
                  <a:schemeClr val="accent1">
                    <a:lumMod val="75000"/>
                  </a:schemeClr>
                </a:solidFill>
              </a:rPr>
              <a:t>Proposition par l’employeur d’un contrat destiné à faciliter leur retour à l’emploi</a:t>
            </a:r>
          </a:p>
          <a:p>
            <a:pPr lvl="1"/>
            <a:r>
              <a:rPr lang="fr-FR" dirty="0" smtClean="0"/>
              <a:t>Contrat de Sécurisation Professionnelle (CSP) si entreprise &lt;1000 salariés</a:t>
            </a:r>
          </a:p>
          <a:p>
            <a:pPr lvl="1"/>
            <a:r>
              <a:rPr lang="fr-FR" dirty="0" smtClean="0"/>
              <a:t>Congé de reclassement si entreprise &gt; 1000 salariés </a:t>
            </a:r>
          </a:p>
          <a:p>
            <a:r>
              <a:rPr lang="fr-FR" dirty="0" smtClean="0">
                <a:solidFill>
                  <a:schemeClr val="accent1">
                    <a:lumMod val="75000"/>
                  </a:schemeClr>
                </a:solidFill>
              </a:rPr>
              <a:t>Priorité de réembauche </a:t>
            </a:r>
            <a:r>
              <a:rPr lang="fr-FR" dirty="0" smtClean="0"/>
              <a:t>pour tout salarié licencié pour motif économique</a:t>
            </a:r>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85</a:t>
            </a:fld>
            <a:endParaRPr lang="fr-FR"/>
          </a:p>
        </p:txBody>
      </p:sp>
      <p:sp>
        <p:nvSpPr>
          <p:cNvPr id="4" name="Titre 3"/>
          <p:cNvSpPr>
            <a:spLocks noGrp="1"/>
          </p:cNvSpPr>
          <p:nvPr>
            <p:ph type="title"/>
          </p:nvPr>
        </p:nvSpPr>
        <p:spPr/>
        <p:txBody>
          <a:bodyPr>
            <a:normAutofit fontScale="90000"/>
          </a:bodyPr>
          <a:lstStyle/>
          <a:p>
            <a:r>
              <a:rPr lang="fr-FR" dirty="0" smtClean="0"/>
              <a:t>Règles communes </a:t>
            </a:r>
            <a:r>
              <a:rPr lang="fr-FR" sz="3100" dirty="0" smtClean="0"/>
              <a:t>(valable pour les 3 procédures de licenciement éco)</a:t>
            </a:r>
            <a:endParaRPr lang="fr-FR" sz="3100" dirty="0"/>
          </a:p>
        </p:txBody>
      </p:sp>
    </p:spTree>
    <p:extLst>
      <p:ext uri="{BB962C8B-B14F-4D97-AF65-F5344CB8AC3E}">
        <p14:creationId xmlns:p14="http://schemas.microsoft.com/office/powerpoint/2010/main" val="3881277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L’obligation de reclassement préalable (</a:t>
            </a:r>
            <a:r>
              <a:rPr lang="fr-FR" sz="3100" dirty="0" smtClean="0"/>
              <a:t>pour les 3 procédures</a:t>
            </a:r>
            <a:r>
              <a:rPr lang="fr-FR" dirty="0" smtClean="0"/>
              <a:t>)</a:t>
            </a:r>
            <a:endParaRPr lang="fr-FR" dirty="0"/>
          </a:p>
        </p:txBody>
      </p:sp>
      <p:sp>
        <p:nvSpPr>
          <p:cNvPr id="3" name="Espace réservé du contenu 2"/>
          <p:cNvSpPr>
            <a:spLocks noGrp="1"/>
          </p:cNvSpPr>
          <p:nvPr>
            <p:ph idx="1"/>
          </p:nvPr>
        </p:nvSpPr>
        <p:spPr/>
        <p:txBody>
          <a:bodyPr>
            <a:normAutofit fontScale="85000" lnSpcReduction="20000"/>
          </a:bodyPr>
          <a:lstStyle/>
          <a:p>
            <a:r>
              <a:rPr lang="fr-FR" sz="3200" b="1" dirty="0">
                <a:solidFill>
                  <a:schemeClr val="accent2">
                    <a:lumMod val="75000"/>
                  </a:schemeClr>
                </a:solidFill>
              </a:rPr>
              <a:t>Obligation de reclassement avant de licencier</a:t>
            </a:r>
          </a:p>
          <a:p>
            <a:r>
              <a:rPr lang="fr-FR" sz="2800" dirty="0"/>
              <a:t>Le reclassement, une obligation de moyens : </a:t>
            </a:r>
            <a:r>
              <a:rPr lang="fr-FR" sz="2800" b="1" dirty="0"/>
              <a:t>interne et externe </a:t>
            </a:r>
            <a:endParaRPr lang="fr-FR" sz="2800" dirty="0"/>
          </a:p>
          <a:p>
            <a:r>
              <a:rPr lang="fr-FR" sz="2800" dirty="0"/>
              <a:t>Le licenciement ne peut intervenir que si tous les efforts d'adaptation (réduction de la durée du travail, passage à temps partiel, développement d'activités nouvelles, …) et de formation ont été réalisés et que le reclassement du salarié est impossible.</a:t>
            </a:r>
          </a:p>
          <a:p>
            <a:pPr marL="0" indent="0">
              <a:buNone/>
            </a:pPr>
            <a:endParaRPr lang="fr-FR" sz="2800" b="1" dirty="0"/>
          </a:p>
          <a:p>
            <a:r>
              <a:rPr lang="fr-FR" sz="3200" b="1" dirty="0">
                <a:solidFill>
                  <a:srgbClr val="C00000"/>
                </a:solidFill>
              </a:rPr>
              <a:t>Le non‐respect </a:t>
            </a:r>
            <a:r>
              <a:rPr lang="fr-FR" sz="3200" dirty="0">
                <a:solidFill>
                  <a:srgbClr val="C00000"/>
                </a:solidFill>
              </a:rPr>
              <a:t>de cette obligation constitutive de la cause économique </a:t>
            </a:r>
            <a:r>
              <a:rPr lang="fr-FR" sz="3200" b="1" dirty="0">
                <a:solidFill>
                  <a:srgbClr val="C00000"/>
                </a:solidFill>
              </a:rPr>
              <a:t>prive le licenciement de cause réelle et sérieuse</a:t>
            </a:r>
            <a:r>
              <a:rPr lang="fr-FR" sz="2800" dirty="0">
                <a:solidFill>
                  <a:srgbClr val="C00000"/>
                </a:solidFill>
              </a:rPr>
              <a:t>.</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86</a:t>
            </a:fld>
            <a:endParaRPr lang="fr-FR"/>
          </a:p>
        </p:txBody>
      </p:sp>
    </p:spTree>
    <p:extLst>
      <p:ext uri="{BB962C8B-B14F-4D97-AF65-F5344CB8AC3E}">
        <p14:creationId xmlns:p14="http://schemas.microsoft.com/office/powerpoint/2010/main" val="1225517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rgbClr val="CC0000"/>
                </a:solidFill>
              </a:rPr>
              <a:t>Le choix des salariés licenciés repose sur des critères </a:t>
            </a:r>
            <a:r>
              <a:rPr lang="fr-FR" dirty="0" smtClean="0"/>
              <a:t>que l’employeur peut pondérer :</a:t>
            </a:r>
          </a:p>
          <a:p>
            <a:pPr lvl="1">
              <a:buFont typeface="Arial" panose="020B0604020202020204" pitchFamily="34" charset="0"/>
              <a:buChar char="•"/>
            </a:pPr>
            <a:r>
              <a:rPr lang="fr-FR" dirty="0" smtClean="0"/>
              <a:t>La charge de famille</a:t>
            </a:r>
          </a:p>
          <a:p>
            <a:pPr lvl="1">
              <a:buFont typeface="Arial" panose="020B0604020202020204" pitchFamily="34" charset="0"/>
              <a:buChar char="•"/>
            </a:pPr>
            <a:r>
              <a:rPr lang="fr-FR" dirty="0" smtClean="0"/>
              <a:t>l’ancienneté dans l’entreprise</a:t>
            </a:r>
          </a:p>
          <a:p>
            <a:pPr lvl="1">
              <a:buFont typeface="Arial" panose="020B0604020202020204" pitchFamily="34" charset="0"/>
              <a:buChar char="•"/>
            </a:pPr>
            <a:r>
              <a:rPr lang="fr-FR" dirty="0" smtClean="0"/>
              <a:t>La situation des salariés présentant des caractéristiques rendant difficile leur réinsertion</a:t>
            </a:r>
          </a:p>
          <a:p>
            <a:pPr lvl="1">
              <a:buFont typeface="Arial" panose="020B0604020202020204" pitchFamily="34" charset="0"/>
              <a:buChar char="•"/>
            </a:pPr>
            <a:r>
              <a:rPr lang="fr-FR" dirty="0" smtClean="0"/>
              <a:t>Les qualités professionnelles appréciées par catégorie </a:t>
            </a:r>
          </a:p>
          <a:p>
            <a:pPr>
              <a:buFont typeface="Arial" panose="020B0604020202020204" pitchFamily="34" charset="0"/>
              <a:buChar char="•"/>
            </a:pPr>
            <a:r>
              <a:rPr lang="fr-FR" dirty="0" smtClean="0"/>
              <a:t>Liste non limitative : l’employeur peut la compléter</a:t>
            </a:r>
            <a:endParaRPr lang="fr-FR" dirty="0"/>
          </a:p>
        </p:txBody>
      </p:sp>
      <p:sp>
        <p:nvSpPr>
          <p:cNvPr id="3" name="Titre 2"/>
          <p:cNvSpPr>
            <a:spLocks noGrp="1"/>
          </p:cNvSpPr>
          <p:nvPr>
            <p:ph type="title"/>
          </p:nvPr>
        </p:nvSpPr>
        <p:spPr/>
        <p:txBody>
          <a:bodyPr>
            <a:normAutofit fontScale="90000"/>
          </a:bodyPr>
          <a:lstStyle/>
          <a:p>
            <a:r>
              <a:rPr lang="fr-FR" dirty="0" smtClean="0"/>
              <a:t>Les critères d’ordre de licenciement</a:t>
            </a:r>
            <a:endParaRPr lang="fr-FR" dirty="0"/>
          </a:p>
        </p:txBody>
      </p:sp>
      <p:sp>
        <p:nvSpPr>
          <p:cNvPr id="4" name="Flèche droite 3"/>
          <p:cNvSpPr/>
          <p:nvPr/>
        </p:nvSpPr>
        <p:spPr>
          <a:xfrm>
            <a:off x="685172" y="5517232"/>
            <a:ext cx="1080120" cy="288032"/>
          </a:xfrm>
          <a:prstGeom prst="rightArrow">
            <a:avLst/>
          </a:prstGeom>
          <a:solidFill>
            <a:srgbClr val="C0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101802" y="5451377"/>
            <a:ext cx="6324167" cy="369332"/>
          </a:xfrm>
          <a:prstGeom prst="rect">
            <a:avLst/>
          </a:prstGeom>
          <a:solidFill>
            <a:schemeClr val="bg1"/>
          </a:solidFill>
          <a:ln>
            <a:noFill/>
          </a:ln>
        </p:spPr>
        <p:txBody>
          <a:bodyPr wrap="none" rtlCol="0">
            <a:spAutoFit/>
          </a:bodyPr>
          <a:lstStyle/>
          <a:p>
            <a:r>
              <a:rPr lang="fr-FR" dirty="0" smtClean="0"/>
              <a:t>Appréciation des critères par catégorie professionnelle</a:t>
            </a:r>
            <a:endParaRPr lang="fr-FR" dirty="0"/>
          </a:p>
        </p:txBody>
      </p:sp>
    </p:spTree>
    <p:extLst>
      <p:ext uri="{BB962C8B-B14F-4D97-AF65-F5344CB8AC3E}">
        <p14:creationId xmlns:p14="http://schemas.microsoft.com/office/powerpoint/2010/main" val="1956908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Priorité de réembauche</a:t>
            </a:r>
            <a:endParaRPr lang="fr-FR" dirty="0"/>
          </a:p>
        </p:txBody>
      </p:sp>
      <p:sp>
        <p:nvSpPr>
          <p:cNvPr id="3" name="Espace réservé du contenu 2"/>
          <p:cNvSpPr>
            <a:spLocks noGrp="1"/>
          </p:cNvSpPr>
          <p:nvPr>
            <p:ph idx="1"/>
          </p:nvPr>
        </p:nvSpPr>
        <p:spPr/>
        <p:txBody>
          <a:bodyPr/>
          <a:lstStyle/>
          <a:p>
            <a:r>
              <a:rPr lang="fr-FR" dirty="0"/>
              <a:t>Pour tout salarié licencié pour motif économique</a:t>
            </a:r>
          </a:p>
          <a:p>
            <a:r>
              <a:rPr lang="fr-FR" dirty="0"/>
              <a:t>Durée d’un an après la rupture du contrat</a:t>
            </a:r>
          </a:p>
          <a:p>
            <a:r>
              <a:rPr lang="fr-FR" dirty="0"/>
              <a:t>Conditions</a:t>
            </a:r>
          </a:p>
          <a:p>
            <a:pPr lvl="1"/>
            <a:r>
              <a:rPr lang="fr-FR" dirty="0"/>
              <a:t>Si nouveaux postes dans l’entreprise</a:t>
            </a:r>
          </a:p>
          <a:p>
            <a:pPr lvl="1"/>
            <a:r>
              <a:rPr lang="fr-FR" dirty="0"/>
              <a:t>Si le salarié en fait la demande</a:t>
            </a:r>
          </a:p>
          <a:p>
            <a:r>
              <a:rPr lang="fr-FR" dirty="0"/>
              <a:t>Sanctions pour l’employeur si non respect de cette priorité de réembauche</a:t>
            </a:r>
          </a:p>
          <a:p>
            <a:pPr lvl="1"/>
            <a:r>
              <a:rPr lang="fr-FR" dirty="0"/>
              <a:t>Indemnité au moins = 2 mois de salaire</a:t>
            </a:r>
          </a:p>
          <a:p>
            <a:endParaRPr lang="fr-FR" dirty="0"/>
          </a:p>
          <a:p>
            <a:endParaRPr lang="fr-FR" dirty="0"/>
          </a:p>
        </p:txBody>
      </p:sp>
    </p:spTree>
    <p:extLst>
      <p:ext uri="{BB962C8B-B14F-4D97-AF65-F5344CB8AC3E}">
        <p14:creationId xmlns:p14="http://schemas.microsoft.com/office/powerpoint/2010/main" val="3885735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 licenciement économique &gt; 10 salariés</a:t>
            </a:r>
          </a:p>
        </p:txBody>
      </p:sp>
      <p:sp>
        <p:nvSpPr>
          <p:cNvPr id="3" name="Espace réservé du contenu 2"/>
          <p:cNvSpPr>
            <a:spLocks noGrp="1"/>
          </p:cNvSpPr>
          <p:nvPr>
            <p:ph idx="1"/>
          </p:nvPr>
        </p:nvSpPr>
        <p:spPr/>
        <p:txBody>
          <a:bodyPr/>
          <a:lstStyle/>
          <a:p>
            <a:r>
              <a:rPr lang="fr-FR" dirty="0" smtClean="0"/>
              <a:t>Pas d’entretien préalable</a:t>
            </a:r>
          </a:p>
          <a:p>
            <a:r>
              <a:rPr lang="fr-FR" dirty="0" smtClean="0"/>
              <a:t>Des consultations obligatoires du Comité d’Entreprise (CE)</a:t>
            </a:r>
          </a:p>
          <a:p>
            <a:r>
              <a:rPr lang="fr-FR" dirty="0" smtClean="0"/>
              <a:t>La création d’un </a:t>
            </a:r>
            <a:r>
              <a:rPr lang="fr-FR" b="1" dirty="0" smtClean="0"/>
              <a:t>Plan de Sauvegarde pour l’Emploi (PSE) négocié avec les syndicats ou élaboré par l’employeur</a:t>
            </a:r>
          </a:p>
          <a:p>
            <a:r>
              <a:rPr lang="fr-FR" dirty="0" smtClean="0"/>
              <a:t>Intervention de l’Etat par l’inspecteur du travail (DIRECCTE) plus ou moins importante (si PSE élaboré par employeur)</a:t>
            </a:r>
            <a:endParaRPr lang="fr-FR" dirty="0"/>
          </a:p>
        </p:txBody>
      </p:sp>
    </p:spTree>
    <p:extLst>
      <p:ext uri="{BB962C8B-B14F-4D97-AF65-F5344CB8AC3E}">
        <p14:creationId xmlns:p14="http://schemas.microsoft.com/office/powerpoint/2010/main" val="417351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b="1" dirty="0" smtClean="0">
                <a:solidFill>
                  <a:schemeClr val="bg2">
                    <a:lumMod val="25000"/>
                  </a:schemeClr>
                </a:solidFill>
              </a:rPr>
              <a:t>Un accord collectif</a:t>
            </a:r>
            <a:endParaRPr lang="fr-FR" b="1" dirty="0">
              <a:solidFill>
                <a:schemeClr val="bg2">
                  <a:lumMod val="25000"/>
                </a:schemeClr>
              </a:solidFill>
            </a:endParaRPr>
          </a:p>
          <a:p>
            <a:pPr lvl="1"/>
            <a:r>
              <a:rPr lang="fr-FR" dirty="0"/>
              <a:t>Acte négocié entre entreprise et syndicats </a:t>
            </a:r>
            <a:r>
              <a:rPr lang="fr-FR" u="sng" dirty="0"/>
              <a:t>sur un sujet déterminé</a:t>
            </a:r>
            <a:r>
              <a:rPr lang="fr-FR" dirty="0"/>
              <a:t> (sénior, durée du travail, égalité hommes/femmes</a:t>
            </a:r>
            <a:r>
              <a:rPr lang="fr-FR" dirty="0" smtClean="0"/>
              <a:t>…)</a:t>
            </a:r>
          </a:p>
          <a:p>
            <a:r>
              <a:rPr lang="fr-FR" dirty="0" smtClean="0"/>
              <a:t>Plusieurs niveaux :</a:t>
            </a:r>
          </a:p>
          <a:p>
            <a:pPr lvl="1"/>
            <a:r>
              <a:rPr lang="fr-FR" dirty="0" smtClean="0"/>
              <a:t>Accord national interprofessionnel</a:t>
            </a:r>
          </a:p>
          <a:p>
            <a:pPr lvl="1"/>
            <a:r>
              <a:rPr lang="fr-FR" dirty="0" smtClean="0"/>
              <a:t>Accord de branche</a:t>
            </a:r>
          </a:p>
          <a:p>
            <a:pPr lvl="1"/>
            <a:r>
              <a:rPr lang="fr-FR" dirty="0" smtClean="0"/>
              <a:t>Accord de groupe</a:t>
            </a:r>
          </a:p>
          <a:p>
            <a:pPr lvl="1"/>
            <a:r>
              <a:rPr lang="fr-FR" dirty="0" smtClean="0"/>
              <a:t>Accord d’entreprise</a:t>
            </a:r>
          </a:p>
          <a:p>
            <a:pPr lvl="1"/>
            <a:r>
              <a:rPr lang="fr-FR" dirty="0" smtClean="0"/>
              <a:t>Accord d’établissement</a:t>
            </a:r>
            <a:endParaRPr lang="fr-FR" dirty="0"/>
          </a:p>
          <a:p>
            <a:r>
              <a:rPr lang="fr-FR" dirty="0" smtClean="0">
                <a:solidFill>
                  <a:schemeClr val="accent1"/>
                </a:solidFill>
              </a:rPr>
              <a:t>Aujourd’hui, l’accord d’entreprise est appelé à prendre de l’essor</a:t>
            </a:r>
            <a:endParaRPr lang="fr-FR" dirty="0">
              <a:solidFill>
                <a:schemeClr val="accent1"/>
              </a:solidFill>
            </a:endParaRPr>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9</a:t>
            </a:fld>
            <a:endParaRPr lang="fr-FR"/>
          </a:p>
        </p:txBody>
      </p:sp>
      <p:sp>
        <p:nvSpPr>
          <p:cNvPr id="4" name="Titre 3"/>
          <p:cNvSpPr>
            <a:spLocks noGrp="1"/>
          </p:cNvSpPr>
          <p:nvPr>
            <p:ph type="title"/>
          </p:nvPr>
        </p:nvSpPr>
        <p:spPr/>
        <p:txBody>
          <a:bodyPr>
            <a:normAutofit fontScale="90000"/>
          </a:bodyPr>
          <a:lstStyle/>
          <a:p>
            <a:r>
              <a:rPr lang="fr-FR" dirty="0"/>
              <a:t>Les sources  professionnelles </a:t>
            </a:r>
            <a:r>
              <a:rPr lang="fr-FR" dirty="0" smtClean="0"/>
              <a:t>négociées : l’accord collectif</a:t>
            </a:r>
            <a:endParaRPr lang="fr-FR" dirty="0"/>
          </a:p>
        </p:txBody>
      </p:sp>
    </p:spTree>
    <p:extLst>
      <p:ext uri="{BB962C8B-B14F-4D97-AF65-F5344CB8AC3E}">
        <p14:creationId xmlns:p14="http://schemas.microsoft.com/office/powerpoint/2010/main" val="3532435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avec flèche 2"/>
          <p:cNvCxnSpPr/>
          <p:nvPr/>
        </p:nvCxnSpPr>
        <p:spPr>
          <a:xfrm>
            <a:off x="532504" y="5536826"/>
            <a:ext cx="8447442" cy="1613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532504" y="2406351"/>
            <a:ext cx="0" cy="3316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 name="Rectangle à coins arrondis 6"/>
          <p:cNvSpPr/>
          <p:nvPr/>
        </p:nvSpPr>
        <p:spPr>
          <a:xfrm>
            <a:off x="0" y="2406351"/>
            <a:ext cx="839097" cy="43568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latin typeface="Arial" panose="020B0604020202020204" pitchFamily="34" charset="0"/>
                <a:cs typeface="Arial" panose="020B0604020202020204" pitchFamily="34" charset="0"/>
              </a:rPr>
              <a:t>Réunion  CE/CSE</a:t>
            </a:r>
            <a:endParaRPr lang="fr-FR" sz="1050" b="1" dirty="0">
              <a:solidFill>
                <a:schemeClr val="tx1"/>
              </a:solidFill>
              <a:latin typeface="Arial" panose="020B0604020202020204" pitchFamily="34" charset="0"/>
              <a:cs typeface="Arial" panose="020B0604020202020204" pitchFamily="34" charset="0"/>
            </a:endParaRPr>
          </a:p>
        </p:txBody>
      </p:sp>
      <p:sp>
        <p:nvSpPr>
          <p:cNvPr id="8" name="Rectangle 7"/>
          <p:cNvSpPr/>
          <p:nvPr/>
        </p:nvSpPr>
        <p:spPr>
          <a:xfrm>
            <a:off x="387275" y="5657850"/>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Arial" panose="020B0604020202020204" pitchFamily="34" charset="0"/>
                <a:cs typeface="Arial" panose="020B0604020202020204" pitchFamily="34" charset="0"/>
              </a:rPr>
              <a:t>R0</a:t>
            </a:r>
            <a:endParaRPr lang="fr-FR" sz="900" dirty="0">
              <a:solidFill>
                <a:schemeClr val="tx1"/>
              </a:solidFill>
              <a:latin typeface="Arial" panose="020B0604020202020204" pitchFamily="34" charset="0"/>
              <a:cs typeface="Arial" panose="020B0604020202020204" pitchFamily="34" charset="0"/>
            </a:endParaRPr>
          </a:p>
        </p:txBody>
      </p:sp>
      <p:cxnSp>
        <p:nvCxnSpPr>
          <p:cNvPr id="12" name="Connecteur droit 11"/>
          <p:cNvCxnSpPr/>
          <p:nvPr/>
        </p:nvCxnSpPr>
        <p:spPr>
          <a:xfrm flipH="1" flipV="1">
            <a:off x="1210235" y="2099759"/>
            <a:ext cx="1346" cy="36226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65008" y="5653817"/>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latin typeface="Arial" panose="020B0604020202020204" pitchFamily="34" charset="0"/>
              <a:cs typeface="Arial" panose="020B0604020202020204" pitchFamily="34" charset="0"/>
            </a:endParaRPr>
          </a:p>
        </p:txBody>
      </p:sp>
      <p:sp>
        <p:nvSpPr>
          <p:cNvPr id="15" name="Rectangle à coins arrondis 14"/>
          <p:cNvSpPr/>
          <p:nvPr/>
        </p:nvSpPr>
        <p:spPr>
          <a:xfrm>
            <a:off x="1097280" y="1708449"/>
            <a:ext cx="2146150" cy="528470"/>
          </a:xfrm>
          <a:prstGeom prst="roundRect">
            <a:avLst/>
          </a:prstGeom>
          <a:solidFill>
            <a:srgbClr val="8BF2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Négociation syndicale</a:t>
            </a:r>
          </a:p>
          <a:p>
            <a:r>
              <a:rPr lang="fr-FR" sz="1050" i="1" dirty="0" smtClean="0">
                <a:solidFill>
                  <a:schemeClr val="tx1"/>
                </a:solidFill>
                <a:latin typeface="Arial" panose="020B0604020202020204" pitchFamily="34" charset="0"/>
                <a:cs typeface="Arial" panose="020B0604020202020204" pitchFamily="34" charset="0"/>
              </a:rPr>
              <a:t>Accord majoritaire PSE</a:t>
            </a:r>
            <a:endParaRPr lang="fr-FR" sz="1050" i="1" dirty="0">
              <a:solidFill>
                <a:schemeClr val="tx1"/>
              </a:solidFill>
              <a:latin typeface="Arial" panose="020B0604020202020204" pitchFamily="34" charset="0"/>
              <a:cs typeface="Arial" panose="020B0604020202020204" pitchFamily="34" charset="0"/>
            </a:endParaRPr>
          </a:p>
        </p:txBody>
      </p:sp>
      <p:sp>
        <p:nvSpPr>
          <p:cNvPr id="16" name="Flèche droite 15"/>
          <p:cNvSpPr/>
          <p:nvPr/>
        </p:nvSpPr>
        <p:spPr>
          <a:xfrm>
            <a:off x="3283772" y="1551118"/>
            <a:ext cx="1541033" cy="855233"/>
          </a:xfrm>
          <a:prstGeom prst="rightArrow">
            <a:avLst/>
          </a:prstGeom>
          <a:solidFill>
            <a:srgbClr val="8BF2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Poursuite négociation jusqu’à dernière réunion CE</a:t>
            </a:r>
          </a:p>
        </p:txBody>
      </p:sp>
      <p:cxnSp>
        <p:nvCxnSpPr>
          <p:cNvPr id="17" name="Connecteur droit 16"/>
          <p:cNvCxnSpPr/>
          <p:nvPr/>
        </p:nvCxnSpPr>
        <p:spPr>
          <a:xfrm flipH="1" flipV="1">
            <a:off x="2412402" y="2930786"/>
            <a:ext cx="41687" cy="29650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nvSpPr>
        <p:spPr>
          <a:xfrm>
            <a:off x="1889312" y="2406351"/>
            <a:ext cx="1298987" cy="65352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1</a:t>
            </a:r>
            <a:r>
              <a:rPr lang="fr-FR" sz="1050" b="1" baseline="30000" dirty="0">
                <a:solidFill>
                  <a:schemeClr val="tx1"/>
                </a:solidFill>
                <a:latin typeface="Arial" panose="020B0604020202020204" pitchFamily="34" charset="0"/>
                <a:cs typeface="Arial" panose="020B0604020202020204" pitchFamily="34" charset="0"/>
              </a:rPr>
              <a:t>ère</a:t>
            </a:r>
            <a:r>
              <a:rPr lang="fr-FR" sz="1050" b="1" dirty="0">
                <a:solidFill>
                  <a:schemeClr val="tx1"/>
                </a:solidFill>
                <a:latin typeface="Arial" panose="020B0604020202020204" pitchFamily="34" charset="0"/>
                <a:cs typeface="Arial" panose="020B0604020202020204" pitchFamily="34" charset="0"/>
              </a:rPr>
              <a:t> Réunion </a:t>
            </a:r>
            <a:r>
              <a:rPr lang="fr-FR" sz="1050" b="1" dirty="0" smtClean="0">
                <a:solidFill>
                  <a:schemeClr val="tx1"/>
                </a:solidFill>
                <a:latin typeface="Arial" panose="020B0604020202020204" pitchFamily="34" charset="0"/>
                <a:cs typeface="Arial" panose="020B0604020202020204" pitchFamily="34" charset="0"/>
              </a:rPr>
              <a:t>CE/CSE</a:t>
            </a:r>
            <a:endParaRPr lang="fr-FR" sz="1050" b="1" dirty="0">
              <a:solidFill>
                <a:schemeClr val="tx1"/>
              </a:solidFill>
              <a:latin typeface="Arial" panose="020B0604020202020204" pitchFamily="34" charset="0"/>
              <a:cs typeface="Arial" panose="020B0604020202020204" pitchFamily="34" charset="0"/>
            </a:endParaRPr>
          </a:p>
          <a:p>
            <a:pPr algn="ctr"/>
            <a:r>
              <a:rPr lang="fr-FR" sz="1050" b="1" dirty="0" smtClean="0">
                <a:solidFill>
                  <a:schemeClr val="tx1"/>
                </a:solidFill>
                <a:latin typeface="Arial" panose="020B0604020202020204" pitchFamily="34" charset="0"/>
                <a:cs typeface="Arial" panose="020B0604020202020204" pitchFamily="34" charset="0"/>
              </a:rPr>
              <a:t>Présentation livre </a:t>
            </a:r>
            <a:r>
              <a:rPr lang="fr-FR" sz="1050" b="1" dirty="0">
                <a:solidFill>
                  <a:schemeClr val="tx1"/>
                </a:solidFill>
                <a:latin typeface="Arial" panose="020B0604020202020204" pitchFamily="34" charset="0"/>
                <a:cs typeface="Arial" panose="020B0604020202020204" pitchFamily="34" charset="0"/>
              </a:rPr>
              <a:t>2 et livre 1</a:t>
            </a:r>
          </a:p>
        </p:txBody>
      </p:sp>
      <p:sp>
        <p:nvSpPr>
          <p:cNvPr id="20" name="Rectangle 19"/>
          <p:cNvSpPr/>
          <p:nvPr/>
        </p:nvSpPr>
        <p:spPr>
          <a:xfrm>
            <a:off x="2226833" y="5682057"/>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Arial" panose="020B0604020202020204" pitchFamily="34" charset="0"/>
                <a:cs typeface="Arial" panose="020B0604020202020204" pitchFamily="34" charset="0"/>
              </a:rPr>
              <a:t>R1 </a:t>
            </a:r>
            <a:endParaRPr lang="fr-FR" sz="900" dirty="0">
              <a:solidFill>
                <a:schemeClr val="tx1"/>
              </a:solidFill>
              <a:latin typeface="Arial" panose="020B0604020202020204" pitchFamily="34" charset="0"/>
              <a:cs typeface="Arial" panose="020B0604020202020204" pitchFamily="34" charset="0"/>
            </a:endParaRPr>
          </a:p>
        </p:txBody>
      </p:sp>
      <p:cxnSp>
        <p:nvCxnSpPr>
          <p:cNvPr id="21" name="Connecteur droit 20"/>
          <p:cNvCxnSpPr/>
          <p:nvPr/>
        </p:nvCxnSpPr>
        <p:spPr>
          <a:xfrm flipV="1">
            <a:off x="3232670" y="3826361"/>
            <a:ext cx="10760" cy="18960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 name="Rectangle à coins arrondis 22"/>
          <p:cNvSpPr/>
          <p:nvPr/>
        </p:nvSpPr>
        <p:spPr>
          <a:xfrm>
            <a:off x="2728407" y="3301925"/>
            <a:ext cx="2015715" cy="6454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Réunions CHSCT</a:t>
            </a:r>
          </a:p>
          <a:p>
            <a:pPr algn="ctr"/>
            <a:r>
              <a:rPr lang="fr-FR" sz="900" dirty="0">
                <a:solidFill>
                  <a:schemeClr val="tx1"/>
                </a:solidFill>
                <a:latin typeface="Arial" panose="020B0604020202020204" pitchFamily="34" charset="0"/>
                <a:cs typeface="Arial" panose="020B0604020202020204" pitchFamily="34" charset="0"/>
              </a:rPr>
              <a:t>Conséquences du projet sur les conditions de travail</a:t>
            </a:r>
          </a:p>
        </p:txBody>
      </p:sp>
      <p:sp>
        <p:nvSpPr>
          <p:cNvPr id="25" name="Rectangle 24"/>
          <p:cNvSpPr/>
          <p:nvPr/>
        </p:nvSpPr>
        <p:spPr>
          <a:xfrm>
            <a:off x="2977179" y="5665921"/>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latin typeface="Arial" panose="020B0604020202020204" pitchFamily="34" charset="0"/>
              <a:cs typeface="Arial" panose="020B0604020202020204" pitchFamily="34" charset="0"/>
            </a:endParaRPr>
          </a:p>
        </p:txBody>
      </p:sp>
      <p:sp>
        <p:nvSpPr>
          <p:cNvPr id="26" name="Rectangle à coins arrondis 25"/>
          <p:cNvSpPr/>
          <p:nvPr/>
        </p:nvSpPr>
        <p:spPr>
          <a:xfrm>
            <a:off x="4270784" y="2406351"/>
            <a:ext cx="1298987" cy="65352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2ème Réunion </a:t>
            </a:r>
            <a:r>
              <a:rPr lang="fr-FR" sz="1050" b="1" dirty="0" smtClean="0">
                <a:solidFill>
                  <a:schemeClr val="tx1"/>
                </a:solidFill>
                <a:latin typeface="Arial" panose="020B0604020202020204" pitchFamily="34" charset="0"/>
                <a:cs typeface="Arial" panose="020B0604020202020204" pitchFamily="34" charset="0"/>
              </a:rPr>
              <a:t>CE/CSE</a:t>
            </a:r>
            <a:endParaRPr lang="fr-FR" sz="1050" b="1" dirty="0">
              <a:solidFill>
                <a:schemeClr val="tx1"/>
              </a:solidFill>
              <a:latin typeface="Arial" panose="020B0604020202020204" pitchFamily="34" charset="0"/>
              <a:cs typeface="Arial" panose="020B0604020202020204" pitchFamily="34" charset="0"/>
            </a:endParaRPr>
          </a:p>
        </p:txBody>
      </p:sp>
      <p:cxnSp>
        <p:nvCxnSpPr>
          <p:cNvPr id="30" name="Connecteur droit avec flèche 29"/>
          <p:cNvCxnSpPr>
            <a:stCxn id="19" idx="3"/>
          </p:cNvCxnSpPr>
          <p:nvPr/>
        </p:nvCxnSpPr>
        <p:spPr>
          <a:xfrm flipV="1">
            <a:off x="3188299" y="2733114"/>
            <a:ext cx="103138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83772" y="2349873"/>
            <a:ext cx="770516" cy="383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50" dirty="0">
                <a:solidFill>
                  <a:schemeClr val="tx1"/>
                </a:solidFill>
                <a:latin typeface="Arial" panose="020B0604020202020204" pitchFamily="34" charset="0"/>
                <a:cs typeface="Arial" panose="020B0604020202020204" pitchFamily="34" charset="0"/>
              </a:rPr>
              <a:t>Au moins 15 j entre les 2 réunions</a:t>
            </a:r>
          </a:p>
        </p:txBody>
      </p:sp>
      <p:cxnSp>
        <p:nvCxnSpPr>
          <p:cNvPr id="33" name="Connecteur droit 32"/>
          <p:cNvCxnSpPr/>
          <p:nvPr/>
        </p:nvCxnSpPr>
        <p:spPr>
          <a:xfrm flipV="1">
            <a:off x="4379707" y="3911078"/>
            <a:ext cx="10760" cy="18960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5" name="Connecteur droit 34"/>
          <p:cNvCxnSpPr>
            <a:endCxn id="26" idx="2"/>
          </p:cNvCxnSpPr>
          <p:nvPr/>
        </p:nvCxnSpPr>
        <p:spPr>
          <a:xfrm flipV="1">
            <a:off x="4910864" y="3059878"/>
            <a:ext cx="9414" cy="26625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824805" y="5651800"/>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Arial" panose="020B0604020202020204" pitchFamily="34" charset="0"/>
                <a:cs typeface="Arial" panose="020B0604020202020204" pitchFamily="34" charset="0"/>
              </a:rPr>
              <a:t>R2</a:t>
            </a:r>
            <a:endParaRPr lang="fr-FR" sz="900" dirty="0">
              <a:solidFill>
                <a:schemeClr val="tx1"/>
              </a:solidFill>
              <a:latin typeface="Arial" panose="020B0604020202020204" pitchFamily="34" charset="0"/>
              <a:cs typeface="Arial" panose="020B0604020202020204" pitchFamily="34" charset="0"/>
            </a:endParaRPr>
          </a:p>
        </p:txBody>
      </p:sp>
      <p:sp>
        <p:nvSpPr>
          <p:cNvPr id="2" name="Rectangle 1"/>
          <p:cNvSpPr/>
          <p:nvPr/>
        </p:nvSpPr>
        <p:spPr>
          <a:xfrm>
            <a:off x="387276" y="913729"/>
            <a:ext cx="5316967" cy="3711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DIRECCTE</a:t>
            </a:r>
          </a:p>
          <a:p>
            <a:pPr algn="ctr"/>
            <a:r>
              <a:rPr lang="fr-FR" sz="900" dirty="0">
                <a:solidFill>
                  <a:schemeClr val="tx1"/>
                </a:solidFill>
                <a:latin typeface="Arial" panose="020B0604020202020204" pitchFamily="34" charset="0"/>
                <a:cs typeface="Arial" panose="020B0604020202020204" pitchFamily="34" charset="0"/>
              </a:rPr>
              <a:t>Echanges tout au long de la procédure</a:t>
            </a:r>
          </a:p>
        </p:txBody>
      </p:sp>
      <p:sp>
        <p:nvSpPr>
          <p:cNvPr id="4" name="Rectangle 3"/>
          <p:cNvSpPr/>
          <p:nvPr/>
        </p:nvSpPr>
        <p:spPr>
          <a:xfrm>
            <a:off x="5768788" y="913729"/>
            <a:ext cx="1783081" cy="4679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Validation accord </a:t>
            </a:r>
            <a:r>
              <a:rPr lang="fr-FR" sz="900" b="1" dirty="0">
                <a:solidFill>
                  <a:schemeClr val="tx1"/>
                </a:solidFill>
                <a:latin typeface="Arial" panose="020B0604020202020204" pitchFamily="34" charset="0"/>
                <a:cs typeface="Arial" panose="020B0604020202020204" pitchFamily="34" charset="0"/>
              </a:rPr>
              <a:t>(15j)</a:t>
            </a:r>
          </a:p>
          <a:p>
            <a:pPr algn="ctr"/>
            <a:r>
              <a:rPr lang="fr-FR" sz="1050" b="1" dirty="0">
                <a:solidFill>
                  <a:schemeClr val="tx1"/>
                </a:solidFill>
                <a:latin typeface="Arial" panose="020B0604020202020204" pitchFamily="34" charset="0"/>
                <a:cs typeface="Arial" panose="020B0604020202020204" pitchFamily="34" charset="0"/>
              </a:rPr>
              <a:t>Homologation doc unilatéral (</a:t>
            </a:r>
            <a:r>
              <a:rPr lang="fr-FR" sz="900" b="1" dirty="0">
                <a:solidFill>
                  <a:schemeClr val="tx1"/>
                </a:solidFill>
                <a:latin typeface="Arial" panose="020B0604020202020204" pitchFamily="34" charset="0"/>
                <a:cs typeface="Arial" panose="020B0604020202020204" pitchFamily="34" charset="0"/>
              </a:rPr>
              <a:t>21j)</a:t>
            </a:r>
          </a:p>
        </p:txBody>
      </p:sp>
      <p:cxnSp>
        <p:nvCxnSpPr>
          <p:cNvPr id="27" name="Connecteur droit 26"/>
          <p:cNvCxnSpPr/>
          <p:nvPr/>
        </p:nvCxnSpPr>
        <p:spPr>
          <a:xfrm flipH="1" flipV="1">
            <a:off x="5879054" y="1381686"/>
            <a:ext cx="10760" cy="434071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0" name="Pensées 39"/>
          <p:cNvSpPr/>
          <p:nvPr/>
        </p:nvSpPr>
        <p:spPr>
          <a:xfrm>
            <a:off x="4865147" y="1708449"/>
            <a:ext cx="1315122" cy="562760"/>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r>
              <a:rPr lang="fr-FR" sz="825" i="1" dirty="0">
                <a:solidFill>
                  <a:schemeClr val="tx1"/>
                </a:solidFill>
                <a:latin typeface="Arial" panose="020B0604020202020204" pitchFamily="34" charset="0"/>
                <a:cs typeface="Arial" panose="020B0604020202020204" pitchFamily="34" charset="0"/>
              </a:rPr>
              <a:t>Possibilité de faire 3 </a:t>
            </a:r>
            <a:r>
              <a:rPr lang="fr-FR" sz="825" i="1" dirty="0" smtClean="0">
                <a:solidFill>
                  <a:schemeClr val="tx1"/>
                </a:solidFill>
                <a:latin typeface="Arial" panose="020B0604020202020204" pitchFamily="34" charset="0"/>
                <a:cs typeface="Arial" panose="020B0604020202020204" pitchFamily="34" charset="0"/>
              </a:rPr>
              <a:t>,4, 5réunions </a:t>
            </a:r>
            <a:r>
              <a:rPr lang="fr-FR" sz="825" i="1" dirty="0">
                <a:solidFill>
                  <a:schemeClr val="tx1"/>
                </a:solidFill>
                <a:latin typeface="Arial" panose="020B0604020202020204" pitchFamily="34" charset="0"/>
                <a:cs typeface="Arial" panose="020B0604020202020204" pitchFamily="34" charset="0"/>
              </a:rPr>
              <a:t>CE</a:t>
            </a: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r>
              <a:rPr lang="fr-FR" sz="900" dirty="0">
                <a:solidFill>
                  <a:schemeClr val="tx1"/>
                </a:solidFill>
                <a:latin typeface="Arial" panose="020B0604020202020204" pitchFamily="34" charset="0"/>
                <a:cs typeface="Arial" panose="020B0604020202020204" pitchFamily="34" charset="0"/>
              </a:rPr>
              <a:t>p</a:t>
            </a:r>
          </a:p>
        </p:txBody>
      </p:sp>
      <p:cxnSp>
        <p:nvCxnSpPr>
          <p:cNvPr id="36" name="Connecteur droit 35"/>
          <p:cNvCxnSpPr/>
          <p:nvPr/>
        </p:nvCxnSpPr>
        <p:spPr>
          <a:xfrm flipH="1" flipV="1">
            <a:off x="6522490" y="1381685"/>
            <a:ext cx="10760" cy="434071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83678" y="2450353"/>
            <a:ext cx="1200832" cy="532503"/>
          </a:xfrm>
          <a:prstGeom prst="rect">
            <a:avLst/>
          </a:prstGeom>
          <a:solidFill>
            <a:srgbClr val="E5EC8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Propositions départs volontaires</a:t>
            </a:r>
          </a:p>
          <a:p>
            <a:pPr algn="ctr"/>
            <a:r>
              <a:rPr lang="fr-FR" sz="900" dirty="0">
                <a:solidFill>
                  <a:schemeClr val="tx1"/>
                </a:solidFill>
                <a:latin typeface="Arial" panose="020B0604020202020204" pitchFamily="34" charset="0"/>
                <a:cs typeface="Arial" panose="020B0604020202020204" pitchFamily="34" charset="0"/>
              </a:rPr>
              <a:t>Mesures incitatives</a:t>
            </a:r>
          </a:p>
        </p:txBody>
      </p:sp>
      <p:sp>
        <p:nvSpPr>
          <p:cNvPr id="41" name="Rectangle 40"/>
          <p:cNvSpPr/>
          <p:nvPr/>
        </p:nvSpPr>
        <p:spPr>
          <a:xfrm>
            <a:off x="7176686" y="4076477"/>
            <a:ext cx="1200832" cy="782620"/>
          </a:xfrm>
          <a:prstGeom prst="rect">
            <a:avLst/>
          </a:prstGeom>
          <a:solidFill>
            <a:srgbClr val="E5E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Propositions Contrat Sécurisation Professionnelle (CSP)</a:t>
            </a:r>
          </a:p>
        </p:txBody>
      </p:sp>
      <p:cxnSp>
        <p:nvCxnSpPr>
          <p:cNvPr id="42" name="Connecteur droit 41"/>
          <p:cNvCxnSpPr/>
          <p:nvPr/>
        </p:nvCxnSpPr>
        <p:spPr>
          <a:xfrm flipV="1">
            <a:off x="8377518" y="4873214"/>
            <a:ext cx="4706" cy="8491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 name="Flèche droite 21"/>
          <p:cNvSpPr/>
          <p:nvPr/>
        </p:nvSpPr>
        <p:spPr>
          <a:xfrm>
            <a:off x="8388277" y="4141022"/>
            <a:ext cx="755723" cy="732193"/>
          </a:xfrm>
          <a:prstGeom prst="rightArrow">
            <a:avLst/>
          </a:prstGeom>
          <a:solidFill>
            <a:srgbClr val="E5E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Licenciements</a:t>
            </a:r>
          </a:p>
        </p:txBody>
      </p:sp>
      <p:cxnSp>
        <p:nvCxnSpPr>
          <p:cNvPr id="37" name="Connecteur droit 36"/>
          <p:cNvCxnSpPr/>
          <p:nvPr/>
        </p:nvCxnSpPr>
        <p:spPr>
          <a:xfrm flipV="1">
            <a:off x="7758619" y="4842958"/>
            <a:ext cx="4706" cy="8491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Rectangle avec flèche vers la droite 10"/>
          <p:cNvSpPr/>
          <p:nvPr/>
        </p:nvSpPr>
        <p:spPr bwMode="auto">
          <a:xfrm>
            <a:off x="870693" y="2815852"/>
            <a:ext cx="1184534" cy="520402"/>
          </a:xfrm>
          <a:prstGeom prst="rightArrowCallout">
            <a:avLst/>
          </a:prstGeom>
          <a:solidFill>
            <a:schemeClr val="accent5">
              <a:lumMod val="40000"/>
              <a:lumOff val="60000"/>
            </a:schemeClr>
          </a:solidFill>
          <a:ln w="9525" cap="flat" cmpd="sng" algn="ctr">
            <a:solidFill>
              <a:schemeClr val="accent1">
                <a:lumMod val="75000"/>
              </a:schemeClr>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fr-FR" sz="1200" b="0" i="0" u="none" strike="noStrike" cap="none" normalizeH="0" baseline="0" dirty="0" smtClean="0">
                <a:ln>
                  <a:noFill/>
                </a:ln>
                <a:solidFill>
                  <a:schemeClr val="tx1"/>
                </a:solidFill>
                <a:effectLst/>
                <a:latin typeface="+mn-lt"/>
              </a:rPr>
              <a:t>CE/CSE nomme</a:t>
            </a:r>
            <a:r>
              <a:rPr kumimoji="1" lang="fr-FR" sz="1200" b="0" i="0" u="none" strike="noStrike" cap="none" normalizeH="0" dirty="0" smtClean="0">
                <a:ln>
                  <a:noFill/>
                </a:ln>
                <a:solidFill>
                  <a:schemeClr val="tx1"/>
                </a:solidFill>
                <a:effectLst/>
                <a:latin typeface="+mn-lt"/>
              </a:rPr>
              <a:t> expert</a:t>
            </a:r>
            <a:endParaRPr kumimoji="1" lang="fr-FR" sz="1200" b="0" i="0" u="none" strike="noStrike" cap="none" normalizeH="0" baseline="0" dirty="0" smtClean="0">
              <a:ln>
                <a:noFill/>
              </a:ln>
              <a:solidFill>
                <a:schemeClr val="tx1"/>
              </a:solidFill>
              <a:effectLst/>
              <a:latin typeface="+mn-lt"/>
            </a:endParaRPr>
          </a:p>
        </p:txBody>
      </p:sp>
      <p:sp>
        <p:nvSpPr>
          <p:cNvPr id="18" name="Rectangle 17"/>
          <p:cNvSpPr/>
          <p:nvPr/>
        </p:nvSpPr>
        <p:spPr bwMode="auto">
          <a:xfrm>
            <a:off x="6913124" y="3229312"/>
            <a:ext cx="1177303" cy="516367"/>
          </a:xfrm>
          <a:prstGeom prst="rect">
            <a:avLst/>
          </a:prstGeom>
          <a:solidFill>
            <a:srgbClr val="61FFA8"/>
          </a:solidFill>
          <a:ln w="9525" cap="flat" cmpd="sng" algn="ctr">
            <a:solidFill>
              <a:schemeClr val="accent1">
                <a:lumMod val="75000"/>
              </a:schemeClr>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fr-FR" sz="1200" b="0" i="0" u="none" strike="noStrike" cap="none" normalizeH="0" baseline="0" dirty="0" smtClean="0">
                <a:ln>
                  <a:noFill/>
                </a:ln>
                <a:solidFill>
                  <a:schemeClr val="tx1"/>
                </a:solidFill>
                <a:effectLst/>
                <a:latin typeface="+mn-lt"/>
              </a:rPr>
              <a:t>Reclassement</a:t>
            </a:r>
          </a:p>
        </p:txBody>
      </p:sp>
    </p:spTree>
    <p:extLst>
      <p:ext uri="{BB962C8B-B14F-4D97-AF65-F5344CB8AC3E}">
        <p14:creationId xmlns:p14="http://schemas.microsoft.com/office/powerpoint/2010/main" val="205534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P spid="16" grpId="0" animBg="1"/>
      <p:bldP spid="19" grpId="0" animBg="1"/>
      <p:bldP spid="20" grpId="0" animBg="1"/>
      <p:bldP spid="23" grpId="0" animBg="1"/>
      <p:bldP spid="25" grpId="0" animBg="1"/>
      <p:bldP spid="26" grpId="0" animBg="1"/>
      <p:bldP spid="31" grpId="0" animBg="1"/>
      <p:bldP spid="39" grpId="0" animBg="1"/>
      <p:bldP spid="2" grpId="0" animBg="1"/>
      <p:bldP spid="4" grpId="0" animBg="1"/>
      <p:bldP spid="40" grpId="0" animBg="1"/>
      <p:bldP spid="9" grpId="0" animBg="1"/>
      <p:bldP spid="41" grpId="0" animBg="1"/>
      <p:bldP spid="2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Plan de Sauvegarde de l’Emploi (PSE)</a:t>
            </a:r>
            <a:endParaRPr lang="fr-FR" dirty="0"/>
          </a:p>
        </p:txBody>
      </p:sp>
      <p:sp>
        <p:nvSpPr>
          <p:cNvPr id="3" name="Espace réservé du contenu 2"/>
          <p:cNvSpPr>
            <a:spLocks noGrp="1"/>
          </p:cNvSpPr>
          <p:nvPr>
            <p:ph idx="1"/>
          </p:nvPr>
        </p:nvSpPr>
        <p:spPr/>
        <p:txBody>
          <a:bodyPr>
            <a:normAutofit/>
          </a:bodyPr>
          <a:lstStyle/>
          <a:p>
            <a:r>
              <a:rPr lang="fr-FR" b="1" dirty="0"/>
              <a:t>Document essentiel </a:t>
            </a:r>
            <a:r>
              <a:rPr lang="fr-FR" dirty="0"/>
              <a:t>: absence ou insuffisance entraine nullité du licenciement</a:t>
            </a:r>
          </a:p>
          <a:p>
            <a:r>
              <a:rPr lang="fr-FR" b="1" dirty="0"/>
              <a:t>Validité </a:t>
            </a:r>
            <a:r>
              <a:rPr lang="fr-FR" dirty="0"/>
              <a:t>du plan apprécié au regard des moyens de l’entreprise</a:t>
            </a:r>
          </a:p>
          <a:p>
            <a:r>
              <a:rPr lang="fr-FR" dirty="0"/>
              <a:t>Contenu : mesures concrètes et précises</a:t>
            </a:r>
          </a:p>
          <a:p>
            <a:pPr lvl="2"/>
            <a:r>
              <a:rPr lang="fr-FR" sz="1800" dirty="0"/>
              <a:t>Plan de départ volontaire</a:t>
            </a:r>
          </a:p>
          <a:p>
            <a:pPr lvl="2"/>
            <a:r>
              <a:rPr lang="fr-FR" sz="1800" dirty="0"/>
              <a:t>Aides à la formation, à la création d’entreprise,  à la mobilité géographique (indemnités et accompagnement), aide pour le conjoint ..</a:t>
            </a:r>
          </a:p>
          <a:p>
            <a:pPr lvl="2"/>
            <a:r>
              <a:rPr lang="fr-FR" sz="1800" dirty="0"/>
              <a:t>Accompagnement par un cabinet d’outplacement</a:t>
            </a:r>
          </a:p>
          <a:p>
            <a:pPr lvl="2"/>
            <a:r>
              <a:rPr lang="fr-FR" sz="1800" dirty="0"/>
              <a:t>indemnités de licenciement majorées….</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8C636369-838F-451F-A454-5D49E8587932}" type="slidenum">
              <a:rPr lang="fr-FR" smtClean="0"/>
              <a:t>91</a:t>
            </a:fld>
            <a:endParaRPr lang="fr-FR"/>
          </a:p>
        </p:txBody>
      </p:sp>
    </p:spTree>
    <p:extLst>
      <p:ext uri="{BB962C8B-B14F-4D97-AF65-F5344CB8AC3E}">
        <p14:creationId xmlns:p14="http://schemas.microsoft.com/office/powerpoint/2010/main" val="3144520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suites du licenciement pour motif personnel ou économique</a:t>
            </a:r>
            <a:endParaRPr lang="fr-FR" dirty="0"/>
          </a:p>
        </p:txBody>
      </p:sp>
      <p:sp>
        <p:nvSpPr>
          <p:cNvPr id="3" name="Espace réservé du contenu 2"/>
          <p:cNvSpPr>
            <a:spLocks noGrp="1"/>
          </p:cNvSpPr>
          <p:nvPr>
            <p:ph idx="1"/>
          </p:nvPr>
        </p:nvSpPr>
        <p:spPr/>
        <p:txBody>
          <a:bodyPr>
            <a:normAutofit fontScale="92500"/>
          </a:bodyPr>
          <a:lstStyle/>
          <a:p>
            <a:r>
              <a:rPr lang="fr-FR" b="1" dirty="0"/>
              <a:t>Préavis</a:t>
            </a:r>
          </a:p>
          <a:p>
            <a:pPr lvl="1"/>
            <a:r>
              <a:rPr lang="fr-FR" dirty="0"/>
              <a:t>Durée variable en fonction de l’ancienneté du salarié</a:t>
            </a:r>
          </a:p>
          <a:p>
            <a:pPr lvl="1"/>
            <a:r>
              <a:rPr lang="fr-FR" dirty="0"/>
              <a:t>Exécution ou dispense</a:t>
            </a:r>
          </a:p>
          <a:p>
            <a:r>
              <a:rPr lang="fr-FR" b="1" dirty="0"/>
              <a:t>Indemnités</a:t>
            </a:r>
          </a:p>
          <a:p>
            <a:pPr lvl="1"/>
            <a:r>
              <a:rPr lang="fr-FR" dirty="0"/>
              <a:t>Indemnité de licenciement sauf faute grave ou lourde</a:t>
            </a:r>
          </a:p>
          <a:p>
            <a:pPr lvl="1"/>
            <a:r>
              <a:rPr lang="fr-FR" dirty="0"/>
              <a:t>Indemnité compensatrice de congés payés sauf faute lourde</a:t>
            </a:r>
          </a:p>
          <a:p>
            <a:pPr lvl="1"/>
            <a:r>
              <a:rPr lang="fr-FR" dirty="0"/>
              <a:t>Indemnité compensatrice de préavis (si dispense préavis)</a:t>
            </a:r>
          </a:p>
          <a:p>
            <a:r>
              <a:rPr lang="fr-FR" b="1" dirty="0"/>
              <a:t>Attestations données au salarié </a:t>
            </a:r>
          </a:p>
          <a:p>
            <a:pPr lvl="1"/>
            <a:r>
              <a:rPr lang="fr-FR" dirty="0"/>
              <a:t>Certificat de travail</a:t>
            </a:r>
          </a:p>
          <a:p>
            <a:pPr lvl="1"/>
            <a:r>
              <a:rPr lang="fr-FR" dirty="0"/>
              <a:t>Reçu pour solde de tout compte</a:t>
            </a:r>
          </a:p>
          <a:p>
            <a:pPr lvl="1"/>
            <a:r>
              <a:rPr lang="fr-FR" dirty="0"/>
              <a:t>Attestation Pôle emploi</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92</a:t>
            </a:fld>
            <a:endParaRPr lang="fr-FR"/>
          </a:p>
        </p:txBody>
      </p:sp>
    </p:spTree>
    <p:extLst>
      <p:ext uri="{BB962C8B-B14F-4D97-AF65-F5344CB8AC3E}">
        <p14:creationId xmlns:p14="http://schemas.microsoft.com/office/powerpoint/2010/main" val="402555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montant de l’indemnité de licenciement</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Montant défini par la </a:t>
            </a:r>
            <a:r>
              <a:rPr lang="fr-FR" dirty="0" smtClean="0"/>
              <a:t>loi :</a:t>
            </a:r>
          </a:p>
          <a:p>
            <a:r>
              <a:rPr lang="fr-FR" dirty="0" smtClean="0"/>
              <a:t>Conditions  </a:t>
            </a:r>
            <a:r>
              <a:rPr lang="fr-FR" dirty="0"/>
              <a:t>pour en bénéficier</a:t>
            </a:r>
          </a:p>
          <a:p>
            <a:pPr lvl="1"/>
            <a:r>
              <a:rPr lang="fr-FR" b="1" dirty="0"/>
              <a:t>Avoir </a:t>
            </a:r>
            <a:r>
              <a:rPr lang="fr-FR" b="1" smtClean="0"/>
              <a:t>8 mois d’ancienneté</a:t>
            </a:r>
            <a:endParaRPr lang="fr-FR" b="1" dirty="0"/>
          </a:p>
          <a:p>
            <a:pPr lvl="1"/>
            <a:r>
              <a:rPr lang="fr-FR" b="1" dirty="0"/>
              <a:t>Ne pas être licencié pour faute grave ou lourde</a:t>
            </a:r>
          </a:p>
          <a:p>
            <a:r>
              <a:rPr lang="fr-FR" dirty="0"/>
              <a:t>Montant calculé en fonction du nombre d’années de service dans l’entreprise (loi)</a:t>
            </a:r>
          </a:p>
          <a:p>
            <a:pPr lvl="2"/>
            <a:r>
              <a:rPr lang="fr-FR" dirty="0"/>
              <a:t>25% mois de salaire par année d’ancienneté avec ordonnance 2017 (contre 20% avant)</a:t>
            </a:r>
          </a:p>
          <a:p>
            <a:pPr lvl="2"/>
            <a:r>
              <a:rPr lang="fr-FR" dirty="0"/>
              <a:t>2/15</a:t>
            </a:r>
            <a:r>
              <a:rPr lang="fr-FR" baseline="30000" dirty="0"/>
              <a:t>ème</a:t>
            </a:r>
            <a:r>
              <a:rPr lang="fr-FR" dirty="0"/>
              <a:t> de mois  par année d’ancienneté au-delà de 10 ans (soit 1/3 pour chaque année suivante)</a:t>
            </a:r>
          </a:p>
          <a:p>
            <a:pPr lvl="1"/>
            <a:endParaRPr lang="fr-FR" dirty="0"/>
          </a:p>
          <a:p>
            <a:pPr marL="400050" lvl="1" indent="0">
              <a:buNone/>
            </a:pPr>
            <a:r>
              <a:rPr lang="fr-FR" dirty="0">
                <a:solidFill>
                  <a:srgbClr val="C00000"/>
                </a:solidFill>
              </a:rPr>
              <a:t>La convention collective peut prévoir une indemnité plus favorable que la </a:t>
            </a:r>
            <a:r>
              <a:rPr lang="fr-FR" dirty="0" smtClean="0">
                <a:solidFill>
                  <a:srgbClr val="C00000"/>
                </a:solidFill>
              </a:rPr>
              <a:t>loi !</a:t>
            </a:r>
            <a:endParaRPr lang="fr-FR" dirty="0">
              <a:solidFill>
                <a:srgbClr val="C00000"/>
              </a:solidFill>
            </a:endParaRPr>
          </a:p>
          <a:p>
            <a:pPr marL="1004888" lvl="2" indent="0">
              <a:buNone/>
            </a:pPr>
            <a:endParaRPr lang="fr-FR" dirty="0"/>
          </a:p>
        </p:txBody>
      </p:sp>
      <p:sp>
        <p:nvSpPr>
          <p:cNvPr id="4" name="Rectangle 3"/>
          <p:cNvSpPr/>
          <p:nvPr/>
        </p:nvSpPr>
        <p:spPr bwMode="auto">
          <a:xfrm>
            <a:off x="251520" y="2276872"/>
            <a:ext cx="864096" cy="1008112"/>
          </a:xfrm>
          <a:prstGeom prst="rect">
            <a:avLst/>
          </a:prstGeom>
          <a:no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0" y="5247176"/>
            <a:ext cx="535815" cy="468000"/>
          </a:xfrm>
          <a:prstGeom prst="rect">
            <a:avLst/>
          </a:prstGeom>
        </p:spPr>
      </p:pic>
      <p:sp>
        <p:nvSpPr>
          <p:cNvPr id="5" name="Espace réservé du numéro de diapositive 4"/>
          <p:cNvSpPr>
            <a:spLocks noGrp="1"/>
          </p:cNvSpPr>
          <p:nvPr>
            <p:ph type="sldNum" sz="quarter" idx="12"/>
          </p:nvPr>
        </p:nvSpPr>
        <p:spPr/>
        <p:txBody>
          <a:bodyPr/>
          <a:lstStyle/>
          <a:p>
            <a:fld id="{8C636369-838F-451F-A454-5D49E8587932}" type="slidenum">
              <a:rPr lang="fr-FR" smtClean="0"/>
              <a:t>93</a:t>
            </a:fld>
            <a:endParaRPr lang="fr-FR"/>
          </a:p>
        </p:txBody>
      </p:sp>
    </p:spTree>
    <p:extLst>
      <p:ext uri="{BB962C8B-B14F-4D97-AF65-F5344CB8AC3E}">
        <p14:creationId xmlns:p14="http://schemas.microsoft.com/office/powerpoint/2010/main" val="378376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d’un salarié protégé</a:t>
            </a:r>
            <a:endParaRPr lang="fr-FR" dirty="0"/>
          </a:p>
        </p:txBody>
      </p:sp>
      <p:sp>
        <p:nvSpPr>
          <p:cNvPr id="3" name="Espace réservé du contenu 2"/>
          <p:cNvSpPr>
            <a:spLocks noGrp="1"/>
          </p:cNvSpPr>
          <p:nvPr>
            <p:ph idx="1"/>
          </p:nvPr>
        </p:nvSpPr>
        <p:spPr/>
        <p:txBody>
          <a:bodyPr>
            <a:normAutofit/>
          </a:bodyPr>
          <a:lstStyle/>
          <a:p>
            <a:r>
              <a:rPr lang="fr-FR" dirty="0" smtClean="0"/>
              <a:t>Salarié protégé : membre du CE, DP, DS, membre du CHSCT</a:t>
            </a:r>
          </a:p>
          <a:p>
            <a:r>
              <a:rPr lang="fr-FR" dirty="0" smtClean="0"/>
              <a:t>Demande d’autorisation de licencier à l’inspecteur du travail</a:t>
            </a:r>
          </a:p>
          <a:p>
            <a:pPr lvl="1"/>
            <a:r>
              <a:rPr lang="fr-FR" dirty="0"/>
              <a:t>Pour tout licenciement </a:t>
            </a:r>
          </a:p>
          <a:p>
            <a:pPr lvl="1"/>
            <a:r>
              <a:rPr lang="fr-FR" dirty="0"/>
              <a:t>D</a:t>
            </a:r>
            <a:r>
              <a:rPr lang="fr-FR" dirty="0" smtClean="0"/>
              <a:t>élai </a:t>
            </a:r>
            <a:r>
              <a:rPr lang="fr-FR" dirty="0"/>
              <a:t>de réflexion de </a:t>
            </a:r>
            <a:r>
              <a:rPr lang="fr-FR" dirty="0" smtClean="0"/>
              <a:t>15j par l’inspecteur</a:t>
            </a:r>
            <a:endParaRPr lang="fr-FR" dirty="0"/>
          </a:p>
          <a:p>
            <a:pPr lvl="1"/>
            <a:r>
              <a:rPr lang="fr-FR" dirty="0"/>
              <a:t>Si refus de </a:t>
            </a:r>
            <a:r>
              <a:rPr lang="fr-FR" dirty="0" smtClean="0"/>
              <a:t>l’inspecteur, </a:t>
            </a:r>
            <a:r>
              <a:rPr lang="fr-FR" dirty="0"/>
              <a:t>l’employeur ne peut pas </a:t>
            </a:r>
            <a:r>
              <a:rPr lang="fr-FR" dirty="0" smtClean="0"/>
              <a:t>licencier</a:t>
            </a:r>
          </a:p>
          <a:p>
            <a:r>
              <a:rPr lang="fr-FR" dirty="0" smtClean="0"/>
              <a:t>Consultation du CE si salarié protégé est un membre </a:t>
            </a:r>
            <a:r>
              <a:rPr lang="fr-FR" u="sng" dirty="0" smtClean="0"/>
              <a:t>élu </a:t>
            </a:r>
            <a:r>
              <a:rPr lang="fr-FR" dirty="0" smtClean="0"/>
              <a:t>(membre du CE, DP)</a:t>
            </a:r>
            <a:endParaRPr lang="fr-FR" u="sng" dirty="0"/>
          </a:p>
          <a:p>
            <a:pPr lvl="1"/>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94</a:t>
            </a:fld>
            <a:endParaRPr lang="fr-FR"/>
          </a:p>
        </p:txBody>
      </p:sp>
    </p:spTree>
    <p:extLst>
      <p:ext uri="{BB962C8B-B14F-4D97-AF65-F5344CB8AC3E}">
        <p14:creationId xmlns:p14="http://schemas.microsoft.com/office/powerpoint/2010/main" val="254969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a:bodyPr>
          <a:lstStyle/>
          <a:p>
            <a:r>
              <a:rPr lang="fr-FR" dirty="0"/>
              <a:t>L’insuffisance de résultats est un faute professionnelle justifiant un licenciement disciplinaire</a:t>
            </a:r>
          </a:p>
          <a:p>
            <a:pPr lvl="1">
              <a:buFont typeface="Wingdings" pitchFamily="2" charset="2"/>
              <a:buChar char="q"/>
            </a:pPr>
            <a:r>
              <a:rPr lang="fr-FR" dirty="0"/>
              <a:t>Vrai		Faux</a:t>
            </a:r>
          </a:p>
          <a:p>
            <a:r>
              <a:rPr lang="fr-FR" dirty="0"/>
              <a:t>Le salarié est obligé de se faire assisté par un autre salarié lors de l’entretien préalable</a:t>
            </a:r>
          </a:p>
          <a:p>
            <a:pPr lvl="1">
              <a:buFont typeface="Wingdings" pitchFamily="2" charset="2"/>
              <a:buChar char="q"/>
            </a:pPr>
            <a:r>
              <a:rPr lang="fr-FR" dirty="0"/>
              <a:t>Vrai 		Faux</a:t>
            </a:r>
          </a:p>
          <a:p>
            <a:r>
              <a:rPr lang="fr-FR" dirty="0"/>
              <a:t>La notification du licenciement peut se faire par remise en main propre contre décharge</a:t>
            </a:r>
          </a:p>
          <a:p>
            <a:pPr lvl="1">
              <a:buFont typeface="Wingdings" pitchFamily="2" charset="2"/>
              <a:buChar char="q"/>
            </a:pPr>
            <a:r>
              <a:rPr lang="fr-FR" dirty="0"/>
              <a:t>Vrai		Faux</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95</a:t>
            </a:fld>
            <a:endParaRPr lang="fr-FR"/>
          </a:p>
        </p:txBody>
      </p:sp>
    </p:spTree>
    <p:extLst>
      <p:ext uri="{BB962C8B-B14F-4D97-AF65-F5344CB8AC3E}">
        <p14:creationId xmlns:p14="http://schemas.microsoft.com/office/powerpoint/2010/main" val="249999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a:bodyPr>
          <a:lstStyle/>
          <a:p>
            <a:r>
              <a:rPr lang="fr-FR" dirty="0"/>
              <a:t>Le temps passé à l’entretien n’est pas payé</a:t>
            </a:r>
          </a:p>
          <a:p>
            <a:pPr lvl="1">
              <a:buFont typeface="Wingdings" pitchFamily="2" charset="2"/>
              <a:buChar char="q"/>
            </a:pPr>
            <a:r>
              <a:rPr lang="fr-FR" dirty="0"/>
              <a:t>Vrai		Faux</a:t>
            </a:r>
          </a:p>
          <a:p>
            <a:r>
              <a:rPr lang="fr-FR" dirty="0"/>
              <a:t>L’absence du salarié à l’entretien interrompt la procédure</a:t>
            </a:r>
          </a:p>
          <a:p>
            <a:pPr lvl="1">
              <a:buFont typeface="Wingdings" pitchFamily="2" charset="2"/>
              <a:buChar char="q"/>
            </a:pPr>
            <a:r>
              <a:rPr lang="fr-FR" dirty="0"/>
              <a:t>Vrai		Faux</a:t>
            </a:r>
          </a:p>
          <a:p>
            <a:r>
              <a:rPr lang="fr-FR" dirty="0" smtClean="0"/>
              <a:t>Le refus de mobilité du salarié en présence d’une clause de mobilité justifie son licenciement </a:t>
            </a:r>
          </a:p>
          <a:p>
            <a:pPr lvl="1"/>
            <a:r>
              <a:rPr lang="fr-FR" dirty="0" smtClean="0"/>
              <a:t>Vrai</a:t>
            </a:r>
            <a:r>
              <a:rPr lang="fr-FR" dirty="0"/>
              <a:t>		Faux</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96</a:t>
            </a:fld>
            <a:endParaRPr lang="fr-FR"/>
          </a:p>
        </p:txBody>
      </p:sp>
    </p:spTree>
    <p:extLst>
      <p:ext uri="{BB962C8B-B14F-4D97-AF65-F5344CB8AC3E}">
        <p14:creationId xmlns:p14="http://schemas.microsoft.com/office/powerpoint/2010/main" val="886470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rupture conventionnelle</a:t>
            </a:r>
            <a:endParaRPr lang="fr-FR" dirty="0"/>
          </a:p>
        </p:txBody>
      </p:sp>
      <p:sp>
        <p:nvSpPr>
          <p:cNvPr id="3" name="Sous-titre 2"/>
          <p:cNvSpPr>
            <a:spLocks noGrp="1"/>
          </p:cNvSpPr>
          <p:nvPr>
            <p:ph type="subTitle" idx="1"/>
          </p:nvPr>
        </p:nvSpPr>
        <p:spPr/>
        <p:txBody>
          <a:bodyPr>
            <a:normAutofit fontScale="92500" lnSpcReduction="20000"/>
          </a:bodyPr>
          <a:lstStyle/>
          <a:p>
            <a:r>
              <a:rPr lang="fr-FR" dirty="0" smtClean="0"/>
              <a:t>Rupture consensuelle et souple</a:t>
            </a:r>
          </a:p>
          <a:p>
            <a:r>
              <a:rPr lang="fr-FR" dirty="0" smtClean="0"/>
              <a:t>Accord des 2 parties</a:t>
            </a:r>
          </a:p>
          <a:p>
            <a:r>
              <a:rPr lang="fr-FR" dirty="0" smtClean="0"/>
              <a:t>Des garanties pour le salarié</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97</a:t>
            </a:fld>
            <a:endParaRPr lang="fr-FR"/>
          </a:p>
        </p:txBody>
      </p:sp>
    </p:spTree>
    <p:extLst>
      <p:ext uri="{BB962C8B-B14F-4D97-AF65-F5344CB8AC3E}">
        <p14:creationId xmlns:p14="http://schemas.microsoft.com/office/powerpoint/2010/main" val="386966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rupture conventionnelle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085624315"/>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98</a:t>
            </a:fld>
            <a:endParaRPr lang="fr-FR"/>
          </a:p>
        </p:txBody>
      </p:sp>
    </p:spTree>
    <p:extLst>
      <p:ext uri="{BB962C8B-B14F-4D97-AF65-F5344CB8AC3E}">
        <p14:creationId xmlns:p14="http://schemas.microsoft.com/office/powerpoint/2010/main" val="3737428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rupture conventionnelle </a:t>
            </a:r>
            <a:endParaRPr lang="fr-FR" dirty="0"/>
          </a:p>
        </p:txBody>
      </p:sp>
      <p:sp>
        <p:nvSpPr>
          <p:cNvPr id="3" name="Espace réservé du contenu 2"/>
          <p:cNvSpPr>
            <a:spLocks noGrp="1"/>
          </p:cNvSpPr>
          <p:nvPr>
            <p:ph idx="1"/>
          </p:nvPr>
        </p:nvSpPr>
        <p:spPr/>
        <p:txBody>
          <a:bodyPr>
            <a:normAutofit/>
          </a:bodyPr>
          <a:lstStyle/>
          <a:p>
            <a:r>
              <a:rPr lang="fr-FR" dirty="0"/>
              <a:t>I</a:t>
            </a:r>
            <a:r>
              <a:rPr lang="fr-FR" dirty="0" smtClean="0"/>
              <a:t>ssue </a:t>
            </a:r>
            <a:r>
              <a:rPr lang="fr-FR" dirty="0"/>
              <a:t>de la loi du 25 Juin </a:t>
            </a:r>
            <a:r>
              <a:rPr lang="fr-FR" dirty="0" smtClean="0"/>
              <a:t>2008 pour combler un vide : pas de rupture à l’amiable</a:t>
            </a:r>
            <a:endParaRPr lang="fr-FR" dirty="0"/>
          </a:p>
          <a:p>
            <a:r>
              <a:rPr lang="fr-FR" dirty="0"/>
              <a:t>Rupture </a:t>
            </a:r>
            <a:r>
              <a:rPr lang="fr-FR" b="1" dirty="0"/>
              <a:t>exclusive</a:t>
            </a:r>
            <a:r>
              <a:rPr lang="fr-FR" dirty="0"/>
              <a:t> du licenciement et de la démission</a:t>
            </a:r>
          </a:p>
          <a:p>
            <a:r>
              <a:rPr lang="fr-FR" dirty="0" smtClean="0"/>
              <a:t>Le salarié reçoit une indemnité de rupture= l’indemnité de licenciement</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99</a:t>
            </a:fld>
            <a:endParaRPr lang="fr-FR"/>
          </a:p>
        </p:txBody>
      </p:sp>
    </p:spTree>
    <p:extLst>
      <p:ext uri="{BB962C8B-B14F-4D97-AF65-F5344CB8AC3E}">
        <p14:creationId xmlns:p14="http://schemas.microsoft.com/office/powerpoint/2010/main" val="1932575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Vert">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TM04033927[[fn=Grand événement]]</Template>
  <TotalTime>1705</TotalTime>
  <Words>5384</Words>
  <Application>Microsoft Office PowerPoint</Application>
  <PresentationFormat>Affichage à l'écran (4:3)</PresentationFormat>
  <Paragraphs>1105</Paragraphs>
  <Slides>105</Slides>
  <Notes>7</Notes>
  <HiddenSlides>3</HiddenSlides>
  <MMClips>0</MMClips>
  <ScaleCrop>false</ScaleCrop>
  <HeadingPairs>
    <vt:vector size="4" baseType="variant">
      <vt:variant>
        <vt:lpstr>Thème</vt:lpstr>
      </vt:variant>
      <vt:variant>
        <vt:i4>1</vt:i4>
      </vt:variant>
      <vt:variant>
        <vt:lpstr>Titres des diapositives</vt:lpstr>
      </vt:variant>
      <vt:variant>
        <vt:i4>105</vt:i4>
      </vt:variant>
    </vt:vector>
  </HeadingPairs>
  <TitlesOfParts>
    <vt:vector size="106" baseType="lpstr">
      <vt:lpstr>Rotonde</vt:lpstr>
      <vt:lpstr>DROIT SOCIAL (1)</vt:lpstr>
      <vt:lpstr>Introduction au droit du travail</vt:lpstr>
      <vt:lpstr>Définition du droit du travail</vt:lpstr>
      <vt:lpstr>Spécificité du droit du travail</vt:lpstr>
      <vt:lpstr>Les sources du droit du travail</vt:lpstr>
      <vt:lpstr>La loi source essentielle </vt:lpstr>
      <vt:lpstr>Les sources d’origine professionnelle</vt:lpstr>
      <vt:lpstr>Les sources professionnelles</vt:lpstr>
      <vt:lpstr>Les sources  professionnelles négociées : l’accord collectif</vt:lpstr>
      <vt:lpstr>Les usages</vt:lpstr>
      <vt:lpstr>Hiérarchie des sources de droit avant ordonnances Macron(2017)</vt:lpstr>
      <vt:lpstr>Evolution des sources</vt:lpstr>
      <vt:lpstr>AUJOURD’hui</vt:lpstr>
      <vt:lpstr>Pour s’entrainer</vt:lpstr>
      <vt:lpstr>Pour s’entrainer</vt:lpstr>
      <vt:lpstr>Pour s’entrainer</vt:lpstr>
      <vt:lpstr>Le choix du contrat de travail</vt:lpstr>
      <vt:lpstr>Le choix du contrat ?</vt:lpstr>
      <vt:lpstr>Le contrat de travail </vt:lpstr>
      <vt:lpstr>Définition du contrat de travail</vt:lpstr>
      <vt:lpstr>Les enjeux de la définition</vt:lpstr>
      <vt:lpstr>Qualification  et conséquences</vt:lpstr>
      <vt:lpstr>Le CDI</vt:lpstr>
      <vt:lpstr>Le CDI , la norme juridique</vt:lpstr>
      <vt:lpstr>Le recrutement : libre choix du salarié </vt:lpstr>
      <vt:lpstr>Un recrutement encadré…</vt:lpstr>
      <vt:lpstr>L’embauche des salariés étrangers</vt:lpstr>
      <vt:lpstr>Le contenu du contrat</vt:lpstr>
      <vt:lpstr>La période d’essai du CDI</vt:lpstr>
      <vt:lpstr>Rupture de la période d’essai</vt:lpstr>
      <vt:lpstr>Préavis à respecter lors de la rupture de la période d’essai</vt:lpstr>
      <vt:lpstr>Les clauses générales</vt:lpstr>
      <vt:lpstr>Les clauses facultatives</vt:lpstr>
      <vt:lpstr>La clause de mobilité</vt:lpstr>
      <vt:lpstr>La clause de non concurrence</vt:lpstr>
      <vt:lpstr>Clause de dédit formation</vt:lpstr>
      <vt:lpstr>La clause d’invention</vt:lpstr>
      <vt:lpstr>Pour s’entrainer …</vt:lpstr>
      <vt:lpstr>Pour s’entrainer</vt:lpstr>
      <vt:lpstr>Pour s’entrainer</vt:lpstr>
      <vt:lpstr>Pour s’entrainer</vt:lpstr>
      <vt:lpstr>Pour s’entrainer</vt:lpstr>
      <vt:lpstr>Pour s’entrainer</vt:lpstr>
      <vt:lpstr>Pour s’entrainer</vt:lpstr>
      <vt:lpstr>L’exécution du CDI</vt:lpstr>
      <vt:lpstr>Le pouvoir de modifier les conditions de travail</vt:lpstr>
      <vt:lpstr>La modification du contrat</vt:lpstr>
      <vt:lpstr>Le changement des conditions de travail</vt:lpstr>
      <vt:lpstr>La modification du contrat</vt:lpstr>
      <vt:lpstr>La modification pour motif économique</vt:lpstr>
      <vt:lpstr>La modification du contrat de travail Cas particulier du salarié protégé</vt:lpstr>
      <vt:lpstr>Pour s’entrainer…</vt:lpstr>
      <vt:lpstr>Pour s’entrainer…</vt:lpstr>
      <vt:lpstr>Le pouvoir disciplinaire</vt:lpstr>
      <vt:lpstr>Le pouvoir disciplinaire</vt:lpstr>
      <vt:lpstr>La faute disciplinaire</vt:lpstr>
      <vt:lpstr>La faute disciplinaire</vt:lpstr>
      <vt:lpstr>La sanction disciplinaire</vt:lpstr>
      <vt:lpstr>Les sanctions admises</vt:lpstr>
      <vt:lpstr>Les sanctions interdites</vt:lpstr>
      <vt:lpstr>Règles disciplinaires</vt:lpstr>
      <vt:lpstr>Le principe de proportionnalité</vt:lpstr>
      <vt:lpstr>Procédure simplifiée pour l’avertissement</vt:lpstr>
      <vt:lpstr>La procédure disciplinaire pour toutes les sanctions sauf avertissement</vt:lpstr>
      <vt:lpstr>Pour s’entrainer…</vt:lpstr>
      <vt:lpstr>Pour s’entrainer</vt:lpstr>
      <vt:lpstr>Pour s’entrainer</vt:lpstr>
      <vt:lpstr>La rupture du CDI</vt:lpstr>
      <vt:lpstr>Rupture à l’initiative du salarié :  la démission</vt:lpstr>
      <vt:lpstr>La démission</vt:lpstr>
      <vt:lpstr>La démission</vt:lpstr>
      <vt:lpstr>La démission</vt:lpstr>
      <vt:lpstr>Les effets de la démission </vt:lpstr>
      <vt:lpstr>Le licenciement</vt:lpstr>
      <vt:lpstr>Le licenciement</vt:lpstr>
      <vt:lpstr>Le licenciement : existence d’un motif réel et sérieux</vt:lpstr>
      <vt:lpstr>Le motif personnel</vt:lpstr>
      <vt:lpstr>Le licenciement pour motif personnel</vt:lpstr>
      <vt:lpstr>La procédure de licenciement pour motif personnel</vt:lpstr>
      <vt:lpstr>Le licenciement pour motif économique</vt:lpstr>
      <vt:lpstr>Le motif économique :  nouvelle définition (loi El Khomry)</vt:lpstr>
      <vt:lpstr>Le motif économique</vt:lpstr>
      <vt:lpstr>Motif économique (suite)</vt:lpstr>
      <vt:lpstr>Règles communes (valable pour les 3 procédures de licenciement éco)</vt:lpstr>
      <vt:lpstr>Règles communes (valable pour les 3 procédures de licenciement éco)</vt:lpstr>
      <vt:lpstr>L’obligation de reclassement préalable (pour les 3 procédures)</vt:lpstr>
      <vt:lpstr>Les critères d’ordre de licenciement</vt:lpstr>
      <vt:lpstr>Priorité de réembauche</vt:lpstr>
      <vt:lpstr>Le licenciement économique &gt; 10 salariés</vt:lpstr>
      <vt:lpstr>Présentation PowerPoint</vt:lpstr>
      <vt:lpstr>Le Plan de Sauvegarde de l’Emploi (PSE)</vt:lpstr>
      <vt:lpstr>Les suites du licenciement pour motif personnel ou économique</vt:lpstr>
      <vt:lpstr>Le montant de l’indemnité de licenciement</vt:lpstr>
      <vt:lpstr>Le licenciement d’un salarié protégé</vt:lpstr>
      <vt:lpstr>Pour s’entrainer….</vt:lpstr>
      <vt:lpstr>Pour s’entrainer….</vt:lpstr>
      <vt:lpstr>La rupture conventionnelle</vt:lpstr>
      <vt:lpstr>La rupture conventionnelle</vt:lpstr>
      <vt:lpstr>La rupture conventionnelle </vt:lpstr>
      <vt:lpstr>La rupture conventionnelle : procédure </vt:lpstr>
      <vt:lpstr>La rupture conventionnelle</vt:lpstr>
      <vt:lpstr>Les avantages de la rupture conventionnelle</vt:lpstr>
      <vt:lpstr>Bilan rupture conventionnelle</vt:lpstr>
      <vt:lpstr>Pour s’entrainer</vt:lpstr>
      <vt:lpstr>Pour s’entrainer</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SOCIAL</dc:title>
  <dc:creator>brigitte</dc:creator>
  <cp:lastModifiedBy>GAMAIN Antoine Ext OWF/DSO</cp:lastModifiedBy>
  <cp:revision>113</cp:revision>
  <dcterms:created xsi:type="dcterms:W3CDTF">2012-09-07T08:16:21Z</dcterms:created>
  <dcterms:modified xsi:type="dcterms:W3CDTF">2019-03-22T10:58:57Z</dcterms:modified>
</cp:coreProperties>
</file>