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73"/>
  </p:notesMasterIdLst>
  <p:handoutMasterIdLst>
    <p:handoutMasterId r:id="rId74"/>
  </p:handoutMasterIdLst>
  <p:sldIdLst>
    <p:sldId id="256" r:id="rId2"/>
    <p:sldId id="281" r:id="rId3"/>
    <p:sldId id="285" r:id="rId4"/>
    <p:sldId id="287" r:id="rId5"/>
    <p:sldId id="288" r:id="rId6"/>
    <p:sldId id="289" r:id="rId7"/>
    <p:sldId id="290" r:id="rId8"/>
    <p:sldId id="291" r:id="rId9"/>
    <p:sldId id="312" r:id="rId10"/>
    <p:sldId id="292" r:id="rId11"/>
    <p:sldId id="293" r:id="rId12"/>
    <p:sldId id="294" r:id="rId13"/>
    <p:sldId id="307" r:id="rId14"/>
    <p:sldId id="305" r:id="rId15"/>
    <p:sldId id="308" r:id="rId16"/>
    <p:sldId id="306" r:id="rId17"/>
    <p:sldId id="304" r:id="rId18"/>
    <p:sldId id="301" r:id="rId19"/>
    <p:sldId id="302" r:id="rId20"/>
    <p:sldId id="303" r:id="rId21"/>
    <p:sldId id="295" r:id="rId22"/>
    <p:sldId id="299" r:id="rId23"/>
    <p:sldId id="309" r:id="rId24"/>
    <p:sldId id="300" r:id="rId25"/>
    <p:sldId id="310" r:id="rId26"/>
    <p:sldId id="311"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6" r:id="rId64"/>
    <p:sldId id="367" r:id="rId65"/>
    <p:sldId id="368" r:id="rId66"/>
    <p:sldId id="369" r:id="rId67"/>
    <p:sldId id="370" r:id="rId68"/>
    <p:sldId id="372" r:id="rId69"/>
    <p:sldId id="373" r:id="rId70"/>
    <p:sldId id="374" r:id="rId71"/>
    <p:sldId id="375" r:id="rId72"/>
  </p:sldIdLst>
  <p:sldSz cx="9144000" cy="5715000" type="screen16x10"/>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08FBD08-4912-4BC2-9E24-FDA4BF3F7F07}">
          <p14:sldIdLst>
            <p14:sldId id="256"/>
            <p14:sldId id="281"/>
            <p14:sldId id="285"/>
            <p14:sldId id="287"/>
            <p14:sldId id="288"/>
            <p14:sldId id="289"/>
            <p14:sldId id="290"/>
            <p14:sldId id="291"/>
            <p14:sldId id="312"/>
            <p14:sldId id="292"/>
            <p14:sldId id="293"/>
            <p14:sldId id="294"/>
            <p14:sldId id="307"/>
            <p14:sldId id="305"/>
            <p14:sldId id="308"/>
            <p14:sldId id="306"/>
            <p14:sldId id="304"/>
            <p14:sldId id="301"/>
            <p14:sldId id="302"/>
            <p14:sldId id="303"/>
            <p14:sldId id="295"/>
            <p14:sldId id="299"/>
            <p14:sldId id="309"/>
            <p14:sldId id="300"/>
            <p14:sldId id="310"/>
            <p14:sldId id="311"/>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8"/>
            <p14:sldId id="349"/>
            <p14:sldId id="350"/>
            <p14:sldId id="351"/>
            <p14:sldId id="352"/>
            <p14:sldId id="353"/>
            <p14:sldId id="354"/>
            <p14:sldId id="355"/>
            <p14:sldId id="356"/>
            <p14:sldId id="357"/>
            <p14:sldId id="358"/>
            <p14:sldId id="359"/>
            <p14:sldId id="360"/>
            <p14:sldId id="361"/>
            <p14:sldId id="362"/>
            <p14:sldId id="363"/>
            <p14:sldId id="364"/>
            <p14:sldId id="366"/>
            <p14:sldId id="367"/>
            <p14:sldId id="368"/>
            <p14:sldId id="369"/>
            <p14:sldId id="370"/>
            <p14:sldId id="372"/>
            <p14:sldId id="373"/>
            <p14:sldId id="374"/>
            <p14:sldId id="375"/>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ED4"/>
    <a:srgbClr val="FF0000"/>
    <a:srgbClr val="DAD63E"/>
    <a:srgbClr val="FF00FF"/>
    <a:srgbClr val="AD1D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6621" autoAdjust="0"/>
    <p:restoredTop sz="93059" autoAdjust="0"/>
  </p:normalViewPr>
  <p:slideViewPr>
    <p:cSldViewPr>
      <p:cViewPr varScale="1">
        <p:scale>
          <a:sx n="96" d="100"/>
          <a:sy n="96" d="100"/>
        </p:scale>
        <p:origin x="1020" y="90"/>
      </p:cViewPr>
      <p:guideLst>
        <p:guide orient="horz" pos="1800"/>
        <p:guide pos="2880"/>
      </p:guideLst>
    </p:cSldViewPr>
  </p:slideViewPr>
  <p:notesTextViewPr>
    <p:cViewPr>
      <p:scale>
        <a:sx n="100" d="100"/>
        <a:sy n="100" d="100"/>
      </p:scale>
      <p:origin x="0" y="0"/>
    </p:cViewPr>
  </p:notesTextViewPr>
  <p:notesViewPr>
    <p:cSldViewPr>
      <p:cViewPr varScale="1">
        <p:scale>
          <a:sx n="75" d="100"/>
          <a:sy n="75" d="100"/>
        </p:scale>
        <p:origin x="-1962"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fr-FR"/>
          </a:p>
        </p:txBody>
      </p:sp>
      <p:sp>
        <p:nvSpPr>
          <p:cNvPr id="3" name="Espace réservé de la date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3406196F-712C-4F85-8CA3-0116DBC9DD6F}" type="datetimeFigureOut">
              <a:rPr lang="fr-FR" smtClean="0"/>
              <a:t>04/02/2019</a:t>
            </a:fld>
            <a:endParaRPr lang="fr-FR"/>
          </a:p>
        </p:txBody>
      </p:sp>
      <p:sp>
        <p:nvSpPr>
          <p:cNvPr id="4" name="Espace réservé du pied de page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71558829-F644-4F15-B44A-3E51359FC22E}" type="slidenum">
              <a:rPr lang="fr-FR" smtClean="0"/>
              <a:t>‹N°›</a:t>
            </a:fld>
            <a:endParaRPr lang="fr-FR"/>
          </a:p>
        </p:txBody>
      </p:sp>
    </p:spTree>
    <p:extLst>
      <p:ext uri="{BB962C8B-B14F-4D97-AF65-F5344CB8AC3E}">
        <p14:creationId xmlns:p14="http://schemas.microsoft.com/office/powerpoint/2010/main" val="4102890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fr-FR" dirty="0"/>
          </a:p>
        </p:txBody>
      </p:sp>
      <p:sp>
        <p:nvSpPr>
          <p:cNvPr id="3" name="Espace réservé de la date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4DBDC4EE-70F8-426E-A979-3A24381DAC69}" type="datetimeFigureOut">
              <a:rPr lang="fr-FR" smtClean="0"/>
              <a:t>04/02/2019</a:t>
            </a:fld>
            <a:endParaRPr lang="fr-FR" dirty="0"/>
          </a:p>
        </p:txBody>
      </p:sp>
      <p:sp>
        <p:nvSpPr>
          <p:cNvPr id="4" name="Espace réservé de l'image des diapositives 3"/>
          <p:cNvSpPr>
            <a:spLocks noGrp="1" noRot="1" noChangeAspect="1"/>
          </p:cNvSpPr>
          <p:nvPr>
            <p:ph type="sldImg" idx="2"/>
          </p:nvPr>
        </p:nvSpPr>
        <p:spPr>
          <a:xfrm>
            <a:off x="479425" y="768350"/>
            <a:ext cx="6140450" cy="3836988"/>
          </a:xfrm>
          <a:prstGeom prst="rect">
            <a:avLst/>
          </a:prstGeom>
          <a:noFill/>
          <a:ln w="12700">
            <a:solidFill>
              <a:prstClr val="black"/>
            </a:solidFill>
          </a:ln>
        </p:spPr>
        <p:txBody>
          <a:bodyPr vert="horz" lIns="94768" tIns="47384" rIns="94768" bIns="47384" rtlCol="0" anchor="ctr"/>
          <a:lstStyle/>
          <a:p>
            <a:endParaRPr lang="fr-FR" dirty="0"/>
          </a:p>
        </p:txBody>
      </p:sp>
      <p:sp>
        <p:nvSpPr>
          <p:cNvPr id="5" name="Espace réservé des commentaires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326E87DA-F049-44D1-9158-34B5B998216C}" type="slidenum">
              <a:rPr lang="fr-FR" smtClean="0"/>
              <a:t>‹N°›</a:t>
            </a:fld>
            <a:endParaRPr lang="fr-FR" dirty="0"/>
          </a:p>
        </p:txBody>
      </p:sp>
    </p:spTree>
    <p:extLst>
      <p:ext uri="{BB962C8B-B14F-4D97-AF65-F5344CB8AC3E}">
        <p14:creationId xmlns:p14="http://schemas.microsoft.com/office/powerpoint/2010/main" val="25429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2</a:t>
            </a:fld>
            <a:endParaRPr lang="fr-FR" dirty="0"/>
          </a:p>
        </p:txBody>
      </p:sp>
    </p:spTree>
    <p:extLst>
      <p:ext uri="{BB962C8B-B14F-4D97-AF65-F5344CB8AC3E}">
        <p14:creationId xmlns:p14="http://schemas.microsoft.com/office/powerpoint/2010/main" val="1890298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fr-FR"/>
          </a:p>
        </p:txBody>
      </p:sp>
      <p:sp>
        <p:nvSpPr>
          <p:cNvPr id="87043" name="Rectangle 2"/>
          <p:cNvSpPr>
            <a:spLocks noGrp="1" noRot="1" noChangeAspect="1" noChangeArrowheads="1" noTextEdit="1"/>
          </p:cNvSpPr>
          <p:nvPr>
            <p:ph type="sldImg"/>
          </p:nvPr>
        </p:nvSpPr>
        <p:spPr>
          <a:xfrm>
            <a:off x="479425" y="768350"/>
            <a:ext cx="6140450" cy="3836988"/>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fr-FR" dirty="0"/>
          </a:p>
        </p:txBody>
      </p:sp>
    </p:spTree>
    <p:extLst>
      <p:ext uri="{BB962C8B-B14F-4D97-AF65-F5344CB8AC3E}">
        <p14:creationId xmlns:p14="http://schemas.microsoft.com/office/powerpoint/2010/main" val="1352492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fr-FR"/>
          </a:p>
        </p:txBody>
      </p:sp>
      <p:sp>
        <p:nvSpPr>
          <p:cNvPr id="87043" name="Rectangle 2"/>
          <p:cNvSpPr>
            <a:spLocks noGrp="1" noRot="1" noChangeAspect="1" noChangeArrowheads="1" noTextEdit="1"/>
          </p:cNvSpPr>
          <p:nvPr>
            <p:ph type="sldImg"/>
          </p:nvPr>
        </p:nvSpPr>
        <p:spPr>
          <a:xfrm>
            <a:off x="479425" y="768350"/>
            <a:ext cx="6140450" cy="3836988"/>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fr-FR" dirty="0"/>
          </a:p>
        </p:txBody>
      </p:sp>
    </p:spTree>
    <p:extLst>
      <p:ext uri="{BB962C8B-B14F-4D97-AF65-F5344CB8AC3E}">
        <p14:creationId xmlns:p14="http://schemas.microsoft.com/office/powerpoint/2010/main" val="1352492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fr-FR"/>
          </a:p>
        </p:txBody>
      </p:sp>
      <p:sp>
        <p:nvSpPr>
          <p:cNvPr id="87043" name="Rectangle 2"/>
          <p:cNvSpPr>
            <a:spLocks noGrp="1" noRot="1" noChangeAspect="1" noChangeArrowheads="1" noTextEdit="1"/>
          </p:cNvSpPr>
          <p:nvPr>
            <p:ph type="sldImg"/>
          </p:nvPr>
        </p:nvSpPr>
        <p:spPr>
          <a:xfrm>
            <a:off x="479425" y="768350"/>
            <a:ext cx="6140450" cy="3836988"/>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fr-FR" dirty="0"/>
          </a:p>
        </p:txBody>
      </p:sp>
    </p:spTree>
    <p:extLst>
      <p:ext uri="{BB962C8B-B14F-4D97-AF65-F5344CB8AC3E}">
        <p14:creationId xmlns:p14="http://schemas.microsoft.com/office/powerpoint/2010/main" val="1352492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fr-FR"/>
          </a:p>
        </p:txBody>
      </p:sp>
      <p:sp>
        <p:nvSpPr>
          <p:cNvPr id="87043" name="Rectangle 2"/>
          <p:cNvSpPr>
            <a:spLocks noGrp="1" noRot="1" noChangeAspect="1" noChangeArrowheads="1" noTextEdit="1"/>
          </p:cNvSpPr>
          <p:nvPr>
            <p:ph type="sldImg"/>
          </p:nvPr>
        </p:nvSpPr>
        <p:spPr>
          <a:xfrm>
            <a:off x="479425" y="768350"/>
            <a:ext cx="6140450" cy="3836988"/>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fr-FR" dirty="0"/>
          </a:p>
        </p:txBody>
      </p:sp>
    </p:spTree>
    <p:extLst>
      <p:ext uri="{BB962C8B-B14F-4D97-AF65-F5344CB8AC3E}">
        <p14:creationId xmlns:p14="http://schemas.microsoft.com/office/powerpoint/2010/main" val="22038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fr-FR"/>
          </a:p>
        </p:txBody>
      </p:sp>
      <p:sp>
        <p:nvSpPr>
          <p:cNvPr id="87043" name="Rectangle 2"/>
          <p:cNvSpPr>
            <a:spLocks noGrp="1" noRot="1" noChangeAspect="1" noChangeArrowheads="1" noTextEdit="1"/>
          </p:cNvSpPr>
          <p:nvPr>
            <p:ph type="sldImg"/>
          </p:nvPr>
        </p:nvSpPr>
        <p:spPr>
          <a:xfrm>
            <a:off x="479425" y="768350"/>
            <a:ext cx="6140450" cy="3836988"/>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fr-FR" dirty="0"/>
          </a:p>
        </p:txBody>
      </p:sp>
    </p:spTree>
    <p:extLst>
      <p:ext uri="{BB962C8B-B14F-4D97-AF65-F5344CB8AC3E}">
        <p14:creationId xmlns:p14="http://schemas.microsoft.com/office/powerpoint/2010/main" val="1986472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fr-FR"/>
          </a:p>
        </p:txBody>
      </p:sp>
      <p:sp>
        <p:nvSpPr>
          <p:cNvPr id="87043" name="Rectangle 2"/>
          <p:cNvSpPr>
            <a:spLocks noGrp="1" noRot="1" noChangeAspect="1" noChangeArrowheads="1" noTextEdit="1"/>
          </p:cNvSpPr>
          <p:nvPr>
            <p:ph type="sldImg"/>
          </p:nvPr>
        </p:nvSpPr>
        <p:spPr>
          <a:xfrm>
            <a:off x="479425" y="768350"/>
            <a:ext cx="6140450" cy="3836988"/>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fr-FR" dirty="0"/>
          </a:p>
        </p:txBody>
      </p:sp>
    </p:spTree>
    <p:extLst>
      <p:ext uri="{BB962C8B-B14F-4D97-AF65-F5344CB8AC3E}">
        <p14:creationId xmlns:p14="http://schemas.microsoft.com/office/powerpoint/2010/main" val="1986472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fr-FR"/>
          </a:p>
        </p:txBody>
      </p:sp>
      <p:sp>
        <p:nvSpPr>
          <p:cNvPr id="87043" name="Rectangle 2"/>
          <p:cNvSpPr>
            <a:spLocks noGrp="1" noRot="1" noChangeAspect="1" noChangeArrowheads="1" noTextEdit="1"/>
          </p:cNvSpPr>
          <p:nvPr>
            <p:ph type="sldImg"/>
          </p:nvPr>
        </p:nvSpPr>
        <p:spPr>
          <a:xfrm>
            <a:off x="479425" y="768350"/>
            <a:ext cx="6140450" cy="3836988"/>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fr-FR" dirty="0"/>
          </a:p>
        </p:txBody>
      </p:sp>
    </p:spTree>
    <p:extLst>
      <p:ext uri="{BB962C8B-B14F-4D97-AF65-F5344CB8AC3E}">
        <p14:creationId xmlns:p14="http://schemas.microsoft.com/office/powerpoint/2010/main" val="1867993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27</a:t>
            </a:fld>
            <a:endParaRPr lang="en-US" dirty="0" smtClean="0"/>
          </a:p>
        </p:txBody>
      </p:sp>
      <p:sp>
        <p:nvSpPr>
          <p:cNvPr id="32771" name="Rectangle 2"/>
          <p:cNvSpPr>
            <a:spLocks noGrp="1" noRot="1" noChangeAspect="1" noChangeArrowheads="1" noTextEdit="1"/>
          </p:cNvSpPr>
          <p:nvPr>
            <p:ph type="sldImg"/>
          </p:nvPr>
        </p:nvSpPr>
        <p:spPr>
          <a:xfrm>
            <a:off x="479425" y="768350"/>
            <a:ext cx="6140450" cy="3836988"/>
          </a:xfrm>
          <a:ln/>
        </p:spPr>
      </p:sp>
      <p:sp>
        <p:nvSpPr>
          <p:cNvPr id="32772" name="Rectangle 3"/>
          <p:cNvSpPr>
            <a:spLocks noGrp="1" noChangeArrowheads="1"/>
          </p:cNvSpPr>
          <p:nvPr>
            <p:ph type="body" idx="1"/>
          </p:nvPr>
        </p:nvSpPr>
        <p:spPr>
          <a:xfrm>
            <a:off x="409948" y="4820196"/>
            <a:ext cx="6199026" cy="4682126"/>
          </a:xfrm>
          <a:noFill/>
          <a:ln/>
        </p:spPr>
        <p:txBody>
          <a:bodyPr/>
          <a:lstStyle/>
          <a:p>
            <a:pPr>
              <a:buFontTx/>
              <a:buNone/>
            </a:pPr>
            <a:r>
              <a:rPr lang="en-US" b="0" dirty="0" smtClean="0"/>
              <a:t>Cisco Networking Academy program</a:t>
            </a:r>
          </a:p>
          <a:p>
            <a:pPr eaLnBrk="1" hangingPunct="1">
              <a:buFontTx/>
              <a:buNone/>
            </a:pPr>
            <a:r>
              <a:rPr lang="en-US" b="0" dirty="0" smtClean="0"/>
              <a:t>Scaling Networks</a:t>
            </a:r>
          </a:p>
          <a:p>
            <a:pPr>
              <a:buFontTx/>
              <a:buNone/>
            </a:pPr>
            <a:r>
              <a:rPr lang="en-US" sz="1500" dirty="0"/>
              <a:t>Chapter 7: Enhanced Interior Gateway Protocol (EIGRP)</a:t>
            </a:r>
            <a:endParaRPr lang="en-GB" b="0" dirty="0" smtClean="0"/>
          </a:p>
        </p:txBody>
      </p:sp>
    </p:spTree>
    <p:extLst>
      <p:ext uri="{BB962C8B-B14F-4D97-AF65-F5344CB8AC3E}">
        <p14:creationId xmlns:p14="http://schemas.microsoft.com/office/powerpoint/2010/main" val="787689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28</a:t>
            </a:fld>
            <a:endParaRPr lang="en-US" dirty="0" smtClean="0"/>
          </a:p>
        </p:txBody>
      </p:sp>
      <p:sp>
        <p:nvSpPr>
          <p:cNvPr id="33795" name="Rectangle 2"/>
          <p:cNvSpPr>
            <a:spLocks noGrp="1" noRot="1" noChangeAspect="1" noChangeArrowheads="1" noTextEdit="1"/>
          </p:cNvSpPr>
          <p:nvPr>
            <p:ph type="sldImg"/>
          </p:nvPr>
        </p:nvSpPr>
        <p:spPr>
          <a:xfrm>
            <a:off x="479425" y="768350"/>
            <a:ext cx="6140450" cy="3836988"/>
          </a:xfrm>
          <a:ln/>
        </p:spPr>
      </p:sp>
      <p:sp>
        <p:nvSpPr>
          <p:cNvPr id="33796" name="Rectangle 3"/>
          <p:cNvSpPr>
            <a:spLocks noGrp="1" noChangeArrowheads="1"/>
          </p:cNvSpPr>
          <p:nvPr>
            <p:ph type="body" idx="1"/>
          </p:nvPr>
        </p:nvSpPr>
        <p:spPr>
          <a:noFill/>
          <a:ln/>
        </p:spPr>
        <p:txBody>
          <a:bodyPr/>
          <a:lstStyle/>
          <a:p>
            <a:pPr>
              <a:buFontTx/>
              <a:buNone/>
            </a:pPr>
            <a:r>
              <a:rPr lang="en-US" b="0" dirty="0" smtClean="0"/>
              <a:t>Chapter</a:t>
            </a:r>
            <a:r>
              <a:rPr lang="en-US" b="0" baseline="0" dirty="0" smtClean="0"/>
              <a:t> 7</a:t>
            </a:r>
            <a:endParaRPr lang="en-US" b="0" dirty="0" smtClean="0"/>
          </a:p>
        </p:txBody>
      </p:sp>
    </p:spTree>
    <p:extLst>
      <p:ext uri="{BB962C8B-B14F-4D97-AF65-F5344CB8AC3E}">
        <p14:creationId xmlns:p14="http://schemas.microsoft.com/office/powerpoint/2010/main" val="846621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29</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101283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5</a:t>
            </a:fld>
            <a:endParaRPr lang="fr-FR" dirty="0"/>
          </a:p>
        </p:txBody>
      </p:sp>
    </p:spTree>
    <p:extLst>
      <p:ext uri="{BB962C8B-B14F-4D97-AF65-F5344CB8AC3E}">
        <p14:creationId xmlns:p14="http://schemas.microsoft.com/office/powerpoint/2010/main" val="114463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30</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627992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31</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1238498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646755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270754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609416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031126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b="0" dirty="0" smtClean="0"/>
              <a:t>7.1.3.2</a:t>
            </a:r>
            <a:r>
              <a:rPr lang="en-US" b="0" baseline="0" dirty="0" smtClean="0"/>
              <a:t> EIGRP Packet Header and TLV</a:t>
            </a:r>
            <a:endParaRPr lang="en-US" b="0" dirty="0" smtClean="0"/>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043388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844400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629580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p:txBody>
      </p:sp>
    </p:spTree>
    <p:extLst>
      <p:ext uri="{BB962C8B-B14F-4D97-AF65-F5344CB8AC3E}">
        <p14:creationId xmlns:p14="http://schemas.microsoft.com/office/powerpoint/2010/main" val="28644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ce réservé de l'image des diapositives 1"/>
          <p:cNvSpPr>
            <a:spLocks noGrp="1" noRot="1" noChangeAspect="1" noTextEdit="1"/>
          </p:cNvSpPr>
          <p:nvPr>
            <p:ph type="sldImg"/>
          </p:nvPr>
        </p:nvSpPr>
        <p:spPr bwMode="auto">
          <a:xfrm>
            <a:off x="479425" y="768350"/>
            <a:ext cx="614045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Tree>
    <p:extLst>
      <p:ext uri="{BB962C8B-B14F-4D97-AF65-F5344CB8AC3E}">
        <p14:creationId xmlns:p14="http://schemas.microsoft.com/office/powerpoint/2010/main" val="1733889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781098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a:endParaRPr lang="en-US" b="1" dirty="0" smtClean="0"/>
          </a:p>
        </p:txBody>
      </p:sp>
    </p:spTree>
    <p:extLst>
      <p:ext uri="{BB962C8B-B14F-4D97-AF65-F5344CB8AC3E}">
        <p14:creationId xmlns:p14="http://schemas.microsoft.com/office/powerpoint/2010/main" val="1987323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213213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43</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568275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44</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7.2.1.7 The Network Command and Wildcard Mask</a:t>
            </a:r>
            <a:endParaRPr lang="en-US" b="0" dirty="0" smtClean="0"/>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720185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7.2.1.8 Passive Interface</a:t>
            </a:r>
            <a:endParaRPr lang="en-US" b="0" dirty="0" smtClean="0"/>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625040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46</a:t>
            </a:fld>
            <a:endParaRPr lang="en-US" dirty="0" smtClean="0"/>
          </a:p>
        </p:txBody>
      </p:sp>
      <p:sp>
        <p:nvSpPr>
          <p:cNvPr id="31747" name="Rectangle 2"/>
          <p:cNvSpPr>
            <a:spLocks noGrp="1" noRot="1" noChangeAspect="1" noChangeArrowheads="1" noTextEdit="1"/>
          </p:cNvSpPr>
          <p:nvPr>
            <p:ph type="sldImg"/>
          </p:nvPr>
        </p:nvSpPr>
        <p:spPr>
          <a:xfrm>
            <a:off x="479425" y="768350"/>
            <a:ext cx="6140450" cy="3836988"/>
          </a:xfrm>
          <a:ln/>
        </p:spPr>
      </p:sp>
      <p:sp>
        <p:nvSpPr>
          <p:cNvPr id="31748" name="Rectangle 3"/>
          <p:cNvSpPr>
            <a:spLocks noGrp="1" noChangeArrowheads="1"/>
          </p:cNvSpPr>
          <p:nvPr>
            <p:ph type="body" idx="1"/>
          </p:nvPr>
        </p:nvSpPr>
        <p:spPr>
          <a:xfrm>
            <a:off x="409948" y="4820196"/>
            <a:ext cx="6199026" cy="4682126"/>
          </a:xfrm>
          <a:noFill/>
          <a:ln/>
        </p:spPr>
        <p:txBody>
          <a:bodyPr/>
          <a:lstStyle/>
          <a:p>
            <a:pPr>
              <a:buFontTx/>
              <a:buNone/>
            </a:pPr>
            <a:endParaRPr lang="en-GB" b="0" dirty="0" smtClean="0"/>
          </a:p>
        </p:txBody>
      </p:sp>
    </p:spTree>
    <p:extLst>
      <p:ext uri="{BB962C8B-B14F-4D97-AF65-F5344CB8AC3E}">
        <p14:creationId xmlns:p14="http://schemas.microsoft.com/office/powerpoint/2010/main" val="1493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47</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499150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48</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910210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49</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2508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ce réservé de l'image des diapositives 1"/>
          <p:cNvSpPr>
            <a:spLocks noGrp="1" noRot="1" noChangeAspect="1" noTextEdit="1"/>
          </p:cNvSpPr>
          <p:nvPr>
            <p:ph type="sldImg"/>
          </p:nvPr>
        </p:nvSpPr>
        <p:spPr bwMode="auto">
          <a:xfrm>
            <a:off x="479425" y="768350"/>
            <a:ext cx="614045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ltLang="fr-FR" dirty="0" smtClean="0"/>
              <a:t>Pour l’enseignant: dérouler</a:t>
            </a:r>
            <a:r>
              <a:rPr lang="fr-FR" altLang="fr-FR" baseline="0" dirty="0" smtClean="0"/>
              <a:t> au fur et à mesure les différentes étapes</a:t>
            </a:r>
            <a:endParaRPr lang="fr-FR" altLang="fr-FR" dirty="0" smtClean="0"/>
          </a:p>
        </p:txBody>
      </p:sp>
    </p:spTree>
    <p:extLst>
      <p:ext uri="{BB962C8B-B14F-4D97-AF65-F5344CB8AC3E}">
        <p14:creationId xmlns:p14="http://schemas.microsoft.com/office/powerpoint/2010/main" val="2117175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50</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903409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51</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379461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52</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7.3.2.3 </a:t>
            </a:r>
            <a:r>
              <a:rPr lang="en-US" b="0" dirty="0" smtClean="0">
                <a:ea typeface="ＭＳ Ｐゴシック" pitchFamily="34" charset="-128"/>
              </a:rPr>
              <a:t>Bandwidth Metric</a:t>
            </a:r>
            <a:endParaRPr lang="en-US" b="0" dirty="0" smtClean="0"/>
          </a:p>
          <a:p>
            <a:pPr marL="119783" indent="-119783" defTabSz="1084793">
              <a:defRPr/>
            </a:pPr>
            <a:endParaRPr lang="en-US" b="1" dirty="0" smtClean="0"/>
          </a:p>
          <a:p>
            <a:pPr marL="119783" indent="-119783"/>
            <a:r>
              <a:rPr lang="fr-CA" sz="1300" dirty="0"/>
              <a:t>Si la bande passante réelle du lien est différente de la valeur de bande passante par défaut, cette dernière doit être modifiée.</a:t>
            </a:r>
          </a:p>
          <a:p>
            <a:pPr marL="119783" indent="-119783"/>
            <a:endParaRPr lang="en-US" b="1" dirty="0" smtClean="0"/>
          </a:p>
        </p:txBody>
      </p:sp>
    </p:spTree>
    <p:extLst>
      <p:ext uri="{BB962C8B-B14F-4D97-AF65-F5344CB8AC3E}">
        <p14:creationId xmlns:p14="http://schemas.microsoft.com/office/powerpoint/2010/main" val="13726683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53</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7.3.2.4 Delay </a:t>
            </a:r>
            <a:r>
              <a:rPr lang="en-US" b="0" dirty="0" smtClean="0">
                <a:ea typeface="ＭＳ Ｐゴシック" pitchFamily="34" charset="-128"/>
              </a:rPr>
              <a:t>Metric</a:t>
            </a:r>
            <a:endParaRPr lang="en-US" b="0" dirty="0" smtClean="0"/>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3183220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54</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7.3.2.5 Calculating the EIGRP Metric</a:t>
            </a:r>
            <a:endParaRPr lang="en-US" b="0" dirty="0" smtClean="0"/>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987235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55</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p:txBody>
      </p:sp>
    </p:spTree>
    <p:extLst>
      <p:ext uri="{BB962C8B-B14F-4D97-AF65-F5344CB8AC3E}">
        <p14:creationId xmlns:p14="http://schemas.microsoft.com/office/powerpoint/2010/main" val="1451042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56</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8684239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57</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592456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58</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7.3.3.5-6 Topology Table: Show ip eigrp Command</a:t>
            </a:r>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176225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59</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a:ea typeface="ＭＳ Ｐゴシック" pitchFamily="34" charset="-128"/>
              </a:rPr>
              <a:t>7.3.3.7 Topology Table: No Feasible Successor</a:t>
            </a:r>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33329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ce réservé de l'image des diapositives 1"/>
          <p:cNvSpPr>
            <a:spLocks noGrp="1" noRot="1" noChangeAspect="1" noTextEdit="1"/>
          </p:cNvSpPr>
          <p:nvPr>
            <p:ph type="sldImg"/>
          </p:nvPr>
        </p:nvSpPr>
        <p:spPr bwMode="auto">
          <a:xfrm>
            <a:off x="479425" y="768350"/>
            <a:ext cx="614045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ltLang="fr-FR" dirty="0" smtClean="0"/>
              <a:t>Pour l’enseignant: dérouler</a:t>
            </a:r>
            <a:r>
              <a:rPr lang="fr-FR" altLang="fr-FR" baseline="0" dirty="0" smtClean="0"/>
              <a:t> au fur et à mesure les différentes étapes</a:t>
            </a:r>
            <a:endParaRPr lang="fr-FR" altLang="fr-FR" dirty="0" smtClean="0"/>
          </a:p>
        </p:txBody>
      </p:sp>
    </p:spTree>
    <p:extLst>
      <p:ext uri="{BB962C8B-B14F-4D97-AF65-F5344CB8AC3E}">
        <p14:creationId xmlns:p14="http://schemas.microsoft.com/office/powerpoint/2010/main" val="6004549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60</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7794512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61</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7.3.4.2 DUAL: Feasible Successor</a:t>
            </a:r>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4788415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62</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7.3.4.3 DUAL: No Feasible Successor</a:t>
            </a:r>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2424749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63</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7.2.2.1 Verifying EIGRP: Examining Neighbors</a:t>
            </a:r>
            <a:endParaRPr lang="en-US" b="0" dirty="0" smtClean="0"/>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9248641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64</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7.2.2.2 Verifying EIGRP: Show ip protocols command</a:t>
            </a:r>
            <a:endParaRPr lang="en-US" b="0" dirty="0" smtClean="0"/>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19532132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65</a:t>
            </a:fld>
            <a:endParaRPr lang="en-US" dirty="0" smtClean="0"/>
          </a:p>
        </p:txBody>
      </p:sp>
      <p:sp>
        <p:nvSpPr>
          <p:cNvPr id="34819" name="Rectangle 2"/>
          <p:cNvSpPr>
            <a:spLocks noGrp="1" noRot="1" noChangeAspect="1" noChangeArrowheads="1" noTextEdit="1"/>
          </p:cNvSpPr>
          <p:nvPr>
            <p:ph type="sldImg"/>
          </p:nvPr>
        </p:nvSpPr>
        <p:spPr>
          <a:xfrm>
            <a:off x="479425" y="768350"/>
            <a:ext cx="6140450" cy="3836988"/>
          </a:xfrm>
          <a:ln/>
        </p:spPr>
      </p:sp>
      <p:sp>
        <p:nvSpPr>
          <p:cNvPr id="34820" name="Rectangle 3"/>
          <p:cNvSpPr>
            <a:spLocks noGrp="1" noChangeArrowheads="1"/>
          </p:cNvSpPr>
          <p:nvPr>
            <p:ph type="body" idx="1"/>
          </p:nvPr>
        </p:nvSpPr>
        <p:spPr>
          <a:noFill/>
          <a:ln/>
        </p:spPr>
        <p:txBody>
          <a:bodyPr/>
          <a:lstStyle/>
          <a:p>
            <a:pPr marL="119783" indent="-119783" defTabSz="1084793">
              <a:defRPr/>
            </a:pPr>
            <a:r>
              <a:rPr lang="en-US" sz="1300" dirty="0">
                <a:ea typeface="ＭＳ Ｐゴシック" pitchFamily="34" charset="-128"/>
              </a:rPr>
              <a:t>7.2.2.3 Verifying EIGRP: Examine the IPv4 routing table</a:t>
            </a:r>
            <a:endParaRPr lang="en-US" b="0" dirty="0" smtClean="0"/>
          </a:p>
          <a:p>
            <a:pPr marL="119783" indent="-119783" defTabSz="1084793">
              <a:defRPr/>
            </a:pPr>
            <a:endParaRPr lang="en-US" b="1" dirty="0" smtClean="0"/>
          </a:p>
          <a:p>
            <a:pPr>
              <a:buFontTx/>
              <a:buNone/>
            </a:pPr>
            <a:endParaRPr lang="en-US" b="1" dirty="0" smtClean="0"/>
          </a:p>
        </p:txBody>
      </p:sp>
    </p:spTree>
    <p:extLst>
      <p:ext uri="{BB962C8B-B14F-4D97-AF65-F5344CB8AC3E}">
        <p14:creationId xmlns:p14="http://schemas.microsoft.com/office/powerpoint/2010/main" val="3142412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67</a:t>
            </a:fld>
            <a:endParaRPr lang="fr-FR" dirty="0"/>
          </a:p>
        </p:txBody>
      </p:sp>
    </p:spTree>
    <p:extLst>
      <p:ext uri="{BB962C8B-B14F-4D97-AF65-F5344CB8AC3E}">
        <p14:creationId xmlns:p14="http://schemas.microsoft.com/office/powerpoint/2010/main" val="2515683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68</a:t>
            </a:fld>
            <a:endParaRPr lang="fr-FR" dirty="0"/>
          </a:p>
        </p:txBody>
      </p:sp>
    </p:spTree>
    <p:extLst>
      <p:ext uri="{BB962C8B-B14F-4D97-AF65-F5344CB8AC3E}">
        <p14:creationId xmlns:p14="http://schemas.microsoft.com/office/powerpoint/2010/main" val="3187468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69</a:t>
            </a:fld>
            <a:endParaRPr lang="fr-FR" dirty="0"/>
          </a:p>
        </p:txBody>
      </p:sp>
    </p:spTree>
    <p:extLst>
      <p:ext uri="{BB962C8B-B14F-4D97-AF65-F5344CB8AC3E}">
        <p14:creationId xmlns:p14="http://schemas.microsoft.com/office/powerpoint/2010/main" val="297359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ce réservé de l'image des diapositives 1"/>
          <p:cNvSpPr>
            <a:spLocks noGrp="1" noRot="1" noChangeAspect="1" noTextEdit="1"/>
          </p:cNvSpPr>
          <p:nvPr>
            <p:ph type="sldImg"/>
          </p:nvPr>
        </p:nvSpPr>
        <p:spPr bwMode="auto">
          <a:xfrm>
            <a:off x="479425" y="768350"/>
            <a:ext cx="614045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smtClean="0"/>
          </a:p>
        </p:txBody>
      </p:sp>
    </p:spTree>
    <p:extLst>
      <p:ext uri="{BB962C8B-B14F-4D97-AF65-F5344CB8AC3E}">
        <p14:creationId xmlns:p14="http://schemas.microsoft.com/office/powerpoint/2010/main" val="975848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ce réservé de l'image des diapositives 1"/>
          <p:cNvSpPr>
            <a:spLocks noGrp="1" noRot="1" noChangeAspect="1" noTextEdit="1"/>
          </p:cNvSpPr>
          <p:nvPr>
            <p:ph type="sldImg"/>
          </p:nvPr>
        </p:nvSpPr>
        <p:spPr bwMode="auto">
          <a:xfrm>
            <a:off x="479425" y="768350"/>
            <a:ext cx="614045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Tree>
    <p:extLst>
      <p:ext uri="{BB962C8B-B14F-4D97-AF65-F5344CB8AC3E}">
        <p14:creationId xmlns:p14="http://schemas.microsoft.com/office/powerpoint/2010/main" val="225005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fr-FR"/>
          </a:p>
        </p:txBody>
      </p:sp>
      <p:sp>
        <p:nvSpPr>
          <p:cNvPr id="87043" name="Rectangle 2"/>
          <p:cNvSpPr>
            <a:spLocks noGrp="1" noRot="1" noChangeAspect="1" noChangeArrowheads="1" noTextEdit="1"/>
          </p:cNvSpPr>
          <p:nvPr>
            <p:ph type="sldImg"/>
          </p:nvPr>
        </p:nvSpPr>
        <p:spPr>
          <a:xfrm>
            <a:off x="479425" y="768350"/>
            <a:ext cx="6140450" cy="3836988"/>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fr-FR" dirty="0"/>
          </a:p>
        </p:txBody>
      </p:sp>
    </p:spTree>
    <p:extLst>
      <p:ext uri="{BB962C8B-B14F-4D97-AF65-F5344CB8AC3E}">
        <p14:creationId xmlns:p14="http://schemas.microsoft.com/office/powerpoint/2010/main" val="1352492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fr-FR"/>
          </a:p>
        </p:txBody>
      </p:sp>
      <p:sp>
        <p:nvSpPr>
          <p:cNvPr id="87043" name="Rectangle 2"/>
          <p:cNvSpPr>
            <a:spLocks noGrp="1" noRot="1" noChangeAspect="1" noChangeArrowheads="1" noTextEdit="1"/>
          </p:cNvSpPr>
          <p:nvPr>
            <p:ph type="sldImg"/>
          </p:nvPr>
        </p:nvSpPr>
        <p:spPr>
          <a:xfrm>
            <a:off x="479425" y="768350"/>
            <a:ext cx="6140450" cy="3836988"/>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fr-FR" dirty="0"/>
          </a:p>
        </p:txBody>
      </p:sp>
    </p:spTree>
    <p:extLst>
      <p:ext uri="{BB962C8B-B14F-4D97-AF65-F5344CB8AC3E}">
        <p14:creationId xmlns:p14="http://schemas.microsoft.com/office/powerpoint/2010/main" val="135249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848600" cy="1606021"/>
          </a:xfrm>
        </p:spPr>
        <p:txBody>
          <a:bodyPr anchor="b">
            <a:noAutofit/>
          </a:bodyPr>
          <a:lstStyle>
            <a:lvl1pPr>
              <a:defRPr sz="5400" cap="all" baseline="0"/>
            </a:lvl1pPr>
          </a:lstStyle>
          <a:p>
            <a:r>
              <a:rPr lang="fr-FR" smtClean="0"/>
              <a:t>Modifiez le style du titre</a:t>
            </a:r>
            <a:endParaRPr lang="en-US" dirty="0"/>
          </a:p>
        </p:txBody>
      </p:sp>
      <p:sp>
        <p:nvSpPr>
          <p:cNvPr id="3" name="Subtitle 2"/>
          <p:cNvSpPr>
            <a:spLocks noGrp="1"/>
          </p:cNvSpPr>
          <p:nvPr>
            <p:ph type="subTitle" idx="1"/>
          </p:nvPr>
        </p:nvSpPr>
        <p:spPr>
          <a:xfrm>
            <a:off x="685800" y="2921000"/>
            <a:ext cx="6400800" cy="14605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20899E5-79CD-4C54-BDC1-82B47004412B}" type="datetime1">
              <a:rPr lang="fr-FR" smtClean="0"/>
              <a:t>04/02/2019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cxnSp>
        <p:nvCxnSpPr>
          <p:cNvPr id="8" name="Straight Connector 7"/>
          <p:cNvCxnSpPr/>
          <p:nvPr/>
        </p:nvCxnSpPr>
        <p:spPr>
          <a:xfrm>
            <a:off x="685800" y="2832101"/>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2BBEC59-4F4C-4A5A-8027-9DE85010981D}" type="datetime1">
              <a:rPr lang="fr-FR" smtClean="0"/>
              <a:t>04/02/2019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08000"/>
            <a:ext cx="2057400" cy="48895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508000"/>
            <a:ext cx="6019800" cy="48895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EBC5C78-E5BE-4903-A844-26E48FA5CFFF}" type="datetime1">
              <a:rPr lang="fr-FR" smtClean="0"/>
              <a:t>04/02/2019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smtClean="0"/>
              <a:t>Modifiez le style du titre</a:t>
            </a:r>
            <a:endParaRPr lang="en-US"/>
          </a:p>
        </p:txBody>
      </p:sp>
      <p:sp>
        <p:nvSpPr>
          <p:cNvPr id="3" name="Content Placeholder 2"/>
          <p:cNvSpPr>
            <a:spLocks noGrp="1"/>
          </p:cNvSpPr>
          <p:nvPr>
            <p:ph idx="1"/>
          </p:nvPr>
        </p:nvSpPr>
        <p:spPr/>
        <p:txBody>
          <a:bodyPr>
            <a:normAutofit/>
          </a:bodyPr>
          <a:lstStyle>
            <a:lvl1pPr marL="182880" indent="-182880">
              <a:buFont typeface="Wingdings" panose="05000000000000000000" pitchFamily="2" charset="2"/>
              <a:buChar char="Ø"/>
              <a:defRPr sz="2000"/>
            </a:lvl1pPr>
            <a:lvl2pPr marL="617220" indent="-342900">
              <a:buFont typeface="Wingdings" panose="05000000000000000000" pitchFamily="2" charset="2"/>
              <a:buChar char="§"/>
              <a:defRPr sz="1800"/>
            </a:lvl2pPr>
            <a:lvl3pPr marL="731520" indent="-182880">
              <a:buFont typeface="Arial" panose="020B0604020202020204" pitchFamily="34" charset="0"/>
              <a:buChar char="-"/>
              <a:defRPr sz="1600"/>
            </a:lvl3pPr>
            <a:lvl4pPr>
              <a:defRPr sz="1400"/>
            </a:lvl4pPr>
            <a:lvl5pPr>
              <a:defRPr sz="12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10"/>
          </p:nvPr>
        </p:nvSpPr>
        <p:spPr/>
        <p:txBody>
          <a:bodyPr/>
          <a:lstStyle/>
          <a:p>
            <a:fld id="{5A296D30-92A0-4F1B-9997-D0FC26552C98}" type="datetime1">
              <a:rPr lang="fr-FR" smtClean="0"/>
              <a:t>04/02/2019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968501"/>
            <a:ext cx="7772400" cy="1833562"/>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5721"/>
            <a:ext cx="7772400" cy="1250156"/>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E1D07ED-8A60-4D8C-BE22-76AC5FA37D1F}" type="datetime1">
              <a:rPr lang="fr-FR" smtClean="0"/>
              <a:t>04/02/2019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cxnSp>
        <p:nvCxnSpPr>
          <p:cNvPr id="7" name="Straight Connector 6"/>
          <p:cNvCxnSpPr/>
          <p:nvPr/>
        </p:nvCxnSpPr>
        <p:spPr>
          <a:xfrm>
            <a:off x="731520" y="3832861"/>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dirty="0" smtClean="0"/>
              <a:t>Modifiez le style du titre</a:t>
            </a:r>
            <a:endParaRPr lang="en-US" dirty="0"/>
          </a:p>
        </p:txBody>
      </p:sp>
      <p:sp>
        <p:nvSpPr>
          <p:cNvPr id="3" name="Content Placeholder 2"/>
          <p:cNvSpPr>
            <a:spLocks noGrp="1"/>
          </p:cNvSpPr>
          <p:nvPr>
            <p:ph sz="half" idx="1"/>
          </p:nvPr>
        </p:nvSpPr>
        <p:spPr>
          <a:xfrm>
            <a:off x="457200" y="1394460"/>
            <a:ext cx="4038600" cy="3931920"/>
          </a:xfrm>
        </p:spPr>
        <p:txBody>
          <a:bodyPr/>
          <a:lstStyle>
            <a:lvl1pPr marL="182880" indent="-182880">
              <a:buFont typeface="Wingdings" panose="05000000000000000000" pitchFamily="2" charset="2"/>
              <a:buChar char="Ø"/>
              <a:defRPr sz="2800"/>
            </a:lvl1pPr>
            <a:lvl2pPr marL="457200" indent="-182880">
              <a:buFont typeface="Wingdings" panose="05000000000000000000" pitchFamily="2" charset="2"/>
              <a:buChar char="§"/>
              <a:defRPr sz="2400"/>
            </a:lvl2pPr>
            <a:lvl3pPr marL="731520" indent="-182880">
              <a:buFont typeface="Arial" panose="020B0604020202020204" pitchFamily="34" charset="0"/>
              <a:buChar cha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3"/>
          <p:cNvSpPr>
            <a:spLocks noGrp="1"/>
          </p:cNvSpPr>
          <p:nvPr>
            <p:ph sz="half" idx="2"/>
          </p:nvPr>
        </p:nvSpPr>
        <p:spPr>
          <a:xfrm>
            <a:off x="4648200" y="1394460"/>
            <a:ext cx="4038600" cy="3931920"/>
          </a:xfrm>
        </p:spPr>
        <p:txBody>
          <a:bodyPr/>
          <a:lstStyle>
            <a:lvl1pPr marL="182880" indent="-182880">
              <a:buFont typeface="Wingdings" panose="05000000000000000000" pitchFamily="2" charset="2"/>
              <a:buChar char="Ø"/>
              <a:defRPr sz="2800"/>
            </a:lvl1pPr>
            <a:lvl2pPr marL="457200" indent="-18288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Date Placeholder 4"/>
          <p:cNvSpPr>
            <a:spLocks noGrp="1"/>
          </p:cNvSpPr>
          <p:nvPr>
            <p:ph type="dt" sz="half" idx="10"/>
          </p:nvPr>
        </p:nvSpPr>
        <p:spPr/>
        <p:txBody>
          <a:bodyPr/>
          <a:lstStyle/>
          <a:p>
            <a:fld id="{69F969DB-9ABD-4677-A7DC-C6CEB7D592ED}" type="datetime1">
              <a:rPr lang="fr-FR" smtClean="0"/>
              <a:t>04/02/2019</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dirty="0" smtClean="0"/>
              <a:t>Modifiez le style du titre</a:t>
            </a:r>
            <a:endParaRPr lang="en-US" dirty="0"/>
          </a:p>
        </p:txBody>
      </p:sp>
      <p:sp>
        <p:nvSpPr>
          <p:cNvPr id="3" name="Text Placeholder 2"/>
          <p:cNvSpPr>
            <a:spLocks noGrp="1"/>
          </p:cNvSpPr>
          <p:nvPr>
            <p:ph type="body" idx="1"/>
          </p:nvPr>
        </p:nvSpPr>
        <p:spPr>
          <a:xfrm>
            <a:off x="457200" y="1397000"/>
            <a:ext cx="3931920" cy="533136"/>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032000"/>
            <a:ext cx="3931920" cy="3292740"/>
          </a:xfrm>
        </p:spPr>
        <p:txBody>
          <a:bodyPr/>
          <a:lstStyle>
            <a:lvl1pPr marL="182880" indent="-182880">
              <a:buFont typeface="Wingdings" panose="05000000000000000000" pitchFamily="2" charset="2"/>
              <a:buChar char="Ø"/>
              <a:defRPr sz="2400"/>
            </a:lvl1pPr>
            <a:lvl2pPr marL="457200" indent="-182880">
              <a:buFont typeface="Arial" panose="020B0604020202020204" pitchFamily="34" charset="0"/>
              <a:buChar char="-"/>
              <a:defRPr sz="2000"/>
            </a:lvl2pPr>
            <a:lvl3pPr marL="731520" indent="-182880">
              <a:buFont typeface="Arial" panose="020B0604020202020204" pitchFamily="34" charset="0"/>
              <a:buChar char="-"/>
              <a:defRPr sz="1800"/>
            </a:lvl3pPr>
            <a:lvl4pPr marL="1005840" indent="-182880">
              <a:buFont typeface="Arial" panose="020B0604020202020204" pitchFamily="34" charset="0"/>
              <a:buChar char="-"/>
              <a:defRPr sz="1600"/>
            </a:lvl4pPr>
            <a:lvl5pPr marL="1188720" indent="-137160">
              <a:buFont typeface="Arial" panose="020B0604020202020204" pitchFamily="34" charset="0"/>
              <a:buChar char="-"/>
              <a:defRPr sz="16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ext Placeholder 4"/>
          <p:cNvSpPr>
            <a:spLocks noGrp="1"/>
          </p:cNvSpPr>
          <p:nvPr>
            <p:ph type="body" sz="quarter" idx="3"/>
          </p:nvPr>
        </p:nvSpPr>
        <p:spPr>
          <a:xfrm>
            <a:off x="4754880" y="1397000"/>
            <a:ext cx="3931920" cy="533136"/>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032000"/>
            <a:ext cx="3931920" cy="3292740"/>
          </a:xfrm>
        </p:spPr>
        <p:txBody>
          <a:bodyPr/>
          <a:lstStyle>
            <a:lvl1pPr marL="182880" indent="-182880">
              <a:buFont typeface="Wingdings" panose="05000000000000000000" pitchFamily="2" charset="2"/>
              <a:buChar char="Ø"/>
              <a:defRPr sz="2400"/>
            </a:lvl1pPr>
            <a:lvl2pPr marL="457200" indent="-182880">
              <a:buFont typeface="Arial" panose="020B0604020202020204" pitchFamily="34" charset="0"/>
              <a:buChar cha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7" name="Date Placeholder 6"/>
          <p:cNvSpPr>
            <a:spLocks noGrp="1"/>
          </p:cNvSpPr>
          <p:nvPr>
            <p:ph type="dt" sz="half" idx="10"/>
          </p:nvPr>
        </p:nvSpPr>
        <p:spPr/>
        <p:txBody>
          <a:bodyPr/>
          <a:lstStyle/>
          <a:p>
            <a:fld id="{5A42B61B-90CC-41CA-A4EF-51C74B8D6C46}" type="datetime1">
              <a:rPr lang="fr-FR" smtClean="0"/>
              <a:t>04/02/2019</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dirty="0"/>
          </a:p>
        </p:txBody>
      </p:sp>
      <p:cxnSp>
        <p:nvCxnSpPr>
          <p:cNvPr id="11" name="Straight Connector 10"/>
          <p:cNvCxnSpPr/>
          <p:nvPr/>
        </p:nvCxnSpPr>
        <p:spPr>
          <a:xfrm>
            <a:off x="4572000" y="1417340"/>
            <a:ext cx="0" cy="39166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dirty="0" smtClean="0"/>
              <a:t>Modifiez le style du titre</a:t>
            </a:r>
            <a:endParaRPr lang="en-US" dirty="0"/>
          </a:p>
        </p:txBody>
      </p:sp>
      <p:sp>
        <p:nvSpPr>
          <p:cNvPr id="3" name="Date Placeholder 2"/>
          <p:cNvSpPr>
            <a:spLocks noGrp="1"/>
          </p:cNvSpPr>
          <p:nvPr>
            <p:ph type="dt" sz="half" idx="10"/>
          </p:nvPr>
        </p:nvSpPr>
        <p:spPr/>
        <p:txBody>
          <a:bodyPr/>
          <a:lstStyle/>
          <a:p>
            <a:fld id="{B07F5FD8-072B-4D22-A020-C8D325374503}" type="datetime1">
              <a:rPr lang="fr-FR" smtClean="0"/>
              <a:t>04/02/2019</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1BF17-896D-410C-BCAB-4571791F6052}" type="datetime1">
              <a:rPr lang="fr-FR" smtClean="0"/>
              <a:t>04/02/2019</a:t>
            </a:fld>
            <a:endParaRPr lang="fr-BE" dirty="0"/>
          </a:p>
        </p:txBody>
      </p:sp>
      <p:sp>
        <p:nvSpPr>
          <p:cNvPr id="3" name="Footer Placeholder 2"/>
          <p:cNvSpPr>
            <a:spLocks noGrp="1"/>
          </p:cNvSpPr>
          <p:nvPr>
            <p:ph type="ftr" sz="quarter" idx="11"/>
          </p:nvPr>
        </p:nvSpPr>
        <p:spPr/>
        <p:txBody>
          <a:bodyPr/>
          <a:lstStyle/>
          <a:p>
            <a:endParaRPr lang="fr-BE" dirty="0"/>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660067"/>
            <a:ext cx="2139696" cy="1051560"/>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660067"/>
            <a:ext cx="5715000" cy="4648200"/>
          </a:xfrm>
        </p:spPr>
        <p:txBody>
          <a:bodyPr/>
          <a:lstStyle>
            <a:lvl1pPr marL="182880" indent="-182880">
              <a:buFont typeface="Wingdings" panose="05000000000000000000" pitchFamily="2" charset="2"/>
              <a:buChar char="Ø"/>
              <a:defRPr sz="3200"/>
            </a:lvl1pPr>
            <a:lvl2pPr marL="457200" indent="-182880">
              <a:buFont typeface="Arial" panose="020B0604020202020204" pitchFamily="34" charset="0"/>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Text Placeholder 3"/>
          <p:cNvSpPr>
            <a:spLocks noGrp="1"/>
          </p:cNvSpPr>
          <p:nvPr>
            <p:ph type="body" sz="half" idx="2"/>
          </p:nvPr>
        </p:nvSpPr>
        <p:spPr>
          <a:xfrm>
            <a:off x="457201" y="1775461"/>
            <a:ext cx="2139696" cy="3536346"/>
          </a:xfrm>
        </p:spPr>
        <p:txBody>
          <a:bodyPr/>
          <a:lstStyle>
            <a:lvl1pPr marL="285750" indent="-285750">
              <a:buFont typeface="Wingdings" panose="05000000000000000000" pitchFamily="2" charset="2"/>
              <a:buChar char="Ø"/>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Date Placeholder 4"/>
          <p:cNvSpPr>
            <a:spLocks noGrp="1"/>
          </p:cNvSpPr>
          <p:nvPr>
            <p:ph type="dt" sz="half" idx="10"/>
          </p:nvPr>
        </p:nvSpPr>
        <p:spPr/>
        <p:txBody>
          <a:bodyPr/>
          <a:lstStyle/>
          <a:p>
            <a:fld id="{E2D13EDA-996E-41EA-AD2A-7305C5AA126F}" type="datetime1">
              <a:rPr lang="fr-FR" smtClean="0"/>
              <a:t>04/02/2019</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cxnSp>
        <p:nvCxnSpPr>
          <p:cNvPr id="9" name="Straight Connector 8"/>
          <p:cNvCxnSpPr/>
          <p:nvPr/>
        </p:nvCxnSpPr>
        <p:spPr>
          <a:xfrm rot="5400000">
            <a:off x="451704" y="2983373"/>
            <a:ext cx="46482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00"/>
            <a:ext cx="2142680" cy="105410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698501"/>
            <a:ext cx="5904390" cy="4583713"/>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457200" y="1778000"/>
            <a:ext cx="2139696" cy="35356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81B9F8-D8B4-4E6B-89DF-914B0C843631}" type="datetime1">
              <a:rPr lang="fr-FR" smtClean="0"/>
              <a:t>04/02/2019</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83989"/>
            <a:ext cx="9144000" cy="190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444500"/>
            <a:ext cx="8229600" cy="8255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333500"/>
            <a:ext cx="8229600" cy="40640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0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5240"/>
            <a:ext cx="2895600" cy="274320"/>
          </a:xfrm>
          <a:prstGeom prst="rect">
            <a:avLst/>
          </a:prstGeom>
        </p:spPr>
        <p:txBody>
          <a:bodyPr vert="horz" lIns="91440" tIns="45720" rIns="91440" bIns="45720" rtlCol="0" anchor="ctr"/>
          <a:lstStyle>
            <a:lvl1pPr algn="l">
              <a:defRPr sz="1200">
                <a:solidFill>
                  <a:srgbClr val="FFFFFF"/>
                </a:solidFill>
              </a:defRPr>
            </a:lvl1pPr>
          </a:lstStyle>
          <a:p>
            <a:fld id="{A0A43C80-544A-4251-BD23-C46D750A188D}" type="datetime1">
              <a:rPr lang="fr-FR" smtClean="0"/>
              <a:t>04/02/2019</a:t>
            </a:fld>
            <a:endParaRPr lang="fr-BE" dirty="0"/>
          </a:p>
        </p:txBody>
      </p:sp>
      <p:sp>
        <p:nvSpPr>
          <p:cNvPr id="5" name="Footer Placeholder 4"/>
          <p:cNvSpPr>
            <a:spLocks noGrp="1"/>
          </p:cNvSpPr>
          <p:nvPr>
            <p:ph type="ftr" sz="quarter" idx="3"/>
          </p:nvPr>
        </p:nvSpPr>
        <p:spPr>
          <a:xfrm>
            <a:off x="3429000" y="15240"/>
            <a:ext cx="4114800" cy="274320"/>
          </a:xfrm>
          <a:prstGeom prst="rect">
            <a:avLst/>
          </a:prstGeom>
        </p:spPr>
        <p:txBody>
          <a:bodyPr vert="horz" lIns="91440" tIns="45720" rIns="91440" bIns="45720" rtlCol="0" anchor="ctr"/>
          <a:lstStyle>
            <a:lvl1pPr algn="ctr">
              <a:defRPr sz="1200">
                <a:solidFill>
                  <a:srgbClr val="FFFFFF"/>
                </a:solidFill>
              </a:defRPr>
            </a:lvl1pPr>
          </a:lstStyle>
          <a:p>
            <a:endParaRPr lang="fr-BE" dirty="0"/>
          </a:p>
        </p:txBody>
      </p:sp>
      <p:sp>
        <p:nvSpPr>
          <p:cNvPr id="6" name="Slide Number Placeholder 5"/>
          <p:cNvSpPr>
            <a:spLocks noGrp="1"/>
          </p:cNvSpPr>
          <p:nvPr>
            <p:ph type="sldNum" sz="quarter" idx="4"/>
          </p:nvPr>
        </p:nvSpPr>
        <p:spPr>
          <a:xfrm>
            <a:off x="7620000" y="15240"/>
            <a:ext cx="1066800" cy="274320"/>
          </a:xfrm>
          <a:prstGeom prst="rect">
            <a:avLst/>
          </a:prstGeom>
        </p:spPr>
        <p:txBody>
          <a:bodyPr vert="horz" lIns="91440" tIns="45720" rIns="91440" bIns="45720" rtlCol="0" anchor="ctr"/>
          <a:lstStyle>
            <a:lvl1pPr algn="l">
              <a:defRPr sz="1400" b="1">
                <a:solidFill>
                  <a:srgbClr val="FFFFFF"/>
                </a:solidFill>
              </a:defRPr>
            </a:lvl1pPr>
          </a:lstStyle>
          <a:p>
            <a:fld id="{CF4668DC-857F-487D-BFFA-8C0CA5037977}" type="slidenum">
              <a:rPr lang="fr-BE" smtClean="0"/>
              <a:t>‹N°›</a:t>
            </a:fld>
            <a:endParaRPr lang="fr-BE"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hyperlink" Target="https://tools.ietf.org/html/rfc245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3200" dirty="0" smtClean="0"/>
              <a:t>Concepts GÉNÉRAUX DES RÉSEAUX</a:t>
            </a:r>
            <a:endParaRPr lang="fr-FR" sz="3200" dirty="0"/>
          </a:p>
        </p:txBody>
      </p:sp>
      <p:sp>
        <p:nvSpPr>
          <p:cNvPr id="3" name="Sous-titre 2"/>
          <p:cNvSpPr>
            <a:spLocks noGrp="1"/>
          </p:cNvSpPr>
          <p:nvPr>
            <p:ph type="subTitle" idx="1"/>
          </p:nvPr>
        </p:nvSpPr>
        <p:spPr>
          <a:xfrm>
            <a:off x="685800" y="2921000"/>
            <a:ext cx="8422704" cy="1460500"/>
          </a:xfrm>
        </p:spPr>
        <p:txBody>
          <a:bodyPr/>
          <a:lstStyle/>
          <a:p>
            <a:r>
              <a:rPr lang="fr-FR" dirty="0" smtClean="0"/>
              <a:t>Routage Dynamique: RIP et EIGRP</a:t>
            </a:r>
          </a:p>
          <a:p>
            <a:pPr lvl="0">
              <a:buClr>
                <a:srgbClr val="4F81BD"/>
              </a:buClr>
            </a:pPr>
            <a:r>
              <a:rPr lang="fr-FR" sz="2000" i="1" dirty="0" smtClean="0">
                <a:solidFill>
                  <a:srgbClr val="002060"/>
                </a:solidFill>
              </a:rPr>
              <a:t>Taghrid Asfour</a:t>
            </a:r>
            <a:endParaRPr lang="fr-FR" sz="2000" i="1" dirty="0">
              <a:solidFill>
                <a:srgbClr val="002060"/>
              </a:solidFill>
            </a:endParaRPr>
          </a:p>
          <a:p>
            <a:endParaRPr lang="fr-FR" dirty="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95983"/>
            <a:ext cx="7920880" cy="1526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numéro de diapositive 3"/>
          <p:cNvSpPr>
            <a:spLocks noGrp="1"/>
          </p:cNvSpPr>
          <p:nvPr>
            <p:ph type="sldNum" sz="quarter" idx="12"/>
          </p:nvPr>
        </p:nvSpPr>
        <p:spPr/>
        <p:txBody>
          <a:bodyPr/>
          <a:lstStyle/>
          <a:p>
            <a:fld id="{CF4668DC-857F-487D-BFFA-8C0CA5037977}" type="slidenum">
              <a:rPr lang="fr-BE" smtClean="0"/>
              <a:t>1</a:t>
            </a:fld>
            <a:endParaRPr lang="fr-BE" dirty="0"/>
          </a:p>
        </p:txBody>
      </p:sp>
      <p:pic>
        <p:nvPicPr>
          <p:cNvPr id="8" name="Image 7"/>
          <p:cNvPicPr>
            <a:picLocks noChangeAspect="1"/>
          </p:cNvPicPr>
          <p:nvPr/>
        </p:nvPicPr>
        <p:blipFill>
          <a:blip r:embed="rId3"/>
          <a:stretch>
            <a:fillRect/>
          </a:stretch>
        </p:blipFill>
        <p:spPr>
          <a:xfrm>
            <a:off x="683567" y="628386"/>
            <a:ext cx="1368355" cy="932969"/>
          </a:xfrm>
          <a:prstGeom prst="rect">
            <a:avLst/>
          </a:prstGeom>
        </p:spPr>
      </p:pic>
      <p:pic>
        <p:nvPicPr>
          <p:cNvPr id="10" name="Image 9"/>
          <p:cNvPicPr>
            <a:picLocks noChangeAspect="1"/>
          </p:cNvPicPr>
          <p:nvPr/>
        </p:nvPicPr>
        <p:blipFill>
          <a:blip r:embed="rId4"/>
          <a:stretch>
            <a:fillRect/>
          </a:stretch>
        </p:blipFill>
        <p:spPr>
          <a:xfrm>
            <a:off x="6358558" y="751941"/>
            <a:ext cx="2175842" cy="504543"/>
          </a:xfrm>
          <a:prstGeom prst="rect">
            <a:avLst/>
          </a:prstGeom>
        </p:spPr>
      </p:pic>
    </p:spTree>
    <p:extLst>
      <p:ext uri="{BB962C8B-B14F-4D97-AF65-F5344CB8AC3E}">
        <p14:creationId xmlns:p14="http://schemas.microsoft.com/office/powerpoint/2010/main" val="2597286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p:txBody>
          <a:bodyPr/>
          <a:lstStyle/>
          <a:p>
            <a:r>
              <a:rPr lang="fr-FR" altLang="fr-FR" dirty="0" smtClean="0"/>
              <a:t>RIP: format de message</a:t>
            </a:r>
          </a:p>
        </p:txBody>
      </p:sp>
      <p:sp>
        <p:nvSpPr>
          <p:cNvPr id="6" name="Espace réservé du contenu 5"/>
          <p:cNvSpPr>
            <a:spLocks noGrp="1"/>
          </p:cNvSpPr>
          <p:nvPr>
            <p:ph sz="half" idx="1"/>
          </p:nvPr>
        </p:nvSpPr>
        <p:spPr>
          <a:xfrm>
            <a:off x="179512" y="1417340"/>
            <a:ext cx="4038600" cy="3931920"/>
          </a:xfrm>
        </p:spPr>
        <p:txBody>
          <a:bodyPr>
            <a:normAutofit/>
          </a:bodyPr>
          <a:lstStyle/>
          <a:p>
            <a:pPr>
              <a:defRPr/>
            </a:pPr>
            <a:r>
              <a:rPr lang="fr-FR" sz="1800" dirty="0" smtClean="0"/>
              <a:t>Modifications par rapport à RIPv1</a:t>
            </a:r>
          </a:p>
          <a:p>
            <a:pPr lvl="1">
              <a:defRPr/>
            </a:pPr>
            <a:r>
              <a:rPr lang="fr-FR" sz="1600" dirty="0" smtClean="0"/>
              <a:t>Au niveau du format de message RIPv2</a:t>
            </a:r>
          </a:p>
          <a:p>
            <a:pPr lvl="2">
              <a:defRPr/>
            </a:pPr>
            <a:r>
              <a:rPr lang="fr-FR" sz="1200" dirty="0" smtClean="0"/>
              <a:t>Le champ « masque de sous réseau »</a:t>
            </a:r>
          </a:p>
          <a:p>
            <a:pPr lvl="2">
              <a:defRPr/>
            </a:pPr>
            <a:r>
              <a:rPr lang="fr-FR" sz="1200" dirty="0" smtClean="0"/>
              <a:t>Le champ « saut suivant »</a:t>
            </a:r>
          </a:p>
          <a:p>
            <a:pPr lvl="2">
              <a:defRPr/>
            </a:pPr>
            <a:r>
              <a:rPr lang="fr-FR" sz="1200" dirty="0" smtClean="0"/>
              <a:t>Conséquences: permet le  routage </a:t>
            </a:r>
            <a:r>
              <a:rPr lang="fr-FR" sz="1200" dirty="0" err="1" smtClean="0"/>
              <a:t>classless</a:t>
            </a:r>
            <a:r>
              <a:rPr lang="fr-FR" sz="1200" dirty="0" smtClean="0"/>
              <a:t> et le VLSM</a:t>
            </a:r>
          </a:p>
          <a:p>
            <a:pPr lvl="1">
              <a:defRPr/>
            </a:pPr>
            <a:r>
              <a:rPr lang="fr-FR" sz="1600" dirty="0" smtClean="0"/>
              <a:t>Les mises à jour sont envoyées par multicast à l’adresse 224.0.0.9 et non pas par broadcast</a:t>
            </a:r>
          </a:p>
          <a:p>
            <a:pPr lvl="1">
              <a:defRPr/>
            </a:pPr>
            <a:r>
              <a:rPr lang="fr-FR" sz="1600" dirty="0" smtClean="0"/>
              <a:t>Configuration: similaire à RIPv1 il suffit de préciser l’utilisation de la version 2</a:t>
            </a:r>
          </a:p>
        </p:txBody>
      </p:sp>
      <p:pic>
        <p:nvPicPr>
          <p:cNvPr id="66565"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4211960" y="1273324"/>
            <a:ext cx="4794449" cy="3356113"/>
          </a:xfrm>
          <a:noFill/>
        </p:spPr>
      </p:pic>
      <p:sp>
        <p:nvSpPr>
          <p:cNvPr id="4" name="Espace réservé du numéro de diapositive 3"/>
          <p:cNvSpPr>
            <a:spLocks noGrp="1"/>
          </p:cNvSpPr>
          <p:nvPr>
            <p:ph type="sldNum" sz="quarter" idx="12"/>
          </p:nvPr>
        </p:nvSpPr>
        <p:spPr>
          <a:prstGeom prst="rect">
            <a:avLst/>
          </a:prstGeom>
        </p:spPr>
        <p:txBody>
          <a:bodyPr/>
          <a:lstStyle/>
          <a:p>
            <a:pPr>
              <a:defRPr/>
            </a:pPr>
            <a:fld id="{47E1F673-FAE3-4FDD-8F10-269B1CB18F50}" type="slidenum">
              <a:rPr lang="fr-FR" smtClean="0"/>
              <a:pPr>
                <a:defRPr/>
              </a:pPr>
              <a:t>10</a:t>
            </a:fld>
            <a:endParaRPr lang="fr-FR" dirty="0"/>
          </a:p>
        </p:txBody>
      </p:sp>
    </p:spTree>
    <p:extLst>
      <p:ext uri="{BB962C8B-B14F-4D97-AF65-F5344CB8AC3E}">
        <p14:creationId xmlns:p14="http://schemas.microsoft.com/office/powerpoint/2010/main" val="3928050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p:txBody>
          <a:bodyPr/>
          <a:lstStyle/>
          <a:p>
            <a:r>
              <a:rPr lang="fr-FR" altLang="fr-FR" dirty="0" smtClean="0"/>
              <a:t>RIP: Calcul des routes</a:t>
            </a:r>
          </a:p>
        </p:txBody>
      </p:sp>
      <p:sp>
        <p:nvSpPr>
          <p:cNvPr id="3" name="Espace réservé du contenu 2"/>
          <p:cNvSpPr>
            <a:spLocks noGrp="1"/>
          </p:cNvSpPr>
          <p:nvPr>
            <p:ph idx="1"/>
          </p:nvPr>
        </p:nvSpPr>
        <p:spPr/>
        <p:txBody>
          <a:bodyPr>
            <a:normAutofit/>
          </a:bodyPr>
          <a:lstStyle/>
          <a:p>
            <a:r>
              <a:rPr lang="fr-FR" dirty="0" smtClean="0"/>
              <a:t>RIP utilise l’algorithme de </a:t>
            </a:r>
            <a:r>
              <a:rPr lang="fr-FR" dirty="0" smtClean="0">
                <a:solidFill>
                  <a:srgbClr val="00B050"/>
                </a:solidFill>
              </a:rPr>
              <a:t>Bellman-Ford</a:t>
            </a:r>
          </a:p>
          <a:p>
            <a:pPr lvl="1"/>
            <a:r>
              <a:rPr lang="fr-FR" dirty="0" smtClean="0"/>
              <a:t>A la réception des tables de routage des voisins un routeur RIP exécute l’algorithme de </a:t>
            </a:r>
            <a:r>
              <a:rPr lang="fr-FR" dirty="0" err="1" smtClean="0"/>
              <a:t>Belleman</a:t>
            </a:r>
            <a:r>
              <a:rPr lang="fr-FR" dirty="0" smtClean="0"/>
              <a:t>-Ford : </a:t>
            </a:r>
          </a:p>
          <a:p>
            <a:pPr lvl="2"/>
            <a:r>
              <a:rPr lang="fr-FR" dirty="0" smtClean="0"/>
              <a:t>Le routeur examine chaque entrée (route) reçue</a:t>
            </a:r>
          </a:p>
          <a:p>
            <a:pPr lvl="3"/>
            <a:r>
              <a:rPr lang="fr-FR" dirty="0" smtClean="0">
                <a:solidFill>
                  <a:srgbClr val="3E67A4"/>
                </a:solidFill>
              </a:rPr>
              <a:t>Si l’entrée n’est pas dans sa table de routage </a:t>
            </a:r>
            <a:r>
              <a:rPr lang="fr-FR" dirty="0" smtClean="0"/>
              <a:t>alors elle est insérée dans la table avec un </a:t>
            </a:r>
            <a:r>
              <a:rPr lang="fr-FR" dirty="0" err="1" smtClean="0"/>
              <a:t>coût_nouveau</a:t>
            </a:r>
            <a:r>
              <a:rPr lang="fr-FR" dirty="0" smtClean="0"/>
              <a:t>= coût initial + 1</a:t>
            </a:r>
          </a:p>
          <a:p>
            <a:pPr lvl="3"/>
            <a:r>
              <a:rPr lang="fr-FR" dirty="0" smtClean="0">
                <a:solidFill>
                  <a:srgbClr val="3E67A4"/>
                </a:solidFill>
              </a:rPr>
              <a:t>Si l’entrée est déjà dans la table</a:t>
            </a:r>
            <a:r>
              <a:rPr lang="fr-FR" dirty="0" smtClean="0"/>
              <a:t> alors le coût de la route existante est comparé avec le coût de la nouvelle route + 1 et on choisit d’insérer la route avec  le coût le plus faible</a:t>
            </a:r>
          </a:p>
          <a:p>
            <a:pPr lvl="3"/>
            <a:r>
              <a:rPr lang="fr-FR" dirty="0" smtClean="0">
                <a:solidFill>
                  <a:srgbClr val="3E67A4"/>
                </a:solidFill>
              </a:rPr>
              <a:t>Sinon il n’y a pas de changement</a:t>
            </a:r>
          </a:p>
          <a:p>
            <a:pPr lvl="2"/>
            <a:r>
              <a:rPr lang="fr-FR" dirty="0" smtClean="0"/>
              <a:t>La modification d’une route dans la table d’un routeur engendre l’émission de la nouvelle table sur tous les ports de routeur</a:t>
            </a:r>
          </a:p>
          <a:p>
            <a:pPr lvl="2"/>
            <a:r>
              <a:rPr lang="fr-FR" dirty="0" smtClean="0"/>
              <a:t>Les échanges entre les routeurs continuent jusqu’à la convergence </a:t>
            </a:r>
          </a:p>
          <a:p>
            <a:endParaRPr lang="fr-FR" dirty="0"/>
          </a:p>
        </p:txBody>
      </p:sp>
      <p:sp>
        <p:nvSpPr>
          <p:cNvPr id="4" name="Espace réservé du numéro de diapositive 3"/>
          <p:cNvSpPr>
            <a:spLocks noGrp="1"/>
          </p:cNvSpPr>
          <p:nvPr>
            <p:ph type="sldNum" sz="quarter" idx="12"/>
          </p:nvPr>
        </p:nvSpPr>
        <p:spPr>
          <a:prstGeom prst="rect">
            <a:avLst/>
          </a:prstGeom>
        </p:spPr>
        <p:txBody>
          <a:bodyPr/>
          <a:lstStyle/>
          <a:p>
            <a:pPr>
              <a:defRPr/>
            </a:pPr>
            <a:fld id="{895B9AEB-E768-4963-B77F-DC0291E4C81F}" type="slidenum">
              <a:rPr lang="fr-FR" smtClean="0"/>
              <a:pPr>
                <a:defRPr/>
              </a:pPr>
              <a:t>11</a:t>
            </a:fld>
            <a:endParaRPr lang="fr-FR" dirty="0"/>
          </a:p>
        </p:txBody>
      </p:sp>
    </p:spTree>
    <p:extLst>
      <p:ext uri="{BB962C8B-B14F-4D97-AF65-F5344CB8AC3E}">
        <p14:creationId xmlns:p14="http://schemas.microsoft.com/office/powerpoint/2010/main" val="4243128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tabLst>
                <a:tab pos="4803775" algn="l"/>
              </a:tabLst>
              <a:defRPr/>
            </a:pPr>
            <a:r>
              <a:rPr lang="fr-FR" dirty="0"/>
              <a:t>C</a:t>
            </a:r>
            <a:r>
              <a:rPr lang="fr-FR" dirty="0" smtClean="0"/>
              <a:t>onfiguration RIP</a:t>
            </a:r>
            <a:endParaRPr lang="fr-FR" sz="2800" dirty="0"/>
          </a:p>
        </p:txBody>
      </p:sp>
      <p:sp>
        <p:nvSpPr>
          <p:cNvPr id="15" name="Espace réservé du contenu 14"/>
          <p:cNvSpPr>
            <a:spLocks noGrp="1"/>
          </p:cNvSpPr>
          <p:nvPr>
            <p:ph idx="1"/>
          </p:nvPr>
        </p:nvSpPr>
        <p:spPr>
          <a:xfrm>
            <a:off x="457200" y="3865612"/>
            <a:ext cx="8229600" cy="504056"/>
          </a:xfrm>
        </p:spPr>
        <p:txBody>
          <a:bodyPr>
            <a:normAutofit fontScale="55000" lnSpcReduction="20000"/>
          </a:bodyPr>
          <a:lstStyle/>
          <a:p>
            <a:r>
              <a:rPr lang="fr-FR" dirty="0" smtClean="0"/>
              <a:t>Si les sous réseaux à déclarer sont issus de la division d’un réseau principal il suffit de déclarer le réseau principal</a:t>
            </a:r>
          </a:p>
          <a:p>
            <a:pPr lvl="1"/>
            <a:r>
              <a:rPr lang="fr-FR" dirty="0" smtClean="0"/>
              <a:t>Le routeur trouvera les sous réseaux exacts à déclarer en examinant les adresses IP de ses interfaces</a:t>
            </a:r>
          </a:p>
          <a:p>
            <a:endParaRPr lang="fr-FR" dirty="0" smtClean="0"/>
          </a:p>
        </p:txBody>
      </p:sp>
      <p:pic>
        <p:nvPicPr>
          <p:cNvPr id="21507"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7778" b="44100"/>
          <a:stretch/>
        </p:blipFill>
        <p:spPr bwMode="auto">
          <a:xfrm>
            <a:off x="251520" y="1345332"/>
            <a:ext cx="4827898" cy="117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77237" y="2523118"/>
            <a:ext cx="3600400" cy="1198477"/>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R1</a:t>
            </a:r>
          </a:p>
          <a:p>
            <a:r>
              <a:rPr lang="fr-FR" sz="1200" dirty="0" smtClean="0"/>
              <a:t>R1(config)#router rip</a:t>
            </a:r>
          </a:p>
          <a:p>
            <a:r>
              <a:rPr lang="fr-FR" sz="1200" dirty="0" smtClean="0"/>
              <a:t>R1(config-router)#version 2</a:t>
            </a:r>
          </a:p>
          <a:p>
            <a:r>
              <a:rPr lang="fr-FR" sz="1200" dirty="0" smtClean="0"/>
              <a:t>R1(config-router)#network 192.168.1.0</a:t>
            </a:r>
          </a:p>
          <a:p>
            <a:r>
              <a:rPr lang="fr-FR" sz="1200" dirty="0"/>
              <a:t>R1(config-router</a:t>
            </a:r>
            <a:r>
              <a:rPr lang="fr-FR" sz="1200" dirty="0" smtClean="0"/>
              <a:t>)#network 192.168.2.0</a:t>
            </a:r>
          </a:p>
          <a:p>
            <a:r>
              <a:rPr lang="fr-FR" sz="1200" dirty="0" smtClean="0"/>
              <a:t>R1(config-router)#</a:t>
            </a:r>
            <a:r>
              <a:rPr lang="fr-FR" sz="1200" dirty="0" smtClean="0">
                <a:solidFill>
                  <a:schemeClr val="bg1">
                    <a:lumMod val="50000"/>
                  </a:schemeClr>
                </a:solidFill>
              </a:rPr>
              <a:t>auto-</a:t>
            </a:r>
            <a:r>
              <a:rPr lang="fr-FR" sz="1200" dirty="0" err="1" smtClean="0">
                <a:solidFill>
                  <a:schemeClr val="bg1">
                    <a:lumMod val="50000"/>
                  </a:schemeClr>
                </a:solidFill>
              </a:rPr>
              <a:t>summary</a:t>
            </a:r>
            <a:endParaRPr lang="fr-FR" sz="1200" dirty="0">
              <a:solidFill>
                <a:schemeClr val="bg1">
                  <a:lumMod val="50000"/>
                </a:schemeClr>
              </a:solidFill>
            </a:endParaRPr>
          </a:p>
        </p:txBody>
      </p:sp>
      <p:cxnSp>
        <p:nvCxnSpPr>
          <p:cNvPr id="3" name="Connecteur droit avec flèche 2"/>
          <p:cNvCxnSpPr/>
          <p:nvPr/>
        </p:nvCxnSpPr>
        <p:spPr>
          <a:xfrm>
            <a:off x="2771800" y="3027175"/>
            <a:ext cx="33123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6156176" y="2857500"/>
            <a:ext cx="2323072" cy="276999"/>
          </a:xfrm>
          <a:prstGeom prst="rect">
            <a:avLst/>
          </a:prstGeom>
          <a:noFill/>
        </p:spPr>
        <p:txBody>
          <a:bodyPr wrap="none" rtlCol="0">
            <a:spAutoFit/>
          </a:bodyPr>
          <a:lstStyle/>
          <a:p>
            <a:r>
              <a:rPr lang="fr-FR" sz="1200" dirty="0" smtClean="0"/>
              <a:t>Indiquer la version du protocole</a:t>
            </a:r>
            <a:endParaRPr lang="fr-FR" sz="1200" dirty="0"/>
          </a:p>
        </p:txBody>
      </p:sp>
      <p:cxnSp>
        <p:nvCxnSpPr>
          <p:cNvPr id="9" name="Connecteur droit avec flèche 8"/>
          <p:cNvCxnSpPr/>
          <p:nvPr/>
        </p:nvCxnSpPr>
        <p:spPr>
          <a:xfrm>
            <a:off x="3275856" y="3217540"/>
            <a:ext cx="2808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6156176" y="3084557"/>
            <a:ext cx="2606804" cy="276999"/>
          </a:xfrm>
          <a:prstGeom prst="rect">
            <a:avLst/>
          </a:prstGeom>
          <a:noFill/>
        </p:spPr>
        <p:txBody>
          <a:bodyPr wrap="none" rtlCol="0">
            <a:spAutoFit/>
          </a:bodyPr>
          <a:lstStyle/>
          <a:p>
            <a:r>
              <a:rPr lang="fr-FR" sz="1200" dirty="0" smtClean="0"/>
              <a:t>Déclarer le réseau connecté à G0/0</a:t>
            </a:r>
            <a:endParaRPr lang="fr-FR" sz="1200" dirty="0"/>
          </a:p>
        </p:txBody>
      </p:sp>
      <p:cxnSp>
        <p:nvCxnSpPr>
          <p:cNvPr id="12" name="Connecteur droit avec flèche 11"/>
          <p:cNvCxnSpPr/>
          <p:nvPr/>
        </p:nvCxnSpPr>
        <p:spPr>
          <a:xfrm flipV="1">
            <a:off x="3275856" y="3433563"/>
            <a:ext cx="280831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156176" y="3300581"/>
            <a:ext cx="2717411" cy="276999"/>
          </a:xfrm>
          <a:prstGeom prst="rect">
            <a:avLst/>
          </a:prstGeom>
        </p:spPr>
        <p:txBody>
          <a:bodyPr wrap="none">
            <a:spAutoFit/>
          </a:bodyPr>
          <a:lstStyle/>
          <a:p>
            <a:r>
              <a:rPr lang="fr-FR" sz="1200" dirty="0"/>
              <a:t>Déclarer le réseau connecté à </a:t>
            </a:r>
            <a:r>
              <a:rPr lang="fr-FR" sz="1200" dirty="0" smtClean="0"/>
              <a:t>S0/0/0</a:t>
            </a:r>
            <a:endParaRPr lang="fr-FR" sz="1200" dirty="0"/>
          </a:p>
        </p:txBody>
      </p:sp>
      <p:sp>
        <p:nvSpPr>
          <p:cNvPr id="19" name="Rectangle 18"/>
          <p:cNvSpPr/>
          <p:nvPr/>
        </p:nvSpPr>
        <p:spPr>
          <a:xfrm>
            <a:off x="683568" y="4585692"/>
            <a:ext cx="3600400" cy="100811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fr-FR" sz="1100" dirty="0" smtClean="0"/>
              <a:t>Router(config)#router rip</a:t>
            </a:r>
          </a:p>
          <a:p>
            <a:r>
              <a:rPr lang="fr-FR" sz="1100" dirty="0" smtClean="0"/>
              <a:t>Router(config-router)#version 2</a:t>
            </a:r>
          </a:p>
          <a:p>
            <a:r>
              <a:rPr lang="fr-FR" sz="1100" dirty="0" smtClean="0"/>
              <a:t>Router(config-router)#network 10.1.0.0</a:t>
            </a:r>
          </a:p>
          <a:p>
            <a:r>
              <a:rPr lang="fr-FR" sz="1100" dirty="0" smtClean="0"/>
              <a:t>Router(config-router)#network 10.2.0.0</a:t>
            </a:r>
          </a:p>
          <a:p>
            <a:r>
              <a:rPr lang="fr-FR" sz="1100" dirty="0"/>
              <a:t>Router(config-router)#network </a:t>
            </a:r>
            <a:r>
              <a:rPr lang="fr-FR" sz="1100" dirty="0" smtClean="0"/>
              <a:t>10.3.0.0</a:t>
            </a:r>
            <a:endParaRPr lang="fr-FR" sz="1100" dirty="0"/>
          </a:p>
          <a:p>
            <a:endParaRPr lang="fr-FR" sz="1100" dirty="0"/>
          </a:p>
        </p:txBody>
      </p:sp>
      <p:sp>
        <p:nvSpPr>
          <p:cNvPr id="20" name="Rectangle 19"/>
          <p:cNvSpPr/>
          <p:nvPr/>
        </p:nvSpPr>
        <p:spPr>
          <a:xfrm>
            <a:off x="5152820" y="4585692"/>
            <a:ext cx="3600400" cy="936104"/>
          </a:xfrm>
          <a:prstGeom prst="rect">
            <a:avLst/>
          </a:prstGeom>
          <a:ln w="3175">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r>
              <a:rPr lang="fr-FR" sz="1100" dirty="0" smtClean="0"/>
              <a:t>Router(config)#router rip</a:t>
            </a:r>
          </a:p>
          <a:p>
            <a:r>
              <a:rPr lang="fr-FR" sz="1100" dirty="0" smtClean="0"/>
              <a:t>Router(config-router)#version 2</a:t>
            </a:r>
          </a:p>
          <a:p>
            <a:r>
              <a:rPr lang="fr-FR" sz="1100" dirty="0" smtClean="0"/>
              <a:t>Router(config-router)#network 10.0.0.0</a:t>
            </a:r>
          </a:p>
        </p:txBody>
      </p:sp>
      <p:cxnSp>
        <p:nvCxnSpPr>
          <p:cNvPr id="17" name="Connecteur droit 16"/>
          <p:cNvCxnSpPr/>
          <p:nvPr/>
        </p:nvCxnSpPr>
        <p:spPr>
          <a:xfrm flipH="1">
            <a:off x="683568" y="4585692"/>
            <a:ext cx="3600400" cy="1008112"/>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Connecteur droit 20"/>
          <p:cNvCxnSpPr/>
          <p:nvPr/>
        </p:nvCxnSpPr>
        <p:spPr>
          <a:xfrm>
            <a:off x="683568" y="4585692"/>
            <a:ext cx="3600400" cy="1008112"/>
          </a:xfrm>
          <a:prstGeom prst="line">
            <a:avLst/>
          </a:prstGeom>
        </p:spPr>
        <p:style>
          <a:lnRef idx="1">
            <a:schemeClr val="accent2"/>
          </a:lnRef>
          <a:fillRef idx="0">
            <a:schemeClr val="accent2"/>
          </a:fillRef>
          <a:effectRef idx="0">
            <a:schemeClr val="accent2"/>
          </a:effectRef>
          <a:fontRef idx="minor">
            <a:schemeClr val="tx1"/>
          </a:fontRef>
        </p:style>
      </p:cxnSp>
      <p:sp>
        <p:nvSpPr>
          <p:cNvPr id="22" name="Flèche droite 21"/>
          <p:cNvSpPr/>
          <p:nvPr/>
        </p:nvSpPr>
        <p:spPr>
          <a:xfrm>
            <a:off x="4338870" y="5017740"/>
            <a:ext cx="651434" cy="288032"/>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600"/>
          </a:p>
        </p:txBody>
      </p:sp>
      <p:cxnSp>
        <p:nvCxnSpPr>
          <p:cNvPr id="26" name="Connecteur droit avec flèche 25"/>
          <p:cNvCxnSpPr/>
          <p:nvPr/>
        </p:nvCxnSpPr>
        <p:spPr>
          <a:xfrm>
            <a:off x="2915816" y="3649588"/>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156176" y="3516605"/>
            <a:ext cx="2557110" cy="276999"/>
          </a:xfrm>
          <a:prstGeom prst="rect">
            <a:avLst/>
          </a:prstGeom>
        </p:spPr>
        <p:txBody>
          <a:bodyPr wrap="none">
            <a:spAutoFit/>
          </a:bodyPr>
          <a:lstStyle/>
          <a:p>
            <a:r>
              <a:rPr lang="fr-FR" sz="1200" dirty="0" smtClean="0"/>
              <a:t>Cette commande existe par défaut</a:t>
            </a:r>
            <a:endParaRPr lang="fr-FR" sz="1200" dirty="0"/>
          </a:p>
        </p:txBody>
      </p:sp>
      <p:sp>
        <p:nvSpPr>
          <p:cNvPr id="2" name="ZoneTexte 1"/>
          <p:cNvSpPr txBox="1"/>
          <p:nvPr/>
        </p:nvSpPr>
        <p:spPr>
          <a:xfrm>
            <a:off x="683568" y="4304674"/>
            <a:ext cx="1641796" cy="276999"/>
          </a:xfrm>
          <a:prstGeom prst="rect">
            <a:avLst/>
          </a:prstGeom>
          <a:noFill/>
        </p:spPr>
        <p:txBody>
          <a:bodyPr wrap="none" rtlCol="0">
            <a:spAutoFit/>
          </a:bodyPr>
          <a:lstStyle/>
          <a:p>
            <a:r>
              <a:rPr lang="fr-FR" sz="1200" dirty="0" smtClean="0">
                <a:solidFill>
                  <a:srgbClr val="FF0000"/>
                </a:solidFill>
              </a:rPr>
              <a:t>Configuration à éviter</a:t>
            </a:r>
            <a:endParaRPr lang="fr-FR" sz="1200" dirty="0">
              <a:solidFill>
                <a:srgbClr val="FF0000"/>
              </a:solidFill>
            </a:endParaRPr>
          </a:p>
        </p:txBody>
      </p:sp>
      <p:sp>
        <p:nvSpPr>
          <p:cNvPr id="23" name="ZoneTexte 22"/>
          <p:cNvSpPr txBox="1"/>
          <p:nvPr/>
        </p:nvSpPr>
        <p:spPr>
          <a:xfrm>
            <a:off x="5128721" y="4304673"/>
            <a:ext cx="2117887" cy="276999"/>
          </a:xfrm>
          <a:prstGeom prst="rect">
            <a:avLst/>
          </a:prstGeom>
          <a:noFill/>
        </p:spPr>
        <p:txBody>
          <a:bodyPr wrap="none" rtlCol="0">
            <a:spAutoFit/>
          </a:bodyPr>
          <a:lstStyle/>
          <a:p>
            <a:r>
              <a:rPr lang="fr-FR" sz="1200" dirty="0" smtClean="0">
                <a:solidFill>
                  <a:srgbClr val="00B050"/>
                </a:solidFill>
              </a:rPr>
              <a:t>Configuration recommandée</a:t>
            </a:r>
            <a:endParaRPr lang="fr-FR" sz="1200" dirty="0">
              <a:solidFill>
                <a:srgbClr val="00B050"/>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12</a:t>
            </a:fld>
            <a:endParaRPr lang="fr-BE" dirty="0"/>
          </a:p>
        </p:txBody>
      </p:sp>
    </p:spTree>
    <p:extLst>
      <p:ext uri="{BB962C8B-B14F-4D97-AF65-F5344CB8AC3E}">
        <p14:creationId xmlns:p14="http://schemas.microsoft.com/office/powerpoint/2010/main" val="3423192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tabLst>
                <a:tab pos="4803775" algn="l"/>
              </a:tabLst>
              <a:defRPr/>
            </a:pPr>
            <a:r>
              <a:rPr lang="fr-FR" dirty="0" smtClean="0"/>
              <a:t>La commande network</a:t>
            </a:r>
            <a:endParaRPr lang="fr-FR" sz="2800" dirty="0"/>
          </a:p>
        </p:txBody>
      </p:sp>
      <p:pic>
        <p:nvPicPr>
          <p:cNvPr id="21507"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7778" b="44100"/>
          <a:stretch/>
        </p:blipFill>
        <p:spPr bwMode="auto">
          <a:xfrm>
            <a:off x="251520" y="1489348"/>
            <a:ext cx="4827898" cy="117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7504" y="2930163"/>
            <a:ext cx="3600400" cy="1198477"/>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R1</a:t>
            </a:r>
          </a:p>
          <a:p>
            <a:r>
              <a:rPr lang="fr-FR" sz="1200" dirty="0" smtClean="0"/>
              <a:t>R1(config)#router rip</a:t>
            </a:r>
          </a:p>
          <a:p>
            <a:r>
              <a:rPr lang="fr-FR" sz="1200" dirty="0" smtClean="0"/>
              <a:t>R1(config-router)#version 2</a:t>
            </a:r>
          </a:p>
          <a:p>
            <a:r>
              <a:rPr lang="fr-FR" sz="1200" dirty="0" smtClean="0"/>
              <a:t>R1(config-router)#network 192.168.1.0</a:t>
            </a:r>
          </a:p>
          <a:p>
            <a:r>
              <a:rPr lang="fr-FR" sz="1200" dirty="0" smtClean="0"/>
              <a:t>R1(config-router)#network 192.168.2.0</a:t>
            </a:r>
          </a:p>
          <a:p>
            <a:r>
              <a:rPr lang="fr-FR" sz="1200" dirty="0" smtClean="0"/>
              <a:t>R1(config-router)#</a:t>
            </a:r>
            <a:r>
              <a:rPr lang="fr-FR" sz="1200" dirty="0" smtClean="0">
                <a:solidFill>
                  <a:schemeClr val="bg1">
                    <a:lumMod val="50000"/>
                  </a:schemeClr>
                </a:solidFill>
              </a:rPr>
              <a:t>auto-</a:t>
            </a:r>
            <a:r>
              <a:rPr lang="fr-FR" sz="1200" dirty="0" err="1" smtClean="0">
                <a:solidFill>
                  <a:schemeClr val="bg1">
                    <a:lumMod val="50000"/>
                  </a:schemeClr>
                </a:solidFill>
              </a:rPr>
              <a:t>summary</a:t>
            </a:r>
            <a:endParaRPr lang="fr-FR" sz="1200" dirty="0">
              <a:solidFill>
                <a:schemeClr val="bg1">
                  <a:lumMod val="50000"/>
                </a:schemeClr>
              </a:solidFill>
            </a:endParaRPr>
          </a:p>
        </p:txBody>
      </p:sp>
      <p:sp>
        <p:nvSpPr>
          <p:cNvPr id="6" name="ZoneTexte 5"/>
          <p:cNvSpPr txBox="1"/>
          <p:nvPr/>
        </p:nvSpPr>
        <p:spPr>
          <a:xfrm>
            <a:off x="4067944" y="2918343"/>
            <a:ext cx="4860032"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sz="1200" b="1" dirty="0" smtClean="0">
                <a:solidFill>
                  <a:schemeClr val="accent1"/>
                </a:solidFill>
              </a:rPr>
              <a:t>Deux </a:t>
            </a:r>
            <a:r>
              <a:rPr lang="fr-FR" sz="1200" dirty="0" smtClean="0"/>
              <a:t>principales fonctions pour cette commande network:</a:t>
            </a:r>
          </a:p>
          <a:p>
            <a:pPr marL="228600" indent="-228600">
              <a:buFont typeface="+mj-lt"/>
              <a:buAutoNum type="arabicPeriod"/>
            </a:pPr>
            <a:r>
              <a:rPr lang="fr-FR" sz="1200" dirty="0" smtClean="0"/>
              <a:t>Autoriser les messages rip </a:t>
            </a:r>
            <a:r>
              <a:rPr lang="fr-FR" sz="1200" dirty="0"/>
              <a:t>à</a:t>
            </a:r>
            <a:r>
              <a:rPr lang="fr-FR" sz="1200" dirty="0" smtClean="0"/>
              <a:t> passer par l’interface G0/0 (entrée et sortie)</a:t>
            </a:r>
          </a:p>
          <a:p>
            <a:pPr marL="228600" indent="-228600">
              <a:buFont typeface="+mj-lt"/>
              <a:buAutoNum type="arabicPeriod"/>
            </a:pPr>
            <a:r>
              <a:rPr lang="fr-FR" sz="1200" dirty="0" smtClean="0"/>
              <a:t>Annoncer le préfixe 192.168.1.0/24 aux routeurs voisins </a:t>
            </a:r>
          </a:p>
          <a:p>
            <a:endParaRPr lang="fr-FR" sz="1200" dirty="0"/>
          </a:p>
        </p:txBody>
      </p:sp>
      <p:cxnSp>
        <p:nvCxnSpPr>
          <p:cNvPr id="10" name="Connecteur droit avec flèche 9"/>
          <p:cNvCxnSpPr/>
          <p:nvPr/>
        </p:nvCxnSpPr>
        <p:spPr>
          <a:xfrm flipV="1">
            <a:off x="2771800" y="3289548"/>
            <a:ext cx="1152128" cy="28803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7" name="ZoneTexte 26"/>
          <p:cNvSpPr txBox="1"/>
          <p:nvPr/>
        </p:nvSpPr>
        <p:spPr>
          <a:xfrm>
            <a:off x="4067944" y="4128640"/>
            <a:ext cx="4860032"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200" b="1" dirty="0" smtClean="0">
                <a:solidFill>
                  <a:schemeClr val="accent1"/>
                </a:solidFill>
              </a:rPr>
              <a:t>Deux</a:t>
            </a:r>
            <a:r>
              <a:rPr lang="fr-FR" sz="1200" dirty="0" smtClean="0">
                <a:solidFill>
                  <a:schemeClr val="accent1"/>
                </a:solidFill>
              </a:rPr>
              <a:t> </a:t>
            </a:r>
            <a:r>
              <a:rPr lang="fr-FR" sz="1200" dirty="0" smtClean="0"/>
              <a:t>principales fonctions pour cette commande network:</a:t>
            </a:r>
          </a:p>
          <a:p>
            <a:pPr marL="228600" indent="-228600">
              <a:buFont typeface="+mj-lt"/>
              <a:buAutoNum type="arabicPeriod"/>
            </a:pPr>
            <a:r>
              <a:rPr lang="fr-FR" sz="1200" dirty="0" smtClean="0"/>
              <a:t>Autoriser les messages rip </a:t>
            </a:r>
            <a:r>
              <a:rPr lang="fr-FR" sz="1200" dirty="0"/>
              <a:t>à</a:t>
            </a:r>
            <a:r>
              <a:rPr lang="fr-FR" sz="1200" dirty="0" smtClean="0"/>
              <a:t> passer par l’interface S0/0/0 (entrée et sortie)</a:t>
            </a:r>
          </a:p>
          <a:p>
            <a:pPr marL="228600" indent="-228600">
              <a:buFont typeface="+mj-lt"/>
              <a:buAutoNum type="arabicPeriod"/>
            </a:pPr>
            <a:r>
              <a:rPr lang="fr-FR" sz="1200" dirty="0" smtClean="0"/>
              <a:t>Annoncer le préfixe 192.168.2.0/24 aux routeurs voisins si l’option auto-</a:t>
            </a:r>
            <a:r>
              <a:rPr lang="fr-FR" sz="1200" dirty="0" err="1" smtClean="0"/>
              <a:t>summary</a:t>
            </a:r>
            <a:r>
              <a:rPr lang="fr-FR" sz="1200" dirty="0" smtClean="0"/>
              <a:t> est activée, ou annoncer le préfixe 192.168.2.0/30 si l’option auto-</a:t>
            </a:r>
            <a:r>
              <a:rPr lang="fr-FR" sz="1200" dirty="0" err="1" smtClean="0"/>
              <a:t>summary</a:t>
            </a:r>
            <a:r>
              <a:rPr lang="fr-FR" sz="1200" dirty="0" smtClean="0"/>
              <a:t> est désactivée</a:t>
            </a:r>
          </a:p>
        </p:txBody>
      </p:sp>
      <p:cxnSp>
        <p:nvCxnSpPr>
          <p:cNvPr id="28" name="Connecteur droit avec flèche 27"/>
          <p:cNvCxnSpPr>
            <a:endCxn id="27" idx="1"/>
          </p:cNvCxnSpPr>
          <p:nvPr/>
        </p:nvCxnSpPr>
        <p:spPr>
          <a:xfrm>
            <a:off x="2771800" y="3793604"/>
            <a:ext cx="1296144" cy="93520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2" name="Espace réservé du numéro de diapositive 1"/>
          <p:cNvSpPr>
            <a:spLocks noGrp="1"/>
          </p:cNvSpPr>
          <p:nvPr>
            <p:ph type="sldNum" sz="quarter" idx="12"/>
          </p:nvPr>
        </p:nvSpPr>
        <p:spPr/>
        <p:txBody>
          <a:bodyPr/>
          <a:lstStyle/>
          <a:p>
            <a:fld id="{CF4668DC-857F-487D-BFFA-8C0CA5037977}" type="slidenum">
              <a:rPr lang="fr-BE" smtClean="0"/>
              <a:t>13</a:t>
            </a:fld>
            <a:endParaRPr lang="fr-BE" dirty="0"/>
          </a:p>
        </p:txBody>
      </p:sp>
    </p:spTree>
    <p:extLst>
      <p:ext uri="{BB962C8B-B14F-4D97-AF65-F5344CB8AC3E}">
        <p14:creationId xmlns:p14="http://schemas.microsoft.com/office/powerpoint/2010/main" val="2573573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59937" y="2617378"/>
            <a:ext cx="4827898" cy="2376263"/>
            <a:chOff x="251520" y="1489348"/>
            <a:chExt cx="4827898" cy="2376263"/>
          </a:xfrm>
        </p:grpSpPr>
        <p:pic>
          <p:nvPicPr>
            <p:cNvPr id="21507"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7778" b="44100"/>
            <a:stretch/>
          </p:blipFill>
          <p:spPr bwMode="auto">
            <a:xfrm>
              <a:off x="251520" y="1489348"/>
              <a:ext cx="4827898" cy="117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77237" y="2667134"/>
              <a:ext cx="3600400" cy="1198477"/>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R1</a:t>
              </a:r>
            </a:p>
            <a:p>
              <a:r>
                <a:rPr lang="fr-FR" sz="1200" dirty="0" smtClean="0"/>
                <a:t>R1(config)#router rip</a:t>
              </a:r>
            </a:p>
            <a:p>
              <a:r>
                <a:rPr lang="fr-FR" sz="1200" dirty="0" smtClean="0"/>
                <a:t>R1(config-router)#version 2</a:t>
              </a:r>
            </a:p>
            <a:p>
              <a:r>
                <a:rPr lang="fr-FR" sz="1200" dirty="0" smtClean="0"/>
                <a:t>R1(config-router)#network 10.0.0.0</a:t>
              </a:r>
            </a:p>
            <a:p>
              <a:r>
                <a:rPr lang="fr-FR" sz="1200" dirty="0"/>
                <a:t>R1(config-router)#network 2</a:t>
              </a:r>
              <a:r>
                <a:rPr lang="fr-FR" sz="1200" dirty="0" smtClean="0"/>
                <a:t>0.0.0.0</a:t>
              </a:r>
            </a:p>
            <a:p>
              <a:r>
                <a:rPr lang="fr-FR" sz="1200" dirty="0" smtClean="0"/>
                <a:t>R1(config-router)#</a:t>
              </a:r>
              <a:r>
                <a:rPr lang="fr-FR" sz="1200" dirty="0" smtClean="0">
                  <a:solidFill>
                    <a:schemeClr val="bg1">
                      <a:lumMod val="50000"/>
                    </a:schemeClr>
                  </a:solidFill>
                </a:rPr>
                <a:t>auto-</a:t>
              </a:r>
              <a:r>
                <a:rPr lang="fr-FR" sz="1200" dirty="0" err="1" smtClean="0">
                  <a:solidFill>
                    <a:schemeClr val="bg1">
                      <a:lumMod val="50000"/>
                    </a:schemeClr>
                  </a:solidFill>
                </a:rPr>
                <a:t>summary</a:t>
              </a:r>
              <a:endParaRPr lang="fr-FR" sz="1200" dirty="0">
                <a:solidFill>
                  <a:schemeClr val="bg1">
                    <a:lumMod val="50000"/>
                  </a:schemeClr>
                </a:solidFill>
              </a:endParaRPr>
            </a:p>
          </p:txBody>
        </p:sp>
      </p:grpSp>
      <p:sp>
        <p:nvSpPr>
          <p:cNvPr id="8194" name="Rectangle 2"/>
          <p:cNvSpPr>
            <a:spLocks noGrp="1" noChangeArrowheads="1"/>
          </p:cNvSpPr>
          <p:nvPr>
            <p:ph type="title"/>
          </p:nvPr>
        </p:nvSpPr>
        <p:spPr/>
        <p:txBody>
          <a:bodyPr>
            <a:normAutofit fontScale="90000"/>
          </a:bodyPr>
          <a:lstStyle/>
          <a:p>
            <a:r>
              <a:rPr lang="fr-FR" dirty="0" smtClean="0"/>
              <a:t>Résumé automatique des routes « auto-</a:t>
            </a:r>
            <a:r>
              <a:rPr lang="fr-FR" dirty="0" err="1" smtClean="0"/>
              <a:t>summary</a:t>
            </a:r>
            <a:r>
              <a:rPr lang="fr-FR" dirty="0" smtClean="0"/>
              <a:t> »</a:t>
            </a:r>
            <a:br>
              <a:rPr lang="fr-FR" dirty="0" smtClean="0"/>
            </a:br>
            <a:r>
              <a:rPr lang="fr-FR" dirty="0"/>
              <a:t>Cas d’application de </a:t>
            </a:r>
            <a:r>
              <a:rPr lang="fr-FR" dirty="0" smtClean="0"/>
              <a:t>l’auto-</a:t>
            </a:r>
            <a:r>
              <a:rPr lang="fr-FR" dirty="0" err="1" smtClean="0"/>
              <a:t>summary</a:t>
            </a:r>
            <a:endParaRPr lang="fr-FR" dirty="0"/>
          </a:p>
        </p:txBody>
      </p:sp>
      <p:sp>
        <p:nvSpPr>
          <p:cNvPr id="24" name="ZoneTexte 23"/>
          <p:cNvSpPr txBox="1"/>
          <p:nvPr/>
        </p:nvSpPr>
        <p:spPr>
          <a:xfrm>
            <a:off x="2295547" y="2508493"/>
            <a:ext cx="952505" cy="276999"/>
          </a:xfrm>
          <a:prstGeom prst="rect">
            <a:avLst/>
          </a:prstGeom>
          <a:solidFill>
            <a:schemeClr val="bg1"/>
          </a:solidFill>
        </p:spPr>
        <p:txBody>
          <a:bodyPr wrap="none" rtlCol="0">
            <a:spAutoFit/>
          </a:bodyPr>
          <a:lstStyle/>
          <a:p>
            <a:r>
              <a:rPr lang="fr-FR" sz="1200" dirty="0"/>
              <a:t>3</a:t>
            </a:r>
            <a:r>
              <a:rPr lang="fr-FR" sz="1200" dirty="0" smtClean="0"/>
              <a:t>0.1.0.0/16</a:t>
            </a:r>
            <a:endParaRPr lang="fr-FR" sz="1200" dirty="0"/>
          </a:p>
        </p:txBody>
      </p:sp>
      <p:grpSp>
        <p:nvGrpSpPr>
          <p:cNvPr id="10" name="Groupe 9"/>
          <p:cNvGrpSpPr/>
          <p:nvPr/>
        </p:nvGrpSpPr>
        <p:grpSpPr>
          <a:xfrm>
            <a:off x="492589" y="2857500"/>
            <a:ext cx="4871499" cy="913710"/>
            <a:chOff x="492589" y="2857500"/>
            <a:chExt cx="4871499" cy="913710"/>
          </a:xfrm>
        </p:grpSpPr>
        <p:sp>
          <p:nvSpPr>
            <p:cNvPr id="8" name="ZoneTexte 7"/>
            <p:cNvSpPr txBox="1"/>
            <p:nvPr/>
          </p:nvSpPr>
          <p:spPr>
            <a:xfrm>
              <a:off x="492589" y="2889668"/>
              <a:ext cx="952505" cy="276999"/>
            </a:xfrm>
            <a:prstGeom prst="rect">
              <a:avLst/>
            </a:prstGeom>
            <a:solidFill>
              <a:schemeClr val="bg1"/>
            </a:solidFill>
          </p:spPr>
          <p:txBody>
            <a:bodyPr wrap="none" rtlCol="0">
              <a:spAutoFit/>
            </a:bodyPr>
            <a:lstStyle/>
            <a:p>
              <a:r>
                <a:rPr lang="fr-FR" sz="1200" dirty="0" smtClean="0"/>
                <a:t>10.1.0.0/16</a:t>
              </a:r>
              <a:endParaRPr lang="fr-FR" sz="1200" dirty="0"/>
            </a:p>
          </p:txBody>
        </p:sp>
        <p:sp>
          <p:nvSpPr>
            <p:cNvPr id="23" name="ZoneTexte 22"/>
            <p:cNvSpPr txBox="1"/>
            <p:nvPr/>
          </p:nvSpPr>
          <p:spPr>
            <a:xfrm>
              <a:off x="1709601" y="3494211"/>
              <a:ext cx="952505" cy="276999"/>
            </a:xfrm>
            <a:prstGeom prst="rect">
              <a:avLst/>
            </a:prstGeom>
            <a:solidFill>
              <a:schemeClr val="bg1"/>
            </a:solidFill>
          </p:spPr>
          <p:txBody>
            <a:bodyPr wrap="none" rtlCol="0">
              <a:spAutoFit/>
            </a:bodyPr>
            <a:lstStyle/>
            <a:p>
              <a:r>
                <a:rPr lang="fr-FR" sz="1200" dirty="0" smtClean="0"/>
                <a:t>20.1.0.0/16</a:t>
              </a:r>
              <a:endParaRPr lang="fr-FR" sz="1200" dirty="0"/>
            </a:p>
          </p:txBody>
        </p:sp>
        <p:sp>
          <p:nvSpPr>
            <p:cNvPr id="27" name="ZoneTexte 26"/>
            <p:cNvSpPr txBox="1"/>
            <p:nvPr/>
          </p:nvSpPr>
          <p:spPr>
            <a:xfrm>
              <a:off x="2751785" y="3494210"/>
              <a:ext cx="952505" cy="276999"/>
            </a:xfrm>
            <a:prstGeom prst="rect">
              <a:avLst/>
            </a:prstGeom>
            <a:solidFill>
              <a:schemeClr val="bg1"/>
            </a:solidFill>
          </p:spPr>
          <p:txBody>
            <a:bodyPr wrap="none" rtlCol="0">
              <a:spAutoFit/>
            </a:bodyPr>
            <a:lstStyle/>
            <a:p>
              <a:r>
                <a:rPr lang="fr-FR" sz="1200" dirty="0"/>
                <a:t>4</a:t>
              </a:r>
              <a:r>
                <a:rPr lang="fr-FR" sz="1200" dirty="0" smtClean="0"/>
                <a:t>0.1.0.0/16</a:t>
              </a:r>
              <a:endParaRPr lang="fr-FR" sz="1200" dirty="0"/>
            </a:p>
          </p:txBody>
        </p:sp>
        <p:sp>
          <p:nvSpPr>
            <p:cNvPr id="28" name="ZoneTexte 27"/>
            <p:cNvSpPr txBox="1"/>
            <p:nvPr/>
          </p:nvSpPr>
          <p:spPr>
            <a:xfrm>
              <a:off x="4411583" y="2857500"/>
              <a:ext cx="952505" cy="276999"/>
            </a:xfrm>
            <a:prstGeom prst="rect">
              <a:avLst/>
            </a:prstGeom>
            <a:solidFill>
              <a:schemeClr val="bg1"/>
            </a:solidFill>
          </p:spPr>
          <p:txBody>
            <a:bodyPr wrap="none" rtlCol="0">
              <a:spAutoFit/>
            </a:bodyPr>
            <a:lstStyle/>
            <a:p>
              <a:r>
                <a:rPr lang="fr-FR" sz="1200" dirty="0" smtClean="0"/>
                <a:t>50.1.0.0/16</a:t>
              </a:r>
              <a:endParaRPr lang="fr-FR" sz="1200" dirty="0"/>
            </a:p>
          </p:txBody>
        </p:sp>
      </p:grpSp>
      <p:sp>
        <p:nvSpPr>
          <p:cNvPr id="16" name="ZoneTexte 15"/>
          <p:cNvSpPr txBox="1"/>
          <p:nvPr/>
        </p:nvSpPr>
        <p:spPr>
          <a:xfrm>
            <a:off x="1144458" y="1749434"/>
            <a:ext cx="6379870" cy="523220"/>
          </a:xfrm>
          <a:prstGeom prst="rect">
            <a:avLst/>
          </a:prstGeom>
          <a:noFill/>
        </p:spPr>
        <p:txBody>
          <a:bodyPr wrap="square" rtlCol="0">
            <a:spAutoFit/>
          </a:bodyPr>
          <a:lstStyle/>
          <a:p>
            <a:r>
              <a:rPr lang="fr-FR" sz="1400" b="1" dirty="0" smtClean="0">
                <a:solidFill>
                  <a:schemeClr val="accent1"/>
                </a:solidFill>
              </a:rPr>
              <a:t>Dans les messages RIP envoyés de R1 vers R2, le routeur R1 informe R2 d’une route vers le résumé 10.0.0.0/8 et non pas vers le 10.1.0.0/16!</a:t>
            </a:r>
            <a:endParaRPr lang="fr-FR" sz="1400" b="1" dirty="0">
              <a:solidFill>
                <a:schemeClr val="accent1"/>
              </a:solidFill>
            </a:endParaRPr>
          </a:p>
        </p:txBody>
      </p:sp>
      <p:sp>
        <p:nvSpPr>
          <p:cNvPr id="21508" name="Accolade fermante 21507"/>
          <p:cNvSpPr/>
          <p:nvPr/>
        </p:nvSpPr>
        <p:spPr>
          <a:xfrm>
            <a:off x="2965722" y="4394402"/>
            <a:ext cx="188220" cy="3112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21510" name="Connecteur droit avec flèche 21509"/>
          <p:cNvCxnSpPr/>
          <p:nvPr/>
        </p:nvCxnSpPr>
        <p:spPr>
          <a:xfrm>
            <a:off x="3238170" y="4550006"/>
            <a:ext cx="9017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11" name="ZoneTexte 21510"/>
          <p:cNvSpPr txBox="1"/>
          <p:nvPr/>
        </p:nvSpPr>
        <p:spPr>
          <a:xfrm>
            <a:off x="4147675" y="4262450"/>
            <a:ext cx="4960830" cy="646331"/>
          </a:xfrm>
          <a:prstGeom prst="rect">
            <a:avLst/>
          </a:prstGeom>
          <a:noFill/>
        </p:spPr>
        <p:txBody>
          <a:bodyPr wrap="square" rtlCol="0">
            <a:spAutoFit/>
          </a:bodyPr>
          <a:lstStyle/>
          <a:p>
            <a:r>
              <a:rPr lang="fr-FR" sz="1200" b="1" dirty="0" smtClean="0">
                <a:solidFill>
                  <a:schemeClr val="accent1"/>
                </a:solidFill>
              </a:rPr>
              <a:t>Les deux préfixes ne sont pas issus de la division du même réseau</a:t>
            </a:r>
          </a:p>
          <a:p>
            <a:r>
              <a:rPr lang="fr-FR" sz="1200" b="1" dirty="0" smtClean="0">
                <a:solidFill>
                  <a:schemeClr val="accent1"/>
                </a:solidFill>
              </a:rPr>
              <a:t>=&gt; Donc le résumé d’adresse « auto-</a:t>
            </a:r>
            <a:r>
              <a:rPr lang="fr-FR" sz="1200" b="1" dirty="0" err="1" smtClean="0">
                <a:solidFill>
                  <a:schemeClr val="accent1"/>
                </a:solidFill>
              </a:rPr>
              <a:t>summary</a:t>
            </a:r>
            <a:r>
              <a:rPr lang="fr-FR" sz="1200" b="1" dirty="0" smtClean="0">
                <a:solidFill>
                  <a:schemeClr val="accent1"/>
                </a:solidFill>
              </a:rPr>
              <a:t>» va être appliqué</a:t>
            </a:r>
            <a:endParaRPr lang="fr-FR" sz="1200" b="1" dirty="0">
              <a:solidFill>
                <a:schemeClr val="accent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14</a:t>
            </a:fld>
            <a:endParaRPr lang="fr-BE" dirty="0"/>
          </a:p>
        </p:txBody>
      </p:sp>
    </p:spTree>
    <p:extLst>
      <p:ext uri="{BB962C8B-B14F-4D97-AF65-F5344CB8AC3E}">
        <p14:creationId xmlns:p14="http://schemas.microsoft.com/office/powerpoint/2010/main" val="1555250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fr-FR" dirty="0" smtClean="0"/>
              <a:t>Résumé automatique des routes « auto-</a:t>
            </a:r>
            <a:r>
              <a:rPr lang="fr-FR" dirty="0" err="1" smtClean="0"/>
              <a:t>summary</a:t>
            </a:r>
            <a:r>
              <a:rPr lang="fr-FR" dirty="0" smtClean="0"/>
              <a:t> »</a:t>
            </a:r>
            <a:br>
              <a:rPr lang="fr-FR" dirty="0" smtClean="0"/>
            </a:br>
            <a:r>
              <a:rPr lang="fr-FR" dirty="0"/>
              <a:t>Cas </a:t>
            </a:r>
            <a:r>
              <a:rPr lang="fr-FR" dirty="0" smtClean="0"/>
              <a:t>de non application </a:t>
            </a:r>
            <a:r>
              <a:rPr lang="fr-FR" dirty="0"/>
              <a:t>de </a:t>
            </a:r>
            <a:r>
              <a:rPr lang="fr-FR" dirty="0" smtClean="0"/>
              <a:t>l’auto-</a:t>
            </a:r>
            <a:r>
              <a:rPr lang="fr-FR" dirty="0" err="1" smtClean="0"/>
              <a:t>summary</a:t>
            </a:r>
            <a:endParaRPr lang="fr-FR" dirty="0"/>
          </a:p>
        </p:txBody>
      </p:sp>
      <p:grpSp>
        <p:nvGrpSpPr>
          <p:cNvPr id="6" name="Groupe 5"/>
          <p:cNvGrpSpPr/>
          <p:nvPr/>
        </p:nvGrpSpPr>
        <p:grpSpPr>
          <a:xfrm>
            <a:off x="59937" y="1524480"/>
            <a:ext cx="9082672" cy="2485148"/>
            <a:chOff x="59937" y="2508493"/>
            <a:chExt cx="9082672" cy="2485148"/>
          </a:xfrm>
        </p:grpSpPr>
        <p:grpSp>
          <p:nvGrpSpPr>
            <p:cNvPr id="4" name="Groupe 3"/>
            <p:cNvGrpSpPr/>
            <p:nvPr/>
          </p:nvGrpSpPr>
          <p:grpSpPr>
            <a:xfrm>
              <a:off x="59937" y="2508493"/>
              <a:ext cx="5304151" cy="2485148"/>
              <a:chOff x="59937" y="2508493"/>
              <a:chExt cx="5304151" cy="2485148"/>
            </a:xfrm>
          </p:grpSpPr>
          <p:grpSp>
            <p:nvGrpSpPr>
              <p:cNvPr id="2" name="Groupe 1"/>
              <p:cNvGrpSpPr/>
              <p:nvPr/>
            </p:nvGrpSpPr>
            <p:grpSpPr>
              <a:xfrm>
                <a:off x="59937" y="2617378"/>
                <a:ext cx="4827898" cy="2376263"/>
                <a:chOff x="251520" y="1489348"/>
                <a:chExt cx="4827898" cy="2376263"/>
              </a:xfrm>
            </p:grpSpPr>
            <p:pic>
              <p:nvPicPr>
                <p:cNvPr id="21507"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7778" b="44100"/>
                <a:stretch/>
              </p:blipFill>
              <p:spPr bwMode="auto">
                <a:xfrm>
                  <a:off x="251520" y="1489348"/>
                  <a:ext cx="4827898" cy="117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77237" y="2667134"/>
                  <a:ext cx="3600400" cy="1198477"/>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R1</a:t>
                  </a:r>
                </a:p>
                <a:p>
                  <a:r>
                    <a:rPr lang="fr-FR" sz="1200" dirty="0" smtClean="0"/>
                    <a:t>R1(config)#router rip</a:t>
                  </a:r>
                </a:p>
                <a:p>
                  <a:r>
                    <a:rPr lang="fr-FR" sz="1200" dirty="0" smtClean="0"/>
                    <a:t>R1(config-router)#version 2</a:t>
                  </a:r>
                </a:p>
                <a:p>
                  <a:r>
                    <a:rPr lang="fr-FR" sz="1200" dirty="0" smtClean="0"/>
                    <a:t>R1(config-router)#network 10.1.0.0</a:t>
                  </a:r>
                </a:p>
                <a:p>
                  <a:r>
                    <a:rPr lang="fr-FR" sz="1200" dirty="0"/>
                    <a:t>R1(config-router)#network </a:t>
                  </a:r>
                  <a:r>
                    <a:rPr lang="fr-FR" sz="1200" dirty="0" smtClean="0"/>
                    <a:t>10.2.0.0</a:t>
                  </a:r>
                </a:p>
                <a:p>
                  <a:r>
                    <a:rPr lang="fr-FR" sz="1200" dirty="0" smtClean="0"/>
                    <a:t>R1(config-router)#</a:t>
                  </a:r>
                  <a:r>
                    <a:rPr lang="fr-FR" sz="1200" dirty="0" smtClean="0">
                      <a:solidFill>
                        <a:schemeClr val="bg1">
                          <a:lumMod val="50000"/>
                        </a:schemeClr>
                      </a:solidFill>
                    </a:rPr>
                    <a:t>auto-</a:t>
                  </a:r>
                  <a:r>
                    <a:rPr lang="fr-FR" sz="1200" dirty="0" err="1" smtClean="0">
                      <a:solidFill>
                        <a:schemeClr val="bg1">
                          <a:lumMod val="50000"/>
                        </a:schemeClr>
                      </a:solidFill>
                    </a:rPr>
                    <a:t>summary</a:t>
                  </a:r>
                  <a:endParaRPr lang="fr-FR" sz="1200" dirty="0">
                    <a:solidFill>
                      <a:schemeClr val="bg1">
                        <a:lumMod val="50000"/>
                      </a:schemeClr>
                    </a:solidFill>
                  </a:endParaRPr>
                </a:p>
              </p:txBody>
            </p:sp>
          </p:grpSp>
          <p:sp>
            <p:nvSpPr>
              <p:cNvPr id="24" name="ZoneTexte 23"/>
              <p:cNvSpPr txBox="1"/>
              <p:nvPr/>
            </p:nvSpPr>
            <p:spPr>
              <a:xfrm>
                <a:off x="2295547" y="2508493"/>
                <a:ext cx="952505" cy="276999"/>
              </a:xfrm>
              <a:prstGeom prst="rect">
                <a:avLst/>
              </a:prstGeom>
              <a:solidFill>
                <a:schemeClr val="bg1"/>
              </a:solidFill>
            </p:spPr>
            <p:txBody>
              <a:bodyPr wrap="none" rtlCol="0">
                <a:spAutoFit/>
              </a:bodyPr>
              <a:lstStyle/>
              <a:p>
                <a:r>
                  <a:rPr lang="fr-FR" sz="1200" dirty="0"/>
                  <a:t>3</a:t>
                </a:r>
                <a:r>
                  <a:rPr lang="fr-FR" sz="1200" dirty="0" smtClean="0"/>
                  <a:t>0.1.0.0/16</a:t>
                </a:r>
                <a:endParaRPr lang="fr-FR" sz="1200" dirty="0"/>
              </a:p>
            </p:txBody>
          </p:sp>
          <p:grpSp>
            <p:nvGrpSpPr>
              <p:cNvPr id="10" name="Groupe 9"/>
              <p:cNvGrpSpPr/>
              <p:nvPr/>
            </p:nvGrpSpPr>
            <p:grpSpPr>
              <a:xfrm>
                <a:off x="251520" y="2857500"/>
                <a:ext cx="5112568" cy="889756"/>
                <a:chOff x="251520" y="2857500"/>
                <a:chExt cx="5112568" cy="889756"/>
              </a:xfrm>
            </p:grpSpPr>
            <p:sp>
              <p:nvSpPr>
                <p:cNvPr id="8" name="ZoneTexte 7"/>
                <p:cNvSpPr txBox="1"/>
                <p:nvPr/>
              </p:nvSpPr>
              <p:spPr>
                <a:xfrm>
                  <a:off x="251520" y="2929273"/>
                  <a:ext cx="952505" cy="276999"/>
                </a:xfrm>
                <a:prstGeom prst="rect">
                  <a:avLst/>
                </a:prstGeom>
                <a:solidFill>
                  <a:schemeClr val="bg1"/>
                </a:solidFill>
              </p:spPr>
              <p:txBody>
                <a:bodyPr wrap="none" rtlCol="0">
                  <a:spAutoFit/>
                </a:bodyPr>
                <a:lstStyle/>
                <a:p>
                  <a:r>
                    <a:rPr lang="fr-FR" sz="1200" dirty="0" smtClean="0"/>
                    <a:t>10.1.0.0/16</a:t>
                  </a:r>
                  <a:endParaRPr lang="fr-FR" sz="1200" dirty="0"/>
                </a:p>
              </p:txBody>
            </p:sp>
            <p:sp>
              <p:nvSpPr>
                <p:cNvPr id="23" name="ZoneTexte 22"/>
                <p:cNvSpPr txBox="1"/>
                <p:nvPr/>
              </p:nvSpPr>
              <p:spPr>
                <a:xfrm>
                  <a:off x="1901184" y="3470257"/>
                  <a:ext cx="952505" cy="276999"/>
                </a:xfrm>
                <a:prstGeom prst="rect">
                  <a:avLst/>
                </a:prstGeom>
                <a:solidFill>
                  <a:schemeClr val="bg1"/>
                </a:solidFill>
              </p:spPr>
              <p:txBody>
                <a:bodyPr wrap="none" rtlCol="0">
                  <a:spAutoFit/>
                </a:bodyPr>
                <a:lstStyle/>
                <a:p>
                  <a:r>
                    <a:rPr lang="fr-FR" sz="1200" dirty="0" smtClean="0"/>
                    <a:t>10.2.0.0/16</a:t>
                  </a:r>
                  <a:endParaRPr lang="fr-FR" sz="1200" dirty="0"/>
                </a:p>
              </p:txBody>
            </p:sp>
            <p:sp>
              <p:nvSpPr>
                <p:cNvPr id="27" name="ZoneTexte 26"/>
                <p:cNvSpPr txBox="1"/>
                <p:nvPr/>
              </p:nvSpPr>
              <p:spPr>
                <a:xfrm>
                  <a:off x="2915816" y="3470257"/>
                  <a:ext cx="952505" cy="276999"/>
                </a:xfrm>
                <a:prstGeom prst="rect">
                  <a:avLst/>
                </a:prstGeom>
                <a:solidFill>
                  <a:schemeClr val="bg1"/>
                </a:solidFill>
              </p:spPr>
              <p:txBody>
                <a:bodyPr wrap="none" rtlCol="0">
                  <a:spAutoFit/>
                </a:bodyPr>
                <a:lstStyle/>
                <a:p>
                  <a:r>
                    <a:rPr lang="fr-FR" sz="1200" dirty="0"/>
                    <a:t>4</a:t>
                  </a:r>
                  <a:r>
                    <a:rPr lang="fr-FR" sz="1200" dirty="0" smtClean="0"/>
                    <a:t>0.1.0.0/16</a:t>
                  </a:r>
                  <a:endParaRPr lang="fr-FR" sz="1200" dirty="0"/>
                </a:p>
              </p:txBody>
            </p:sp>
            <p:sp>
              <p:nvSpPr>
                <p:cNvPr id="28" name="ZoneTexte 27"/>
                <p:cNvSpPr txBox="1"/>
                <p:nvPr/>
              </p:nvSpPr>
              <p:spPr>
                <a:xfrm>
                  <a:off x="4411583" y="2857500"/>
                  <a:ext cx="952505" cy="276999"/>
                </a:xfrm>
                <a:prstGeom prst="rect">
                  <a:avLst/>
                </a:prstGeom>
                <a:solidFill>
                  <a:schemeClr val="bg1"/>
                </a:solidFill>
              </p:spPr>
              <p:txBody>
                <a:bodyPr wrap="none" rtlCol="0">
                  <a:spAutoFit/>
                </a:bodyPr>
                <a:lstStyle/>
                <a:p>
                  <a:r>
                    <a:rPr lang="fr-FR" sz="1200" dirty="0" smtClean="0"/>
                    <a:t>50.1.0.0/16</a:t>
                  </a:r>
                  <a:endParaRPr lang="fr-FR" sz="1200" dirty="0"/>
                </a:p>
              </p:txBody>
            </p:sp>
          </p:grpSp>
          <p:sp>
            <p:nvSpPr>
              <p:cNvPr id="21508" name="Accolade fermante 21507"/>
              <p:cNvSpPr/>
              <p:nvPr/>
            </p:nvSpPr>
            <p:spPr>
              <a:xfrm>
                <a:off x="2965722" y="4394402"/>
                <a:ext cx="188220" cy="3112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21510" name="Connecteur droit avec flèche 21509"/>
              <p:cNvCxnSpPr/>
              <p:nvPr/>
            </p:nvCxnSpPr>
            <p:spPr>
              <a:xfrm>
                <a:off x="3238170" y="4550006"/>
                <a:ext cx="6301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511" name="ZoneTexte 21510"/>
            <p:cNvSpPr txBox="1"/>
            <p:nvPr/>
          </p:nvSpPr>
          <p:spPr>
            <a:xfrm>
              <a:off x="4082156" y="4245251"/>
              <a:ext cx="5060453" cy="646331"/>
            </a:xfrm>
            <a:prstGeom prst="rect">
              <a:avLst/>
            </a:prstGeom>
            <a:noFill/>
          </p:spPr>
          <p:txBody>
            <a:bodyPr wrap="square" rtlCol="0">
              <a:spAutoFit/>
            </a:bodyPr>
            <a:lstStyle/>
            <a:p>
              <a:r>
                <a:rPr lang="fr-FR" sz="1200" b="1" dirty="0" smtClean="0">
                  <a:solidFill>
                    <a:schemeClr val="accent1"/>
                  </a:solidFill>
                </a:rPr>
                <a:t>Les deux préfixes sont issus du même réseau 10.0.0.0/8 </a:t>
              </a:r>
            </a:p>
            <a:p>
              <a:r>
                <a:rPr lang="fr-FR" sz="1200" b="1" dirty="0" smtClean="0">
                  <a:solidFill>
                    <a:schemeClr val="accent1"/>
                  </a:solidFill>
                </a:rPr>
                <a:t>=&gt; Donc le résumé d’adresse « auto-</a:t>
              </a:r>
              <a:r>
                <a:rPr lang="fr-FR" sz="1200" b="1" dirty="0" err="1" smtClean="0">
                  <a:solidFill>
                    <a:schemeClr val="accent1"/>
                  </a:solidFill>
                </a:rPr>
                <a:t>summary</a:t>
              </a:r>
              <a:r>
                <a:rPr lang="fr-FR" sz="1200" b="1" dirty="0" smtClean="0">
                  <a:solidFill>
                    <a:schemeClr val="accent1"/>
                  </a:solidFill>
                </a:rPr>
                <a:t>» n’a aucun effet et R1 va annoncer le réseau 10.1.0.0/16 et 10.2.0.0/16 à R2</a:t>
              </a:r>
              <a:endParaRPr lang="fr-FR" sz="1200" b="1" dirty="0">
                <a:solidFill>
                  <a:schemeClr val="accent1"/>
                </a:solidFill>
              </a:endParaRPr>
            </a:p>
          </p:txBody>
        </p:sp>
      </p:grpSp>
      <p:sp>
        <p:nvSpPr>
          <p:cNvPr id="7" name="ZoneTexte 6"/>
          <p:cNvSpPr txBox="1"/>
          <p:nvPr/>
        </p:nvSpPr>
        <p:spPr>
          <a:xfrm>
            <a:off x="402706" y="4297660"/>
            <a:ext cx="8506826"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sz="1600" dirty="0" smtClean="0">
                <a:solidFill>
                  <a:schemeClr val="tx1"/>
                </a:solidFill>
              </a:rPr>
              <a:t>A retenir: Si l’option auto-</a:t>
            </a:r>
            <a:r>
              <a:rPr lang="fr-FR" sz="1600" dirty="0" err="1" smtClean="0">
                <a:solidFill>
                  <a:schemeClr val="tx1"/>
                </a:solidFill>
              </a:rPr>
              <a:t>summary</a:t>
            </a:r>
            <a:r>
              <a:rPr lang="fr-FR" sz="1600" dirty="0" smtClean="0">
                <a:solidFill>
                  <a:schemeClr val="tx1"/>
                </a:solidFill>
              </a:rPr>
              <a:t> est activée sur un routeur, alors elle sera appliquée si l’adresse IP d’au moins une de ses interfaces n’est pas issue du même réseau principal que les autres interfaces </a:t>
            </a:r>
            <a:endParaRPr lang="fr-FR" sz="1600"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15</a:t>
            </a:fld>
            <a:endParaRPr lang="fr-BE" dirty="0"/>
          </a:p>
        </p:txBody>
      </p:sp>
    </p:spTree>
    <p:extLst>
      <p:ext uri="{BB962C8B-B14F-4D97-AF65-F5344CB8AC3E}">
        <p14:creationId xmlns:p14="http://schemas.microsoft.com/office/powerpoint/2010/main" val="120087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251520" y="2569468"/>
            <a:ext cx="4827898" cy="2376263"/>
            <a:chOff x="251520" y="1489348"/>
            <a:chExt cx="4827898" cy="2376263"/>
          </a:xfrm>
        </p:grpSpPr>
        <p:pic>
          <p:nvPicPr>
            <p:cNvPr id="21507"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7778" b="44100"/>
            <a:stretch/>
          </p:blipFill>
          <p:spPr bwMode="auto">
            <a:xfrm>
              <a:off x="251520" y="1489348"/>
              <a:ext cx="4827898" cy="117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77237" y="2667134"/>
              <a:ext cx="2554603" cy="1198477"/>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R1</a:t>
              </a:r>
            </a:p>
            <a:p>
              <a:r>
                <a:rPr lang="fr-FR" sz="1200" dirty="0" smtClean="0"/>
                <a:t>R1(config)#router rip</a:t>
              </a:r>
            </a:p>
            <a:p>
              <a:r>
                <a:rPr lang="fr-FR" sz="1200" dirty="0" smtClean="0"/>
                <a:t>R1(config-router)#version 2</a:t>
              </a:r>
            </a:p>
            <a:p>
              <a:r>
                <a:rPr lang="fr-FR" sz="1200" dirty="0" smtClean="0"/>
                <a:t>R1(config-router)#network 10.0.0.0</a:t>
              </a:r>
            </a:p>
            <a:p>
              <a:r>
                <a:rPr lang="fr-FR" sz="1200" dirty="0"/>
                <a:t>R1(config-router</a:t>
              </a:r>
              <a:r>
                <a:rPr lang="fr-FR" sz="1200" dirty="0" smtClean="0"/>
                <a:t>)#network 20.0.0.0</a:t>
              </a:r>
            </a:p>
            <a:p>
              <a:r>
                <a:rPr lang="fr-FR" sz="1200" dirty="0" smtClean="0"/>
                <a:t>R1(config-router)#</a:t>
              </a:r>
              <a:r>
                <a:rPr lang="fr-FR" sz="1200" dirty="0" smtClean="0">
                  <a:solidFill>
                    <a:schemeClr val="bg1">
                      <a:lumMod val="50000"/>
                    </a:schemeClr>
                  </a:solidFill>
                </a:rPr>
                <a:t>auto-</a:t>
              </a:r>
              <a:r>
                <a:rPr lang="fr-FR" sz="1200" dirty="0" err="1" smtClean="0">
                  <a:solidFill>
                    <a:schemeClr val="bg1">
                      <a:lumMod val="50000"/>
                    </a:schemeClr>
                  </a:solidFill>
                </a:rPr>
                <a:t>summary</a:t>
              </a:r>
              <a:endParaRPr lang="fr-FR" sz="1200" dirty="0">
                <a:solidFill>
                  <a:schemeClr val="bg1">
                    <a:lumMod val="50000"/>
                  </a:schemeClr>
                </a:solidFill>
              </a:endParaRPr>
            </a:p>
          </p:txBody>
        </p:sp>
      </p:grpSp>
      <p:sp>
        <p:nvSpPr>
          <p:cNvPr id="8194" name="Rectangle 2"/>
          <p:cNvSpPr>
            <a:spLocks noGrp="1" noChangeArrowheads="1"/>
          </p:cNvSpPr>
          <p:nvPr>
            <p:ph type="title"/>
          </p:nvPr>
        </p:nvSpPr>
        <p:spPr/>
        <p:txBody>
          <a:bodyPr>
            <a:normAutofit/>
          </a:bodyPr>
          <a:lstStyle/>
          <a:p>
            <a:r>
              <a:rPr lang="fr-FR" dirty="0" smtClean="0"/>
              <a:t>Travail demandé</a:t>
            </a:r>
            <a:endParaRPr lang="fr-FR" dirty="0"/>
          </a:p>
        </p:txBody>
      </p:sp>
      <p:sp>
        <p:nvSpPr>
          <p:cNvPr id="13" name="Espace réservé du contenu 12"/>
          <p:cNvSpPr>
            <a:spLocks noGrp="1"/>
          </p:cNvSpPr>
          <p:nvPr>
            <p:ph idx="1"/>
          </p:nvPr>
        </p:nvSpPr>
        <p:spPr>
          <a:xfrm>
            <a:off x="457200" y="1333500"/>
            <a:ext cx="8229600" cy="1313492"/>
          </a:xfrm>
        </p:spPr>
        <p:txBody>
          <a:bodyPr>
            <a:normAutofit fontScale="92500" lnSpcReduction="10000"/>
          </a:bodyPr>
          <a:lstStyle/>
          <a:p>
            <a:r>
              <a:rPr lang="fr-FR" dirty="0"/>
              <a:t>Examiner les configurations et répondre aux questions suivantes :</a:t>
            </a:r>
          </a:p>
          <a:p>
            <a:pPr lvl="1"/>
            <a:r>
              <a:rPr lang="fr-FR" dirty="0"/>
              <a:t>Quelles informations de routage R2 envoie à R3 par RIP?</a:t>
            </a:r>
          </a:p>
          <a:p>
            <a:pPr lvl="1"/>
            <a:r>
              <a:rPr lang="fr-FR" dirty="0"/>
              <a:t>Quelles informations de routage R2 envoie à R1 par RIP?</a:t>
            </a:r>
          </a:p>
          <a:p>
            <a:pPr lvl="1"/>
            <a:r>
              <a:rPr lang="fr-FR" dirty="0"/>
              <a:t>Quelles informations de routage R3 envoie à R2 par RIP?</a:t>
            </a:r>
          </a:p>
          <a:p>
            <a:endParaRPr lang="fr-FR" dirty="0"/>
          </a:p>
        </p:txBody>
      </p:sp>
      <p:sp>
        <p:nvSpPr>
          <p:cNvPr id="24" name="ZoneTexte 23"/>
          <p:cNvSpPr txBox="1"/>
          <p:nvPr/>
        </p:nvSpPr>
        <p:spPr>
          <a:xfrm>
            <a:off x="2295547" y="2508493"/>
            <a:ext cx="952505" cy="276999"/>
          </a:xfrm>
          <a:prstGeom prst="rect">
            <a:avLst/>
          </a:prstGeom>
          <a:solidFill>
            <a:schemeClr val="bg1"/>
          </a:solidFill>
        </p:spPr>
        <p:txBody>
          <a:bodyPr wrap="none" rtlCol="0">
            <a:spAutoFit/>
          </a:bodyPr>
          <a:lstStyle/>
          <a:p>
            <a:r>
              <a:rPr lang="fr-FR" sz="1200" dirty="0" smtClean="0"/>
              <a:t>30.1.0.0/16</a:t>
            </a:r>
            <a:endParaRPr lang="fr-FR" sz="1200" dirty="0"/>
          </a:p>
        </p:txBody>
      </p:sp>
      <p:grpSp>
        <p:nvGrpSpPr>
          <p:cNvPr id="10" name="Groupe 9"/>
          <p:cNvGrpSpPr/>
          <p:nvPr/>
        </p:nvGrpSpPr>
        <p:grpSpPr>
          <a:xfrm>
            <a:off x="492589" y="2857500"/>
            <a:ext cx="4871499" cy="889756"/>
            <a:chOff x="492589" y="2857500"/>
            <a:chExt cx="4871499" cy="889756"/>
          </a:xfrm>
        </p:grpSpPr>
        <p:sp>
          <p:nvSpPr>
            <p:cNvPr id="8" name="ZoneTexte 7"/>
            <p:cNvSpPr txBox="1"/>
            <p:nvPr/>
          </p:nvSpPr>
          <p:spPr>
            <a:xfrm>
              <a:off x="492589" y="2889668"/>
              <a:ext cx="952505" cy="276999"/>
            </a:xfrm>
            <a:prstGeom prst="rect">
              <a:avLst/>
            </a:prstGeom>
            <a:solidFill>
              <a:schemeClr val="bg1"/>
            </a:solidFill>
          </p:spPr>
          <p:txBody>
            <a:bodyPr wrap="none" rtlCol="0">
              <a:spAutoFit/>
            </a:bodyPr>
            <a:lstStyle/>
            <a:p>
              <a:r>
                <a:rPr lang="fr-FR" sz="1200" dirty="0" smtClean="0"/>
                <a:t>10.1.0.0/16</a:t>
              </a:r>
              <a:endParaRPr lang="fr-FR" sz="1200" dirty="0"/>
            </a:p>
          </p:txBody>
        </p:sp>
        <p:sp>
          <p:nvSpPr>
            <p:cNvPr id="23" name="ZoneTexte 22"/>
            <p:cNvSpPr txBox="1"/>
            <p:nvPr/>
          </p:nvSpPr>
          <p:spPr>
            <a:xfrm>
              <a:off x="1901184" y="3470257"/>
              <a:ext cx="952505" cy="276999"/>
            </a:xfrm>
            <a:prstGeom prst="rect">
              <a:avLst/>
            </a:prstGeom>
            <a:solidFill>
              <a:schemeClr val="bg1"/>
            </a:solidFill>
          </p:spPr>
          <p:txBody>
            <a:bodyPr wrap="none" rtlCol="0">
              <a:spAutoFit/>
            </a:bodyPr>
            <a:lstStyle/>
            <a:p>
              <a:r>
                <a:rPr lang="fr-FR" sz="1200" dirty="0" smtClean="0"/>
                <a:t>20.1.0.0/30</a:t>
              </a:r>
              <a:endParaRPr lang="fr-FR" sz="1200" dirty="0"/>
            </a:p>
          </p:txBody>
        </p:sp>
        <p:sp>
          <p:nvSpPr>
            <p:cNvPr id="27" name="ZoneTexte 26"/>
            <p:cNvSpPr txBox="1"/>
            <p:nvPr/>
          </p:nvSpPr>
          <p:spPr>
            <a:xfrm>
              <a:off x="2915816" y="3470257"/>
              <a:ext cx="952505" cy="276999"/>
            </a:xfrm>
            <a:prstGeom prst="rect">
              <a:avLst/>
            </a:prstGeom>
            <a:solidFill>
              <a:schemeClr val="bg1"/>
            </a:solidFill>
          </p:spPr>
          <p:txBody>
            <a:bodyPr wrap="none" rtlCol="0">
              <a:spAutoFit/>
            </a:bodyPr>
            <a:lstStyle/>
            <a:p>
              <a:r>
                <a:rPr lang="fr-FR" sz="1200" dirty="0" smtClean="0"/>
                <a:t>40.1.0.0/30</a:t>
              </a:r>
              <a:endParaRPr lang="fr-FR" sz="1200" dirty="0"/>
            </a:p>
          </p:txBody>
        </p:sp>
        <p:sp>
          <p:nvSpPr>
            <p:cNvPr id="28" name="ZoneTexte 27"/>
            <p:cNvSpPr txBox="1"/>
            <p:nvPr/>
          </p:nvSpPr>
          <p:spPr>
            <a:xfrm>
              <a:off x="4411583" y="2857500"/>
              <a:ext cx="952505" cy="276999"/>
            </a:xfrm>
            <a:prstGeom prst="rect">
              <a:avLst/>
            </a:prstGeom>
            <a:solidFill>
              <a:schemeClr val="bg1"/>
            </a:solidFill>
          </p:spPr>
          <p:txBody>
            <a:bodyPr wrap="none" rtlCol="0">
              <a:spAutoFit/>
            </a:bodyPr>
            <a:lstStyle/>
            <a:p>
              <a:r>
                <a:rPr lang="fr-FR" sz="1200" dirty="0" smtClean="0"/>
                <a:t>50.1.0.0/16</a:t>
              </a:r>
              <a:endParaRPr lang="fr-FR" sz="1200" dirty="0"/>
            </a:p>
          </p:txBody>
        </p:sp>
      </p:grpSp>
      <p:sp>
        <p:nvSpPr>
          <p:cNvPr id="21" name="Rectangle 20"/>
          <p:cNvSpPr/>
          <p:nvPr/>
        </p:nvSpPr>
        <p:spPr>
          <a:xfrm>
            <a:off x="3203848" y="3747253"/>
            <a:ext cx="2736304" cy="1342495"/>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R2</a:t>
            </a:r>
          </a:p>
          <a:p>
            <a:r>
              <a:rPr lang="fr-FR" sz="1200" dirty="0" smtClean="0"/>
              <a:t>R2(config)#router rip</a:t>
            </a:r>
          </a:p>
          <a:p>
            <a:r>
              <a:rPr lang="fr-FR" sz="1200" dirty="0" smtClean="0"/>
              <a:t>R2(config-router)#version 2</a:t>
            </a:r>
          </a:p>
          <a:p>
            <a:r>
              <a:rPr lang="fr-FR" sz="1200" dirty="0" smtClean="0"/>
              <a:t>R2(config-router)#network 40.0.0.0</a:t>
            </a:r>
          </a:p>
          <a:p>
            <a:r>
              <a:rPr lang="fr-FR" sz="1200" dirty="0" smtClean="0"/>
              <a:t>R2(config-router</a:t>
            </a:r>
            <a:r>
              <a:rPr lang="fr-FR" sz="1200" dirty="0"/>
              <a:t>)#network 20.0.0.0</a:t>
            </a:r>
          </a:p>
          <a:p>
            <a:r>
              <a:rPr lang="fr-FR" sz="1200" dirty="0" smtClean="0"/>
              <a:t>R2(config-router</a:t>
            </a:r>
            <a:r>
              <a:rPr lang="fr-FR" sz="1200" dirty="0"/>
              <a:t>)#network </a:t>
            </a:r>
            <a:r>
              <a:rPr lang="fr-FR" sz="1200" dirty="0" smtClean="0"/>
              <a:t>30.0.0.0</a:t>
            </a:r>
          </a:p>
          <a:p>
            <a:r>
              <a:rPr lang="fr-FR" sz="1200" dirty="0" smtClean="0"/>
              <a:t>R2(config-router)#</a:t>
            </a:r>
            <a:r>
              <a:rPr lang="fr-FR" sz="1200" dirty="0" smtClean="0">
                <a:solidFill>
                  <a:schemeClr val="bg1">
                    <a:lumMod val="50000"/>
                  </a:schemeClr>
                </a:solidFill>
              </a:rPr>
              <a:t>auto-</a:t>
            </a:r>
            <a:r>
              <a:rPr lang="fr-FR" sz="1200" dirty="0" err="1" smtClean="0">
                <a:solidFill>
                  <a:schemeClr val="bg1">
                    <a:lumMod val="50000"/>
                  </a:schemeClr>
                </a:solidFill>
              </a:rPr>
              <a:t>summary</a:t>
            </a:r>
            <a:endParaRPr lang="fr-FR" sz="1200" dirty="0">
              <a:solidFill>
                <a:schemeClr val="bg1">
                  <a:lumMod val="50000"/>
                </a:schemeClr>
              </a:solidFill>
            </a:endParaRPr>
          </a:p>
        </p:txBody>
      </p:sp>
      <p:sp>
        <p:nvSpPr>
          <p:cNvPr id="22" name="Rectangle 21"/>
          <p:cNvSpPr/>
          <p:nvPr/>
        </p:nvSpPr>
        <p:spPr>
          <a:xfrm>
            <a:off x="6142770" y="3747252"/>
            <a:ext cx="2736304" cy="1198477"/>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R3</a:t>
            </a:r>
          </a:p>
          <a:p>
            <a:r>
              <a:rPr lang="fr-FR" sz="1200" dirty="0" smtClean="0"/>
              <a:t>R3(config)#router rip</a:t>
            </a:r>
          </a:p>
          <a:p>
            <a:r>
              <a:rPr lang="fr-FR" sz="1200" dirty="0" smtClean="0"/>
              <a:t>R3(config-router)#version 2</a:t>
            </a:r>
          </a:p>
          <a:p>
            <a:r>
              <a:rPr lang="fr-FR" sz="1200" dirty="0" smtClean="0"/>
              <a:t>R3(config-router)#network 40.0.0.0</a:t>
            </a:r>
          </a:p>
          <a:p>
            <a:r>
              <a:rPr lang="fr-FR" sz="1200" dirty="0"/>
              <a:t>R3(config-router)#network 5</a:t>
            </a:r>
            <a:r>
              <a:rPr lang="fr-FR" sz="1200" dirty="0" smtClean="0"/>
              <a:t>0.0.0.0</a:t>
            </a:r>
          </a:p>
          <a:p>
            <a:r>
              <a:rPr lang="fr-FR" sz="1200" dirty="0" smtClean="0"/>
              <a:t>R3(config-router)#</a:t>
            </a:r>
            <a:r>
              <a:rPr lang="fr-FR" sz="1200" dirty="0" smtClean="0">
                <a:solidFill>
                  <a:schemeClr val="bg1">
                    <a:lumMod val="50000"/>
                  </a:schemeClr>
                </a:solidFill>
              </a:rPr>
              <a:t>auto-</a:t>
            </a:r>
            <a:r>
              <a:rPr lang="fr-FR" sz="1200" dirty="0" err="1" smtClean="0">
                <a:solidFill>
                  <a:schemeClr val="bg1">
                    <a:lumMod val="50000"/>
                  </a:schemeClr>
                </a:solidFill>
              </a:rPr>
              <a:t>summary</a:t>
            </a:r>
            <a:endParaRPr lang="fr-FR" sz="1200" dirty="0">
              <a:solidFill>
                <a:schemeClr val="bg1">
                  <a:lumMod val="50000"/>
                </a:schemeClr>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16</a:t>
            </a:fld>
            <a:endParaRPr lang="fr-BE" dirty="0"/>
          </a:p>
        </p:txBody>
      </p:sp>
    </p:spTree>
    <p:extLst>
      <p:ext uri="{BB962C8B-B14F-4D97-AF65-F5344CB8AC3E}">
        <p14:creationId xmlns:p14="http://schemas.microsoft.com/office/powerpoint/2010/main" val="317014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81236"/>
            <a:ext cx="8229600" cy="825500"/>
          </a:xfrm>
        </p:spPr>
        <p:txBody>
          <a:bodyPr/>
          <a:lstStyle/>
          <a:p>
            <a:r>
              <a:rPr lang="fr-FR" dirty="0" smtClean="0"/>
              <a:t>Travail demandé</a:t>
            </a:r>
            <a:endParaRPr lang="fr-FR" dirty="0"/>
          </a:p>
        </p:txBody>
      </p:sp>
      <p:sp>
        <p:nvSpPr>
          <p:cNvPr id="5" name="Espace réservé du contenu 4"/>
          <p:cNvSpPr>
            <a:spLocks noGrp="1"/>
          </p:cNvSpPr>
          <p:nvPr>
            <p:ph sz="half" idx="1"/>
          </p:nvPr>
        </p:nvSpPr>
        <p:spPr>
          <a:xfrm>
            <a:off x="107504" y="1345332"/>
            <a:ext cx="4038600" cy="3931920"/>
          </a:xfrm>
        </p:spPr>
        <p:txBody>
          <a:bodyPr>
            <a:normAutofit lnSpcReduction="10000"/>
          </a:bodyPr>
          <a:lstStyle/>
          <a:p>
            <a:r>
              <a:rPr lang="fr-FR" sz="1800" dirty="0" smtClean="0"/>
              <a:t>Supposons que les routeurs R1, R2 et R3 sont correctement configurés avec : </a:t>
            </a:r>
          </a:p>
          <a:p>
            <a:pPr lvl="1"/>
            <a:r>
              <a:rPr lang="fr-FR" sz="1400" dirty="0"/>
              <a:t>D</a:t>
            </a:r>
            <a:r>
              <a:rPr lang="fr-FR" sz="1400" dirty="0" smtClean="0"/>
              <a:t>es interfaces bien activées</a:t>
            </a:r>
          </a:p>
          <a:p>
            <a:pPr lvl="1"/>
            <a:r>
              <a:rPr lang="fr-FR" sz="1400" dirty="0"/>
              <a:t>D</a:t>
            </a:r>
            <a:r>
              <a:rPr lang="fr-FR" sz="1400" dirty="0" smtClean="0"/>
              <a:t>es adresses IP bien attribuées aux interfaces</a:t>
            </a:r>
          </a:p>
          <a:p>
            <a:r>
              <a:rPr lang="fr-FR" sz="1800" dirty="0" smtClean="0"/>
              <a:t>Quel est le contenu de la table de routage sur chaque routeur avant la configuration de RIPv2? </a:t>
            </a:r>
          </a:p>
          <a:p>
            <a:r>
              <a:rPr lang="fr-FR" sz="1800" dirty="0" smtClean="0"/>
              <a:t>Quel sera le contenu de la table de routage sur chaque routeur après les configurations de RIPv2?</a:t>
            </a:r>
          </a:p>
          <a:p>
            <a:pPr lvl="1"/>
            <a:r>
              <a:rPr lang="fr-FR" sz="1400" dirty="0" smtClean="0"/>
              <a:t>Expliquer les différents échanges RIP</a:t>
            </a:r>
          </a:p>
          <a:p>
            <a:pPr lvl="1"/>
            <a:r>
              <a:rPr lang="fr-FR" sz="1400" dirty="0" smtClean="0"/>
              <a:t>Dérouler l’algorithme Bellman-Ford étape par étape sur chaque routeur</a:t>
            </a:r>
          </a:p>
          <a:p>
            <a:endParaRPr lang="fr-FR" sz="1800"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17</a:t>
            </a:fld>
            <a:endParaRPr lang="fr-BE" dirty="0"/>
          </a:p>
        </p:txBody>
      </p:sp>
      <p:pic>
        <p:nvPicPr>
          <p:cNvPr id="7" name="Picture 3"/>
          <p:cNvPicPr>
            <a:picLocks noGrp="1" noChangeAspect="1" noChangeArrowheads="1"/>
          </p:cNvPicPr>
          <p:nvPr>
            <p:ph sz="half" idx="2"/>
          </p:nvPr>
        </p:nvPicPr>
        <p:blipFill rotWithShape="1">
          <a:blip r:embed="rId2" cstate="email">
            <a:extLst>
              <a:ext uri="{28A0092B-C50C-407E-A947-70E740481C1C}">
                <a14:useLocalDpi xmlns:a14="http://schemas.microsoft.com/office/drawing/2010/main" val="0"/>
              </a:ext>
            </a:extLst>
          </a:blip>
          <a:srcRect t="7833" b="45174"/>
          <a:stretch/>
        </p:blipFill>
        <p:spPr bwMode="auto">
          <a:xfrm>
            <a:off x="4572000" y="745434"/>
            <a:ext cx="4038600" cy="1152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779912" y="1921396"/>
            <a:ext cx="3600400" cy="1008112"/>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R1</a:t>
            </a:r>
          </a:p>
          <a:p>
            <a:r>
              <a:rPr lang="fr-FR" sz="1200" dirty="0" smtClean="0"/>
              <a:t>R1(config)#router rip</a:t>
            </a:r>
          </a:p>
          <a:p>
            <a:r>
              <a:rPr lang="fr-FR" sz="1200" dirty="0" smtClean="0"/>
              <a:t>R1(config-router)#version 2</a:t>
            </a:r>
          </a:p>
          <a:p>
            <a:r>
              <a:rPr lang="fr-FR" sz="1200" dirty="0" smtClean="0"/>
              <a:t>R1(config-router)#network 192.168.1.0</a:t>
            </a:r>
          </a:p>
          <a:p>
            <a:r>
              <a:rPr lang="fr-FR" sz="1200" dirty="0"/>
              <a:t>R1(config-router</a:t>
            </a:r>
            <a:r>
              <a:rPr lang="fr-FR" sz="1200" dirty="0" smtClean="0"/>
              <a:t>)#network 192.168.2.0</a:t>
            </a:r>
            <a:endParaRPr lang="fr-FR" sz="1200" dirty="0"/>
          </a:p>
        </p:txBody>
      </p:sp>
      <p:sp>
        <p:nvSpPr>
          <p:cNvPr id="13" name="Rectangle 12"/>
          <p:cNvSpPr/>
          <p:nvPr/>
        </p:nvSpPr>
        <p:spPr>
          <a:xfrm>
            <a:off x="4860032" y="3065918"/>
            <a:ext cx="3600400" cy="1296144"/>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R2</a:t>
            </a:r>
          </a:p>
          <a:p>
            <a:r>
              <a:rPr lang="fr-FR" sz="1200" dirty="0" smtClean="0"/>
              <a:t>R2(config)#router rip</a:t>
            </a:r>
          </a:p>
          <a:p>
            <a:r>
              <a:rPr lang="fr-FR" sz="1200" dirty="0" smtClean="0"/>
              <a:t>R2(config-router)#version 2</a:t>
            </a:r>
          </a:p>
          <a:p>
            <a:r>
              <a:rPr lang="fr-FR" sz="1200" dirty="0" smtClean="0"/>
              <a:t>R2(config-router)#network 192.168.2.0</a:t>
            </a:r>
          </a:p>
          <a:p>
            <a:r>
              <a:rPr lang="fr-FR" sz="1200" dirty="0" smtClean="0"/>
              <a:t>R2(config-router)#network 192.168.3.0</a:t>
            </a:r>
          </a:p>
          <a:p>
            <a:r>
              <a:rPr lang="fr-FR" sz="1200" dirty="0" smtClean="0"/>
              <a:t>R2(config-router</a:t>
            </a:r>
            <a:r>
              <a:rPr lang="fr-FR" sz="1200" dirty="0"/>
              <a:t>)#network </a:t>
            </a:r>
            <a:r>
              <a:rPr lang="fr-FR" sz="1200" dirty="0" smtClean="0"/>
              <a:t>192.168.4.0</a:t>
            </a:r>
            <a:endParaRPr lang="fr-FR" sz="1200" dirty="0"/>
          </a:p>
          <a:p>
            <a:endParaRPr lang="fr-FR" sz="1200" dirty="0"/>
          </a:p>
        </p:txBody>
      </p:sp>
      <p:sp>
        <p:nvSpPr>
          <p:cNvPr id="14" name="Rectangle 13"/>
          <p:cNvSpPr/>
          <p:nvPr/>
        </p:nvSpPr>
        <p:spPr>
          <a:xfrm>
            <a:off x="5526765" y="4441676"/>
            <a:ext cx="3509731" cy="1008112"/>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R3</a:t>
            </a:r>
          </a:p>
          <a:p>
            <a:r>
              <a:rPr lang="fr-FR" sz="1200" dirty="0" smtClean="0"/>
              <a:t>R3(config)#router rip</a:t>
            </a:r>
          </a:p>
          <a:p>
            <a:r>
              <a:rPr lang="fr-FR" sz="1200" dirty="0" smtClean="0"/>
              <a:t>R3(config-router)#version 2</a:t>
            </a:r>
          </a:p>
          <a:p>
            <a:r>
              <a:rPr lang="fr-FR" sz="1200" dirty="0" smtClean="0"/>
              <a:t>R3(config-router)#network 192.168.4.0</a:t>
            </a:r>
          </a:p>
          <a:p>
            <a:r>
              <a:rPr lang="fr-FR" sz="1200" dirty="0" smtClean="0"/>
              <a:t>R3(config-router)#network 192.168.5.0</a:t>
            </a:r>
            <a:endParaRPr lang="fr-FR" sz="1200" dirty="0"/>
          </a:p>
        </p:txBody>
      </p:sp>
      <p:cxnSp>
        <p:nvCxnSpPr>
          <p:cNvPr id="16" name="Connecteur droit avec flèche 15"/>
          <p:cNvCxnSpPr>
            <a:stCxn id="13" idx="0"/>
          </p:cNvCxnSpPr>
          <p:nvPr/>
        </p:nvCxnSpPr>
        <p:spPr>
          <a:xfrm flipV="1">
            <a:off x="6660232" y="1633364"/>
            <a:ext cx="0" cy="143255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Connecteur droit avec flèche 16"/>
          <p:cNvCxnSpPr/>
          <p:nvPr/>
        </p:nvCxnSpPr>
        <p:spPr>
          <a:xfrm flipV="1">
            <a:off x="7668344" y="1577346"/>
            <a:ext cx="0" cy="286433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56785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demandé : partie-I</a:t>
            </a:r>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18</a:t>
            </a:fld>
            <a:endParaRPr lang="fr-BE" dirty="0"/>
          </a:p>
        </p:txBody>
      </p:sp>
      <p:sp>
        <p:nvSpPr>
          <p:cNvPr id="5" name="ZoneTexte 4"/>
          <p:cNvSpPr txBox="1"/>
          <p:nvPr/>
        </p:nvSpPr>
        <p:spPr>
          <a:xfrm>
            <a:off x="987827" y="1125315"/>
            <a:ext cx="6885627" cy="369332"/>
          </a:xfrm>
          <a:prstGeom prst="rect">
            <a:avLst/>
          </a:prstGeom>
          <a:noFill/>
        </p:spPr>
        <p:txBody>
          <a:bodyPr wrap="square" rtlCol="0">
            <a:spAutoFit/>
          </a:bodyPr>
          <a:lstStyle/>
          <a:p>
            <a:r>
              <a:rPr lang="fr-FR" dirty="0" smtClean="0"/>
              <a:t>Utiliser </a:t>
            </a:r>
            <a:r>
              <a:rPr lang="fr-FR" dirty="0" err="1" smtClean="0"/>
              <a:t>packettracer</a:t>
            </a:r>
            <a:r>
              <a:rPr lang="fr-FR" dirty="0" smtClean="0"/>
              <a:t> pour réaliser le réseau suivant</a:t>
            </a:r>
            <a:endParaRPr lang="fr-FR" dirty="0"/>
          </a:p>
        </p:txBody>
      </p:sp>
      <p:pic>
        <p:nvPicPr>
          <p:cNvPr id="6" name="Image 5"/>
          <p:cNvPicPr>
            <a:picLocks noChangeAspect="1"/>
          </p:cNvPicPr>
          <p:nvPr/>
        </p:nvPicPr>
        <p:blipFill rotWithShape="1">
          <a:blip r:embed="rId2" cstate="print">
            <a:extLst>
              <a:ext uri="{28A0092B-C50C-407E-A947-70E740481C1C}">
                <a14:useLocalDpi xmlns:a14="http://schemas.microsoft.com/office/drawing/2010/main" val="0"/>
              </a:ext>
            </a:extLst>
          </a:blip>
          <a:srcRect t="13125" r="32774" b="34376"/>
          <a:stretch/>
        </p:blipFill>
        <p:spPr>
          <a:xfrm>
            <a:off x="555841" y="1633364"/>
            <a:ext cx="8032319" cy="3528391"/>
          </a:xfrm>
          <a:prstGeom prst="rect">
            <a:avLst/>
          </a:prstGeom>
        </p:spPr>
      </p:pic>
    </p:spTree>
    <p:extLst>
      <p:ext uri="{BB962C8B-B14F-4D97-AF65-F5344CB8AC3E}">
        <p14:creationId xmlns:p14="http://schemas.microsoft.com/office/powerpoint/2010/main" val="501371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Travail demandé :  partie-II</a:t>
            </a:r>
            <a:br>
              <a:rPr lang="fr-FR" dirty="0" smtClean="0"/>
            </a:br>
            <a:r>
              <a:rPr lang="fr-FR" sz="2000" i="1" dirty="0" smtClean="0"/>
              <a:t>Configuration de RIPV2 avec l’option auto-</a:t>
            </a:r>
            <a:r>
              <a:rPr lang="fr-FR" sz="2000" i="1" dirty="0" err="1" smtClean="0"/>
              <a:t>summary</a:t>
            </a:r>
            <a:endParaRPr lang="fr-FR" sz="2000" i="1" dirty="0"/>
          </a:p>
        </p:txBody>
      </p:sp>
      <p:sp>
        <p:nvSpPr>
          <p:cNvPr id="6" name="Espace réservé du contenu 5"/>
          <p:cNvSpPr>
            <a:spLocks noGrp="1"/>
          </p:cNvSpPr>
          <p:nvPr>
            <p:ph idx="1"/>
          </p:nvPr>
        </p:nvSpPr>
        <p:spPr/>
        <p:txBody>
          <a:bodyPr>
            <a:normAutofit fontScale="77500" lnSpcReduction="20000"/>
          </a:bodyPr>
          <a:lstStyle/>
          <a:p>
            <a:pPr lvl="0"/>
            <a:r>
              <a:rPr lang="fr-FR" dirty="0" smtClean="0"/>
              <a:t>Configurer le réseau de la partie-I (adresses IP, masques, passerelles,…)</a:t>
            </a:r>
          </a:p>
          <a:p>
            <a:pPr lvl="0"/>
            <a:r>
              <a:rPr lang="fr-FR" dirty="0" smtClean="0"/>
              <a:t>Configurer RIPv2 sur R1, R2 et R3 (laisser l’option auto-</a:t>
            </a:r>
            <a:r>
              <a:rPr lang="fr-FR" dirty="0" err="1" smtClean="0"/>
              <a:t>summary</a:t>
            </a:r>
            <a:r>
              <a:rPr lang="fr-FR" dirty="0" smtClean="0"/>
              <a:t> activée pour l’instant)</a:t>
            </a:r>
          </a:p>
          <a:p>
            <a:pPr lvl="0"/>
            <a:r>
              <a:rPr lang="fr-FR" dirty="0" smtClean="0"/>
              <a:t>Examiner la table de routage de R3 :</a:t>
            </a:r>
          </a:p>
          <a:p>
            <a:pPr lvl="1"/>
            <a:r>
              <a:rPr lang="fr-FR" dirty="0" smtClean="0"/>
              <a:t>Existe-t-il une route vers le réseau 172.30.1.0/24 ? </a:t>
            </a:r>
          </a:p>
          <a:p>
            <a:pPr lvl="1"/>
            <a:r>
              <a:rPr lang="fr-FR" dirty="0" smtClean="0"/>
              <a:t>Existe-t-il une route vers le réseau 172.30..0.0/16 ? </a:t>
            </a:r>
          </a:p>
          <a:p>
            <a:pPr lvl="1"/>
            <a:r>
              <a:rPr lang="fr-FR" dirty="0" smtClean="0"/>
              <a:t>Comment pouvez-vous interpréter ces résultats ?</a:t>
            </a:r>
          </a:p>
          <a:p>
            <a:pPr lvl="0"/>
            <a:r>
              <a:rPr lang="fr-FR" dirty="0" smtClean="0"/>
              <a:t>Examiner la table de routage de R1 :</a:t>
            </a:r>
          </a:p>
          <a:p>
            <a:pPr lvl="1"/>
            <a:r>
              <a:rPr lang="fr-FR" dirty="0" smtClean="0"/>
              <a:t>Existe-t-il une route vers le réseau 172.30.100.0/24 ? </a:t>
            </a:r>
          </a:p>
          <a:p>
            <a:pPr lvl="1"/>
            <a:r>
              <a:rPr lang="fr-FR" dirty="0" smtClean="0"/>
              <a:t>Existe-t-il une route vers le réseau 172.30.0.0/16 ?</a:t>
            </a:r>
          </a:p>
          <a:p>
            <a:pPr lvl="1"/>
            <a:r>
              <a:rPr lang="fr-FR" dirty="0" smtClean="0"/>
              <a:t>Comment pouvez-vous interpréter ces résultats ?</a:t>
            </a:r>
          </a:p>
          <a:p>
            <a:pPr lvl="0"/>
            <a:r>
              <a:rPr lang="fr-FR" dirty="0" smtClean="0"/>
              <a:t>Examinez la table de routage de R2 :</a:t>
            </a:r>
          </a:p>
          <a:p>
            <a:pPr lvl="1"/>
            <a:r>
              <a:rPr lang="fr-FR" dirty="0" smtClean="0"/>
              <a:t> Existe-t-il une route vers le réseau 172.30.100.0/24 ?</a:t>
            </a:r>
          </a:p>
          <a:p>
            <a:pPr lvl="1"/>
            <a:r>
              <a:rPr lang="fr-FR" dirty="0" smtClean="0"/>
              <a:t> Existe-t-il une route vers le réseau 172.30.1.0/24.</a:t>
            </a:r>
          </a:p>
          <a:p>
            <a:pPr lvl="1"/>
            <a:r>
              <a:rPr lang="fr-FR" dirty="0" smtClean="0"/>
              <a:t>Existe-t-il une ou plusieurs routes vers le réseau 172.30.0.0/16 ?</a:t>
            </a:r>
          </a:p>
          <a:p>
            <a:pPr lvl="1"/>
            <a:r>
              <a:rPr lang="fr-FR" dirty="0" smtClean="0"/>
              <a:t>Comment pouvez-vous interpréter ces résultats ?</a:t>
            </a:r>
          </a:p>
          <a:p>
            <a:pPr lvl="0"/>
            <a:r>
              <a:rPr lang="fr-FR" dirty="0" smtClean="0"/>
              <a:t>Tester la connectivité entre le PC1 et le PC2. Expliquer les raisons de l’échec de la communication</a:t>
            </a:r>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19</a:t>
            </a:fld>
            <a:endParaRPr lang="fr-BE" dirty="0"/>
          </a:p>
        </p:txBody>
      </p:sp>
    </p:spTree>
    <p:extLst>
      <p:ext uri="{BB962C8B-B14F-4D97-AF65-F5344CB8AC3E}">
        <p14:creationId xmlns:p14="http://schemas.microsoft.com/office/powerpoint/2010/main" val="1119283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a:t>
            </a:r>
            <a:endParaRPr lang="fr-FR" dirty="0"/>
          </a:p>
        </p:txBody>
      </p:sp>
      <p:sp>
        <p:nvSpPr>
          <p:cNvPr id="14" name="Espace réservé du contenu 13"/>
          <p:cNvSpPr>
            <a:spLocks noGrp="1"/>
          </p:cNvSpPr>
          <p:nvPr>
            <p:ph idx="1"/>
          </p:nvPr>
        </p:nvSpPr>
        <p:spPr/>
        <p:txBody>
          <a:bodyPr>
            <a:normAutofit/>
          </a:bodyPr>
          <a:lstStyle/>
          <a:p>
            <a:r>
              <a:rPr lang="fr-FR" dirty="0" smtClean="0"/>
              <a:t>La fonction des protocoles de routage dynamique</a:t>
            </a:r>
          </a:p>
          <a:p>
            <a:r>
              <a:rPr lang="fr-FR" dirty="0" smtClean="0"/>
              <a:t>Classification des protocoles de routage dynamique</a:t>
            </a:r>
          </a:p>
          <a:p>
            <a:r>
              <a:rPr lang="fr-FR" dirty="0" smtClean="0"/>
              <a:t>Les protocoles de routage à vecteur de distance </a:t>
            </a:r>
          </a:p>
          <a:p>
            <a:pPr lvl="1"/>
            <a:r>
              <a:rPr lang="fr-FR" dirty="0" err="1" smtClean="0"/>
              <a:t>Routing</a:t>
            </a:r>
            <a:r>
              <a:rPr lang="fr-FR" dirty="0" smtClean="0"/>
              <a:t> Information Protocol RIP v2</a:t>
            </a:r>
          </a:p>
          <a:p>
            <a:pPr lvl="1"/>
            <a:r>
              <a:rPr lang="fr-FR" dirty="0" err="1" smtClean="0"/>
              <a:t>Enhanced</a:t>
            </a:r>
            <a:r>
              <a:rPr lang="fr-FR" dirty="0" smtClean="0"/>
              <a:t> </a:t>
            </a:r>
            <a:r>
              <a:rPr lang="fr-FR" dirty="0" err="1" smtClean="0"/>
              <a:t>Interior</a:t>
            </a:r>
            <a:r>
              <a:rPr lang="fr-FR" dirty="0" smtClean="0"/>
              <a:t> Gateway </a:t>
            </a:r>
            <a:r>
              <a:rPr lang="fr-FR" dirty="0" err="1" smtClean="0"/>
              <a:t>Routing</a:t>
            </a:r>
            <a:r>
              <a:rPr lang="fr-FR" dirty="0" smtClean="0"/>
              <a:t> Protocol EIGRP (partie optionnelle)</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2</a:t>
            </a:fld>
            <a:endParaRPr lang="fr-BE" dirty="0"/>
          </a:p>
        </p:txBody>
      </p:sp>
    </p:spTree>
    <p:extLst>
      <p:ext uri="{BB962C8B-B14F-4D97-AF65-F5344CB8AC3E}">
        <p14:creationId xmlns:p14="http://schemas.microsoft.com/office/powerpoint/2010/main" val="2370779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Travail demandé :  partie-III</a:t>
            </a:r>
            <a:br>
              <a:rPr lang="fr-FR" dirty="0" smtClean="0"/>
            </a:br>
            <a:r>
              <a:rPr lang="fr-FR" sz="2000" i="1" dirty="0" smtClean="0"/>
              <a:t>Configuration de RIPV2 avec l’option auto-</a:t>
            </a:r>
            <a:r>
              <a:rPr lang="fr-FR" sz="2000" i="1" dirty="0" err="1" smtClean="0"/>
              <a:t>summary</a:t>
            </a:r>
            <a:r>
              <a:rPr lang="fr-FR" sz="2000" i="1" dirty="0" smtClean="0"/>
              <a:t>  désactivée</a:t>
            </a:r>
            <a:endParaRPr lang="fr-FR" sz="2000" i="1" dirty="0"/>
          </a:p>
        </p:txBody>
      </p:sp>
      <p:sp>
        <p:nvSpPr>
          <p:cNvPr id="6" name="Espace réservé du contenu 5"/>
          <p:cNvSpPr>
            <a:spLocks noGrp="1"/>
          </p:cNvSpPr>
          <p:nvPr>
            <p:ph idx="1"/>
          </p:nvPr>
        </p:nvSpPr>
        <p:spPr/>
        <p:txBody>
          <a:bodyPr>
            <a:normAutofit/>
          </a:bodyPr>
          <a:lstStyle/>
          <a:p>
            <a:pPr lvl="0"/>
            <a:r>
              <a:rPr lang="fr-FR" sz="2000" dirty="0" smtClean="0"/>
              <a:t>Modifier la configuration de rip sur les trois routeurs et désactiver l’auto-</a:t>
            </a:r>
            <a:r>
              <a:rPr lang="fr-FR" sz="2000" dirty="0" err="1" smtClean="0"/>
              <a:t>summary</a:t>
            </a:r>
            <a:endParaRPr lang="fr-FR" sz="2000" dirty="0" smtClean="0"/>
          </a:p>
          <a:p>
            <a:pPr lvl="1"/>
            <a:r>
              <a:rPr lang="fr-FR" sz="1800" dirty="0" smtClean="0"/>
              <a:t>Utiliser la commande « no auto-</a:t>
            </a:r>
            <a:r>
              <a:rPr lang="fr-FR" sz="1800" dirty="0" err="1" smtClean="0"/>
              <a:t>summary</a:t>
            </a:r>
            <a:r>
              <a:rPr lang="fr-FR" sz="1800" dirty="0" smtClean="0"/>
              <a:t> » en mode de configuration du routeur RIP</a:t>
            </a:r>
          </a:p>
          <a:p>
            <a:pPr lvl="0"/>
            <a:r>
              <a:rPr lang="fr-FR" sz="2000" dirty="0" smtClean="0"/>
              <a:t>Revérifier les tables de routage de R1, R2, R3 et comparer les avec les tables de routage d’avant la désactivation de l’auto-</a:t>
            </a:r>
            <a:r>
              <a:rPr lang="fr-FR" sz="2000" dirty="0" err="1" smtClean="0"/>
              <a:t>summary</a:t>
            </a:r>
            <a:endParaRPr lang="fr-FR" sz="2000" dirty="0" smtClean="0"/>
          </a:p>
          <a:p>
            <a:pPr lvl="0"/>
            <a:r>
              <a:rPr lang="fr-FR" sz="2000" dirty="0" smtClean="0"/>
              <a:t>Tester la connectivité entre le PC1 et le PC2. Vérifier que la communication est possible</a:t>
            </a:r>
          </a:p>
          <a:p>
            <a:pPr lvl="0"/>
            <a:endParaRPr lang="fr-FR" sz="2000"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20</a:t>
            </a:fld>
            <a:endParaRPr lang="fr-BE" dirty="0"/>
          </a:p>
        </p:txBody>
      </p:sp>
    </p:spTree>
    <p:extLst>
      <p:ext uri="{BB962C8B-B14F-4D97-AF65-F5344CB8AC3E}">
        <p14:creationId xmlns:p14="http://schemas.microsoft.com/office/powerpoint/2010/main" val="158740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44500"/>
            <a:ext cx="8219256" cy="825500"/>
          </a:xfrm>
        </p:spPr>
        <p:txBody>
          <a:bodyPr>
            <a:normAutofit fontScale="90000"/>
          </a:bodyPr>
          <a:lstStyle/>
          <a:p>
            <a:pPr eaLnBrk="1" hangingPunct="1">
              <a:tabLst>
                <a:tab pos="4803775" algn="l"/>
              </a:tabLst>
              <a:defRPr/>
            </a:pPr>
            <a:r>
              <a:rPr lang="fr-FR" dirty="0" smtClean="0"/>
              <a:t>Commandes utiles pour la vérification du routage RIP</a:t>
            </a:r>
          </a:p>
        </p:txBody>
      </p:sp>
      <p:pic>
        <p:nvPicPr>
          <p:cNvPr id="2253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240334" y="1777380"/>
            <a:ext cx="4392444" cy="3654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32778" y="2209428"/>
            <a:ext cx="4325420"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21</a:t>
            </a:fld>
            <a:endParaRPr lang="fr-BE" dirty="0"/>
          </a:p>
        </p:txBody>
      </p:sp>
    </p:spTree>
    <p:extLst>
      <p:ext uri="{BB962C8B-B14F-4D97-AF65-F5344CB8AC3E}">
        <p14:creationId xmlns:p14="http://schemas.microsoft.com/office/powerpoint/2010/main" val="851595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5" y="411238"/>
            <a:ext cx="8456613" cy="737810"/>
          </a:xfrm>
        </p:spPr>
        <p:txBody>
          <a:bodyPr>
            <a:normAutofit/>
          </a:bodyPr>
          <a:lstStyle/>
          <a:p>
            <a:pPr eaLnBrk="1" hangingPunct="1">
              <a:tabLst>
                <a:tab pos="4803775" algn="l"/>
              </a:tabLst>
              <a:defRPr/>
            </a:pPr>
            <a:r>
              <a:rPr lang="fr-FR" dirty="0" smtClean="0"/>
              <a:t>Optimisation et sécurisation des échanges RIP</a:t>
            </a:r>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355" y="2857500"/>
            <a:ext cx="4257675" cy="273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01650" y="1328704"/>
            <a:ext cx="4973638" cy="1626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02328" y="4803482"/>
            <a:ext cx="3933372"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fr-FR" sz="1200" dirty="0" smtClean="0"/>
              <a:t>L'envoi </a:t>
            </a:r>
            <a:r>
              <a:rPr lang="fr-FR" sz="1200" dirty="0"/>
              <a:t>de </a:t>
            </a:r>
            <a:r>
              <a:rPr lang="fr-FR" sz="1200" dirty="0" smtClean="0"/>
              <a:t>messages RIP non </a:t>
            </a:r>
            <a:r>
              <a:rPr lang="fr-FR" sz="1200" dirty="0"/>
              <a:t>nécessaires sur un réseau local a une incidence sur </a:t>
            </a:r>
            <a:r>
              <a:rPr lang="fr-FR" sz="1200" dirty="0" smtClean="0"/>
              <a:t>la performance et la sécurité du réseau</a:t>
            </a:r>
            <a:endParaRPr lang="fr-FR" sz="1200" dirty="0"/>
          </a:p>
        </p:txBody>
      </p:sp>
      <p:sp>
        <p:nvSpPr>
          <p:cNvPr id="6" name="Rectangle 5"/>
          <p:cNvSpPr/>
          <p:nvPr/>
        </p:nvSpPr>
        <p:spPr>
          <a:xfrm>
            <a:off x="396649" y="2984500"/>
            <a:ext cx="3933372" cy="136525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R1</a:t>
            </a:r>
          </a:p>
          <a:p>
            <a:r>
              <a:rPr lang="fr-FR" sz="1200" dirty="0" smtClean="0"/>
              <a:t>R1(config)#router rip</a:t>
            </a:r>
          </a:p>
          <a:p>
            <a:r>
              <a:rPr lang="fr-FR" sz="1200" dirty="0" smtClean="0"/>
              <a:t>R1(config-router)#version 2</a:t>
            </a:r>
          </a:p>
          <a:p>
            <a:r>
              <a:rPr lang="fr-FR" sz="1200" dirty="0" smtClean="0"/>
              <a:t>R1(config-router)#network 192.168.1.0</a:t>
            </a:r>
          </a:p>
          <a:p>
            <a:r>
              <a:rPr lang="fr-FR" sz="1200" dirty="0"/>
              <a:t>R1(config-router</a:t>
            </a:r>
            <a:r>
              <a:rPr lang="fr-FR" sz="1200" dirty="0" smtClean="0"/>
              <a:t>)#network 192.168.2.0</a:t>
            </a:r>
          </a:p>
          <a:p>
            <a:r>
              <a:rPr lang="fr-FR" sz="1200" dirty="0" smtClean="0"/>
              <a:t>R1(config-router)#</a:t>
            </a:r>
            <a:r>
              <a:rPr lang="fr-FR" sz="1200" b="1" dirty="0" smtClean="0">
                <a:solidFill>
                  <a:srgbClr val="00B050"/>
                </a:solidFill>
              </a:rPr>
              <a:t>passive-interface g0/0</a:t>
            </a:r>
            <a:endParaRPr lang="fr-FR" sz="1200" b="1" dirty="0">
              <a:solidFill>
                <a:srgbClr val="00B050"/>
              </a:solidFill>
            </a:endParaRPr>
          </a:p>
        </p:txBody>
      </p:sp>
      <p:sp>
        <p:nvSpPr>
          <p:cNvPr id="3" name="ZoneTexte 2"/>
          <p:cNvSpPr txBox="1"/>
          <p:nvPr/>
        </p:nvSpPr>
        <p:spPr>
          <a:xfrm>
            <a:off x="107504" y="1546547"/>
            <a:ext cx="3672408" cy="461665"/>
          </a:xfrm>
          <a:prstGeom prst="rect">
            <a:avLst/>
          </a:prstGeom>
          <a:noFill/>
        </p:spPr>
        <p:txBody>
          <a:bodyPr wrap="square" rtlCol="0">
            <a:spAutoFit/>
          </a:bodyPr>
          <a:lstStyle/>
          <a:p>
            <a:r>
              <a:rPr lang="fr-FR" sz="1200" b="1" dirty="0" smtClean="0">
                <a:solidFill>
                  <a:srgbClr val="00B0F0"/>
                </a:solidFill>
              </a:rPr>
              <a:t>Inutile d’envoyer des messages RIP par la G0/0</a:t>
            </a:r>
          </a:p>
          <a:p>
            <a:r>
              <a:rPr lang="fr-FR" sz="1200" b="1" dirty="0" smtClean="0">
                <a:solidFill>
                  <a:srgbClr val="00B0F0"/>
                </a:solidFill>
              </a:rPr>
              <a:t>Aucun routeur n’est en face pour les recevoir!</a:t>
            </a:r>
            <a:endParaRPr lang="fr-FR" sz="1200" b="1" dirty="0">
              <a:solidFill>
                <a:srgbClr val="00B0F0"/>
              </a:solidFill>
            </a:endParaRPr>
          </a:p>
        </p:txBody>
      </p:sp>
      <p:cxnSp>
        <p:nvCxnSpPr>
          <p:cNvPr id="5" name="Connecteur droit avec flèche 4"/>
          <p:cNvCxnSpPr/>
          <p:nvPr/>
        </p:nvCxnSpPr>
        <p:spPr>
          <a:xfrm>
            <a:off x="2577074" y="2008212"/>
            <a:ext cx="0" cy="252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6480968" y="1711379"/>
            <a:ext cx="2448272" cy="461665"/>
          </a:xfrm>
          <a:prstGeom prst="rect">
            <a:avLst/>
          </a:prstGeom>
          <a:noFill/>
        </p:spPr>
        <p:txBody>
          <a:bodyPr wrap="square" rtlCol="0">
            <a:spAutoFit/>
          </a:bodyPr>
          <a:lstStyle/>
          <a:p>
            <a:r>
              <a:rPr lang="fr-FR" sz="1200" b="1" dirty="0" smtClean="0">
                <a:solidFill>
                  <a:srgbClr val="00B0F0"/>
                </a:solidFill>
              </a:rPr>
              <a:t>Inutile d’envoyer des messages RIP par la G0/0</a:t>
            </a:r>
            <a:endParaRPr lang="fr-FR" sz="1200" b="1" dirty="0">
              <a:solidFill>
                <a:srgbClr val="00B0F0"/>
              </a:solidFill>
            </a:endParaRPr>
          </a:p>
        </p:txBody>
      </p:sp>
      <p:cxnSp>
        <p:nvCxnSpPr>
          <p:cNvPr id="8" name="Connecteur droit avec flèche 7"/>
          <p:cNvCxnSpPr>
            <a:stCxn id="10" idx="1"/>
          </p:cNvCxnSpPr>
          <p:nvPr/>
        </p:nvCxnSpPr>
        <p:spPr>
          <a:xfrm flipH="1">
            <a:off x="5436096" y="1942212"/>
            <a:ext cx="1044872" cy="339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499992" y="1449879"/>
            <a:ext cx="2448272" cy="461665"/>
          </a:xfrm>
          <a:prstGeom prst="rect">
            <a:avLst/>
          </a:prstGeom>
          <a:noFill/>
        </p:spPr>
        <p:txBody>
          <a:bodyPr wrap="square" rtlCol="0">
            <a:spAutoFit/>
          </a:bodyPr>
          <a:lstStyle/>
          <a:p>
            <a:r>
              <a:rPr lang="fr-FR" sz="1200" b="1" dirty="0" smtClean="0">
                <a:solidFill>
                  <a:srgbClr val="00B0F0"/>
                </a:solidFill>
              </a:rPr>
              <a:t>Inutile d’envoyer des messages RIP par la G0/0</a:t>
            </a:r>
            <a:endParaRPr lang="fr-FR" sz="1200" b="1" dirty="0">
              <a:solidFill>
                <a:srgbClr val="00B0F0"/>
              </a:solidFill>
            </a:endParaRPr>
          </a:p>
        </p:txBody>
      </p:sp>
      <p:cxnSp>
        <p:nvCxnSpPr>
          <p:cNvPr id="18" name="Connecteur droit avec flèche 17"/>
          <p:cNvCxnSpPr/>
          <p:nvPr/>
        </p:nvCxnSpPr>
        <p:spPr>
          <a:xfrm flipH="1">
            <a:off x="4139952" y="1838600"/>
            <a:ext cx="1044872" cy="339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CF4668DC-857F-487D-BFFA-8C0CA5037977}" type="slidenum">
              <a:rPr lang="fr-BE" smtClean="0"/>
              <a:t>22</a:t>
            </a:fld>
            <a:endParaRPr lang="fr-BE" dirty="0"/>
          </a:p>
        </p:txBody>
      </p:sp>
    </p:spTree>
    <p:extLst>
      <p:ext uri="{BB962C8B-B14F-4D97-AF65-F5344CB8AC3E}">
        <p14:creationId xmlns:p14="http://schemas.microsoft.com/office/powerpoint/2010/main" val="428277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5" y="411238"/>
            <a:ext cx="8456613" cy="737810"/>
          </a:xfrm>
        </p:spPr>
        <p:txBody>
          <a:bodyPr>
            <a:normAutofit/>
          </a:bodyPr>
          <a:lstStyle/>
          <a:p>
            <a:pPr eaLnBrk="1" hangingPunct="1">
              <a:tabLst>
                <a:tab pos="4803775" algn="l"/>
              </a:tabLst>
              <a:defRPr/>
            </a:pPr>
            <a:r>
              <a:rPr lang="fr-FR" dirty="0" smtClean="0"/>
              <a:t>Optimisation et sécurisation des échanges RIP</a:t>
            </a:r>
          </a:p>
        </p:txBody>
      </p:sp>
      <p:pic>
        <p:nvPicPr>
          <p:cNvPr id="24582"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9134" y="1301526"/>
            <a:ext cx="4973638" cy="1626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1983" y="4441676"/>
            <a:ext cx="3933372"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fr-FR" sz="1200" dirty="0" smtClean="0"/>
              <a:t>Attention: Passiver l’interface S0/0/0 empêche le routeur R1 d’envoyer des messages RIP vers R2. Cependant R1 continue à recevoir des messages RIP de R2</a:t>
            </a:r>
            <a:endParaRPr lang="fr-FR" sz="1200" dirty="0"/>
          </a:p>
        </p:txBody>
      </p:sp>
      <p:sp>
        <p:nvSpPr>
          <p:cNvPr id="6" name="Rectangle 5"/>
          <p:cNvSpPr/>
          <p:nvPr/>
        </p:nvSpPr>
        <p:spPr>
          <a:xfrm>
            <a:off x="367846" y="2974584"/>
            <a:ext cx="3933372" cy="136525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R1</a:t>
            </a:r>
          </a:p>
          <a:p>
            <a:r>
              <a:rPr lang="fr-FR" sz="1200" dirty="0" smtClean="0"/>
              <a:t>R1(config)#router rip</a:t>
            </a:r>
          </a:p>
          <a:p>
            <a:r>
              <a:rPr lang="fr-FR" sz="1200" dirty="0" smtClean="0"/>
              <a:t>R1(config-router)#version 2</a:t>
            </a:r>
          </a:p>
          <a:p>
            <a:r>
              <a:rPr lang="fr-FR" sz="1200" dirty="0" smtClean="0"/>
              <a:t>R1(config-router)#network 192.168.1.0</a:t>
            </a:r>
          </a:p>
          <a:p>
            <a:r>
              <a:rPr lang="fr-FR" sz="1200" dirty="0"/>
              <a:t>R1(config-router</a:t>
            </a:r>
            <a:r>
              <a:rPr lang="fr-FR" sz="1200" dirty="0" smtClean="0"/>
              <a:t>)#network 192.168.2.0</a:t>
            </a:r>
          </a:p>
          <a:p>
            <a:r>
              <a:rPr lang="fr-FR" sz="1200" dirty="0" smtClean="0"/>
              <a:t>R1(config-router)#passive-interface S0/0/0</a:t>
            </a:r>
            <a:endParaRPr lang="fr-FR" sz="1200" dirty="0"/>
          </a:p>
        </p:txBody>
      </p:sp>
      <p:cxnSp>
        <p:nvCxnSpPr>
          <p:cNvPr id="5" name="Connecteur droit avec flèche 4"/>
          <p:cNvCxnSpPr/>
          <p:nvPr/>
        </p:nvCxnSpPr>
        <p:spPr>
          <a:xfrm>
            <a:off x="3131840" y="2029408"/>
            <a:ext cx="0" cy="252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2360495" y="1745335"/>
            <a:ext cx="1422184" cy="276999"/>
          </a:xfrm>
          <a:prstGeom prst="rect">
            <a:avLst/>
          </a:prstGeom>
          <a:noFill/>
        </p:spPr>
        <p:txBody>
          <a:bodyPr wrap="none" rtlCol="0">
            <a:spAutoFit/>
          </a:bodyPr>
          <a:lstStyle/>
          <a:p>
            <a:r>
              <a:rPr lang="fr-FR" sz="1200" dirty="0" smtClean="0"/>
              <a:t>Passiver la S0/0/0</a:t>
            </a:r>
            <a:endParaRPr lang="fr-FR" sz="1200" dirty="0"/>
          </a:p>
        </p:txBody>
      </p:sp>
      <p:sp>
        <p:nvSpPr>
          <p:cNvPr id="7" name="ZoneTexte 6"/>
          <p:cNvSpPr txBox="1"/>
          <p:nvPr/>
        </p:nvSpPr>
        <p:spPr>
          <a:xfrm>
            <a:off x="4788024" y="3334043"/>
            <a:ext cx="3528392"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600" dirty="0" smtClean="0">
                <a:solidFill>
                  <a:schemeClr val="tx1"/>
                </a:solidFill>
              </a:rPr>
              <a:t>Quel intérêt pourrait-il y avoir à passiver la S0/0/0 sur R1?</a:t>
            </a:r>
            <a:endParaRPr lang="fr-FR" sz="1600"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23</a:t>
            </a:fld>
            <a:endParaRPr lang="fr-BE" dirty="0"/>
          </a:p>
        </p:txBody>
      </p:sp>
    </p:spTree>
    <p:extLst>
      <p:ext uri="{BB962C8B-B14F-4D97-AF65-F5344CB8AC3E}">
        <p14:creationId xmlns:p14="http://schemas.microsoft.com/office/powerpoint/2010/main" val="1344085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5" y="411238"/>
            <a:ext cx="8456613" cy="737810"/>
          </a:xfrm>
        </p:spPr>
        <p:txBody>
          <a:bodyPr>
            <a:normAutofit/>
          </a:bodyPr>
          <a:lstStyle/>
          <a:p>
            <a:pPr eaLnBrk="1" hangingPunct="1">
              <a:tabLst>
                <a:tab pos="4803775" algn="l"/>
              </a:tabLst>
              <a:defRPr/>
            </a:pPr>
            <a:r>
              <a:rPr lang="fr-FR" dirty="0"/>
              <a:t>P</a:t>
            </a:r>
            <a:r>
              <a:rPr lang="fr-FR" dirty="0" smtClean="0"/>
              <a:t>ropagation d'une route par défaut avec RIP</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040" y="1279261"/>
            <a:ext cx="5157559" cy="1570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230" y="2717299"/>
            <a:ext cx="4393291" cy="287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7504" y="3539914"/>
            <a:ext cx="3933372" cy="136525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fr-FR" sz="1200" dirty="0" smtClean="0"/>
              <a:t>!Configuration de RIPv2 sur R1</a:t>
            </a:r>
          </a:p>
          <a:p>
            <a:r>
              <a:rPr lang="fr-FR" sz="1200" dirty="0" smtClean="0"/>
              <a:t>R1(config)#router rip</a:t>
            </a:r>
          </a:p>
          <a:p>
            <a:r>
              <a:rPr lang="fr-FR" sz="1200" dirty="0" smtClean="0"/>
              <a:t>R1(config-router)#version 2</a:t>
            </a:r>
          </a:p>
          <a:p>
            <a:r>
              <a:rPr lang="fr-FR" sz="1200" dirty="0" smtClean="0"/>
              <a:t>R1(config-router)#network 192.168.1.0</a:t>
            </a:r>
          </a:p>
          <a:p>
            <a:r>
              <a:rPr lang="fr-FR" sz="1200" dirty="0"/>
              <a:t>R1(config-router</a:t>
            </a:r>
            <a:r>
              <a:rPr lang="fr-FR" sz="1200" dirty="0" smtClean="0"/>
              <a:t>)#network 192.168.2.0</a:t>
            </a:r>
          </a:p>
          <a:p>
            <a:r>
              <a:rPr lang="fr-FR" sz="1200" dirty="0" smtClean="0"/>
              <a:t>R1(config-router)#passive-interface G0/0</a:t>
            </a:r>
          </a:p>
          <a:p>
            <a:r>
              <a:rPr lang="fr-FR" sz="1200" dirty="0"/>
              <a:t>R1(config-router</a:t>
            </a:r>
            <a:r>
              <a:rPr lang="fr-FR" sz="1200" dirty="0" smtClean="0"/>
              <a:t>)#</a:t>
            </a:r>
            <a:r>
              <a:rPr lang="fr-FR" sz="1200" dirty="0" smtClean="0">
                <a:solidFill>
                  <a:srgbClr val="00B0F0"/>
                </a:solidFill>
              </a:rPr>
              <a:t>default-information </a:t>
            </a:r>
            <a:r>
              <a:rPr lang="fr-FR" sz="1200" dirty="0" err="1" smtClean="0">
                <a:solidFill>
                  <a:srgbClr val="00B0F0"/>
                </a:solidFill>
              </a:rPr>
              <a:t>originate</a:t>
            </a:r>
            <a:endParaRPr lang="fr-FR" sz="1200" dirty="0">
              <a:solidFill>
                <a:srgbClr val="00B0F0"/>
              </a:solidFill>
            </a:endParaRPr>
          </a:p>
        </p:txBody>
      </p:sp>
      <p:sp>
        <p:nvSpPr>
          <p:cNvPr id="2" name="ZoneTexte 1"/>
          <p:cNvSpPr txBox="1"/>
          <p:nvPr/>
        </p:nvSpPr>
        <p:spPr>
          <a:xfrm>
            <a:off x="5624285" y="1263647"/>
            <a:ext cx="3519715" cy="132343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000" dirty="0" smtClean="0">
                <a:solidFill>
                  <a:srgbClr val="00B050"/>
                </a:solidFill>
              </a:rPr>
              <a:t>Avec RIP, la présence d’une route statique par défaut sur R1 n’est pas obligatoire pour que R1 fasse propager une route par défaut à R2 et à R3 avec RIP</a:t>
            </a:r>
          </a:p>
          <a:p>
            <a:endParaRPr lang="fr-FR" sz="1000" dirty="0">
              <a:solidFill>
                <a:srgbClr val="00B050"/>
              </a:solidFill>
            </a:endParaRPr>
          </a:p>
          <a:p>
            <a:r>
              <a:rPr lang="fr-FR" sz="1000" dirty="0" smtClean="0">
                <a:solidFill>
                  <a:srgbClr val="00B050"/>
                </a:solidFill>
              </a:rPr>
              <a:t>Sauf si R1 n’a pas de route par défaut alors la communication avec Internet ne sera pas possible</a:t>
            </a:r>
          </a:p>
          <a:p>
            <a:endParaRPr lang="fr-FR" sz="1000" dirty="0" smtClean="0">
              <a:solidFill>
                <a:srgbClr val="00B050"/>
              </a:solidFill>
            </a:endParaRPr>
          </a:p>
          <a:p>
            <a:endParaRPr lang="fr-FR" sz="1000" dirty="0">
              <a:solidFill>
                <a:srgbClr val="00B050"/>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24</a:t>
            </a:fld>
            <a:endParaRPr lang="fr-BE" dirty="0"/>
          </a:p>
        </p:txBody>
      </p:sp>
      <p:cxnSp>
        <p:nvCxnSpPr>
          <p:cNvPr id="6" name="Connecteur droit avec flèche 5"/>
          <p:cNvCxnSpPr/>
          <p:nvPr/>
        </p:nvCxnSpPr>
        <p:spPr>
          <a:xfrm flipH="1">
            <a:off x="6732240" y="2213003"/>
            <a:ext cx="432049" cy="71650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4763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demandé : Partie - I</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25</a:t>
            </a:fld>
            <a:endParaRPr lang="fr-BE" dirty="0"/>
          </a:p>
        </p:txBody>
      </p:sp>
      <p:sp>
        <p:nvSpPr>
          <p:cNvPr id="7" name="ZoneTexte 6"/>
          <p:cNvSpPr txBox="1"/>
          <p:nvPr/>
        </p:nvSpPr>
        <p:spPr>
          <a:xfrm>
            <a:off x="1763688" y="1057300"/>
            <a:ext cx="3993401" cy="369332"/>
          </a:xfrm>
          <a:prstGeom prst="rect">
            <a:avLst/>
          </a:prstGeom>
          <a:noFill/>
        </p:spPr>
        <p:txBody>
          <a:bodyPr wrap="none" rtlCol="0">
            <a:spAutoFit/>
          </a:bodyPr>
          <a:lstStyle/>
          <a:p>
            <a:r>
              <a:rPr lang="fr-FR" dirty="0" smtClean="0"/>
              <a:t>Réaliser ce réseau avec </a:t>
            </a:r>
            <a:r>
              <a:rPr lang="fr-FR" dirty="0" err="1" smtClean="0"/>
              <a:t>packettracer</a:t>
            </a:r>
            <a:endParaRPr lang="fr-FR" dirty="0"/>
          </a:p>
        </p:txBody>
      </p:sp>
      <p:pic>
        <p:nvPicPr>
          <p:cNvPr id="5" name="Espace réservé du contenu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2921" r="24121" b="25448"/>
          <a:stretch/>
        </p:blipFill>
        <p:spPr>
          <a:xfrm>
            <a:off x="175692" y="1561356"/>
            <a:ext cx="8126822" cy="3600399"/>
          </a:xfrm>
        </p:spPr>
      </p:pic>
    </p:spTree>
    <p:extLst>
      <p:ext uri="{BB962C8B-B14F-4D97-AF65-F5344CB8AC3E}">
        <p14:creationId xmlns:p14="http://schemas.microsoft.com/office/powerpoint/2010/main" val="2550120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Travail demandé : Partie - II</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Configurer les VLAN 1, 2 et 3 sur le switch S1</a:t>
            </a:r>
          </a:p>
          <a:p>
            <a:r>
              <a:rPr lang="fr-FR" dirty="0" smtClean="0"/>
              <a:t>Configurer les PC avec les @IP et @Gateway</a:t>
            </a:r>
          </a:p>
          <a:p>
            <a:r>
              <a:rPr lang="fr-FR" dirty="0" smtClean="0"/>
              <a:t>Configurer les interfaces des routeurs (@IP et masques)</a:t>
            </a:r>
          </a:p>
          <a:p>
            <a:r>
              <a:rPr lang="fr-FR" dirty="0" smtClean="0"/>
              <a:t>Configurer le routage RIPv2 de manière optimisée et sécurisée sur les routeurs internes à CPE</a:t>
            </a:r>
          </a:p>
          <a:p>
            <a:pPr lvl="1"/>
            <a:r>
              <a:rPr lang="fr-FR" dirty="0" smtClean="0"/>
              <a:t>Tous les PC et les serveurs de CPE doivent communiquer ensemble à ce stade </a:t>
            </a:r>
          </a:p>
          <a:p>
            <a:r>
              <a:rPr lang="fr-FR" dirty="0" smtClean="0"/>
              <a:t>Configurer une route statique par défaut sur R1 pour pouvoir communiquer avec Internet</a:t>
            </a:r>
          </a:p>
          <a:p>
            <a:r>
              <a:rPr lang="fr-FR" dirty="0" smtClean="0"/>
              <a:t>Sur R3: configurer la propagation d’une route par défaut avec RIP vers R1 et R2</a:t>
            </a:r>
          </a:p>
          <a:p>
            <a:pPr lvl="1"/>
            <a:r>
              <a:rPr lang="fr-FR" dirty="0" smtClean="0"/>
              <a:t>Vérifier la présence d’une route par défaut sur R1 et R2 (Il s’agit d’une route R* et non pas S*)</a:t>
            </a:r>
          </a:p>
          <a:p>
            <a:r>
              <a:rPr lang="fr-FR" dirty="0" smtClean="0"/>
              <a:t>Configurer le routage statique sur ISP pour joindre le réseau de CPE de manière optimisée</a:t>
            </a:r>
          </a:p>
          <a:p>
            <a:pPr lvl="1"/>
            <a:r>
              <a:rPr lang="fr-FR" dirty="0" smtClean="0"/>
              <a:t>Tous les PC et serveurs de CPE doivent pouvoir communiquer avec Internet</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26</a:t>
            </a:fld>
            <a:endParaRPr lang="fr-BE" dirty="0"/>
          </a:p>
        </p:txBody>
      </p:sp>
    </p:spTree>
    <p:extLst>
      <p:ext uri="{BB962C8B-B14F-4D97-AF65-F5344CB8AC3E}">
        <p14:creationId xmlns:p14="http://schemas.microsoft.com/office/powerpoint/2010/main" val="3472162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fr-CA" sz="2800" dirty="0"/>
              <a:t>E</a:t>
            </a:r>
            <a:r>
              <a:rPr lang="fr-CA" sz="2800" dirty="0" smtClean="0"/>
              <a:t>IGRP </a:t>
            </a:r>
            <a:r>
              <a:rPr lang="fr-CA" sz="2800" dirty="0"/>
              <a:t>(</a:t>
            </a:r>
            <a:r>
              <a:rPr lang="fr-CA" sz="2800" dirty="0" err="1"/>
              <a:t>Enhanced</a:t>
            </a:r>
            <a:r>
              <a:rPr lang="fr-CA" sz="2800" dirty="0"/>
              <a:t> </a:t>
            </a:r>
            <a:r>
              <a:rPr lang="fr-CA" sz="2800" dirty="0" err="1"/>
              <a:t>Interior</a:t>
            </a:r>
            <a:r>
              <a:rPr lang="fr-CA" sz="2800" dirty="0"/>
              <a:t> Gateway </a:t>
            </a:r>
            <a:r>
              <a:rPr lang="fr-CA" sz="2800" dirty="0" err="1"/>
              <a:t>Routing</a:t>
            </a:r>
            <a:r>
              <a:rPr lang="fr-CA" sz="2800" dirty="0"/>
              <a:t> Protocol)</a:t>
            </a:r>
            <a:endParaRPr lang="en-US" sz="2800" dirty="0" smtClean="0">
              <a:solidFill>
                <a:schemeClr val="folHlink"/>
              </a:solidFill>
            </a:endParaRPr>
          </a:p>
        </p:txBody>
      </p:sp>
      <p:sp>
        <p:nvSpPr>
          <p:cNvPr id="2" name="Sous-titre 1"/>
          <p:cNvSpPr>
            <a:spLocks noGrp="1"/>
          </p:cNvSpPr>
          <p:nvPr>
            <p:ph type="subTitle" idx="1"/>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27</a:t>
            </a:fld>
            <a:endParaRPr lang="fr-BE" dirty="0"/>
          </a:p>
        </p:txBody>
      </p:sp>
    </p:spTree>
    <p:extLst>
      <p:ext uri="{BB962C8B-B14F-4D97-AF65-F5344CB8AC3E}">
        <p14:creationId xmlns:p14="http://schemas.microsoft.com/office/powerpoint/2010/main" val="374066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ea typeface="ＭＳ Ｐゴシック" pitchFamily="34" charset="-128"/>
              </a:rPr>
              <a:t>EIGRP</a:t>
            </a:r>
          </a:p>
        </p:txBody>
      </p:sp>
      <p:sp>
        <p:nvSpPr>
          <p:cNvPr id="6147" name="Rectangle 3"/>
          <p:cNvSpPr>
            <a:spLocks noGrp="1" noChangeArrowheads="1"/>
          </p:cNvSpPr>
          <p:nvPr>
            <p:ph idx="1"/>
          </p:nvPr>
        </p:nvSpPr>
        <p:spPr/>
        <p:txBody>
          <a:bodyPr/>
          <a:lstStyle/>
          <a:p>
            <a:pPr eaLnBrk="1" hangingPunct="1"/>
            <a:r>
              <a:rPr lang="fr-FR" sz="2000" dirty="0" smtClean="0">
                <a:cs typeface="Arial" charset="0"/>
              </a:rPr>
              <a:t>Introduction</a:t>
            </a:r>
          </a:p>
          <a:p>
            <a:pPr eaLnBrk="1" hangingPunct="1"/>
            <a:r>
              <a:rPr lang="fr-FR" sz="2000" dirty="0" smtClean="0">
                <a:cs typeface="Arial" charset="0"/>
              </a:rPr>
              <a:t>Caractéristiques de EIGRP</a:t>
            </a:r>
          </a:p>
          <a:p>
            <a:pPr eaLnBrk="1" hangingPunct="1"/>
            <a:r>
              <a:rPr lang="fr-FR" sz="2000" dirty="0" smtClean="0">
                <a:cs typeface="Arial" charset="0"/>
              </a:rPr>
              <a:t>Configuration de EIGRP pour IPv4</a:t>
            </a:r>
          </a:p>
          <a:p>
            <a:pPr eaLnBrk="1" hangingPunct="1"/>
            <a:r>
              <a:rPr lang="fr-FR" sz="2000" dirty="0" smtClean="0">
                <a:cs typeface="Arial" charset="0"/>
              </a:rPr>
              <a:t>Fonctionnement de EIGRP</a:t>
            </a:r>
          </a:p>
          <a:p>
            <a:pPr marL="0" indent="0" eaLnBrk="1" hangingPunct="1">
              <a:buFont typeface="Wingdings" pitchFamily="2" charset="2"/>
              <a:buNone/>
            </a:pPr>
            <a:endParaRPr lang="fr-FR" sz="2000" dirty="0" smtClean="0">
              <a:cs typeface="Arial" charset="0"/>
            </a:endParaRP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28</a:t>
            </a:fld>
            <a:endParaRPr lang="fr-BE" dirty="0"/>
          </a:p>
        </p:txBody>
      </p:sp>
    </p:spTree>
    <p:extLst>
      <p:ext uri="{BB962C8B-B14F-4D97-AF65-F5344CB8AC3E}">
        <p14:creationId xmlns:p14="http://schemas.microsoft.com/office/powerpoint/2010/main" val="1316010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Fonctionnalités du protocole EIGRP</a:t>
            </a:r>
            <a:endParaRPr lang="en-US" dirty="0" smtClean="0"/>
          </a:p>
        </p:txBody>
      </p:sp>
      <p:sp>
        <p:nvSpPr>
          <p:cNvPr id="4" name="Content Placeholder 3"/>
          <p:cNvSpPr>
            <a:spLocks noGrp="1"/>
          </p:cNvSpPr>
          <p:nvPr>
            <p:ph idx="1"/>
          </p:nvPr>
        </p:nvSpPr>
        <p:spPr/>
        <p:txBody>
          <a:bodyPr>
            <a:normAutofit lnSpcReduction="10000"/>
          </a:bodyPr>
          <a:lstStyle/>
          <a:p>
            <a:r>
              <a:rPr lang="fr-FR" dirty="0" smtClean="0"/>
              <a:t>Défini en 1992 par Cisco</a:t>
            </a:r>
          </a:p>
          <a:p>
            <a:r>
              <a:rPr lang="fr-FR" dirty="0" smtClean="0"/>
              <a:t>Protocole de routage à vecteur de distance</a:t>
            </a:r>
          </a:p>
          <a:p>
            <a:r>
              <a:rPr lang="fr-FR" dirty="0" smtClean="0"/>
              <a:t>Utilise l’algorithme DUAL (</a:t>
            </a:r>
            <a:r>
              <a:rPr lang="fr-FR" dirty="0" err="1" smtClean="0"/>
              <a:t>Diffusing</a:t>
            </a:r>
            <a:r>
              <a:rPr lang="fr-FR" dirty="0" smtClean="0"/>
              <a:t> Update </a:t>
            </a:r>
            <a:r>
              <a:rPr lang="fr-FR" dirty="0" err="1" smtClean="0"/>
              <a:t>Algorithm</a:t>
            </a:r>
            <a:r>
              <a:rPr lang="fr-FR" dirty="0" smtClean="0"/>
              <a:t>) pour calculer les routes principales et les </a:t>
            </a:r>
            <a:r>
              <a:rPr lang="fr-FR" dirty="0" smtClean="0">
                <a:solidFill>
                  <a:srgbClr val="00B0F0"/>
                </a:solidFill>
              </a:rPr>
              <a:t>routes de secours</a:t>
            </a:r>
          </a:p>
          <a:p>
            <a:r>
              <a:rPr lang="fr-FR" dirty="0" smtClean="0"/>
              <a:t>Etablit des relations de voisinage entre les routeurs (2 à 2)</a:t>
            </a:r>
          </a:p>
          <a:p>
            <a:r>
              <a:rPr lang="fr-FR" dirty="0" smtClean="0"/>
              <a:t>Utilise le protocole RTP (</a:t>
            </a:r>
            <a:r>
              <a:rPr lang="fr-FR" dirty="0" err="1" smtClean="0"/>
              <a:t>Reliable</a:t>
            </a:r>
            <a:r>
              <a:rPr lang="fr-FR" dirty="0" smtClean="0"/>
              <a:t> Transport Protocol) pour la diffusion de routes aux voisins</a:t>
            </a:r>
          </a:p>
          <a:p>
            <a:r>
              <a:rPr lang="fr-FR" dirty="0" smtClean="0"/>
              <a:t>Mise à jour partielle et limitée : </a:t>
            </a:r>
          </a:p>
          <a:p>
            <a:pPr lvl="1"/>
            <a:r>
              <a:rPr lang="fr-FR" dirty="0"/>
              <a:t>E</a:t>
            </a:r>
            <a:r>
              <a:rPr lang="fr-FR" dirty="0" smtClean="0"/>
              <a:t>nvoi des mises à jours </a:t>
            </a:r>
            <a:r>
              <a:rPr lang="fr-FR" dirty="0" smtClean="0">
                <a:solidFill>
                  <a:srgbClr val="00B0F0"/>
                </a:solidFill>
              </a:rPr>
              <a:t>uniquement</a:t>
            </a:r>
            <a:r>
              <a:rPr lang="fr-FR" dirty="0" smtClean="0"/>
              <a:t> en cas de changement vers les routeurs qui ont besoin d’avoir l’information</a:t>
            </a:r>
          </a:p>
          <a:p>
            <a:r>
              <a:rPr lang="fr-FR" dirty="0" smtClean="0"/>
              <a:t>Permet la répartition de la charge de manière égale ou </a:t>
            </a:r>
            <a:r>
              <a:rPr lang="fr-FR" dirty="0" smtClean="0">
                <a:solidFill>
                  <a:srgbClr val="00B0F0"/>
                </a:solidFill>
              </a:rPr>
              <a:t>inégale</a:t>
            </a:r>
            <a:r>
              <a:rPr lang="fr-FR" dirty="0" smtClean="0"/>
              <a:t> entre les différentes routes</a:t>
            </a:r>
            <a:endParaRPr 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29</a:t>
            </a:fld>
            <a:endParaRPr lang="fr-BE" dirty="0"/>
          </a:p>
        </p:txBody>
      </p:sp>
    </p:spTree>
    <p:extLst>
      <p:ext uri="{BB962C8B-B14F-4D97-AF65-F5344CB8AC3E}">
        <p14:creationId xmlns:p14="http://schemas.microsoft.com/office/powerpoint/2010/main" val="1874047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composants des protocoles de routage dynamique</a:t>
            </a:r>
            <a:endParaRPr lang="fr-FR" dirty="0"/>
          </a:p>
        </p:txBody>
      </p:sp>
      <p:sp>
        <p:nvSpPr>
          <p:cNvPr id="3" name="Espace réservé du contenu 2"/>
          <p:cNvSpPr>
            <a:spLocks noGrp="1"/>
          </p:cNvSpPr>
          <p:nvPr>
            <p:ph idx="1"/>
          </p:nvPr>
        </p:nvSpPr>
        <p:spPr/>
        <p:txBody>
          <a:bodyPr>
            <a:normAutofit/>
          </a:bodyPr>
          <a:lstStyle/>
          <a:p>
            <a:r>
              <a:rPr lang="fr-FR" dirty="0" smtClean="0"/>
              <a:t>Les protocoles de routage dynamique sont utilisés pour faciliter l'échange d'informations de routage entre des routeurs</a:t>
            </a:r>
          </a:p>
          <a:p>
            <a:r>
              <a:rPr lang="fr-FR" dirty="0" smtClean="0"/>
              <a:t>La fonction des protocoles de routage dynamique inclut les éléments suivants :</a:t>
            </a:r>
          </a:p>
          <a:p>
            <a:pPr lvl="1"/>
            <a:r>
              <a:rPr lang="fr-FR" dirty="0"/>
              <a:t>D</a:t>
            </a:r>
            <a:r>
              <a:rPr lang="fr-FR" dirty="0" smtClean="0"/>
              <a:t>écouverte des réseaux distants </a:t>
            </a:r>
          </a:p>
          <a:p>
            <a:pPr lvl="1"/>
            <a:r>
              <a:rPr lang="fr-FR" dirty="0"/>
              <a:t>A</a:t>
            </a:r>
            <a:r>
              <a:rPr lang="fr-FR" dirty="0" smtClean="0"/>
              <a:t>ctualisation des informations de routage </a:t>
            </a:r>
          </a:p>
          <a:p>
            <a:pPr lvl="1"/>
            <a:r>
              <a:rPr lang="fr-FR" dirty="0"/>
              <a:t>C</a:t>
            </a:r>
            <a:r>
              <a:rPr lang="fr-FR" dirty="0" smtClean="0"/>
              <a:t>hoix du meilleur chemin vers des réseaux de destination </a:t>
            </a:r>
          </a:p>
          <a:p>
            <a:pPr lvl="1"/>
            <a:r>
              <a:rPr lang="fr-FR" dirty="0"/>
              <a:t>C</a:t>
            </a:r>
            <a:r>
              <a:rPr lang="fr-FR" dirty="0" smtClean="0"/>
              <a:t>apacité à trouver un nouveau meilleur chemin si le chemin actuel n'est plus disponible</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dirty="0"/>
          </a:p>
        </p:txBody>
      </p:sp>
    </p:spTree>
    <p:extLst>
      <p:ext uri="{BB962C8B-B14F-4D97-AF65-F5344CB8AC3E}">
        <p14:creationId xmlns:p14="http://schemas.microsoft.com/office/powerpoint/2010/main" val="1799623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Modules dépendants d'un protocole</a:t>
            </a: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800" y="1224449"/>
            <a:ext cx="5955400" cy="4277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979715" y="1224448"/>
            <a:ext cx="7206343"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r-FR" sz="2000" dirty="0" smtClean="0"/>
              <a:t>PDM: Protocol Dépendent modules Pour IPv4 et IPv6</a:t>
            </a:r>
            <a:endParaRPr lang="fr-FR" sz="2000"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30</a:t>
            </a:fld>
            <a:endParaRPr lang="fr-BE" dirty="0"/>
          </a:p>
        </p:txBody>
      </p:sp>
    </p:spTree>
    <p:extLst>
      <p:ext uri="{BB962C8B-B14F-4D97-AF65-F5344CB8AC3E}">
        <p14:creationId xmlns:p14="http://schemas.microsoft.com/office/powerpoint/2010/main" val="423401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fr-CA" dirty="0" smtClean="0"/>
              <a:t>Types </a:t>
            </a:r>
            <a:r>
              <a:rPr lang="fr-CA" dirty="0"/>
              <a:t>de </a:t>
            </a:r>
            <a:r>
              <a:rPr lang="fr-CA" dirty="0" smtClean="0"/>
              <a:t>messages EIGRP</a:t>
            </a:r>
            <a:endParaRPr lang="en-US" dirty="0" smtClean="0">
              <a:ea typeface="ＭＳ Ｐゴシック" pitchFamily="34" charset="-128"/>
            </a:endParaRPr>
          </a:p>
        </p:txBody>
      </p:sp>
      <p:graphicFrame>
        <p:nvGraphicFramePr>
          <p:cNvPr id="2" name="Tableau 1"/>
          <p:cNvGraphicFramePr>
            <a:graphicFrameLocks noGrp="1"/>
          </p:cNvGraphicFramePr>
          <p:nvPr>
            <p:extLst>
              <p:ext uri="{D42A27DB-BD31-4B8C-83A1-F6EECF244321}">
                <p14:modId xmlns:p14="http://schemas.microsoft.com/office/powerpoint/2010/main" val="888661322"/>
              </p:ext>
            </p:extLst>
          </p:nvPr>
        </p:nvGraphicFramePr>
        <p:xfrm>
          <a:off x="414000" y="1129308"/>
          <a:ext cx="8316000" cy="4355647"/>
        </p:xfrm>
        <a:graphic>
          <a:graphicData uri="http://schemas.openxmlformats.org/drawingml/2006/table">
            <a:tbl>
              <a:tblPr firstRow="1" bandRow="1">
                <a:tableStyleId>{7DF18680-E054-41AD-8BC1-D1AEF772440D}</a:tableStyleId>
              </a:tblPr>
              <a:tblGrid>
                <a:gridCol w="1848000"/>
                <a:gridCol w="6468000"/>
              </a:tblGrid>
              <a:tr h="247746">
                <a:tc>
                  <a:txBody>
                    <a:bodyPr/>
                    <a:lstStyle/>
                    <a:p>
                      <a:pPr algn="l"/>
                      <a:r>
                        <a:rPr lang="fr-FR" sz="1000" dirty="0" smtClean="0"/>
                        <a:t>Message</a:t>
                      </a:r>
                      <a:endParaRPr lang="fr-FR" sz="1000" dirty="0"/>
                    </a:p>
                  </a:txBody>
                  <a:tcPr anchor="ctr"/>
                </a:tc>
                <a:tc>
                  <a:txBody>
                    <a:bodyPr/>
                    <a:lstStyle/>
                    <a:p>
                      <a:pPr algn="l"/>
                      <a:r>
                        <a:rPr lang="fr-FR" sz="1000" dirty="0" smtClean="0"/>
                        <a:t>Rôle</a:t>
                      </a:r>
                      <a:endParaRPr lang="fr-FR" sz="1000" dirty="0"/>
                    </a:p>
                  </a:txBody>
                  <a:tcPr anchor="ctr"/>
                </a:tc>
              </a:tr>
              <a:tr h="587573">
                <a:tc>
                  <a:txBody>
                    <a:bodyPr/>
                    <a:lstStyle/>
                    <a:p>
                      <a:pPr algn="l"/>
                      <a:r>
                        <a:rPr lang="fr-FR" sz="1000" dirty="0" smtClean="0"/>
                        <a:t>Hello</a:t>
                      </a:r>
                      <a:endParaRPr lang="fr-FR" sz="1000" dirty="0"/>
                    </a:p>
                  </a:txBody>
                  <a:tcPr anchor="ctr"/>
                </a:tc>
                <a:tc>
                  <a:txBody>
                    <a:bodyPr/>
                    <a:lstStyle/>
                    <a:p>
                      <a:pPr marL="171450" indent="-171450" algn="l">
                        <a:buFont typeface="Arial" panose="020B0604020202020204" pitchFamily="34" charset="0"/>
                        <a:buChar char="•"/>
                      </a:pPr>
                      <a:r>
                        <a:rPr lang="fr-FR" sz="1000" dirty="0" smtClean="0"/>
                        <a:t>Utilisé pour détecter les</a:t>
                      </a:r>
                      <a:r>
                        <a:rPr lang="fr-FR" sz="1000" baseline="0" dirty="0" smtClean="0"/>
                        <a:t> routeurs voisins configurés avec EIGRP</a:t>
                      </a:r>
                    </a:p>
                    <a:p>
                      <a:pPr marL="171450" indent="-171450" algn="l">
                        <a:buFont typeface="Arial" panose="020B0604020202020204" pitchFamily="34" charset="0"/>
                        <a:buChar char="•"/>
                      </a:pPr>
                      <a:r>
                        <a:rPr lang="fr-FR" sz="1000" dirty="0" smtClean="0"/>
                        <a:t>Envoyé en multicast de façon périodique</a:t>
                      </a:r>
                    </a:p>
                    <a:p>
                      <a:pPr marL="171450" indent="-171450" algn="l">
                        <a:buFont typeface="Arial" panose="020B0604020202020204" pitchFamily="34" charset="0"/>
                        <a:buChar char="•"/>
                      </a:pPr>
                      <a:r>
                        <a:rPr lang="fr-FR" sz="1000" dirty="0" smtClean="0"/>
                        <a:t>N’est pas directement accusé en réception</a:t>
                      </a:r>
                      <a:endParaRPr lang="fr-FR" sz="1000" dirty="0"/>
                    </a:p>
                  </a:txBody>
                  <a:tcPr anchor="ctr"/>
                </a:tc>
              </a:tr>
              <a:tr h="402586">
                <a:tc>
                  <a:txBody>
                    <a:bodyPr/>
                    <a:lstStyle/>
                    <a:p>
                      <a:pPr algn="l"/>
                      <a:r>
                        <a:rPr lang="fr-FR" sz="1000" dirty="0" err="1" smtClean="0"/>
                        <a:t>Acknowledgment</a:t>
                      </a:r>
                      <a:endParaRPr lang="fr-FR" sz="1000" dirty="0"/>
                    </a:p>
                  </a:txBody>
                  <a:tcPr anchor="ctr"/>
                </a:tc>
                <a:tc>
                  <a:txBody>
                    <a:bodyPr/>
                    <a:lstStyle/>
                    <a:p>
                      <a:pPr marL="171450" indent="-171450" algn="l">
                        <a:buFont typeface="Arial" panose="020B0604020202020204" pitchFamily="34" charset="0"/>
                        <a:buChar char="•"/>
                      </a:pPr>
                      <a:r>
                        <a:rPr lang="fr-FR" sz="1000" dirty="0" smtClean="0"/>
                        <a:t>Pour accuser réception des mises à jour</a:t>
                      </a:r>
                    </a:p>
                  </a:txBody>
                  <a:tcPr anchor="ctr"/>
                </a:tc>
              </a:tr>
              <a:tr h="587573">
                <a:tc>
                  <a:txBody>
                    <a:bodyPr/>
                    <a:lstStyle/>
                    <a:p>
                      <a:pPr algn="l"/>
                      <a:r>
                        <a:rPr lang="fr-FR" sz="1000" dirty="0" smtClean="0"/>
                        <a:t>Update</a:t>
                      </a:r>
                      <a:endParaRPr lang="fr-FR" sz="1000" dirty="0"/>
                    </a:p>
                  </a:txBody>
                  <a:tcPr anchor="ctr"/>
                </a:tc>
                <a:tc>
                  <a:txBody>
                    <a:bodyPr/>
                    <a:lstStyle/>
                    <a:p>
                      <a:pPr marL="171450" indent="-171450" algn="l">
                        <a:buFont typeface="Arial" panose="020B0604020202020204" pitchFamily="34" charset="0"/>
                        <a:buChar char="•"/>
                      </a:pPr>
                      <a:r>
                        <a:rPr lang="fr-FR" sz="1000" dirty="0" smtClean="0"/>
                        <a:t>Pour avertir les routes</a:t>
                      </a:r>
                    </a:p>
                    <a:p>
                      <a:pPr marL="171450" indent="-171450" algn="l">
                        <a:buFont typeface="Arial" panose="020B0604020202020204" pitchFamily="34" charset="0"/>
                        <a:buChar char="•"/>
                      </a:pPr>
                      <a:r>
                        <a:rPr lang="fr-FR" sz="1000" dirty="0" smtClean="0"/>
                        <a:t>Envoyé en multicast</a:t>
                      </a:r>
                      <a:r>
                        <a:rPr lang="fr-FR" sz="1000" baseline="0" dirty="0" smtClean="0"/>
                        <a:t> en cas de </a:t>
                      </a:r>
                      <a:r>
                        <a:rPr lang="fr-FR" sz="1000" dirty="0" smtClean="0"/>
                        <a:t>modification uniquement</a:t>
                      </a:r>
                    </a:p>
                  </a:txBody>
                  <a:tcPr anchor="ctr"/>
                </a:tc>
              </a:tr>
              <a:tr h="1270866">
                <a:tc>
                  <a:txBody>
                    <a:bodyPr/>
                    <a:lstStyle/>
                    <a:p>
                      <a:pPr algn="l"/>
                      <a:r>
                        <a:rPr lang="fr-FR" sz="1000" dirty="0" err="1" smtClean="0"/>
                        <a:t>Query</a:t>
                      </a:r>
                      <a:endParaRPr lang="fr-FR" sz="1000" dirty="0"/>
                    </a:p>
                  </a:txBody>
                  <a:tcPr anchor="ctr"/>
                </a:tc>
                <a:tc>
                  <a:txBody>
                    <a:bodyPr/>
                    <a:lstStyle/>
                    <a:p>
                      <a:pPr marL="171450" indent="-171450" algn="l">
                        <a:buFont typeface="Arial" panose="020B0604020202020204" pitchFamily="34" charset="0"/>
                        <a:buChar char="•"/>
                      </a:pPr>
                      <a:r>
                        <a:rPr lang="fr-FR" sz="1000" dirty="0" smtClean="0"/>
                        <a:t>Requête à propos d'une route (réseau ou préfixe) pour laquelle le meilleur chemin a été perdu</a:t>
                      </a:r>
                    </a:p>
                    <a:p>
                      <a:pPr marL="171450" indent="-171450" algn="l">
                        <a:buFont typeface="Arial" panose="020B0604020202020204" pitchFamily="34" charset="0"/>
                        <a:buChar char="•"/>
                      </a:pPr>
                      <a:r>
                        <a:rPr lang="fr-FR" sz="1000" dirty="0" smtClean="0"/>
                        <a:t>Si une mise à jour indique qu'un chemin est tombé</a:t>
                      </a:r>
                      <a:r>
                        <a:rPr lang="fr-FR" sz="1000" baseline="0" dirty="0" smtClean="0"/>
                        <a:t> alors </a:t>
                      </a:r>
                      <a:r>
                        <a:rPr lang="fr-FR" sz="1000" dirty="0" smtClean="0"/>
                        <a:t>des requêtes multicast sont utilisées pour demander aux autres voisins s'ils ont un autre chemin pour ce réseau</a:t>
                      </a:r>
                    </a:p>
                    <a:p>
                      <a:pPr marL="171450" indent="-171450" algn="l">
                        <a:buFont typeface="Arial" panose="020B0604020202020204" pitchFamily="34" charset="0"/>
                        <a:buChar char="•"/>
                      </a:pPr>
                      <a:r>
                        <a:rPr lang="fr-FR" sz="1000" dirty="0" smtClean="0"/>
                        <a:t>Si le déclencheur</a:t>
                      </a:r>
                      <a:r>
                        <a:rPr lang="fr-FR" sz="1000" baseline="0" dirty="0" smtClean="0"/>
                        <a:t> de la requête</a:t>
                      </a:r>
                      <a:r>
                        <a:rPr lang="fr-FR" sz="1000" dirty="0" smtClean="0"/>
                        <a:t> ne reçoit aucune réponse de ses voisins alors il répète sa requête en unicast à chacun des voisins n'ayant pas répondu</a:t>
                      </a:r>
                    </a:p>
                    <a:p>
                      <a:pPr marL="628650" lvl="1" indent="-171450" algn="l">
                        <a:buFont typeface="Arial" panose="020B0604020202020204" pitchFamily="34" charset="0"/>
                        <a:buChar char="•"/>
                      </a:pPr>
                      <a:r>
                        <a:rPr lang="fr-FR" sz="1000" dirty="0" smtClean="0"/>
                        <a:t>Jusqu'à ce qu'il obtienne une réponse</a:t>
                      </a:r>
                    </a:p>
                    <a:p>
                      <a:pPr marL="628650" lvl="1" indent="-171450" algn="l">
                        <a:buFont typeface="Arial" panose="020B0604020202020204" pitchFamily="34" charset="0"/>
                        <a:buChar char="•"/>
                      </a:pPr>
                      <a:r>
                        <a:rPr lang="fr-FR" sz="1000" dirty="0" smtClean="0"/>
                        <a:t>Abandon au bout de 6 essais</a:t>
                      </a:r>
                      <a:endParaRPr lang="fr-FR" sz="1000" dirty="0"/>
                    </a:p>
                  </a:txBody>
                  <a:tcPr anchor="ctr"/>
                </a:tc>
              </a:tr>
              <a:tr h="1259303">
                <a:tc>
                  <a:txBody>
                    <a:bodyPr/>
                    <a:lstStyle/>
                    <a:p>
                      <a:pPr algn="l"/>
                      <a:r>
                        <a:rPr lang="fr-FR" sz="1000" dirty="0" err="1" smtClean="0"/>
                        <a:t>Reply</a:t>
                      </a:r>
                      <a:endParaRPr lang="fr-FR" sz="1000" dirty="0"/>
                    </a:p>
                  </a:txBody>
                  <a:tcPr anchor="ctr"/>
                </a:tc>
                <a:tc>
                  <a:txBody>
                    <a:bodyPr/>
                    <a:lstStyle/>
                    <a:p>
                      <a:pPr marL="171450" lvl="0" indent="-171450" algn="l">
                        <a:buFont typeface="Arial" panose="020B0604020202020204" pitchFamily="34" charset="0"/>
                        <a:buChar char="•"/>
                      </a:pPr>
                      <a:r>
                        <a:rPr lang="fr-FR" sz="1000" dirty="0" smtClean="0"/>
                        <a:t>Utilisés pour répondre à une requête</a:t>
                      </a:r>
                    </a:p>
                    <a:p>
                      <a:pPr marL="171450" lvl="0" indent="-171450" algn="l">
                        <a:buFont typeface="Arial" panose="020B0604020202020204" pitchFamily="34" charset="0"/>
                        <a:buChar char="•"/>
                      </a:pPr>
                      <a:r>
                        <a:rPr lang="fr-FR" sz="1000" dirty="0" smtClean="0"/>
                        <a:t>Répondent en unicast pour</a:t>
                      </a:r>
                    </a:p>
                    <a:p>
                      <a:pPr marL="628650" lvl="1" indent="-171450" algn="l">
                        <a:buFont typeface="Arial" panose="020B0604020202020204" pitchFamily="34" charset="0"/>
                        <a:buChar char="•"/>
                      </a:pPr>
                      <a:r>
                        <a:rPr lang="fr-FR" sz="1000" dirty="0" smtClean="0"/>
                        <a:t>Indiquer un chemin alternatif</a:t>
                      </a:r>
                    </a:p>
                    <a:p>
                      <a:pPr marL="628650" lvl="1" indent="-171450" algn="l">
                        <a:buFont typeface="Arial" panose="020B0604020202020204" pitchFamily="34" charset="0"/>
                        <a:buChar char="•"/>
                      </a:pPr>
                      <a:r>
                        <a:rPr lang="fr-FR" sz="1000" dirty="0" smtClean="0"/>
                        <a:t>Indiquer qu'il n'a pas d'autre chemin</a:t>
                      </a:r>
                    </a:p>
                  </a:txBody>
                  <a:tcPr anchor="ctr"/>
                </a:tc>
              </a:tr>
            </a:tbl>
          </a:graphicData>
        </a:graphic>
      </p:graphicFrame>
      <p:sp>
        <p:nvSpPr>
          <p:cNvPr id="3" name="Espace réservé du numéro de diapositive 2"/>
          <p:cNvSpPr>
            <a:spLocks noGrp="1"/>
          </p:cNvSpPr>
          <p:nvPr>
            <p:ph type="sldNum" sz="quarter" idx="12"/>
          </p:nvPr>
        </p:nvSpPr>
        <p:spPr/>
        <p:txBody>
          <a:bodyPr/>
          <a:lstStyle/>
          <a:p>
            <a:fld id="{CF4668DC-857F-487D-BFFA-8C0CA5037977}" type="slidenum">
              <a:rPr lang="fr-BE" smtClean="0"/>
              <a:t>31</a:t>
            </a:fld>
            <a:endParaRPr lang="fr-BE" dirty="0"/>
          </a:p>
        </p:txBody>
      </p:sp>
    </p:spTree>
    <p:extLst>
      <p:ext uri="{BB962C8B-B14F-4D97-AF65-F5344CB8AC3E}">
        <p14:creationId xmlns:p14="http://schemas.microsoft.com/office/powerpoint/2010/main" val="85792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dirty="0" smtClean="0"/>
              <a:t>Messages Hello</a:t>
            </a:r>
            <a:endParaRPr lang="en-US" dirty="0" smtClean="0"/>
          </a:p>
        </p:txBody>
      </p:sp>
      <p:sp>
        <p:nvSpPr>
          <p:cNvPr id="4" name="Content Placeholder 3"/>
          <p:cNvSpPr>
            <a:spLocks noGrp="1"/>
          </p:cNvSpPr>
          <p:nvPr>
            <p:ph idx="1"/>
          </p:nvPr>
        </p:nvSpPr>
        <p:spPr>
          <a:xfrm>
            <a:off x="251520" y="1428605"/>
            <a:ext cx="8229600" cy="3468217"/>
          </a:xfrm>
        </p:spPr>
        <p:txBody>
          <a:bodyPr>
            <a:normAutofit fontScale="92500"/>
          </a:bodyPr>
          <a:lstStyle/>
          <a:p>
            <a:r>
              <a:rPr lang="fr-FR" sz="1600" dirty="0" smtClean="0"/>
              <a:t>Utilisés pour : </a:t>
            </a:r>
          </a:p>
          <a:p>
            <a:pPr lvl="1"/>
            <a:r>
              <a:rPr lang="fr-FR" sz="1400" dirty="0"/>
              <a:t>D</a:t>
            </a:r>
            <a:r>
              <a:rPr lang="fr-FR" sz="1400" dirty="0" smtClean="0"/>
              <a:t>étecter les routeurs voisins configurés avec EIGRP</a:t>
            </a:r>
          </a:p>
          <a:p>
            <a:pPr lvl="1"/>
            <a:r>
              <a:rPr lang="fr-FR" sz="1400" dirty="0"/>
              <a:t>F</a:t>
            </a:r>
            <a:r>
              <a:rPr lang="fr-FR" sz="1400" dirty="0" smtClean="0"/>
              <a:t>ormer des contiguïtés de voisinage EIGRP</a:t>
            </a:r>
          </a:p>
          <a:p>
            <a:r>
              <a:rPr lang="fr-FR" sz="1600" dirty="0"/>
              <a:t>E</a:t>
            </a:r>
            <a:r>
              <a:rPr lang="fr-FR" sz="1600" dirty="0" smtClean="0"/>
              <a:t>nvoyés par multicast </a:t>
            </a:r>
            <a:r>
              <a:rPr lang="fr-FR" sz="1600" dirty="0"/>
              <a:t>à l’adresse </a:t>
            </a:r>
            <a:r>
              <a:rPr lang="fr-FR" sz="1600" dirty="0" smtClean="0"/>
              <a:t>224.0.0.10 (pour IPv4)</a:t>
            </a:r>
          </a:p>
          <a:p>
            <a:r>
              <a:rPr lang="fr-FR" sz="1600" dirty="0" smtClean="0"/>
              <a:t>Encapsulés dans du RTP (</a:t>
            </a:r>
            <a:r>
              <a:rPr lang="fr-FR" sz="1600" dirty="0" err="1" smtClean="0"/>
              <a:t>Reliable</a:t>
            </a:r>
            <a:r>
              <a:rPr lang="fr-FR" sz="1600" dirty="0" smtClean="0"/>
              <a:t> Transport Protocole)</a:t>
            </a:r>
          </a:p>
          <a:p>
            <a:pPr lvl="1"/>
            <a:r>
              <a:rPr lang="fr-FR" sz="1400" dirty="0" smtClean="0"/>
              <a:t>Attention ! Ce n’est pas le même protocole que RTP (Real Time Protocol) qui est utilisé pour les communications multimédias</a:t>
            </a:r>
          </a:p>
          <a:p>
            <a:pPr lvl="1"/>
            <a:r>
              <a:rPr lang="fr-FR" sz="1400" dirty="0" smtClean="0"/>
              <a:t>RTP est propriétaire Cisco</a:t>
            </a:r>
          </a:p>
          <a:p>
            <a:r>
              <a:rPr lang="fr-FR" sz="1600" dirty="0"/>
              <a:t>EIGRP </a:t>
            </a:r>
            <a:r>
              <a:rPr lang="fr-FR" sz="1600" dirty="0" smtClean="0"/>
              <a:t>envoie </a:t>
            </a:r>
            <a:r>
              <a:rPr lang="fr-FR" sz="1600" dirty="0"/>
              <a:t>des paquets Hello </a:t>
            </a:r>
            <a:r>
              <a:rPr lang="fr-FR" sz="1600" dirty="0" smtClean="0"/>
              <a:t>périodiquement</a:t>
            </a:r>
          </a:p>
          <a:p>
            <a:pPr lvl="1"/>
            <a:r>
              <a:rPr lang="fr-FR" sz="1400" dirty="0" smtClean="0"/>
              <a:t>Toutes </a:t>
            </a:r>
            <a:r>
              <a:rPr lang="fr-FR" sz="1400" dirty="0"/>
              <a:t>les 5 secondes (ou 60 secondes pour les réseaux NBMA*)</a:t>
            </a:r>
          </a:p>
          <a:p>
            <a:pPr lvl="1"/>
            <a:r>
              <a:rPr lang="fr-FR" sz="1400" dirty="0"/>
              <a:t>Les premiers paquets Hello sont utilisés pour lister les voisins (construire la table de voisinage)</a:t>
            </a:r>
          </a:p>
          <a:p>
            <a:pPr lvl="1"/>
            <a:r>
              <a:rPr lang="fr-FR" sz="1400" dirty="0"/>
              <a:t>Les paquets Hello suivants sont utilisés comme "</a:t>
            </a:r>
            <a:r>
              <a:rPr lang="fr-FR" sz="1400" dirty="0" err="1"/>
              <a:t>Keepalive</a:t>
            </a:r>
            <a:r>
              <a:rPr lang="fr-FR" sz="1400" dirty="0"/>
              <a:t>"</a:t>
            </a:r>
          </a:p>
          <a:p>
            <a:pPr lvl="2"/>
            <a:r>
              <a:rPr lang="fr-FR" sz="1200" dirty="0"/>
              <a:t>Si aucun paquet Hello n'est reçu de la part d'un voisin à l'expiration du compteur "</a:t>
            </a:r>
            <a:r>
              <a:rPr lang="fr-FR" sz="1200" dirty="0" err="1"/>
              <a:t>HoldTime</a:t>
            </a:r>
            <a:r>
              <a:rPr lang="fr-FR" sz="1200" dirty="0"/>
              <a:t>" alors le voisin est supprimé de la table de voisinage et le routage doit converger de nouveau</a:t>
            </a:r>
          </a:p>
          <a:p>
            <a:endParaRPr lang="fr-FR" sz="1600" dirty="0" smtClean="0"/>
          </a:p>
          <a:p>
            <a:endParaRPr lang="fr-FR" sz="1600" dirty="0"/>
          </a:p>
        </p:txBody>
      </p:sp>
      <p:pic>
        <p:nvPicPr>
          <p:cNvPr id="6" name="Picture 2"/>
          <p:cNvPicPr>
            <a:picLocks noGrp="1" noChangeAspect="1" noChangeArrowheads="1"/>
          </p:cNvPicPr>
          <p:nvPr>
            <p:ph sz="half" idx="4294967295"/>
          </p:nvPr>
        </p:nvPicPr>
        <p:blipFill>
          <a:blip r:embed="rId3" cstate="email">
            <a:extLst>
              <a:ext uri="{28A0092B-C50C-407E-A947-70E740481C1C}">
                <a14:useLocalDpi xmlns:a14="http://schemas.microsoft.com/office/drawing/2010/main" val="0"/>
              </a:ext>
            </a:extLst>
          </a:blip>
          <a:srcRect/>
          <a:stretch>
            <a:fillRect/>
          </a:stretch>
        </p:blipFill>
        <p:spPr>
          <a:xfrm>
            <a:off x="6012160" y="604542"/>
            <a:ext cx="2785688" cy="1766288"/>
          </a:xfrm>
        </p:spPr>
      </p:pic>
      <p:sp>
        <p:nvSpPr>
          <p:cNvPr id="12" name="ZoneTexte 11"/>
          <p:cNvSpPr txBox="1"/>
          <p:nvPr/>
        </p:nvSpPr>
        <p:spPr>
          <a:xfrm>
            <a:off x="79512" y="5161756"/>
            <a:ext cx="4469044" cy="276999"/>
          </a:xfrm>
          <a:prstGeom prst="rect">
            <a:avLst/>
          </a:prstGeom>
          <a:noFill/>
        </p:spPr>
        <p:txBody>
          <a:bodyPr wrap="none" rtlCol="0">
            <a:spAutoFit/>
          </a:bodyPr>
          <a:lstStyle/>
          <a:p>
            <a:r>
              <a:rPr lang="fr-FR" sz="1200" dirty="0" smtClean="0">
                <a:solidFill>
                  <a:srgbClr val="00B0F0"/>
                </a:solidFill>
              </a:rPr>
              <a:t>* NBMA: Non Broadcast Media Access (exemple </a:t>
            </a:r>
            <a:r>
              <a:rPr lang="fr-FR" sz="1200" dirty="0" err="1" smtClean="0">
                <a:solidFill>
                  <a:srgbClr val="00B0F0"/>
                </a:solidFill>
              </a:rPr>
              <a:t>FrameRelay</a:t>
            </a:r>
            <a:r>
              <a:rPr lang="fr-FR" sz="1200" dirty="0" smtClean="0">
                <a:solidFill>
                  <a:srgbClr val="00B0F0"/>
                </a:solidFill>
              </a:rPr>
              <a:t>) </a:t>
            </a:r>
            <a:endParaRPr lang="fr-FR" sz="1200" dirty="0">
              <a:solidFill>
                <a:srgbClr val="00B0F0"/>
              </a:solidFill>
            </a:endParaRP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32</a:t>
            </a:fld>
            <a:endParaRPr lang="fr-BE" dirty="0"/>
          </a:p>
        </p:txBody>
      </p:sp>
    </p:spTree>
    <p:extLst>
      <p:ext uri="{BB962C8B-B14F-4D97-AF65-F5344CB8AC3E}">
        <p14:creationId xmlns:p14="http://schemas.microsoft.com/office/powerpoint/2010/main" val="1461995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34587" y="3361556"/>
            <a:ext cx="3765805" cy="1812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a:xfrm>
            <a:off x="261856" y="276393"/>
            <a:ext cx="8145462" cy="6985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fr-CA" sz="2800" dirty="0" smtClean="0"/>
              <a:t>Messages Update et </a:t>
            </a:r>
            <a:r>
              <a:rPr lang="fr-CA" sz="2800" dirty="0" err="1" smtClean="0"/>
              <a:t>Ack</a:t>
            </a:r>
            <a:endParaRPr lang="en-US" sz="3000" dirty="0" smtClean="0">
              <a:ea typeface="ＭＳ Ｐゴシック" pitchFamily="34" charset="-128"/>
            </a:endParaRPr>
          </a:p>
        </p:txBody>
      </p:sp>
      <p:sp>
        <p:nvSpPr>
          <p:cNvPr id="4" name="Content Placeholder 3"/>
          <p:cNvSpPr>
            <a:spLocks noGrp="1"/>
          </p:cNvSpPr>
          <p:nvPr>
            <p:ph idx="1"/>
          </p:nvPr>
        </p:nvSpPr>
        <p:spPr>
          <a:xfrm>
            <a:off x="261856" y="1129308"/>
            <a:ext cx="8616576" cy="2764996"/>
          </a:xfrm>
        </p:spPr>
        <p:txBody>
          <a:bodyPr>
            <a:normAutofit fontScale="92500"/>
          </a:bodyPr>
          <a:lstStyle/>
          <a:p>
            <a:pPr>
              <a:spcBef>
                <a:spcPts val="600"/>
              </a:spcBef>
            </a:pPr>
            <a:r>
              <a:rPr lang="fr-FR" sz="1800" dirty="0" smtClean="0"/>
              <a:t>Un routeur EIGRP envoie des paquets de mise à jour « Update » pour propager les informations de routage</a:t>
            </a:r>
          </a:p>
          <a:p>
            <a:pPr>
              <a:spcBef>
                <a:spcPts val="600"/>
              </a:spcBef>
            </a:pPr>
            <a:r>
              <a:rPr lang="fr-FR" sz="1800" dirty="0" smtClean="0"/>
              <a:t>Mises à jour </a:t>
            </a:r>
            <a:r>
              <a:rPr lang="fr-FR" sz="1800" i="1" dirty="0" smtClean="0">
                <a:solidFill>
                  <a:srgbClr val="00B0F0"/>
                </a:solidFill>
              </a:rPr>
              <a:t>partielles</a:t>
            </a:r>
            <a:r>
              <a:rPr lang="fr-FR" sz="1800" i="1" dirty="0" smtClean="0"/>
              <a:t>: </a:t>
            </a:r>
          </a:p>
          <a:p>
            <a:pPr lvl="1">
              <a:spcBef>
                <a:spcPts val="600"/>
              </a:spcBef>
            </a:pPr>
            <a:r>
              <a:rPr lang="fr-FR" sz="1600" dirty="0"/>
              <a:t>E</a:t>
            </a:r>
            <a:r>
              <a:rPr lang="fr-FR" sz="1600" dirty="0" smtClean="0"/>
              <a:t>nvoie des mises à jour incrémentielles uniquement lorsque l'état d'une destination change</a:t>
            </a:r>
          </a:p>
          <a:p>
            <a:pPr>
              <a:spcBef>
                <a:spcPts val="600"/>
              </a:spcBef>
            </a:pPr>
            <a:r>
              <a:rPr lang="fr-FR" sz="1800" dirty="0" smtClean="0"/>
              <a:t>Mises à jour </a:t>
            </a:r>
            <a:r>
              <a:rPr lang="fr-FR" sz="1800" i="1" dirty="0" smtClean="0">
                <a:solidFill>
                  <a:srgbClr val="00B0F0"/>
                </a:solidFill>
              </a:rPr>
              <a:t>limitées</a:t>
            </a:r>
            <a:r>
              <a:rPr lang="fr-FR" sz="1800" i="1" dirty="0" smtClean="0"/>
              <a:t> : </a:t>
            </a:r>
          </a:p>
          <a:p>
            <a:pPr lvl="1">
              <a:spcBef>
                <a:spcPts val="600"/>
              </a:spcBef>
            </a:pPr>
            <a:r>
              <a:rPr lang="fr-FR" sz="1600" dirty="0"/>
              <a:t>P</a:t>
            </a:r>
            <a:r>
              <a:rPr lang="fr-FR" sz="1600" dirty="0" smtClean="0"/>
              <a:t>ropagation des mises à jour partielles qui sont envoyées uniquement aux routeurs affectés par les modifications</a:t>
            </a:r>
          </a:p>
          <a:p>
            <a:pPr>
              <a:spcBef>
                <a:spcPts val="600"/>
              </a:spcBef>
            </a:pPr>
            <a:r>
              <a:rPr lang="fr-FR" sz="1800" dirty="0" smtClean="0"/>
              <a:t> Utilisent un mode d'acheminement fiable, ce qui signifie que le routeur expéditeur exige un reçu (</a:t>
            </a:r>
            <a:r>
              <a:rPr lang="fr-FR" sz="1800" dirty="0" err="1" smtClean="0"/>
              <a:t>Ack</a:t>
            </a:r>
            <a:r>
              <a:rPr lang="fr-FR" sz="1800" dirty="0" smtClean="0"/>
              <a:t>) </a:t>
            </a:r>
          </a:p>
          <a:p>
            <a:endParaRPr lang="fr-FR" sz="1800" dirty="0" smtClean="0"/>
          </a:p>
          <a:p>
            <a:endParaRPr lang="fr-FR" sz="1800"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33</a:t>
            </a:fld>
            <a:endParaRPr lang="fr-BE" dirty="0"/>
          </a:p>
        </p:txBody>
      </p:sp>
    </p:spTree>
    <p:extLst>
      <p:ext uri="{BB962C8B-B14F-4D97-AF65-F5344CB8AC3E}">
        <p14:creationId xmlns:p14="http://schemas.microsoft.com/office/powerpoint/2010/main" val="995706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Messages Query et Reply</a:t>
            </a:r>
            <a:endParaRPr lang="en-US" dirty="0" smtClean="0"/>
          </a:p>
        </p:txBody>
      </p:sp>
      <p:sp>
        <p:nvSpPr>
          <p:cNvPr id="4" name="Content Placeholder 3"/>
          <p:cNvSpPr>
            <a:spLocks noGrp="1"/>
          </p:cNvSpPr>
          <p:nvPr>
            <p:ph idx="1"/>
          </p:nvPr>
        </p:nvSpPr>
        <p:spPr/>
        <p:txBody>
          <a:bodyPr>
            <a:normAutofit/>
          </a:bodyPr>
          <a:lstStyle/>
          <a:p>
            <a:r>
              <a:rPr lang="fr-FR" sz="1800" smtClean="0"/>
              <a:t>Query: utilisé pour demander des informations sur les routes</a:t>
            </a:r>
          </a:p>
          <a:p>
            <a:r>
              <a:rPr lang="fr-FR" sz="1800" smtClean="0"/>
              <a:t>Les demandes utilisent la livraison fiable</a:t>
            </a:r>
          </a:p>
          <a:p>
            <a:pPr lvl="1"/>
            <a:r>
              <a:rPr lang="fr-FR" sz="1600" smtClean="0"/>
              <a:t>Elles sont envoyées en multicast ou en unicast</a:t>
            </a:r>
          </a:p>
          <a:p>
            <a:r>
              <a:rPr lang="fr-FR" sz="1800" smtClean="0"/>
              <a:t>Les réponses « Reply » utilisent la livraison fiable également mais sont envoyées uniquement en unicast</a:t>
            </a:r>
            <a:endParaRPr lang="fr-FR" sz="1800" dirty="0" smtClean="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13381" y="3289548"/>
            <a:ext cx="4917237" cy="2306746"/>
          </a:xfrm>
          <a:prstGeom prst="rect">
            <a:avLst/>
          </a:prstGeom>
          <a:noFill/>
          <a:ln w="9525">
            <a:solidFill>
              <a:schemeClr val="tx1"/>
            </a:solidFill>
            <a:miter lim="800000"/>
            <a:headEnd/>
            <a:tailEnd/>
          </a:ln>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34</a:t>
            </a:fld>
            <a:endParaRPr lang="fr-BE" dirty="0"/>
          </a:p>
        </p:txBody>
      </p:sp>
    </p:spTree>
    <p:extLst>
      <p:ext uri="{BB962C8B-B14F-4D97-AF65-F5344CB8AC3E}">
        <p14:creationId xmlns:p14="http://schemas.microsoft.com/office/powerpoint/2010/main" val="1833561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Encapsulation des messages EIGRP</a:t>
            </a:r>
            <a:endParaRPr lang="en-US"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578" y="1151175"/>
            <a:ext cx="5965849" cy="4483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35</a:t>
            </a:fld>
            <a:endParaRPr lang="fr-BE" dirty="0"/>
          </a:p>
        </p:txBody>
      </p:sp>
    </p:spTree>
    <p:extLst>
      <p:ext uri="{BB962C8B-B14F-4D97-AF65-F5344CB8AC3E}">
        <p14:creationId xmlns:p14="http://schemas.microsoft.com/office/powerpoint/2010/main" val="2157710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En-tête de paquet EIGRP et TLV</a:t>
            </a:r>
            <a:endParaRPr lang="en-US"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903" y="1777380"/>
            <a:ext cx="6522193" cy="3053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941" y="4729708"/>
            <a:ext cx="6212115" cy="793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36</a:t>
            </a:fld>
            <a:endParaRPr lang="fr-BE" dirty="0"/>
          </a:p>
        </p:txBody>
      </p:sp>
    </p:spTree>
    <p:extLst>
      <p:ext uri="{BB962C8B-B14F-4D97-AF65-F5344CB8AC3E}">
        <p14:creationId xmlns:p14="http://schemas.microsoft.com/office/powerpoint/2010/main" val="4152543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Travail demandé</a:t>
            </a:r>
            <a:endParaRPr lang="en-US" dirty="0" smtClean="0"/>
          </a:p>
        </p:txBody>
      </p:sp>
      <p:sp>
        <p:nvSpPr>
          <p:cNvPr id="2" name="Espace réservé du contenu 1"/>
          <p:cNvSpPr>
            <a:spLocks noGrp="1"/>
          </p:cNvSpPr>
          <p:nvPr>
            <p:ph idx="1"/>
          </p:nvPr>
        </p:nvSpPr>
        <p:spPr/>
        <p:txBody>
          <a:bodyPr/>
          <a:lstStyle/>
          <a:p>
            <a:r>
              <a:rPr lang="fr-FR" smtClean="0"/>
              <a:t>Utilser Packet Tracer pour réaliser le réseau suivant</a:t>
            </a:r>
          </a:p>
          <a:p>
            <a:endParaRPr lang="fr-FR"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30" y="1766153"/>
            <a:ext cx="5287174" cy="3670206"/>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Espace réservé du numéro de diapositive 2"/>
          <p:cNvSpPr>
            <a:spLocks noGrp="1"/>
          </p:cNvSpPr>
          <p:nvPr>
            <p:ph type="sldNum" sz="quarter" idx="12"/>
          </p:nvPr>
        </p:nvSpPr>
        <p:spPr/>
        <p:txBody>
          <a:bodyPr/>
          <a:lstStyle/>
          <a:p>
            <a:fld id="{CF4668DC-857F-487D-BFFA-8C0CA5037977}" type="slidenum">
              <a:rPr lang="fr-BE" smtClean="0"/>
              <a:t>37</a:t>
            </a:fld>
            <a:endParaRPr lang="fr-BE" dirty="0"/>
          </a:p>
        </p:txBody>
      </p:sp>
    </p:spTree>
    <p:extLst>
      <p:ext uri="{BB962C8B-B14F-4D97-AF65-F5344CB8AC3E}">
        <p14:creationId xmlns:p14="http://schemas.microsoft.com/office/powerpoint/2010/main" val="3091046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Activer EIGRP sur un routeur</a:t>
            </a:r>
            <a:endParaRPr lang="en-US" dirty="0" smtClean="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345332"/>
            <a:ext cx="5287174" cy="3670206"/>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179512" y="1633364"/>
            <a:ext cx="3456384" cy="914400"/>
          </a:xfrm>
          <a:prstGeom prst="rect">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fr-FR" sz="1400" dirty="0" smtClean="0"/>
              <a:t>!Activer EIGRP sur R1</a:t>
            </a:r>
          </a:p>
          <a:p>
            <a:r>
              <a:rPr lang="fr-FR" sz="1400" dirty="0" smtClean="0"/>
              <a:t>R1(config)#router </a:t>
            </a:r>
            <a:r>
              <a:rPr lang="fr-FR" sz="1400" dirty="0" err="1" smtClean="0"/>
              <a:t>eigrp</a:t>
            </a:r>
            <a:r>
              <a:rPr lang="fr-FR" sz="1400" dirty="0" smtClean="0">
                <a:solidFill>
                  <a:srgbClr val="00B0F0"/>
                </a:solidFill>
              </a:rPr>
              <a:t> 1</a:t>
            </a:r>
          </a:p>
          <a:p>
            <a:r>
              <a:rPr lang="fr-FR" sz="1400" dirty="0" smtClean="0"/>
              <a:t>! Le 1 ici représente le numéro d’AS</a:t>
            </a:r>
          </a:p>
          <a:p>
            <a:endParaRPr lang="fr-FR" sz="1400" dirty="0"/>
          </a:p>
        </p:txBody>
      </p:sp>
      <p:sp>
        <p:nvSpPr>
          <p:cNvPr id="8" name="Rectangle 7"/>
          <p:cNvSpPr/>
          <p:nvPr/>
        </p:nvSpPr>
        <p:spPr>
          <a:xfrm>
            <a:off x="179512" y="2641476"/>
            <a:ext cx="3456384" cy="914400"/>
          </a:xfrm>
          <a:prstGeom prst="rect">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fr-FR" sz="1400" dirty="0" smtClean="0"/>
              <a:t>!Activer Configuration EIGRP sur R2</a:t>
            </a:r>
          </a:p>
          <a:p>
            <a:r>
              <a:rPr lang="fr-FR" sz="1400" dirty="0" smtClean="0"/>
              <a:t>R3(config)#router </a:t>
            </a:r>
            <a:r>
              <a:rPr lang="fr-FR" sz="1400" dirty="0" err="1" smtClean="0"/>
              <a:t>eigrp</a:t>
            </a:r>
            <a:r>
              <a:rPr lang="fr-FR" sz="1400" dirty="0" smtClean="0"/>
              <a:t> </a:t>
            </a:r>
            <a:r>
              <a:rPr lang="fr-FR" sz="1400" dirty="0" smtClean="0">
                <a:solidFill>
                  <a:srgbClr val="00B0F0"/>
                </a:solidFill>
              </a:rPr>
              <a:t>1</a:t>
            </a:r>
          </a:p>
          <a:p>
            <a:endParaRPr lang="fr-FR" sz="1400" dirty="0"/>
          </a:p>
        </p:txBody>
      </p:sp>
      <p:sp>
        <p:nvSpPr>
          <p:cNvPr id="9" name="Rectangle 8"/>
          <p:cNvSpPr/>
          <p:nvPr/>
        </p:nvSpPr>
        <p:spPr>
          <a:xfrm>
            <a:off x="179512" y="3793604"/>
            <a:ext cx="3456384" cy="914400"/>
          </a:xfrm>
          <a:prstGeom prst="rect">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fr-FR" sz="1400" dirty="0" smtClean="0"/>
              <a:t>!Configuration EIGRP sur R3</a:t>
            </a:r>
          </a:p>
          <a:p>
            <a:r>
              <a:rPr lang="fr-FR" sz="1400" dirty="0" smtClean="0"/>
              <a:t>R3(config)#router </a:t>
            </a:r>
            <a:r>
              <a:rPr lang="fr-FR" sz="1400" dirty="0" err="1" smtClean="0"/>
              <a:t>eigrp</a:t>
            </a:r>
            <a:r>
              <a:rPr lang="fr-FR" sz="1400" dirty="0" smtClean="0"/>
              <a:t> </a:t>
            </a:r>
            <a:r>
              <a:rPr lang="fr-FR" sz="1400" dirty="0" smtClean="0">
                <a:solidFill>
                  <a:srgbClr val="00B0F0"/>
                </a:solidFill>
              </a:rPr>
              <a:t>1</a:t>
            </a:r>
          </a:p>
          <a:p>
            <a:endParaRPr lang="fr-FR" sz="1400"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38</a:t>
            </a:fld>
            <a:endParaRPr lang="fr-BE" dirty="0"/>
          </a:p>
        </p:txBody>
      </p:sp>
    </p:spTree>
    <p:extLst>
      <p:ext uri="{BB962C8B-B14F-4D97-AF65-F5344CB8AC3E}">
        <p14:creationId xmlns:p14="http://schemas.microsoft.com/office/powerpoint/2010/main" val="370474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Numéros de système autonome</a:t>
            </a:r>
            <a:endParaRPr lang="fr-CA" dirty="0"/>
          </a:p>
        </p:txBody>
      </p:sp>
      <p:sp>
        <p:nvSpPr>
          <p:cNvPr id="4" name="Content Placeholder 3"/>
          <p:cNvSpPr>
            <a:spLocks noGrp="1"/>
          </p:cNvSpPr>
          <p:nvPr>
            <p:ph idx="1"/>
          </p:nvPr>
        </p:nvSpPr>
        <p:spPr/>
        <p:txBody>
          <a:bodyPr/>
          <a:lstStyle/>
          <a:p>
            <a:r>
              <a:rPr lang="fr-FR" dirty="0" smtClean="0"/>
              <a:t>Le numéro de système autonome  est </a:t>
            </a:r>
            <a:r>
              <a:rPr lang="fr-FR" dirty="0" smtClean="0">
                <a:solidFill>
                  <a:srgbClr val="00B0F0"/>
                </a:solidFill>
              </a:rPr>
              <a:t>seulement</a:t>
            </a:r>
            <a:r>
              <a:rPr lang="fr-FR" dirty="0" smtClean="0"/>
              <a:t> significatif au domaine de routage EIGRP</a:t>
            </a:r>
          </a:p>
          <a:p>
            <a:r>
              <a:rPr lang="fr-FR" dirty="0" smtClean="0"/>
              <a:t>Le numéro de système autonome EIGRP n'est pas associé aux numéros de système autonome globaux attribués par l'IANA (Internet </a:t>
            </a:r>
            <a:r>
              <a:rPr lang="fr-FR" dirty="0" err="1" smtClean="0"/>
              <a:t>Assigned</a:t>
            </a:r>
            <a:r>
              <a:rPr lang="fr-FR" dirty="0" smtClean="0"/>
              <a:t> </a:t>
            </a:r>
            <a:r>
              <a:rPr lang="fr-FR" dirty="0" err="1" smtClean="0"/>
              <a:t>Numbers</a:t>
            </a:r>
            <a:r>
              <a:rPr lang="fr-FR" dirty="0" smtClean="0"/>
              <a:t> </a:t>
            </a:r>
            <a:r>
              <a:rPr lang="fr-FR" dirty="0" err="1" smtClean="0"/>
              <a:t>Authority</a:t>
            </a:r>
            <a:r>
              <a:rPr lang="fr-FR" dirty="0" smtClean="0"/>
              <a:t>) utilisés par les protocoles de routage externes</a:t>
            </a:r>
          </a:p>
          <a:p>
            <a:r>
              <a:rPr lang="fr-FR" dirty="0" smtClean="0"/>
              <a:t>Les FAI et grandes institutions utilisent le protocole de routage à passerelle extérieure BGP (Border Gateway Protocol) pour propager les informations de routage, qui fait utiliser le numéro de système autonome IANA dans sa configuration</a:t>
            </a:r>
          </a:p>
          <a:p>
            <a:endParaRPr lang="fr-FR" dirty="0" smtClean="0"/>
          </a:p>
          <a:p>
            <a:endParaRPr lang="fr-FR" dirty="0" smtClean="0"/>
          </a:p>
          <a:p>
            <a:endParaRPr 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39</a:t>
            </a:fld>
            <a:endParaRPr lang="fr-BE" dirty="0"/>
          </a:p>
        </p:txBody>
      </p:sp>
    </p:spTree>
    <p:extLst>
      <p:ext uri="{BB962C8B-B14F-4D97-AF65-F5344CB8AC3E}">
        <p14:creationId xmlns:p14="http://schemas.microsoft.com/office/powerpoint/2010/main" val="2232842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mtClean="0"/>
              <a:t>Les composants des protocoles de routage dynamique</a:t>
            </a:r>
            <a:endParaRPr lang="fr-FR" dirty="0"/>
          </a:p>
        </p:txBody>
      </p:sp>
      <p:sp>
        <p:nvSpPr>
          <p:cNvPr id="3" name="Espace réservé du contenu 2"/>
          <p:cNvSpPr>
            <a:spLocks noGrp="1"/>
          </p:cNvSpPr>
          <p:nvPr>
            <p:ph idx="1"/>
          </p:nvPr>
        </p:nvSpPr>
        <p:spPr/>
        <p:txBody>
          <a:bodyPr>
            <a:normAutofit/>
          </a:bodyPr>
          <a:lstStyle/>
          <a:p>
            <a:r>
              <a:rPr lang="fr-FR" dirty="0" smtClean="0"/>
              <a:t>Les protocoles de routage dynamique se composent principalement des éléments suivants :</a:t>
            </a:r>
          </a:p>
          <a:p>
            <a:pPr lvl="1"/>
            <a:r>
              <a:rPr lang="fr-FR" b="1" dirty="0" smtClean="0">
                <a:solidFill>
                  <a:srgbClr val="1C8ED4"/>
                </a:solidFill>
              </a:rPr>
              <a:t>Structures de données : </a:t>
            </a:r>
          </a:p>
          <a:p>
            <a:pPr lvl="2"/>
            <a:r>
              <a:rPr lang="fr-FR" dirty="0"/>
              <a:t>P</a:t>
            </a:r>
            <a:r>
              <a:rPr lang="fr-FR" dirty="0" smtClean="0"/>
              <a:t>our fonctionner, les protocoles de routage utilisent généralement des tables ou des bases de données</a:t>
            </a:r>
          </a:p>
          <a:p>
            <a:pPr lvl="2"/>
            <a:r>
              <a:rPr lang="fr-FR" dirty="0" smtClean="0"/>
              <a:t>Ces informations sont conservées dans la mémoire vive</a:t>
            </a:r>
          </a:p>
          <a:p>
            <a:pPr lvl="1"/>
            <a:r>
              <a:rPr lang="fr-FR" b="1" dirty="0" smtClean="0">
                <a:solidFill>
                  <a:srgbClr val="1C8ED4"/>
                </a:solidFill>
              </a:rPr>
              <a:t>Messages de protocoles de routage :</a:t>
            </a:r>
            <a:endParaRPr lang="fr-FR" b="1" dirty="0" smtClean="0"/>
          </a:p>
          <a:p>
            <a:pPr lvl="2"/>
            <a:r>
              <a:rPr lang="fr-FR" dirty="0"/>
              <a:t>L</a:t>
            </a:r>
            <a:r>
              <a:rPr lang="fr-FR" dirty="0" smtClean="0"/>
              <a:t>es protocoles de routage utilisent différents types de messages pour découvrir les routeurs voisins, échanger des informations de routage et effectuer d'autres tâches afin d'obtenir et de gérer des informations précises relatives au réseau</a:t>
            </a:r>
          </a:p>
          <a:p>
            <a:pPr lvl="1"/>
            <a:r>
              <a:rPr lang="fr-FR" b="1" dirty="0" smtClean="0">
                <a:solidFill>
                  <a:srgbClr val="1C8ED4"/>
                </a:solidFill>
              </a:rPr>
              <a:t>Algorithme :</a:t>
            </a:r>
            <a:endParaRPr lang="fr-FR" dirty="0" smtClean="0"/>
          </a:p>
          <a:p>
            <a:pPr lvl="2"/>
            <a:r>
              <a:rPr lang="fr-FR" dirty="0"/>
              <a:t>L</a:t>
            </a:r>
            <a:r>
              <a:rPr lang="fr-FR" dirty="0" smtClean="0"/>
              <a:t>es protocoles de routage utilisent des algorithmes pour faciliter l'échange d'informations de routage et déterminer le </a:t>
            </a:r>
            <a:r>
              <a:rPr lang="fr-FR" b="1" dirty="0" smtClean="0">
                <a:solidFill>
                  <a:srgbClr val="1C8ED4"/>
                </a:solidFill>
              </a:rPr>
              <a:t>« meilleur » </a:t>
            </a:r>
            <a:r>
              <a:rPr lang="fr-FR" dirty="0" smtClean="0"/>
              <a:t>chemin d'accès</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a:t>
            </a:fld>
            <a:endParaRPr lang="fr-BE" dirty="0"/>
          </a:p>
        </p:txBody>
      </p:sp>
    </p:spTree>
    <p:extLst>
      <p:ext uri="{BB962C8B-B14F-4D97-AF65-F5344CB8AC3E}">
        <p14:creationId xmlns:p14="http://schemas.microsoft.com/office/powerpoint/2010/main" val="99472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ID de routeur EIGRP</a:t>
            </a:r>
            <a:endParaRPr lang="en-US" dirty="0" smtClean="0"/>
          </a:p>
        </p:txBody>
      </p:sp>
      <p:sp>
        <p:nvSpPr>
          <p:cNvPr id="4" name="Content Placeholder 3"/>
          <p:cNvSpPr>
            <a:spLocks noGrp="1"/>
          </p:cNvSpPr>
          <p:nvPr>
            <p:ph idx="1"/>
          </p:nvPr>
        </p:nvSpPr>
        <p:spPr/>
        <p:txBody>
          <a:bodyPr/>
          <a:lstStyle/>
          <a:p>
            <a:r>
              <a:rPr lang="fr-FR" dirty="0" smtClean="0"/>
              <a:t>Utilisé dans les deux protocoles de routage EIGRP and OSPF, cependant le rôle de  l’ID de routeur  est plus significatif  dans OSPF</a:t>
            </a:r>
          </a:p>
          <a:p>
            <a:endParaRPr lang="fr-FR" dirty="0" smtClean="0"/>
          </a:p>
          <a:p>
            <a:endParaRPr lang="fr-FR" dirty="0" smtClean="0"/>
          </a:p>
          <a:p>
            <a:endParaRPr lang="fr-FR" dirty="0" smtClean="0"/>
          </a:p>
          <a:p>
            <a:endParaRPr lang="fr-FR" dirty="0" smtClean="0"/>
          </a:p>
          <a:p>
            <a:endParaRPr lang="fr-F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282869"/>
            <a:ext cx="4320480" cy="311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40</a:t>
            </a:fld>
            <a:endParaRPr lang="fr-BE" dirty="0"/>
          </a:p>
        </p:txBody>
      </p:sp>
    </p:spTree>
    <p:extLst>
      <p:ext uri="{BB962C8B-B14F-4D97-AF65-F5344CB8AC3E}">
        <p14:creationId xmlns:p14="http://schemas.microsoft.com/office/powerpoint/2010/main" val="810720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Configuration de l'ID de routeur EIGRP</a:t>
            </a:r>
            <a:endParaRPr lang="fr-CA" dirty="0"/>
          </a:p>
        </p:txBody>
      </p:sp>
      <p:sp>
        <p:nvSpPr>
          <p:cNvPr id="4" name="Content Placeholder 3"/>
          <p:cNvSpPr>
            <a:spLocks noGrp="1"/>
          </p:cNvSpPr>
          <p:nvPr>
            <p:ph idx="1"/>
          </p:nvPr>
        </p:nvSpPr>
        <p:spPr/>
        <p:txBody>
          <a:bodyPr/>
          <a:lstStyle/>
          <a:p>
            <a:r>
              <a:rPr lang="fr-FR" dirty="0" smtClean="0"/>
              <a:t>1</a:t>
            </a:r>
            <a:r>
              <a:rPr lang="fr-FR" baseline="30000" dirty="0" smtClean="0"/>
              <a:t>ère</a:t>
            </a:r>
            <a:r>
              <a:rPr lang="fr-FR" dirty="0" smtClean="0"/>
              <a:t> méthode :</a:t>
            </a:r>
          </a:p>
          <a:p>
            <a:pPr lvl="1"/>
            <a:r>
              <a:rPr lang="fr-FR" dirty="0"/>
              <a:t>C</a:t>
            </a:r>
            <a:r>
              <a:rPr lang="fr-FR" dirty="0" smtClean="0"/>
              <a:t>ommande « router-id »</a:t>
            </a:r>
          </a:p>
          <a:p>
            <a:r>
              <a:rPr lang="fr-FR" dirty="0" smtClean="0"/>
              <a:t>2</a:t>
            </a:r>
            <a:r>
              <a:rPr lang="fr-FR" baseline="30000" dirty="0" smtClean="0"/>
              <a:t>ème</a:t>
            </a:r>
            <a:r>
              <a:rPr lang="fr-FR" dirty="0" smtClean="0"/>
              <a:t> méthode : </a:t>
            </a:r>
          </a:p>
          <a:p>
            <a:pPr lvl="1"/>
            <a:r>
              <a:rPr lang="fr-FR" dirty="0"/>
              <a:t>U</a:t>
            </a:r>
            <a:r>
              <a:rPr lang="fr-FR" dirty="0" smtClean="0"/>
              <a:t>tiliser une adresse de bouclage IPv4</a:t>
            </a:r>
          </a:p>
          <a:p>
            <a:pPr lvl="1"/>
            <a:r>
              <a:rPr lang="fr-FR" dirty="0" smtClean="0"/>
              <a:t>Si la commande </a:t>
            </a:r>
            <a:r>
              <a:rPr lang="fr-FR" dirty="0" err="1" smtClean="0"/>
              <a:t>eigrp</a:t>
            </a:r>
            <a:r>
              <a:rPr lang="fr-FR" dirty="0" smtClean="0"/>
              <a:t> router-id n'est pas utilisée et si des interfaces de bouclage sont configurées, le protocole EIGRP choisit l'adresse IPv4 la plus élevée parmi celles de ses interfaces de bouclage</a:t>
            </a:r>
          </a:p>
          <a:p>
            <a:endParaRPr lang="fr-FR" dirty="0" smtClean="0"/>
          </a:p>
        </p:txBody>
      </p:sp>
      <p:sp>
        <p:nvSpPr>
          <p:cNvPr id="7" name="ZoneTexte 6"/>
          <p:cNvSpPr txBox="1"/>
          <p:nvPr/>
        </p:nvSpPr>
        <p:spPr>
          <a:xfrm>
            <a:off x="3851920" y="1336536"/>
            <a:ext cx="4179349" cy="738664"/>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smtClean="0">
                <a:solidFill>
                  <a:schemeClr val="tx1"/>
                </a:solidFill>
              </a:rPr>
              <a:t>!</a:t>
            </a:r>
            <a:r>
              <a:rPr lang="en-US" sz="1400" dirty="0" err="1" smtClean="0">
                <a:solidFill>
                  <a:schemeClr val="tx1"/>
                </a:solidFill>
              </a:rPr>
              <a:t>Configurer</a:t>
            </a:r>
            <a:r>
              <a:rPr lang="en-US" sz="1400" dirty="0" smtClean="0">
                <a:solidFill>
                  <a:schemeClr val="tx1"/>
                </a:solidFill>
              </a:rPr>
              <a:t> </a:t>
            </a:r>
            <a:r>
              <a:rPr lang="en-US" sz="1400" dirty="0" err="1" smtClean="0">
                <a:solidFill>
                  <a:schemeClr val="tx1"/>
                </a:solidFill>
              </a:rPr>
              <a:t>l’ID</a:t>
            </a:r>
            <a:r>
              <a:rPr lang="en-US" sz="1400" dirty="0" smtClean="0">
                <a:solidFill>
                  <a:schemeClr val="tx1"/>
                </a:solidFill>
              </a:rPr>
              <a:t> avec </a:t>
            </a:r>
            <a:r>
              <a:rPr lang="en-US" sz="1400" dirty="0">
                <a:solidFill>
                  <a:schemeClr val="tx1"/>
                </a:solidFill>
              </a:rPr>
              <a:t>l</a:t>
            </a:r>
            <a:r>
              <a:rPr lang="en-US" sz="1400" dirty="0" smtClean="0">
                <a:solidFill>
                  <a:schemeClr val="tx1"/>
                </a:solidFill>
              </a:rPr>
              <a:t>a </a:t>
            </a:r>
            <a:r>
              <a:rPr lang="en-US" sz="1400" dirty="0" err="1" smtClean="0">
                <a:solidFill>
                  <a:schemeClr val="tx1"/>
                </a:solidFill>
              </a:rPr>
              <a:t>commande</a:t>
            </a:r>
            <a:r>
              <a:rPr lang="en-US" sz="1400" dirty="0" smtClean="0">
                <a:solidFill>
                  <a:schemeClr val="tx1"/>
                </a:solidFill>
              </a:rPr>
              <a:t> router-id</a:t>
            </a:r>
          </a:p>
          <a:p>
            <a:r>
              <a:rPr lang="en-US" sz="1400" dirty="0" smtClean="0">
                <a:solidFill>
                  <a:schemeClr val="tx1"/>
                </a:solidFill>
              </a:rPr>
              <a:t>Router(</a:t>
            </a:r>
            <a:r>
              <a:rPr lang="en-US" sz="1400" dirty="0" err="1" smtClean="0">
                <a:solidFill>
                  <a:schemeClr val="tx1"/>
                </a:solidFill>
              </a:rPr>
              <a:t>config</a:t>
            </a:r>
            <a:r>
              <a:rPr lang="en-US" sz="1400" dirty="0">
                <a:solidFill>
                  <a:schemeClr val="tx1"/>
                </a:solidFill>
              </a:rPr>
              <a:t>)# router </a:t>
            </a:r>
            <a:r>
              <a:rPr lang="en-US" sz="1400" dirty="0" err="1">
                <a:solidFill>
                  <a:schemeClr val="tx1"/>
                </a:solidFill>
              </a:rPr>
              <a:t>eigrp</a:t>
            </a:r>
            <a:r>
              <a:rPr lang="en-US" sz="1400" dirty="0">
                <a:solidFill>
                  <a:schemeClr val="tx1"/>
                </a:solidFill>
              </a:rPr>
              <a:t> autonomous-system</a:t>
            </a:r>
          </a:p>
          <a:p>
            <a:r>
              <a:rPr lang="en-US" sz="1400" dirty="0" smtClean="0">
                <a:solidFill>
                  <a:schemeClr val="tx1"/>
                </a:solidFill>
              </a:rPr>
              <a:t>Router(</a:t>
            </a:r>
            <a:r>
              <a:rPr lang="en-US" sz="1400" dirty="0" err="1" smtClean="0">
                <a:solidFill>
                  <a:schemeClr val="tx1"/>
                </a:solidFill>
              </a:rPr>
              <a:t>config</a:t>
            </a:r>
            <a:r>
              <a:rPr lang="en-US" sz="1400" dirty="0" smtClean="0">
                <a:solidFill>
                  <a:schemeClr val="tx1"/>
                </a:solidFill>
              </a:rPr>
              <a:t>-router</a:t>
            </a:r>
            <a:r>
              <a:rPr lang="en-US" sz="1400" dirty="0">
                <a:solidFill>
                  <a:schemeClr val="tx1"/>
                </a:solidFill>
              </a:rPr>
              <a:t>)# </a:t>
            </a:r>
            <a:r>
              <a:rPr lang="en-US" sz="1400" dirty="0" err="1">
                <a:solidFill>
                  <a:schemeClr val="tx1"/>
                </a:solidFill>
              </a:rPr>
              <a:t>eigrp</a:t>
            </a:r>
            <a:r>
              <a:rPr lang="en-US" sz="1400" dirty="0">
                <a:solidFill>
                  <a:schemeClr val="tx1"/>
                </a:solidFill>
              </a:rPr>
              <a:t> router-id </a:t>
            </a:r>
            <a:r>
              <a:rPr lang="en-US" sz="1400" dirty="0" smtClean="0">
                <a:solidFill>
                  <a:schemeClr val="tx1"/>
                </a:solidFill>
              </a:rPr>
              <a:t>ipv4-address</a:t>
            </a:r>
            <a:endParaRPr lang="en-US" sz="1400" dirty="0">
              <a:solidFill>
                <a:schemeClr val="tx1"/>
              </a:solidFill>
            </a:endParaRPr>
          </a:p>
        </p:txBody>
      </p:sp>
      <p:sp>
        <p:nvSpPr>
          <p:cNvPr id="9" name="ZoneTexte 8"/>
          <p:cNvSpPr txBox="1"/>
          <p:nvPr/>
        </p:nvSpPr>
        <p:spPr>
          <a:xfrm>
            <a:off x="1554186" y="4153644"/>
            <a:ext cx="5285421" cy="738664"/>
          </a:xfrm>
          <a:prstGeom prst="rect">
            <a:avLst/>
          </a:prstGeom>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400" dirty="0" smtClean="0"/>
              <a:t>!</a:t>
            </a:r>
            <a:r>
              <a:rPr lang="fr-FR" sz="1400" dirty="0"/>
              <a:t> </a:t>
            </a:r>
            <a:r>
              <a:rPr lang="fr-FR" sz="1400" dirty="0" smtClean="0"/>
              <a:t>Configuration </a:t>
            </a:r>
            <a:r>
              <a:rPr lang="fr-FR" sz="1400" dirty="0"/>
              <a:t>d’une interface de bouclage (</a:t>
            </a:r>
            <a:r>
              <a:rPr lang="fr-FR" sz="1400" dirty="0" err="1"/>
              <a:t>Loopback</a:t>
            </a:r>
            <a:r>
              <a:rPr lang="fr-FR" sz="1400" dirty="0"/>
              <a:t> Interface)</a:t>
            </a:r>
            <a:endParaRPr lang="en-US" sz="1400" dirty="0" smtClean="0"/>
          </a:p>
          <a:p>
            <a:r>
              <a:rPr lang="en-US" sz="1400" dirty="0" smtClean="0"/>
              <a:t>Router(</a:t>
            </a:r>
            <a:r>
              <a:rPr lang="en-US" sz="1400" dirty="0" err="1" smtClean="0"/>
              <a:t>config</a:t>
            </a:r>
            <a:r>
              <a:rPr lang="en-US" sz="1400" dirty="0"/>
              <a:t>)# interface loopback number</a:t>
            </a:r>
          </a:p>
          <a:p>
            <a:r>
              <a:rPr lang="en-US" sz="1400" dirty="0" smtClean="0"/>
              <a:t>Router(</a:t>
            </a:r>
            <a:r>
              <a:rPr lang="en-US" sz="1400" dirty="0" err="1" smtClean="0"/>
              <a:t>config</a:t>
            </a:r>
            <a:r>
              <a:rPr lang="en-US" sz="1400" dirty="0" smtClean="0"/>
              <a:t>-if</a:t>
            </a:r>
            <a:r>
              <a:rPr lang="en-US" sz="1400" dirty="0"/>
              <a:t>)# </a:t>
            </a:r>
            <a:r>
              <a:rPr lang="en-US" sz="1400" dirty="0" err="1"/>
              <a:t>ip</a:t>
            </a:r>
            <a:r>
              <a:rPr lang="en-US" sz="1400" dirty="0"/>
              <a:t> addressipv4-address subnet-mask</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41</a:t>
            </a:fld>
            <a:endParaRPr lang="fr-BE" dirty="0"/>
          </a:p>
        </p:txBody>
      </p:sp>
    </p:spTree>
    <p:extLst>
      <p:ext uri="{BB962C8B-B14F-4D97-AF65-F5344CB8AC3E}">
        <p14:creationId xmlns:p14="http://schemas.microsoft.com/office/powerpoint/2010/main" val="3095728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La commande network</a:t>
            </a:r>
            <a:endParaRPr lang="en-US" dirty="0" smtClean="0"/>
          </a:p>
        </p:txBody>
      </p:sp>
      <p:sp>
        <p:nvSpPr>
          <p:cNvPr id="4" name="Content Placeholder 3"/>
          <p:cNvSpPr>
            <a:spLocks noGrp="1"/>
          </p:cNvSpPr>
          <p:nvPr>
            <p:ph idx="1"/>
          </p:nvPr>
        </p:nvSpPr>
        <p:spPr/>
        <p:txBody>
          <a:bodyPr/>
          <a:lstStyle/>
          <a:p>
            <a:r>
              <a:rPr lang="fr-CA" dirty="0" smtClean="0"/>
              <a:t>Elle permet à chaque interface du routeur, correspondant à l'adresse réseau indiquée dans la commande network, d'envoyer et de recevoir des mises à jour EIGRP</a:t>
            </a:r>
            <a:endParaRPr lang="en-US" dirty="0" smtClean="0"/>
          </a:p>
          <a:p>
            <a:r>
              <a:rPr lang="fr-CA" dirty="0" smtClean="0"/>
              <a:t>Le réseau des interfaces est inclus dans les mises à jour de routage EIGRP</a:t>
            </a:r>
            <a:endParaRPr lang="en-US" dirty="0" smtClean="0"/>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35" y="3381876"/>
            <a:ext cx="5148063" cy="2270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181104"/>
            <a:ext cx="3370997" cy="287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029586" y="3183768"/>
            <a:ext cx="3114415" cy="190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42</a:t>
            </a:fld>
            <a:endParaRPr lang="fr-BE" dirty="0"/>
          </a:p>
        </p:txBody>
      </p:sp>
    </p:spTree>
    <p:extLst>
      <p:ext uri="{BB962C8B-B14F-4D97-AF65-F5344CB8AC3E}">
        <p14:creationId xmlns:p14="http://schemas.microsoft.com/office/powerpoint/2010/main" val="1755228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dirty="0" smtClean="0"/>
              <a:t>La commande network</a:t>
            </a:r>
            <a:endParaRPr lang="en-US" dirty="0" smtClean="0"/>
          </a:p>
        </p:txBody>
      </p:sp>
      <p:sp>
        <p:nvSpPr>
          <p:cNvPr id="4" name="Content Placeholder 3"/>
          <p:cNvSpPr>
            <a:spLocks noGrp="1"/>
          </p:cNvSpPr>
          <p:nvPr>
            <p:ph idx="1"/>
          </p:nvPr>
        </p:nvSpPr>
        <p:spPr/>
        <p:txBody>
          <a:bodyPr/>
          <a:lstStyle/>
          <a:p>
            <a:r>
              <a:rPr lang="fr-CA" dirty="0" smtClean="0"/>
              <a:t>La commande log-</a:t>
            </a:r>
            <a:r>
              <a:rPr lang="fr-CA" dirty="0" err="1" smtClean="0"/>
              <a:t>neighbor</a:t>
            </a:r>
            <a:r>
              <a:rPr lang="fr-CA" dirty="0" smtClean="0"/>
              <a:t>-changes est activée par défaut</a:t>
            </a:r>
          </a:p>
          <a:p>
            <a:r>
              <a:rPr lang="fr-CA" dirty="0" smtClean="0"/>
              <a:t>Cette commande sert à : </a:t>
            </a:r>
          </a:p>
          <a:p>
            <a:pPr lvl="1"/>
            <a:r>
              <a:rPr lang="fr-CA" dirty="0" smtClean="0"/>
              <a:t>Afficher les modifications apportées aux contiguïtés de voisinage EIGRP</a:t>
            </a:r>
          </a:p>
          <a:p>
            <a:pPr lvl="1"/>
            <a:r>
              <a:rPr lang="fr-CA" dirty="0" smtClean="0"/>
              <a:t>Vérifier les contiguïtés de voisinage pendant la configuration du protocole EIGRP</a:t>
            </a:r>
          </a:p>
          <a:p>
            <a:pPr lvl="1"/>
            <a:r>
              <a:rPr lang="fr-CA" dirty="0" smtClean="0"/>
              <a:t>Conseiller l'administrateur réseau en cas de suppression de contiguïtés EIGRP</a:t>
            </a:r>
            <a:endParaRPr lang="fr-CA" dirty="0"/>
          </a:p>
        </p:txBody>
      </p:sp>
      <p:sp>
        <p:nvSpPr>
          <p:cNvPr id="6" name="ZoneTexte 5"/>
          <p:cNvSpPr txBox="1"/>
          <p:nvPr/>
        </p:nvSpPr>
        <p:spPr>
          <a:xfrm>
            <a:off x="1554186" y="3865612"/>
            <a:ext cx="6035627" cy="861774"/>
          </a:xfrm>
          <a:prstGeom prst="rect">
            <a:avLst/>
          </a:prstGeom>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600" dirty="0" smtClean="0"/>
              <a:t>!</a:t>
            </a:r>
            <a:r>
              <a:rPr lang="fr-FR" sz="1600" dirty="0"/>
              <a:t> </a:t>
            </a:r>
            <a:r>
              <a:rPr lang="fr-FR" sz="1600" dirty="0" smtClean="0"/>
              <a:t>Configuration </a:t>
            </a:r>
            <a:r>
              <a:rPr lang="fr-FR" sz="1600" dirty="0"/>
              <a:t>d’une interface de bouclage (</a:t>
            </a:r>
            <a:r>
              <a:rPr lang="fr-FR" sz="1600" dirty="0" err="1"/>
              <a:t>Loopback</a:t>
            </a:r>
            <a:r>
              <a:rPr lang="fr-FR" sz="1600" dirty="0"/>
              <a:t> Interface)</a:t>
            </a:r>
            <a:endParaRPr lang="en-US" sz="1600" dirty="0" smtClean="0"/>
          </a:p>
          <a:p>
            <a:r>
              <a:rPr lang="en-US" sz="1600" dirty="0" smtClean="0"/>
              <a:t>Router(</a:t>
            </a:r>
            <a:r>
              <a:rPr lang="en-US" sz="1600" dirty="0" err="1" smtClean="0"/>
              <a:t>config</a:t>
            </a:r>
            <a:r>
              <a:rPr lang="en-US" sz="1600" dirty="0"/>
              <a:t>)# </a:t>
            </a:r>
            <a:r>
              <a:rPr lang="en-US" sz="1600" dirty="0" smtClean="0"/>
              <a:t>router </a:t>
            </a:r>
            <a:r>
              <a:rPr lang="en-US" sz="1600" dirty="0" err="1" smtClean="0"/>
              <a:t>eigrp</a:t>
            </a:r>
            <a:r>
              <a:rPr lang="en-US" sz="1600" dirty="0" smtClean="0"/>
              <a:t> 1</a:t>
            </a:r>
          </a:p>
          <a:p>
            <a:r>
              <a:rPr lang="en-US" sz="1600" dirty="0" smtClean="0"/>
              <a:t>Router(</a:t>
            </a:r>
            <a:r>
              <a:rPr lang="en-US" sz="1600" dirty="0" err="1" smtClean="0"/>
              <a:t>config</a:t>
            </a:r>
            <a:r>
              <a:rPr lang="en-US" sz="1600" dirty="0" smtClean="0"/>
              <a:t>-router)#</a:t>
            </a:r>
            <a:r>
              <a:rPr lang="fr-CA" sz="1600" dirty="0"/>
              <a:t> </a:t>
            </a:r>
            <a:r>
              <a:rPr lang="fr-CA" sz="1600" dirty="0" err="1">
                <a:solidFill>
                  <a:schemeClr val="bg1">
                    <a:lumMod val="65000"/>
                  </a:schemeClr>
                </a:solidFill>
              </a:rPr>
              <a:t>eigrp</a:t>
            </a:r>
            <a:r>
              <a:rPr lang="fr-CA" sz="1600" dirty="0">
                <a:solidFill>
                  <a:schemeClr val="bg1">
                    <a:lumMod val="65000"/>
                  </a:schemeClr>
                </a:solidFill>
              </a:rPr>
              <a:t> log-</a:t>
            </a:r>
            <a:r>
              <a:rPr lang="fr-CA" sz="1600" dirty="0" err="1">
                <a:solidFill>
                  <a:schemeClr val="bg1">
                    <a:lumMod val="65000"/>
                  </a:schemeClr>
                </a:solidFill>
              </a:rPr>
              <a:t>neighbor</a:t>
            </a:r>
            <a:r>
              <a:rPr lang="fr-CA" sz="1600" dirty="0">
                <a:solidFill>
                  <a:schemeClr val="bg1">
                    <a:lumMod val="65000"/>
                  </a:schemeClr>
                </a:solidFill>
              </a:rPr>
              <a:t>-changes</a:t>
            </a:r>
            <a:endParaRPr lang="en-US" sz="1600" dirty="0">
              <a:solidFill>
                <a:schemeClr val="bg1">
                  <a:lumMod val="65000"/>
                </a:schemeClr>
              </a:solidFill>
            </a:endParaRP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43</a:t>
            </a:fld>
            <a:endParaRPr lang="fr-BE" dirty="0"/>
          </a:p>
        </p:txBody>
      </p:sp>
    </p:spTree>
    <p:extLst>
      <p:ext uri="{BB962C8B-B14F-4D97-AF65-F5344CB8AC3E}">
        <p14:creationId xmlns:p14="http://schemas.microsoft.com/office/powerpoint/2010/main" val="1149109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Commande network et masque générique</a:t>
            </a:r>
            <a:endParaRPr lang="en-US" dirty="0" smtClean="0"/>
          </a:p>
        </p:txBody>
      </p:sp>
      <p:sp>
        <p:nvSpPr>
          <p:cNvPr id="4" name="Content Placeholder 3"/>
          <p:cNvSpPr>
            <a:spLocks noGrp="1"/>
          </p:cNvSpPr>
          <p:nvPr>
            <p:ph idx="1"/>
          </p:nvPr>
        </p:nvSpPr>
        <p:spPr>
          <a:xfrm>
            <a:off x="457200" y="1333500"/>
            <a:ext cx="8229600" cy="1307976"/>
          </a:xfrm>
        </p:spPr>
        <p:txBody>
          <a:bodyPr>
            <a:noAutofit/>
          </a:bodyPr>
          <a:lstStyle/>
          <a:p>
            <a:r>
              <a:rPr lang="fr-CA" sz="1800" dirty="0" smtClean="0"/>
              <a:t>Si l’administrateur réseau ne veut pas inclure toutes les interfaces d’un réseau lorsqu’il active EIGRP, il doit alors ajouter un masque générique à la commande network</a:t>
            </a:r>
            <a:endParaRPr lang="en-US" sz="1800" dirty="0"/>
          </a:p>
          <a:p>
            <a:r>
              <a:rPr lang="en-US" sz="1800" dirty="0" smtClean="0"/>
              <a:t>Note: </a:t>
            </a:r>
            <a:r>
              <a:rPr lang="fr-CA" sz="1800" dirty="0" smtClean="0"/>
              <a:t>certaines versions IOS permettent également de saisir le masque de sous-réseau plutôt qu'un masque générique</a:t>
            </a:r>
            <a:r>
              <a:rPr lang="en-US" sz="1800" dirty="0" smtClean="0"/>
              <a:t>.</a:t>
            </a:r>
            <a:endParaRPr lang="en-US" sz="1800" dirty="0"/>
          </a:p>
        </p:txBody>
      </p:sp>
      <p:pic>
        <p:nvPicPr>
          <p:cNvPr id="6"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22081" y="3145532"/>
            <a:ext cx="3114415" cy="190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107504" y="3544389"/>
            <a:ext cx="5544616" cy="1107996"/>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100" dirty="0" smtClean="0"/>
              <a:t>!</a:t>
            </a:r>
            <a:r>
              <a:rPr lang="fr-FR" sz="1100" dirty="0"/>
              <a:t> </a:t>
            </a:r>
            <a:r>
              <a:rPr lang="fr-FR" sz="1100" dirty="0" smtClean="0"/>
              <a:t>Exemple de configuration avec le masque générique</a:t>
            </a:r>
          </a:p>
          <a:p>
            <a:r>
              <a:rPr lang="fr-CA" sz="1100" dirty="0">
                <a:solidFill>
                  <a:schemeClr val="tx1"/>
                </a:solidFill>
              </a:rPr>
              <a:t>! Seul le réseau 172.16.1.0/24 va être annoncé par </a:t>
            </a:r>
            <a:r>
              <a:rPr lang="fr-CA" sz="1100" dirty="0" err="1">
                <a:solidFill>
                  <a:schemeClr val="tx1"/>
                </a:solidFill>
              </a:rPr>
              <a:t>eigrp</a:t>
            </a:r>
            <a:endParaRPr lang="fr-CA" sz="1100" dirty="0">
              <a:solidFill>
                <a:schemeClr val="tx1"/>
              </a:solidFill>
            </a:endParaRPr>
          </a:p>
          <a:p>
            <a:r>
              <a:rPr lang="fr-CA" sz="1100" dirty="0">
                <a:solidFill>
                  <a:schemeClr val="tx1"/>
                </a:solidFill>
              </a:rPr>
              <a:t>! </a:t>
            </a:r>
            <a:r>
              <a:rPr lang="fr-CA" sz="1100" dirty="0" err="1">
                <a:solidFill>
                  <a:schemeClr val="tx1"/>
                </a:solidFill>
              </a:rPr>
              <a:t>Eigrp</a:t>
            </a:r>
            <a:r>
              <a:rPr lang="fr-CA" sz="1100" dirty="0">
                <a:solidFill>
                  <a:schemeClr val="tx1"/>
                </a:solidFill>
              </a:rPr>
              <a:t> ne sera pas activé sur la S0/0/0 =&gt; Pas de communication </a:t>
            </a:r>
            <a:r>
              <a:rPr lang="fr-CA" sz="1100" dirty="0" err="1">
                <a:solidFill>
                  <a:schemeClr val="tx1"/>
                </a:solidFill>
              </a:rPr>
              <a:t>eigrp</a:t>
            </a:r>
            <a:r>
              <a:rPr lang="fr-CA" sz="1100" dirty="0">
                <a:solidFill>
                  <a:schemeClr val="tx1"/>
                </a:solidFill>
              </a:rPr>
              <a:t> entre R1 et </a:t>
            </a:r>
            <a:r>
              <a:rPr lang="fr-CA" sz="1100" dirty="0" smtClean="0">
                <a:solidFill>
                  <a:schemeClr val="tx1"/>
                </a:solidFill>
              </a:rPr>
              <a:t>R2</a:t>
            </a:r>
            <a:endParaRPr lang="en-US" sz="1100" dirty="0" smtClean="0"/>
          </a:p>
          <a:p>
            <a:r>
              <a:rPr lang="en-US" sz="1100" dirty="0" smtClean="0"/>
              <a:t>!</a:t>
            </a:r>
          </a:p>
          <a:p>
            <a:r>
              <a:rPr lang="en-US" sz="1100" dirty="0" smtClean="0"/>
              <a:t>R1(</a:t>
            </a:r>
            <a:r>
              <a:rPr lang="en-US" sz="1100" dirty="0" err="1" smtClean="0"/>
              <a:t>config</a:t>
            </a:r>
            <a:r>
              <a:rPr lang="en-US" sz="1100" dirty="0"/>
              <a:t>)# </a:t>
            </a:r>
            <a:r>
              <a:rPr lang="en-US" sz="1100" dirty="0" smtClean="0"/>
              <a:t>router </a:t>
            </a:r>
            <a:r>
              <a:rPr lang="en-US" sz="1100" dirty="0" err="1" smtClean="0"/>
              <a:t>eigrp</a:t>
            </a:r>
            <a:r>
              <a:rPr lang="en-US" sz="1100" dirty="0" smtClean="0"/>
              <a:t> 1</a:t>
            </a:r>
          </a:p>
          <a:p>
            <a:r>
              <a:rPr lang="en-US" sz="1100" dirty="0" smtClean="0">
                <a:solidFill>
                  <a:schemeClr val="tx1"/>
                </a:solidFill>
              </a:rPr>
              <a:t>R1(</a:t>
            </a:r>
            <a:r>
              <a:rPr lang="en-US" sz="1100" dirty="0" err="1" smtClean="0">
                <a:solidFill>
                  <a:schemeClr val="tx1"/>
                </a:solidFill>
              </a:rPr>
              <a:t>config</a:t>
            </a:r>
            <a:r>
              <a:rPr lang="en-US" sz="1100" dirty="0" smtClean="0">
                <a:solidFill>
                  <a:schemeClr val="tx1"/>
                </a:solidFill>
              </a:rPr>
              <a:t>-router)#</a:t>
            </a:r>
            <a:r>
              <a:rPr lang="fr-CA" sz="1100" dirty="0">
                <a:solidFill>
                  <a:schemeClr val="tx1"/>
                </a:solidFill>
              </a:rPr>
              <a:t> </a:t>
            </a:r>
            <a:r>
              <a:rPr lang="fr-CA" sz="1100" dirty="0" smtClean="0">
                <a:solidFill>
                  <a:schemeClr val="tx1"/>
                </a:solidFill>
              </a:rPr>
              <a:t>network 172.16.1.0   </a:t>
            </a:r>
            <a:r>
              <a:rPr lang="fr-CA" sz="1100" dirty="0" smtClean="0">
                <a:solidFill>
                  <a:srgbClr val="00B0F0"/>
                </a:solidFill>
              </a:rPr>
              <a:t>0.0.0.255</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44</a:t>
            </a:fld>
            <a:endParaRPr lang="fr-BE" dirty="0"/>
          </a:p>
        </p:txBody>
      </p:sp>
    </p:spTree>
    <p:extLst>
      <p:ext uri="{BB962C8B-B14F-4D97-AF65-F5344CB8AC3E}">
        <p14:creationId xmlns:p14="http://schemas.microsoft.com/office/powerpoint/2010/main" val="586969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Commande passive interface</a:t>
            </a:r>
            <a:endParaRPr lang="en-US" dirty="0" smtClean="0"/>
          </a:p>
        </p:txBody>
      </p:sp>
      <p:sp>
        <p:nvSpPr>
          <p:cNvPr id="4" name="Content Placeholder 3"/>
          <p:cNvSpPr>
            <a:spLocks noGrp="1"/>
          </p:cNvSpPr>
          <p:nvPr>
            <p:ph idx="1"/>
          </p:nvPr>
        </p:nvSpPr>
        <p:spPr/>
        <p:txBody>
          <a:bodyPr/>
          <a:lstStyle/>
          <a:p>
            <a:r>
              <a:rPr lang="fr-FR" dirty="0" smtClean="0"/>
              <a:t>Utiliser la commande passive-interface pour :</a:t>
            </a:r>
          </a:p>
          <a:p>
            <a:pPr lvl="1"/>
            <a:r>
              <a:rPr lang="fr-FR" dirty="0" smtClean="0"/>
              <a:t>Empêcher les contiguïtés de voisinage sur certaines interfaces </a:t>
            </a:r>
          </a:p>
          <a:p>
            <a:pPr lvl="1"/>
            <a:r>
              <a:rPr lang="fr-FR" dirty="0" smtClean="0"/>
              <a:t>Supprimer le trafic de mise à jour inutile, notamment en présence d'une interface LAN, sans autres routeurs connectés</a:t>
            </a:r>
          </a:p>
          <a:p>
            <a:pPr lvl="1"/>
            <a:r>
              <a:rPr lang="fr-FR" dirty="0" smtClean="0"/>
              <a:t>Augmenter les contrôles de sécurité, par exemple pour empêcher les périphériques de routage indésirables inconnus de recevoir les mises à jour EIGRP</a:t>
            </a:r>
          </a:p>
        </p:txBody>
      </p:sp>
      <p:pic>
        <p:nvPicPr>
          <p:cNvPr id="6"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96136" y="3555290"/>
            <a:ext cx="3114415" cy="190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270570" y="4208063"/>
            <a:ext cx="4949502" cy="430887"/>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100" dirty="0" smtClean="0"/>
              <a:t>R1(</a:t>
            </a:r>
            <a:r>
              <a:rPr lang="en-US" sz="1100" dirty="0" err="1" smtClean="0"/>
              <a:t>config</a:t>
            </a:r>
            <a:r>
              <a:rPr lang="en-US" sz="1100" dirty="0"/>
              <a:t>)# </a:t>
            </a:r>
            <a:r>
              <a:rPr lang="en-US" sz="1100" dirty="0" smtClean="0"/>
              <a:t>router </a:t>
            </a:r>
            <a:r>
              <a:rPr lang="en-US" sz="1100" dirty="0" err="1" smtClean="0"/>
              <a:t>eigrp</a:t>
            </a:r>
            <a:r>
              <a:rPr lang="en-US" sz="1100" dirty="0" smtClean="0"/>
              <a:t> 1</a:t>
            </a:r>
          </a:p>
          <a:p>
            <a:r>
              <a:rPr lang="en-US" sz="1100" dirty="0" smtClean="0">
                <a:solidFill>
                  <a:schemeClr val="tx1"/>
                </a:solidFill>
              </a:rPr>
              <a:t>R1(</a:t>
            </a:r>
            <a:r>
              <a:rPr lang="en-US" sz="1100" dirty="0" err="1" smtClean="0">
                <a:solidFill>
                  <a:schemeClr val="tx1"/>
                </a:solidFill>
              </a:rPr>
              <a:t>config</a:t>
            </a:r>
            <a:r>
              <a:rPr lang="en-US" sz="1100" dirty="0" smtClean="0">
                <a:solidFill>
                  <a:schemeClr val="tx1"/>
                </a:solidFill>
              </a:rPr>
              <a:t>-router)#</a:t>
            </a:r>
            <a:r>
              <a:rPr lang="fr-CA" sz="1100" dirty="0">
                <a:solidFill>
                  <a:schemeClr val="tx1"/>
                </a:solidFill>
              </a:rPr>
              <a:t> </a:t>
            </a:r>
            <a:r>
              <a:rPr lang="fr-CA" sz="1100" dirty="0" smtClean="0">
                <a:solidFill>
                  <a:schemeClr val="tx1"/>
                </a:solidFill>
              </a:rPr>
              <a:t>passive-interface G0/0</a:t>
            </a:r>
            <a:endParaRPr lang="fr-CA" sz="1100" dirty="0" smtClean="0">
              <a:solidFill>
                <a:srgbClr val="00B0F0"/>
              </a:solidFill>
            </a:endParaRP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45</a:t>
            </a:fld>
            <a:endParaRPr lang="fr-BE" dirty="0"/>
          </a:p>
        </p:txBody>
      </p:sp>
    </p:spTree>
    <p:extLst>
      <p:ext uri="{BB962C8B-B14F-4D97-AF65-F5344CB8AC3E}">
        <p14:creationId xmlns:p14="http://schemas.microsoft.com/office/powerpoint/2010/main" val="1047366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oAutofit/>
          </a:bodyPr>
          <a:lstStyle/>
          <a:p>
            <a:r>
              <a:rPr lang="fr-CA" sz="3200" dirty="0" smtClean="0"/>
              <a:t>Fonctionnement du protocole et paramètres EIGRP</a:t>
            </a:r>
            <a:endParaRPr lang="en-US" sz="3200" dirty="0"/>
          </a:p>
        </p:txBody>
      </p:sp>
      <p:sp>
        <p:nvSpPr>
          <p:cNvPr id="6" name="Sous-titre 5"/>
          <p:cNvSpPr>
            <a:spLocks noGrp="1"/>
          </p:cNvSpPr>
          <p:nvPr>
            <p:ph type="subTitle" idx="1"/>
          </p:nvPr>
        </p:nvSpPr>
        <p:spPr/>
        <p:txBody>
          <a:bodyPr/>
          <a:lstStyle/>
          <a:p>
            <a:endParaRPr lang="fr-F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46</a:t>
            </a:fld>
            <a:endParaRPr lang="fr-BE" dirty="0"/>
          </a:p>
        </p:txBody>
      </p:sp>
    </p:spTree>
    <p:extLst>
      <p:ext uri="{BB962C8B-B14F-4D97-AF65-F5344CB8AC3E}">
        <p14:creationId xmlns:p14="http://schemas.microsoft.com/office/powerpoint/2010/main" val="3239650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fr-CA" dirty="0" smtClean="0"/>
              <a:t>Contiguïté de </a:t>
            </a:r>
            <a:r>
              <a:rPr lang="fr-CA" dirty="0"/>
              <a:t>voisinage </a:t>
            </a:r>
            <a:r>
              <a:rPr lang="fr-CA" dirty="0" smtClean="0"/>
              <a:t>EIGRP</a:t>
            </a:r>
            <a:endParaRPr lang="en-US" dirty="0" smtClean="0"/>
          </a:p>
        </p:txBody>
      </p:sp>
      <p:sp>
        <p:nvSpPr>
          <p:cNvPr id="4" name="Content Placeholder 3"/>
          <p:cNvSpPr>
            <a:spLocks noGrp="1"/>
          </p:cNvSpPr>
          <p:nvPr>
            <p:ph idx="4294967295"/>
          </p:nvPr>
        </p:nvSpPr>
        <p:spPr>
          <a:xfrm>
            <a:off x="0" y="1333500"/>
            <a:ext cx="8229600" cy="4064000"/>
          </a:xfrm>
        </p:spPr>
        <p:txBody>
          <a:bodyPr/>
          <a:lstStyle/>
          <a:p>
            <a:endParaRPr lang="en-US" dirty="0" smtClean="0"/>
          </a:p>
          <a:p>
            <a:endParaRPr lang="en-US" dirty="0" smtClean="0"/>
          </a:p>
          <a:p>
            <a:endParaRPr lang="en-US" dirty="0" smtClean="0"/>
          </a:p>
          <a:p>
            <a:endParaRPr lang="en-US" dirty="0" smtClean="0"/>
          </a:p>
          <a:p>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290" y="1537339"/>
            <a:ext cx="6165020" cy="392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47</a:t>
            </a:fld>
            <a:endParaRPr lang="fr-BE" dirty="0"/>
          </a:p>
        </p:txBody>
      </p:sp>
    </p:spTree>
    <p:extLst>
      <p:ext uri="{BB962C8B-B14F-4D97-AF65-F5344CB8AC3E}">
        <p14:creationId xmlns:p14="http://schemas.microsoft.com/office/powerpoint/2010/main" val="1250288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Table topologique EIGRP</a:t>
            </a:r>
            <a:endParaRPr lang="fr-CA" dirty="0"/>
          </a:p>
        </p:txBody>
      </p:sp>
      <p:sp>
        <p:nvSpPr>
          <p:cNvPr id="4" name="Content Placeholder 3"/>
          <p:cNvSpPr>
            <a:spLocks noGrp="1"/>
          </p:cNvSpPr>
          <p:nvPr>
            <p:ph idx="4294967295"/>
          </p:nvPr>
        </p:nvSpPr>
        <p:spPr>
          <a:xfrm>
            <a:off x="0" y="1333500"/>
            <a:ext cx="8229600" cy="4064000"/>
          </a:xfrm>
        </p:spPr>
        <p:txBody>
          <a:bodyPr/>
          <a:lstStyle/>
          <a:p>
            <a:endParaRPr lang="en-US" dirty="0" smtClean="0"/>
          </a:p>
          <a:p>
            <a:endParaRPr lang="en-US" dirty="0" smtClean="0"/>
          </a:p>
          <a:p>
            <a:endParaRPr lang="en-US" dirty="0" smtClean="0"/>
          </a:p>
          <a:p>
            <a:endParaRPr lang="en-US" dirty="0" smtClean="0"/>
          </a:p>
          <a:p>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643" y="1185531"/>
            <a:ext cx="6163670" cy="4373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48</a:t>
            </a:fld>
            <a:endParaRPr lang="fr-BE" dirty="0"/>
          </a:p>
        </p:txBody>
      </p:sp>
    </p:spTree>
    <p:extLst>
      <p:ext uri="{BB962C8B-B14F-4D97-AF65-F5344CB8AC3E}">
        <p14:creationId xmlns:p14="http://schemas.microsoft.com/office/powerpoint/2010/main" val="2556708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Convergence EIGRP</a:t>
            </a:r>
            <a:endParaRPr lang="en-US" dirty="0" smtClean="0"/>
          </a:p>
        </p:txBody>
      </p:sp>
      <p:sp>
        <p:nvSpPr>
          <p:cNvPr id="4" name="Content Placeholder 3"/>
          <p:cNvSpPr>
            <a:spLocks noGrp="1"/>
          </p:cNvSpPr>
          <p:nvPr>
            <p:ph idx="1"/>
          </p:nvPr>
        </p:nvSpPr>
        <p:spPr/>
        <p:txBody>
          <a:bodyPr/>
          <a:lstStyle/>
          <a:p>
            <a:r>
              <a:rPr lang="fr-FR" dirty="0" smtClean="0"/>
              <a:t>Convergence : Tous les routeurs ont des informations de routage cohérentes et à jour</a:t>
            </a:r>
          </a:p>
          <a:p>
            <a:endParaRPr lang="fr-FR" dirty="0" smtClean="0"/>
          </a:p>
          <a:p>
            <a:endParaRPr lang="fr-FR"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217" y="2137420"/>
            <a:ext cx="5171565" cy="3421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49</a:t>
            </a:fld>
            <a:endParaRPr lang="fr-BE" dirty="0"/>
          </a:p>
        </p:txBody>
      </p:sp>
    </p:spTree>
    <p:extLst>
      <p:ext uri="{BB962C8B-B14F-4D97-AF65-F5344CB8AC3E}">
        <p14:creationId xmlns:p14="http://schemas.microsoft.com/office/powerpoint/2010/main" val="346037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Classification des protocoles de routage dynamique</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5</a:t>
            </a:fld>
            <a:endParaRPr lang="fr-BE" dirty="0"/>
          </a:p>
        </p:txBody>
      </p:sp>
      <p:graphicFrame>
        <p:nvGraphicFramePr>
          <p:cNvPr id="21" name="Espace réservé du contenu 20"/>
          <p:cNvGraphicFramePr>
            <a:graphicFrameLocks noGrp="1"/>
          </p:cNvGraphicFramePr>
          <p:nvPr>
            <p:ph idx="1"/>
            <p:extLst>
              <p:ext uri="{D42A27DB-BD31-4B8C-83A1-F6EECF244321}">
                <p14:modId xmlns:p14="http://schemas.microsoft.com/office/powerpoint/2010/main" val="1973991749"/>
              </p:ext>
            </p:extLst>
          </p:nvPr>
        </p:nvGraphicFramePr>
        <p:xfrm>
          <a:off x="179514" y="1555740"/>
          <a:ext cx="8856984" cy="2021840"/>
        </p:xfrm>
        <a:graphic>
          <a:graphicData uri="http://schemas.openxmlformats.org/drawingml/2006/table">
            <a:tbl>
              <a:tblPr firstRow="1" bandRow="1">
                <a:tableStyleId>{BC89EF96-8CEA-46FF-86C4-4CE0E7609802}</a:tableStyleId>
              </a:tblPr>
              <a:tblGrid>
                <a:gridCol w="1476164"/>
                <a:gridCol w="1476164"/>
                <a:gridCol w="1476164"/>
                <a:gridCol w="1476164"/>
                <a:gridCol w="1476164"/>
                <a:gridCol w="1476164"/>
              </a:tblGrid>
              <a:tr h="370840">
                <a:tc>
                  <a:txBody>
                    <a:bodyPr/>
                    <a:lstStyle/>
                    <a:p>
                      <a:endParaRPr lang="fr-FR" dirty="0"/>
                    </a:p>
                  </a:txBody>
                  <a:tcPr/>
                </a:tc>
                <a:tc gridSpan="4">
                  <a:txBody>
                    <a:bodyPr/>
                    <a:lstStyle/>
                    <a:p>
                      <a:r>
                        <a:rPr lang="fr-FR" dirty="0" smtClean="0"/>
                        <a:t>Protocoles IGP</a:t>
                      </a:r>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r>
                        <a:rPr lang="fr-FR" dirty="0" smtClean="0"/>
                        <a:t>Protocoles EGP</a:t>
                      </a:r>
                      <a:endParaRPr lang="fr-FR" dirty="0"/>
                    </a:p>
                  </a:txBody>
                  <a:tcPr/>
                </a:tc>
              </a:tr>
              <a:tr h="370840">
                <a:tc>
                  <a:txBody>
                    <a:bodyPr/>
                    <a:lstStyle/>
                    <a:p>
                      <a:endParaRPr lang="fr-FR"/>
                    </a:p>
                  </a:txBody>
                  <a:tcPr/>
                </a:tc>
                <a:tc gridSpan="2">
                  <a:txBody>
                    <a:bodyPr/>
                    <a:lstStyle/>
                    <a:p>
                      <a:r>
                        <a:rPr lang="fr-FR" dirty="0" smtClean="0"/>
                        <a:t>Vecteur de distance</a:t>
                      </a:r>
                      <a:endParaRPr lang="fr-FR" dirty="0"/>
                    </a:p>
                  </a:txBody>
                  <a:tcPr/>
                </a:tc>
                <a:tc hMerge="1">
                  <a:txBody>
                    <a:bodyPr/>
                    <a:lstStyle/>
                    <a:p>
                      <a:endParaRPr lang="fr-FR" dirty="0"/>
                    </a:p>
                  </a:txBody>
                  <a:tcPr/>
                </a:tc>
                <a:tc gridSpan="2">
                  <a:txBody>
                    <a:bodyPr/>
                    <a:lstStyle/>
                    <a:p>
                      <a:r>
                        <a:rPr lang="fr-FR" dirty="0" smtClean="0"/>
                        <a:t>État de lien</a:t>
                      </a:r>
                      <a:endParaRPr lang="fr-FR" dirty="0"/>
                    </a:p>
                  </a:txBody>
                  <a:tcPr/>
                </a:tc>
                <a:tc hMerge="1">
                  <a:txBody>
                    <a:bodyPr/>
                    <a:lstStyle/>
                    <a:p>
                      <a:endParaRPr lang="fr-FR" dirty="0"/>
                    </a:p>
                  </a:txBody>
                  <a:tcPr/>
                </a:tc>
                <a:tc>
                  <a:txBody>
                    <a:bodyPr/>
                    <a:lstStyle/>
                    <a:p>
                      <a:endParaRPr lang="fr-FR" dirty="0"/>
                    </a:p>
                  </a:txBody>
                  <a:tcPr/>
                </a:tc>
              </a:tr>
              <a:tr h="370840">
                <a:tc>
                  <a:txBody>
                    <a:bodyPr/>
                    <a:lstStyle/>
                    <a:p>
                      <a:r>
                        <a:rPr lang="fr-FR" dirty="0" smtClean="0"/>
                        <a:t>IPv4</a:t>
                      </a:r>
                      <a:endParaRPr lang="fr-FR" dirty="0"/>
                    </a:p>
                  </a:txBody>
                  <a:tcPr/>
                </a:tc>
                <a:tc>
                  <a:txBody>
                    <a:bodyPr/>
                    <a:lstStyle/>
                    <a:p>
                      <a:r>
                        <a:rPr lang="fr-FR" dirty="0" smtClean="0"/>
                        <a:t>RIPv2</a:t>
                      </a:r>
                      <a:endParaRPr lang="fr-FR" dirty="0"/>
                    </a:p>
                  </a:txBody>
                  <a:tcPr/>
                </a:tc>
                <a:tc>
                  <a:txBody>
                    <a:bodyPr/>
                    <a:lstStyle/>
                    <a:p>
                      <a:r>
                        <a:rPr lang="fr-FR" dirty="0" smtClean="0"/>
                        <a:t>EIGRP</a:t>
                      </a:r>
                      <a:endParaRPr lang="fr-FR" dirty="0"/>
                    </a:p>
                  </a:txBody>
                  <a:tcPr/>
                </a:tc>
                <a:tc>
                  <a:txBody>
                    <a:bodyPr/>
                    <a:lstStyle/>
                    <a:p>
                      <a:r>
                        <a:rPr lang="fr-FR" dirty="0" smtClean="0"/>
                        <a:t>OSPFv2</a:t>
                      </a:r>
                      <a:endParaRPr lang="fr-FR" dirty="0"/>
                    </a:p>
                  </a:txBody>
                  <a:tcPr/>
                </a:tc>
                <a:tc>
                  <a:txBody>
                    <a:bodyPr/>
                    <a:lstStyle/>
                    <a:p>
                      <a:r>
                        <a:rPr lang="fr-FR" dirty="0" smtClean="0"/>
                        <a:t>IS-IS</a:t>
                      </a:r>
                      <a:endParaRPr lang="fr-FR" dirty="0"/>
                    </a:p>
                  </a:txBody>
                  <a:tcPr/>
                </a:tc>
                <a:tc>
                  <a:txBody>
                    <a:bodyPr/>
                    <a:lstStyle/>
                    <a:p>
                      <a:r>
                        <a:rPr lang="fr-FR" dirty="0" smtClean="0"/>
                        <a:t>BGP</a:t>
                      </a:r>
                      <a:endParaRPr lang="fr-FR" dirty="0"/>
                    </a:p>
                  </a:txBody>
                  <a:tcPr/>
                </a:tc>
              </a:tr>
              <a:tr h="370840">
                <a:tc>
                  <a:txBody>
                    <a:bodyPr/>
                    <a:lstStyle/>
                    <a:p>
                      <a:r>
                        <a:rPr lang="fr-FR" dirty="0" smtClean="0"/>
                        <a:t>IPv6</a:t>
                      </a:r>
                      <a:endParaRPr lang="fr-FR" dirty="0"/>
                    </a:p>
                  </a:txBody>
                  <a:tcPr/>
                </a:tc>
                <a:tc>
                  <a:txBody>
                    <a:bodyPr/>
                    <a:lstStyle/>
                    <a:p>
                      <a:r>
                        <a:rPr lang="fr-FR" dirty="0" err="1" smtClean="0"/>
                        <a:t>RIPng</a:t>
                      </a:r>
                      <a:endParaRPr lang="fr-FR" dirty="0"/>
                    </a:p>
                  </a:txBody>
                  <a:tcPr/>
                </a:tc>
                <a:tc>
                  <a:txBody>
                    <a:bodyPr/>
                    <a:lstStyle/>
                    <a:p>
                      <a:r>
                        <a:rPr lang="fr-FR" dirty="0" smtClean="0"/>
                        <a:t>EIGRP</a:t>
                      </a:r>
                      <a:r>
                        <a:rPr lang="fr-FR" baseline="0" dirty="0" smtClean="0"/>
                        <a:t> pour IPv6</a:t>
                      </a:r>
                      <a:endParaRPr lang="fr-FR" dirty="0"/>
                    </a:p>
                  </a:txBody>
                  <a:tcPr/>
                </a:tc>
                <a:tc>
                  <a:txBody>
                    <a:bodyPr/>
                    <a:lstStyle/>
                    <a:p>
                      <a:r>
                        <a:rPr lang="fr-FR" dirty="0" smtClean="0"/>
                        <a:t>OSPFv3</a:t>
                      </a:r>
                      <a:endParaRPr lang="fr-FR" dirty="0"/>
                    </a:p>
                  </a:txBody>
                  <a:tcPr/>
                </a:tc>
                <a:tc>
                  <a:txBody>
                    <a:bodyPr/>
                    <a:lstStyle/>
                    <a:p>
                      <a:r>
                        <a:rPr lang="fr-FR" dirty="0" smtClean="0"/>
                        <a:t>IS-IS pour IPV6</a:t>
                      </a:r>
                      <a:endParaRPr lang="fr-FR" dirty="0"/>
                    </a:p>
                  </a:txBody>
                  <a:tcPr/>
                </a:tc>
                <a:tc>
                  <a:txBody>
                    <a:bodyPr/>
                    <a:lstStyle/>
                    <a:p>
                      <a:r>
                        <a:rPr lang="fr-FR" dirty="0" smtClean="0"/>
                        <a:t>MP-BGP</a:t>
                      </a:r>
                      <a:endParaRPr lang="fr-FR" dirty="0"/>
                    </a:p>
                  </a:txBody>
                  <a:tcPr/>
                </a:tc>
              </a:tr>
            </a:tbl>
          </a:graphicData>
        </a:graphic>
      </p:graphicFrame>
      <p:sp>
        <p:nvSpPr>
          <p:cNvPr id="22" name="ZoneTexte 21"/>
          <p:cNvSpPr txBox="1"/>
          <p:nvPr/>
        </p:nvSpPr>
        <p:spPr>
          <a:xfrm>
            <a:off x="107504" y="3649588"/>
            <a:ext cx="7920880" cy="1754326"/>
          </a:xfrm>
          <a:prstGeom prst="rect">
            <a:avLst/>
          </a:prstGeom>
          <a:noFill/>
        </p:spPr>
        <p:txBody>
          <a:bodyPr wrap="square" rtlCol="0">
            <a:spAutoFit/>
          </a:bodyPr>
          <a:lstStyle/>
          <a:p>
            <a:r>
              <a:rPr lang="fr-FR" dirty="0" smtClean="0">
                <a:solidFill>
                  <a:srgbClr val="1C8ED4"/>
                </a:solidFill>
              </a:rPr>
              <a:t>RIP : 	</a:t>
            </a:r>
            <a:r>
              <a:rPr lang="fr-FR" dirty="0" err="1" smtClean="0"/>
              <a:t>Routing</a:t>
            </a:r>
            <a:r>
              <a:rPr lang="fr-FR" dirty="0" smtClean="0"/>
              <a:t> Information Protocol</a:t>
            </a:r>
          </a:p>
          <a:p>
            <a:r>
              <a:rPr lang="fr-FR" dirty="0" smtClean="0">
                <a:solidFill>
                  <a:srgbClr val="1C8ED4"/>
                </a:solidFill>
              </a:rPr>
              <a:t>EIGRP : 	</a:t>
            </a:r>
            <a:r>
              <a:rPr lang="en-US" dirty="0" smtClean="0"/>
              <a:t>Enhanced </a:t>
            </a:r>
            <a:r>
              <a:rPr lang="en-US" dirty="0"/>
              <a:t>Interior Gateway Routing Protocol </a:t>
            </a:r>
            <a:endParaRPr lang="en-US" dirty="0" smtClean="0"/>
          </a:p>
          <a:p>
            <a:r>
              <a:rPr lang="fr-FR" dirty="0" smtClean="0">
                <a:solidFill>
                  <a:srgbClr val="1C8ED4"/>
                </a:solidFill>
              </a:rPr>
              <a:t>OSPF : 	</a:t>
            </a:r>
            <a:r>
              <a:rPr lang="fr-FR" dirty="0" smtClean="0"/>
              <a:t>Open </a:t>
            </a:r>
            <a:r>
              <a:rPr lang="fr-FR" dirty="0" err="1" smtClean="0"/>
              <a:t>Shortest</a:t>
            </a:r>
            <a:r>
              <a:rPr lang="fr-FR" dirty="0" smtClean="0"/>
              <a:t> Path First</a:t>
            </a:r>
          </a:p>
          <a:p>
            <a:r>
              <a:rPr lang="fr-FR" dirty="0" smtClean="0">
                <a:solidFill>
                  <a:srgbClr val="1C8ED4"/>
                </a:solidFill>
              </a:rPr>
              <a:t>IS-IS : 	</a:t>
            </a:r>
            <a:r>
              <a:rPr lang="fr-FR" dirty="0" err="1" smtClean="0"/>
              <a:t>Intermediate</a:t>
            </a:r>
            <a:r>
              <a:rPr lang="fr-FR" dirty="0" smtClean="0"/>
              <a:t> </a:t>
            </a:r>
            <a:r>
              <a:rPr lang="fr-FR" dirty="0"/>
              <a:t>system to </a:t>
            </a:r>
            <a:r>
              <a:rPr lang="fr-FR" dirty="0" err="1"/>
              <a:t>intermediate</a:t>
            </a:r>
            <a:r>
              <a:rPr lang="fr-FR" dirty="0"/>
              <a:t> </a:t>
            </a:r>
            <a:r>
              <a:rPr lang="fr-FR" dirty="0" smtClean="0"/>
              <a:t>system</a:t>
            </a:r>
          </a:p>
          <a:p>
            <a:r>
              <a:rPr lang="fr-FR" dirty="0" smtClean="0">
                <a:solidFill>
                  <a:srgbClr val="1C8ED4"/>
                </a:solidFill>
              </a:rPr>
              <a:t>BGP : 	</a:t>
            </a:r>
            <a:r>
              <a:rPr lang="fr-FR" dirty="0" smtClean="0"/>
              <a:t>Border Gateway Protocol</a:t>
            </a:r>
          </a:p>
          <a:p>
            <a:r>
              <a:rPr lang="fr-FR" dirty="0" smtClean="0">
                <a:solidFill>
                  <a:srgbClr val="1C8ED4"/>
                </a:solidFill>
              </a:rPr>
              <a:t>BGP-MP : </a:t>
            </a:r>
            <a:r>
              <a:rPr lang="fr-FR" dirty="0" err="1" smtClean="0"/>
              <a:t>Multiprotocol</a:t>
            </a:r>
            <a:r>
              <a:rPr lang="fr-FR" dirty="0"/>
              <a:t> </a:t>
            </a:r>
            <a:r>
              <a:rPr lang="fr-FR" dirty="0" smtClean="0"/>
              <a:t>BGP</a:t>
            </a:r>
            <a:endParaRPr lang="fr-FR" dirty="0"/>
          </a:p>
        </p:txBody>
      </p:sp>
    </p:spTree>
    <p:extLst>
      <p:ext uri="{BB962C8B-B14F-4D97-AF65-F5344CB8AC3E}">
        <p14:creationId xmlns:p14="http://schemas.microsoft.com/office/powerpoint/2010/main" val="31117879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777380"/>
            <a:ext cx="5021603" cy="3776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p:txBody>
          <a:bodyPr/>
          <a:lstStyle/>
          <a:p>
            <a:r>
              <a:rPr lang="fr-CA" smtClean="0"/>
              <a:t>Métrique composite EIGRP</a:t>
            </a:r>
            <a:endParaRPr lang="en-US" dirty="0" smtClean="0"/>
          </a:p>
        </p:txBody>
      </p:sp>
      <p:sp>
        <p:nvSpPr>
          <p:cNvPr id="4" name="Espace réservé du contenu 3"/>
          <p:cNvSpPr>
            <a:spLocks noGrp="1"/>
          </p:cNvSpPr>
          <p:nvPr>
            <p:ph idx="1"/>
          </p:nvPr>
        </p:nvSpPr>
        <p:spPr/>
        <p:txBody>
          <a:bodyPr>
            <a:normAutofit/>
          </a:bodyPr>
          <a:lstStyle/>
          <a:p>
            <a:r>
              <a:rPr lang="fr-CA" sz="2000" dirty="0" smtClean="0"/>
              <a:t>Le protocole EIGRP utilise les métriques suivantes pour calculer le chemin préféré vers un réseau : </a:t>
            </a:r>
          </a:p>
          <a:p>
            <a:pPr lvl="1"/>
            <a:r>
              <a:rPr lang="fr-CA" sz="1800" dirty="0" smtClean="0"/>
              <a:t>Bande passante</a:t>
            </a:r>
          </a:p>
          <a:p>
            <a:pPr lvl="1"/>
            <a:r>
              <a:rPr lang="fr-CA" sz="1800" dirty="0" smtClean="0"/>
              <a:t>Délai</a:t>
            </a:r>
          </a:p>
          <a:p>
            <a:pPr lvl="1"/>
            <a:r>
              <a:rPr lang="fr-CA" sz="1800" dirty="0" smtClean="0"/>
              <a:t>Fiabilité (optionnelle)</a:t>
            </a:r>
          </a:p>
          <a:p>
            <a:pPr lvl="1"/>
            <a:r>
              <a:rPr lang="fr-CA" sz="1800" dirty="0" smtClean="0"/>
              <a:t>Charge (optionnelle)</a:t>
            </a:r>
            <a:endParaRPr lang="fr-CA" sz="1800"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50</a:t>
            </a:fld>
            <a:endParaRPr lang="fr-BE" dirty="0"/>
          </a:p>
        </p:txBody>
      </p:sp>
    </p:spTree>
    <p:extLst>
      <p:ext uri="{BB962C8B-B14F-4D97-AF65-F5344CB8AC3E}">
        <p14:creationId xmlns:p14="http://schemas.microsoft.com/office/powerpoint/2010/main" val="163164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435618"/>
            <a:ext cx="8516918" cy="690818"/>
          </a:xfrm>
        </p:spPr>
        <p:txBody>
          <a:bodyPr>
            <a:normAutofit/>
          </a:bodyPr>
          <a:lstStyle/>
          <a:p>
            <a:pPr eaLnBrk="1" hangingPunct="1"/>
            <a:r>
              <a:rPr lang="en-US" dirty="0" smtClean="0">
                <a:ea typeface="ＭＳ Ｐゴシック" pitchFamily="34" charset="-128"/>
              </a:rPr>
              <a:t>Examining Interface Values</a:t>
            </a:r>
          </a:p>
        </p:txBody>
      </p:sp>
      <p:sp>
        <p:nvSpPr>
          <p:cNvPr id="4" name="Content Placeholder 3"/>
          <p:cNvSpPr>
            <a:spLocks noGrp="1"/>
          </p:cNvSpPr>
          <p:nvPr>
            <p:ph idx="1"/>
          </p:nvPr>
        </p:nvSpPr>
        <p:spPr>
          <a:xfrm>
            <a:off x="289152" y="1921396"/>
            <a:ext cx="3685712" cy="2316222"/>
          </a:xfrm>
        </p:spPr>
        <p:txBody>
          <a:bodyPr>
            <a:normAutofit/>
          </a:bodyPr>
          <a:lstStyle/>
          <a:p>
            <a:r>
              <a:rPr lang="en-US" sz="1600" b="1" dirty="0" smtClean="0"/>
              <a:t>BW : </a:t>
            </a:r>
            <a:r>
              <a:rPr lang="fr-CA" sz="1600" dirty="0" smtClean="0"/>
              <a:t>Bande </a:t>
            </a:r>
            <a:r>
              <a:rPr lang="fr-CA" sz="1600" dirty="0"/>
              <a:t>passante </a:t>
            </a:r>
            <a:r>
              <a:rPr lang="fr-CA" sz="1600" dirty="0" smtClean="0"/>
              <a:t> d’une interface </a:t>
            </a:r>
            <a:r>
              <a:rPr lang="en-US" sz="1600" dirty="0" smtClean="0"/>
              <a:t>(en Kilobits par </a:t>
            </a:r>
            <a:r>
              <a:rPr lang="en-US" sz="1600" dirty="0" err="1" smtClean="0"/>
              <a:t>seconde</a:t>
            </a:r>
            <a:r>
              <a:rPr lang="en-US" sz="1600" dirty="0" smtClean="0"/>
              <a:t>).</a:t>
            </a:r>
          </a:p>
          <a:p>
            <a:r>
              <a:rPr lang="en-US" sz="1600" b="1" dirty="0" smtClean="0"/>
              <a:t>DLY</a:t>
            </a:r>
            <a:r>
              <a:rPr lang="en-US" sz="1600" dirty="0" smtClean="0"/>
              <a:t>: </a:t>
            </a:r>
            <a:r>
              <a:rPr lang="fr-CA" sz="1600" dirty="0" smtClean="0"/>
              <a:t>Délai</a:t>
            </a:r>
            <a:r>
              <a:rPr lang="en-US" sz="1600" dirty="0" smtClean="0"/>
              <a:t> de </a:t>
            </a:r>
            <a:r>
              <a:rPr lang="en-US" sz="1600" dirty="0" err="1" smtClean="0"/>
              <a:t>l’interface</a:t>
            </a:r>
            <a:r>
              <a:rPr lang="en-US" sz="1600" dirty="0" smtClean="0"/>
              <a:t> (</a:t>
            </a:r>
            <a:r>
              <a:rPr lang="en-US" sz="1600" dirty="0" err="1" smtClean="0"/>
              <a:t>microsecondes</a:t>
            </a:r>
            <a:r>
              <a:rPr lang="en-US" sz="1600" dirty="0" smtClean="0"/>
              <a:t>)</a:t>
            </a:r>
          </a:p>
          <a:p>
            <a:r>
              <a:rPr lang="en-US" sz="1600" b="1" dirty="0" smtClean="0"/>
              <a:t>Reliability</a:t>
            </a:r>
            <a:r>
              <a:rPr lang="en-US" sz="1600" dirty="0"/>
              <a:t> </a:t>
            </a:r>
            <a:r>
              <a:rPr lang="en-US" sz="1600" dirty="0" smtClean="0"/>
              <a:t>: </a:t>
            </a:r>
            <a:r>
              <a:rPr lang="fr-CA" sz="1600" dirty="0" smtClean="0"/>
              <a:t>Fiabilité</a:t>
            </a:r>
            <a:r>
              <a:rPr lang="en-US" sz="1600" dirty="0" smtClean="0"/>
              <a:t> de </a:t>
            </a:r>
            <a:r>
              <a:rPr lang="en-US" sz="1600" dirty="0" err="1" smtClean="0"/>
              <a:t>l’interface</a:t>
            </a:r>
            <a:r>
              <a:rPr lang="en-US" sz="1600" dirty="0" smtClean="0"/>
              <a:t> entre la source et destination</a:t>
            </a:r>
          </a:p>
          <a:p>
            <a:r>
              <a:rPr lang="en-US" sz="1600" b="1" dirty="0" smtClean="0"/>
              <a:t>Txload, </a:t>
            </a:r>
            <a:r>
              <a:rPr lang="en-US" sz="1600" b="1" dirty="0" err="1" smtClean="0"/>
              <a:t>Rxload</a:t>
            </a:r>
            <a:r>
              <a:rPr lang="en-US" sz="1600" b="1" dirty="0"/>
              <a:t> </a:t>
            </a:r>
            <a:r>
              <a:rPr lang="en-US" sz="1600" b="1" dirty="0" smtClean="0"/>
              <a:t>: </a:t>
            </a:r>
            <a:r>
              <a:rPr lang="en-US" sz="1600" dirty="0" smtClean="0"/>
              <a:t>Par </a:t>
            </a:r>
            <a:r>
              <a:rPr lang="en-US" sz="1600" dirty="0" err="1" smtClean="0"/>
              <a:t>défaut</a:t>
            </a:r>
            <a:r>
              <a:rPr lang="en-US" sz="1600" dirty="0" smtClean="0"/>
              <a:t>, </a:t>
            </a:r>
            <a:r>
              <a:rPr lang="en-US" sz="1600" dirty="0"/>
              <a:t>entre la source et </a:t>
            </a:r>
            <a:r>
              <a:rPr lang="en-US" sz="1600" dirty="0" smtClean="0"/>
              <a:t>destination</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6" y="1477382"/>
            <a:ext cx="5095875" cy="305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51</a:t>
            </a:fld>
            <a:endParaRPr lang="fr-BE" dirty="0"/>
          </a:p>
        </p:txBody>
      </p:sp>
    </p:spTree>
    <p:extLst>
      <p:ext uri="{BB962C8B-B14F-4D97-AF65-F5344CB8AC3E}">
        <p14:creationId xmlns:p14="http://schemas.microsoft.com/office/powerpoint/2010/main" val="3256742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fr-CA" dirty="0" err="1" smtClean="0"/>
              <a:t>Bandwidth</a:t>
            </a:r>
            <a:endParaRPr lang="en-US" dirty="0" smtClean="0">
              <a:ea typeface="ＭＳ Ｐゴシック" pitchFamily="34" charset="-128"/>
            </a:endParaRPr>
          </a:p>
        </p:txBody>
      </p:sp>
      <p:sp>
        <p:nvSpPr>
          <p:cNvPr id="4" name="Content Placeholder 3"/>
          <p:cNvSpPr>
            <a:spLocks noGrp="1"/>
          </p:cNvSpPr>
          <p:nvPr>
            <p:ph idx="1"/>
          </p:nvPr>
        </p:nvSpPr>
        <p:spPr>
          <a:xfrm>
            <a:off x="457200" y="1333500"/>
            <a:ext cx="8229600" cy="1596008"/>
          </a:xfrm>
        </p:spPr>
        <p:txBody>
          <a:bodyPr>
            <a:normAutofit lnSpcReduction="10000"/>
          </a:bodyPr>
          <a:lstStyle/>
          <a:p>
            <a:r>
              <a:rPr lang="fr-FR" sz="2000" dirty="0" smtClean="0"/>
              <a:t>Utiliser la commande  </a:t>
            </a:r>
            <a:r>
              <a:rPr lang="fr-FR" sz="2000" b="1" dirty="0" smtClean="0">
                <a:latin typeface="Courier New"/>
                <a:cs typeface="Courier New"/>
              </a:rPr>
              <a:t>show interfaces</a:t>
            </a:r>
            <a:r>
              <a:rPr lang="fr-FR" sz="2000" b="1" dirty="0" smtClean="0"/>
              <a:t> </a:t>
            </a:r>
            <a:r>
              <a:rPr lang="fr-FR" sz="2000" dirty="0" smtClean="0"/>
              <a:t>pour vérifier la valeur de la variable « </a:t>
            </a:r>
            <a:r>
              <a:rPr lang="fr-FR" sz="2000" dirty="0" err="1" smtClean="0"/>
              <a:t>bandwidth</a:t>
            </a:r>
            <a:r>
              <a:rPr lang="fr-FR" sz="2000" dirty="0" smtClean="0"/>
              <a:t> »</a:t>
            </a:r>
          </a:p>
          <a:p>
            <a:r>
              <a:rPr lang="fr-FR" sz="2000" dirty="0" smtClean="0"/>
              <a:t>Il est important </a:t>
            </a:r>
            <a:r>
              <a:rPr lang="fr-FR" dirty="0" smtClean="0"/>
              <a:t>d’ajuster la valeur de « </a:t>
            </a:r>
            <a:r>
              <a:rPr lang="fr-FR" dirty="0" err="1" smtClean="0"/>
              <a:t>bandwidth</a:t>
            </a:r>
            <a:r>
              <a:rPr lang="fr-FR" dirty="0" smtClean="0"/>
              <a:t> » pour correspondre à la réalité</a:t>
            </a:r>
          </a:p>
          <a:p>
            <a:pPr lvl="1"/>
            <a:r>
              <a:rPr lang="fr-FR" sz="1400" dirty="0"/>
              <a:t>L</a:t>
            </a:r>
            <a:r>
              <a:rPr lang="fr-FR" sz="1400" dirty="0" smtClean="0"/>
              <a:t>es deux </a:t>
            </a:r>
            <a:r>
              <a:rPr lang="fr-FR" dirty="0" smtClean="0"/>
              <a:t>interfaces </a:t>
            </a:r>
            <a:r>
              <a:rPr lang="fr-FR" sz="1400" dirty="0" smtClean="0"/>
              <a:t>du lien doivent avoir la même valeur de « </a:t>
            </a:r>
            <a:r>
              <a:rPr lang="fr-FR" sz="1400" dirty="0" err="1" smtClean="0"/>
              <a:t>bandewidth</a:t>
            </a:r>
            <a:r>
              <a:rPr lang="fr-FR" sz="1400" dirty="0" smtClean="0"/>
              <a:t> »</a:t>
            </a:r>
            <a:endParaRPr lang="fr-FR" sz="1400" dirty="0"/>
          </a:p>
        </p:txBody>
      </p:sp>
      <p:pic>
        <p:nvPicPr>
          <p:cNvPr id="1638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94522" y="2932038"/>
            <a:ext cx="7374834" cy="1176132"/>
          </a:xfrm>
          <a:prstGeom prst="rect">
            <a:avLst/>
          </a:prstGeom>
          <a:noFill/>
          <a:ln w="9525">
            <a:noFill/>
            <a:miter lim="800000"/>
            <a:headEnd/>
            <a:tailEnd/>
          </a:ln>
        </p:spPr>
      </p:pic>
      <p:pic>
        <p:nvPicPr>
          <p:cNvPr id="16387"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156791" y="4134562"/>
            <a:ext cx="4830418" cy="1060174"/>
          </a:xfrm>
          <a:prstGeom prst="rect">
            <a:avLst/>
          </a:prstGeom>
          <a:noFill/>
          <a:ln w="9525">
            <a:noFill/>
            <a:miter lim="800000"/>
            <a:headEnd/>
            <a:tailEnd/>
          </a:ln>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52</a:t>
            </a:fld>
            <a:endParaRPr lang="fr-BE" dirty="0"/>
          </a:p>
        </p:txBody>
      </p:sp>
    </p:spTree>
    <p:extLst>
      <p:ext uri="{BB962C8B-B14F-4D97-AF65-F5344CB8AC3E}">
        <p14:creationId xmlns:p14="http://schemas.microsoft.com/office/powerpoint/2010/main" val="200965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smtClean="0"/>
              <a:t/>
            </a:r>
            <a:br>
              <a:rPr lang="en-US" smtClean="0"/>
            </a:br>
            <a:r>
              <a:rPr lang="en-US" smtClean="0"/>
              <a:t>Délai</a:t>
            </a:r>
            <a:endParaRPr lang="en-US" dirty="0" smtClean="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002" y="1674338"/>
            <a:ext cx="6947065" cy="3669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53</a:t>
            </a:fld>
            <a:endParaRPr lang="fr-BE" dirty="0"/>
          </a:p>
        </p:txBody>
      </p:sp>
    </p:spTree>
    <p:extLst>
      <p:ext uri="{BB962C8B-B14F-4D97-AF65-F5344CB8AC3E}">
        <p14:creationId xmlns:p14="http://schemas.microsoft.com/office/powerpoint/2010/main" val="364315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497460"/>
            <a:ext cx="5351625" cy="3055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p:txBody>
          <a:bodyPr>
            <a:normAutofit/>
          </a:bodyPr>
          <a:lstStyle/>
          <a:p>
            <a:r>
              <a:rPr lang="fr-CA" dirty="0" smtClean="0"/>
              <a:t>Mode de calcul de la métrique EIGRP</a:t>
            </a:r>
            <a:endParaRPr lang="en-US" dirty="0" smtClean="0"/>
          </a:p>
        </p:txBody>
      </p:sp>
      <p:sp>
        <p:nvSpPr>
          <p:cNvPr id="4" name="Content Placeholder 3"/>
          <p:cNvSpPr>
            <a:spLocks noGrp="1"/>
          </p:cNvSpPr>
          <p:nvPr>
            <p:ph idx="1"/>
          </p:nvPr>
        </p:nvSpPr>
        <p:spPr>
          <a:xfrm>
            <a:off x="457200" y="1333500"/>
            <a:ext cx="8229600" cy="1235968"/>
          </a:xfrm>
        </p:spPr>
        <p:txBody>
          <a:bodyPr>
            <a:normAutofit fontScale="47500" lnSpcReduction="20000"/>
          </a:bodyPr>
          <a:lstStyle/>
          <a:p>
            <a:r>
              <a:rPr lang="fr-CA" dirty="0" smtClean="0"/>
              <a:t>Étape 1</a:t>
            </a:r>
            <a:r>
              <a:rPr lang="en-US" dirty="0" smtClean="0"/>
              <a:t> : </a:t>
            </a:r>
          </a:p>
          <a:p>
            <a:pPr lvl="1"/>
            <a:r>
              <a:rPr lang="fr-CA" dirty="0" smtClean="0"/>
              <a:t>Déterminez le lien avec la bande passante la plus lente sur le chemin entre la source et la destination</a:t>
            </a:r>
          </a:p>
          <a:p>
            <a:pPr lvl="1"/>
            <a:r>
              <a:rPr lang="fr-CA" dirty="0" smtClean="0"/>
              <a:t>Utilisez cette valeur pour calculer la bande passante (10 000 000/bande passante)</a:t>
            </a:r>
            <a:endParaRPr lang="en-US" dirty="0" smtClean="0"/>
          </a:p>
          <a:p>
            <a:r>
              <a:rPr lang="fr-CA" dirty="0" smtClean="0"/>
              <a:t>Étape 2</a:t>
            </a:r>
            <a:r>
              <a:rPr lang="en-US" dirty="0"/>
              <a:t> </a:t>
            </a:r>
            <a:r>
              <a:rPr lang="en-US" dirty="0" smtClean="0"/>
              <a:t>:</a:t>
            </a:r>
          </a:p>
          <a:p>
            <a:pPr lvl="1"/>
            <a:r>
              <a:rPr lang="fr-CA" dirty="0" smtClean="0"/>
              <a:t> Déterminez la valeur de délai de chaque interface sortante vers la destination. Additionnez les valeurs de délai et divisez le résultat par 10 (somme des délais/10).</a:t>
            </a:r>
            <a:endParaRPr lang="en-US" dirty="0" smtClean="0"/>
          </a:p>
          <a:p>
            <a:r>
              <a:rPr lang="fr-CA" dirty="0" smtClean="0"/>
              <a:t>Étape 3</a:t>
            </a:r>
            <a:r>
              <a:rPr lang="en-US" dirty="0"/>
              <a:t> </a:t>
            </a:r>
            <a:r>
              <a:rPr lang="en-US" dirty="0" smtClean="0"/>
              <a:t>: </a:t>
            </a:r>
          </a:p>
          <a:p>
            <a:pPr lvl="1"/>
            <a:r>
              <a:rPr lang="fr-CA" dirty="0" smtClean="0"/>
              <a:t>Additionnez les valeurs calculées de bande passante et de délai et multipliez la somme par 256 pour obtenir la métrique EIGRP</a:t>
            </a:r>
            <a:endParaRPr lang="en-US" dirty="0" smtClean="0"/>
          </a:p>
          <a:p>
            <a:endParaRPr lang="en-US"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54</a:t>
            </a:fld>
            <a:endParaRPr lang="fr-BE" dirty="0"/>
          </a:p>
        </p:txBody>
      </p:sp>
    </p:spTree>
    <p:extLst>
      <p:ext uri="{BB962C8B-B14F-4D97-AF65-F5344CB8AC3E}">
        <p14:creationId xmlns:p14="http://schemas.microsoft.com/office/powerpoint/2010/main" val="2096977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CA" smtClean="0"/>
              <a:t>Algorithme DUAL et table topologique</a:t>
            </a:r>
            <a:endParaRPr lang="en-US" dirty="0" smtClean="0"/>
          </a:p>
        </p:txBody>
      </p:sp>
      <p:sp>
        <p:nvSpPr>
          <p:cNvPr id="4" name="Content Placeholder 3"/>
          <p:cNvSpPr>
            <a:spLocks noGrp="1"/>
          </p:cNvSpPr>
          <p:nvPr>
            <p:ph idx="1"/>
          </p:nvPr>
        </p:nvSpPr>
        <p:spPr>
          <a:xfrm>
            <a:off x="457200" y="1333500"/>
            <a:ext cx="8229600" cy="1956048"/>
          </a:xfrm>
        </p:spPr>
        <p:txBody>
          <a:bodyPr>
            <a:normAutofit fontScale="85000" lnSpcReduction="20000"/>
          </a:bodyPr>
          <a:lstStyle/>
          <a:p>
            <a:r>
              <a:rPr lang="fr-CA" dirty="0" smtClean="0"/>
              <a:t>Le protocole EIGRP utilise l'algorithme DUAL (</a:t>
            </a:r>
            <a:r>
              <a:rPr lang="fr-CA" dirty="0" err="1" smtClean="0"/>
              <a:t>Diffusing</a:t>
            </a:r>
            <a:r>
              <a:rPr lang="fr-CA" dirty="0" smtClean="0"/>
              <a:t> Update </a:t>
            </a:r>
            <a:r>
              <a:rPr lang="fr-CA" dirty="0" err="1" smtClean="0"/>
              <a:t>Algorithm</a:t>
            </a:r>
            <a:r>
              <a:rPr lang="fr-CA" dirty="0" smtClean="0"/>
              <a:t>) pour fournir les meilleurs chemins sans boucle et des chemins de secours sans boucle</a:t>
            </a:r>
            <a:endParaRPr lang="en-US" dirty="0" smtClean="0"/>
          </a:p>
          <a:p>
            <a:r>
              <a:rPr lang="en-US" dirty="0" smtClean="0"/>
              <a:t>DUAL FSM (</a:t>
            </a:r>
            <a:r>
              <a:rPr lang="fr-CA" dirty="0" err="1" smtClean="0"/>
              <a:t>Finite</a:t>
            </a:r>
            <a:r>
              <a:rPr lang="fr-CA" dirty="0" smtClean="0"/>
              <a:t> State Machine)</a:t>
            </a:r>
            <a:r>
              <a:rPr lang="en-US" dirty="0" smtClean="0"/>
              <a:t> </a:t>
            </a:r>
            <a:r>
              <a:rPr lang="en-US" dirty="0" err="1" smtClean="0"/>
              <a:t>traque</a:t>
            </a:r>
            <a:r>
              <a:rPr lang="en-US" dirty="0" smtClean="0"/>
              <a:t> </a:t>
            </a:r>
            <a:r>
              <a:rPr lang="en-US" dirty="0" err="1" smtClean="0"/>
              <a:t>toutes</a:t>
            </a:r>
            <a:r>
              <a:rPr lang="en-US" dirty="0" smtClean="0"/>
              <a:t> les routes: </a:t>
            </a:r>
          </a:p>
          <a:p>
            <a:pPr lvl="1"/>
            <a:r>
              <a:rPr lang="fr-CA" dirty="0" smtClean="0"/>
              <a:t>Utilise les métrique EIGRP pour sélectionner les meilleurs chemins sans boucle</a:t>
            </a:r>
          </a:p>
          <a:p>
            <a:pPr lvl="1"/>
            <a:r>
              <a:rPr lang="fr-FR" dirty="0" smtClean="0"/>
              <a:t>Identifie les itinéraires avec le chemin du moindre coût à insérer</a:t>
            </a:r>
            <a:r>
              <a:rPr lang="fr-FR" dirty="0"/>
              <a:t> </a:t>
            </a:r>
            <a:r>
              <a:rPr lang="fr-FR" dirty="0" smtClean="0"/>
              <a:t>dans</a:t>
            </a:r>
            <a:r>
              <a:rPr lang="fr-FR" dirty="0"/>
              <a:t> </a:t>
            </a:r>
            <a:r>
              <a:rPr lang="fr-FR" dirty="0" smtClean="0"/>
              <a:t>la</a:t>
            </a:r>
            <a:r>
              <a:rPr lang="fr-FR" dirty="0"/>
              <a:t> </a:t>
            </a:r>
            <a:r>
              <a:rPr lang="fr-FR" dirty="0" smtClean="0"/>
              <a:t>table</a:t>
            </a:r>
            <a:r>
              <a:rPr lang="fr-FR" dirty="0"/>
              <a:t> </a:t>
            </a:r>
            <a:r>
              <a:rPr lang="fr-FR" dirty="0" smtClean="0"/>
              <a:t>de</a:t>
            </a:r>
            <a:r>
              <a:rPr lang="fr-FR" dirty="0"/>
              <a:t> </a:t>
            </a:r>
            <a:r>
              <a:rPr lang="fr-FR" dirty="0" smtClean="0"/>
              <a:t>routage</a:t>
            </a:r>
            <a:endParaRPr lang="fr-CA" dirty="0" smtClean="0"/>
          </a:p>
          <a:p>
            <a:r>
              <a:rPr lang="fr-CA" dirty="0" smtClean="0"/>
              <a:t>EIGRP évite autant que possible tout nouveau calcul en gérant une liste de routes de sauvegarde que DUAL a déjà évaluées comme sans boucle</a:t>
            </a:r>
            <a:endParaRPr lang="en-US" dirty="0" smtClean="0"/>
          </a:p>
          <a:p>
            <a:pPr lvl="2"/>
            <a:endParaRPr lang="en-US" dirty="0" smtClean="0"/>
          </a:p>
          <a:p>
            <a:pPr lvl="3"/>
            <a:endParaRPr lang="en-US" dirty="0" smtClean="0"/>
          </a:p>
          <a:p>
            <a:pPr lvl="2"/>
            <a:endParaRPr lang="en-US" dirty="0" smtClean="0"/>
          </a:p>
          <a:p>
            <a:endParaRPr lang="en-US" dirty="0" smtClean="0"/>
          </a:p>
          <a:p>
            <a:endParaRPr lang="en-US" dirty="0"/>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577580"/>
            <a:ext cx="6014826" cy="1113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55</a:t>
            </a:fld>
            <a:endParaRPr lang="fr-BE" dirty="0"/>
          </a:p>
        </p:txBody>
      </p:sp>
    </p:spTree>
    <p:extLst>
      <p:ext uri="{BB962C8B-B14F-4D97-AF65-F5344CB8AC3E}">
        <p14:creationId xmlns:p14="http://schemas.microsoft.com/office/powerpoint/2010/main" val="1224872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smtClean="0"/>
              <a:t/>
            </a:r>
            <a:br>
              <a:rPr lang="en-US" smtClean="0"/>
            </a:br>
            <a:r>
              <a:rPr lang="en-US" smtClean="0"/>
              <a:t>DUAL: </a:t>
            </a:r>
            <a:r>
              <a:rPr lang="fr-CA" smtClean="0"/>
              <a:t>Successeur et distance de faisabilité</a:t>
            </a:r>
            <a:endParaRPr lang="en-US" dirty="0" smtClean="0"/>
          </a:p>
        </p:txBody>
      </p:sp>
      <p:sp>
        <p:nvSpPr>
          <p:cNvPr id="4" name="Content Placeholder 3"/>
          <p:cNvSpPr>
            <a:spLocks noGrp="1"/>
          </p:cNvSpPr>
          <p:nvPr>
            <p:ph idx="1"/>
          </p:nvPr>
        </p:nvSpPr>
        <p:spPr>
          <a:xfrm>
            <a:off x="457200" y="1333500"/>
            <a:ext cx="8229600" cy="1307976"/>
          </a:xfrm>
        </p:spPr>
        <p:txBody>
          <a:bodyPr>
            <a:normAutofit fontScale="92500"/>
          </a:bodyPr>
          <a:lstStyle/>
          <a:p>
            <a:r>
              <a:rPr lang="fr-CA" dirty="0" smtClean="0"/>
              <a:t>Un </a:t>
            </a:r>
            <a:r>
              <a:rPr lang="fr-CA" dirty="0" smtClean="0">
                <a:solidFill>
                  <a:srgbClr val="00B0F0"/>
                </a:solidFill>
              </a:rPr>
              <a:t>successeur</a:t>
            </a:r>
            <a:r>
              <a:rPr lang="fr-CA" dirty="0" smtClean="0"/>
              <a:t> est un routeur voisin utilisé pour le transfert de paquets et qui constitue la route à moindre coût vers le réseau de destination</a:t>
            </a:r>
            <a:endParaRPr lang="en-US" dirty="0" smtClean="0"/>
          </a:p>
          <a:p>
            <a:r>
              <a:rPr lang="fr-CA" dirty="0" smtClean="0"/>
              <a:t>La distance de faisabilité </a:t>
            </a:r>
            <a:r>
              <a:rPr lang="fr-CA" dirty="0" smtClean="0">
                <a:solidFill>
                  <a:srgbClr val="00B0F0"/>
                </a:solidFill>
              </a:rPr>
              <a:t>(FD) </a:t>
            </a:r>
            <a:r>
              <a:rPr lang="fr-CA" dirty="0" smtClean="0"/>
              <a:t>est la métrique la plus basse calculée pour atteindre le réseau de destination</a:t>
            </a:r>
            <a:endParaRPr lang="en-US" dirty="0"/>
          </a:p>
        </p:txBody>
      </p:sp>
      <p:pic>
        <p:nvPicPr>
          <p:cNvPr id="2355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40767" y="2751825"/>
            <a:ext cx="4662465" cy="296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56</a:t>
            </a:fld>
            <a:endParaRPr lang="fr-BE" dirty="0"/>
          </a:p>
        </p:txBody>
      </p:sp>
    </p:spTree>
    <p:extLst>
      <p:ext uri="{BB962C8B-B14F-4D97-AF65-F5344CB8AC3E}">
        <p14:creationId xmlns:p14="http://schemas.microsoft.com/office/powerpoint/2010/main" val="1135309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DUAL </a:t>
            </a:r>
            <a:r>
              <a:rPr lang="fr-CA" dirty="0" smtClean="0"/>
              <a:t>Successeurs potentiels</a:t>
            </a:r>
            <a:endParaRPr lang="en-US" dirty="0" smtClean="0"/>
          </a:p>
        </p:txBody>
      </p:sp>
      <p:sp>
        <p:nvSpPr>
          <p:cNvPr id="4" name="Content Placeholder 3"/>
          <p:cNvSpPr>
            <a:spLocks noGrp="1"/>
          </p:cNvSpPr>
          <p:nvPr>
            <p:ph idx="1"/>
          </p:nvPr>
        </p:nvSpPr>
        <p:spPr/>
        <p:txBody>
          <a:bodyPr/>
          <a:lstStyle/>
          <a:p>
            <a:r>
              <a:rPr lang="fr-CA" dirty="0" smtClean="0"/>
              <a:t>Un successeur potentiel </a:t>
            </a:r>
            <a:r>
              <a:rPr lang="en-US" dirty="0" smtClean="0"/>
              <a:t>(FS) </a:t>
            </a:r>
            <a:r>
              <a:rPr lang="fr-CA" dirty="0" smtClean="0"/>
              <a:t>est un voisin disposant d'un chemin de secours sans boucle vers le même réseau que le successeur, et qui remplit la condition de faisabilité (FC)</a:t>
            </a:r>
          </a:p>
          <a:p>
            <a:r>
              <a:rPr lang="fr-CA" dirty="0" smtClean="0"/>
              <a:t>La condition de faisabilité </a:t>
            </a:r>
            <a:r>
              <a:rPr lang="en-US" dirty="0" smtClean="0"/>
              <a:t>(FC) </a:t>
            </a:r>
            <a:r>
              <a:rPr lang="fr-CA" dirty="0" smtClean="0"/>
              <a:t>est remplie lorsque la distance annoncée </a:t>
            </a:r>
            <a:r>
              <a:rPr lang="fr-CA" dirty="0" smtClean="0">
                <a:solidFill>
                  <a:srgbClr val="00B0F0"/>
                </a:solidFill>
              </a:rPr>
              <a:t>(RD) </a:t>
            </a:r>
            <a:r>
              <a:rPr lang="fr-CA" dirty="0" smtClean="0"/>
              <a:t>d'un voisin à un réseau est inférieure à la distance de faisabilité du routeur local par rapport à ce même réseau de destination</a:t>
            </a:r>
            <a:r>
              <a:rPr lang="en-US" dirty="0" smtClean="0"/>
              <a:t>. </a:t>
            </a:r>
            <a:r>
              <a:rPr lang="fr-CA" dirty="0" smtClean="0"/>
              <a:t>Si la distance annoncée est inférieure, elle représente un chemin sans boucle. </a:t>
            </a:r>
            <a:endParaRPr lang="en-US" dirty="0" smtClean="0"/>
          </a:p>
          <a:p>
            <a:r>
              <a:rPr lang="fr-CA" dirty="0" smtClean="0"/>
              <a:t> La distance annoncée (RD) correspond simplement à la distance de faisabilité d'un voisin EIGRP vers le même réseau </a:t>
            </a:r>
            <a:r>
              <a:rPr lang="fr-CA" smtClean="0"/>
              <a:t>de destination</a:t>
            </a:r>
            <a:endParaRPr lang="en-US"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57</a:t>
            </a:fld>
            <a:endParaRPr lang="fr-BE" dirty="0"/>
          </a:p>
        </p:txBody>
      </p:sp>
    </p:spTree>
    <p:extLst>
      <p:ext uri="{BB962C8B-B14F-4D97-AF65-F5344CB8AC3E}">
        <p14:creationId xmlns:p14="http://schemas.microsoft.com/office/powerpoint/2010/main" val="3084003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DUAL </a:t>
            </a:r>
            <a:r>
              <a:rPr lang="fr-CA" smtClean="0"/>
              <a:t>Successeurs potentiels</a:t>
            </a:r>
            <a:endParaRPr lang="en-US" dirty="0" smtClean="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96961" y="2749826"/>
            <a:ext cx="4166683" cy="2617304"/>
          </a:xfrm>
          <a:prstGeom prst="rect">
            <a:avLst/>
          </a:prstGeom>
          <a:noFill/>
          <a:ln w="9525">
            <a:noFill/>
            <a:miter lim="800000"/>
            <a:headEnd/>
            <a:tailEnd/>
          </a:ln>
        </p:spPr>
      </p:pic>
      <p:pic>
        <p:nvPicPr>
          <p:cNvPr id="1028"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44987" y="2035105"/>
            <a:ext cx="4123039" cy="2470635"/>
          </a:xfrm>
          <a:prstGeom prst="rect">
            <a:avLst/>
          </a:prstGeom>
          <a:noFill/>
          <a:ln w="9525">
            <a:noFill/>
            <a:miter lim="800000"/>
            <a:headEnd/>
            <a:tailEnd/>
          </a:ln>
        </p:spPr>
      </p:pic>
      <p:pic>
        <p:nvPicPr>
          <p:cNvPr id="1029" name="Picture 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96960" y="1627253"/>
            <a:ext cx="4114800" cy="1423573"/>
          </a:xfrm>
          <a:prstGeom prst="rect">
            <a:avLst/>
          </a:prstGeom>
          <a:noFill/>
          <a:ln w="9525">
            <a:noFill/>
            <a:miter lim="800000"/>
            <a:headEnd/>
            <a:tailEnd/>
          </a:ln>
        </p:spPr>
      </p:pic>
      <p:pic>
        <p:nvPicPr>
          <p:cNvPr id="24579"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23870" y="3050825"/>
            <a:ext cx="4287890" cy="266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916935" y="3361759"/>
            <a:ext cx="3627285" cy="2287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744985" y="1278481"/>
            <a:ext cx="4123040" cy="2121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58</a:t>
            </a:fld>
            <a:endParaRPr lang="fr-BE" dirty="0"/>
          </a:p>
        </p:txBody>
      </p:sp>
    </p:spTree>
    <p:extLst>
      <p:ext uri="{BB962C8B-B14F-4D97-AF65-F5344CB8AC3E}">
        <p14:creationId xmlns:p14="http://schemas.microsoft.com/office/powerpoint/2010/main" val="335210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4609" y="560723"/>
            <a:ext cx="8516918" cy="690818"/>
          </a:xfrm>
        </p:spPr>
        <p:txBody>
          <a:bodyPr>
            <a:normAutofit fontScale="90000"/>
          </a:bodyPr>
          <a:lstStyle/>
          <a:p>
            <a:pPr eaLnBrk="1" hangingPunct="1"/>
            <a:r>
              <a:rPr lang="en-US" sz="1800" smtClean="0">
                <a:ea typeface="ＭＳ Ｐゴシック" pitchFamily="34" charset="-128"/>
              </a:rPr>
              <a:t/>
            </a:r>
            <a:br>
              <a:rPr lang="en-US" sz="1800" smtClean="0">
                <a:ea typeface="ＭＳ Ｐゴシック" pitchFamily="34" charset="-128"/>
              </a:rPr>
            </a:br>
            <a:r>
              <a:rPr lang="fr-CA" smtClean="0"/>
              <a:t>Table </a:t>
            </a:r>
            <a:r>
              <a:rPr lang="fr-CA" dirty="0"/>
              <a:t>topologique : aucun successeur </a:t>
            </a:r>
            <a:r>
              <a:rPr lang="fr-CA" dirty="0" smtClean="0"/>
              <a:t>potentiel</a:t>
            </a:r>
            <a:endParaRPr lang="en-US" dirty="0" smtClean="0">
              <a:ea typeface="ＭＳ Ｐゴシック" pitchFamily="34" charset="-128"/>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800" y="1645966"/>
            <a:ext cx="6166536" cy="4069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59</a:t>
            </a:fld>
            <a:endParaRPr lang="fr-BE" dirty="0"/>
          </a:p>
        </p:txBody>
      </p:sp>
    </p:spTree>
    <p:extLst>
      <p:ext uri="{BB962C8B-B14F-4D97-AF65-F5344CB8AC3E}">
        <p14:creationId xmlns:p14="http://schemas.microsoft.com/office/powerpoint/2010/main" val="4062401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smtClean="0"/>
              <a:t>RIPv2</a:t>
            </a:r>
            <a:endParaRPr lang="fr-FR" dirty="0"/>
          </a:p>
        </p:txBody>
      </p:sp>
      <p:sp>
        <p:nvSpPr>
          <p:cNvPr id="6" name="Sous-titre 5"/>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6</a:t>
            </a:fld>
            <a:endParaRPr lang="fr-BE" dirty="0"/>
          </a:p>
        </p:txBody>
      </p:sp>
    </p:spTree>
    <p:extLst>
      <p:ext uri="{BB962C8B-B14F-4D97-AF65-F5344CB8AC3E}">
        <p14:creationId xmlns:p14="http://schemas.microsoft.com/office/powerpoint/2010/main" val="24918885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DUAL Finite State Machine (FSM)</a:t>
            </a:r>
            <a:endParaRPr lang="en-US" dirty="0" smtClean="0"/>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t="10940" r="3129" b="8421"/>
          <a:stretch/>
        </p:blipFill>
        <p:spPr>
          <a:xfrm>
            <a:off x="2483768" y="1270000"/>
            <a:ext cx="4176464" cy="4171950"/>
          </a:xfrm>
          <a:prstGeom prst="rect">
            <a:avLst/>
          </a:prstGeom>
          <a:ln w="3175">
            <a:solidFill>
              <a:schemeClr val="tx1"/>
            </a:solidFill>
          </a:ln>
        </p:spPr>
      </p:pic>
      <p:sp>
        <p:nvSpPr>
          <p:cNvPr id="5" name="Espace réservé du numéro de diapositive 4"/>
          <p:cNvSpPr>
            <a:spLocks noGrp="1"/>
          </p:cNvSpPr>
          <p:nvPr>
            <p:ph type="sldNum" sz="quarter" idx="12"/>
          </p:nvPr>
        </p:nvSpPr>
        <p:spPr/>
        <p:txBody>
          <a:bodyPr/>
          <a:lstStyle/>
          <a:p>
            <a:fld id="{CF4668DC-857F-487D-BFFA-8C0CA5037977}" type="slidenum">
              <a:rPr lang="fr-BE" smtClean="0"/>
              <a:t>60</a:t>
            </a:fld>
            <a:endParaRPr lang="fr-BE" dirty="0"/>
          </a:p>
        </p:txBody>
      </p:sp>
    </p:spTree>
    <p:extLst>
      <p:ext uri="{BB962C8B-B14F-4D97-AF65-F5344CB8AC3E}">
        <p14:creationId xmlns:p14="http://schemas.microsoft.com/office/powerpoint/2010/main" val="2666578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DUAL: </a:t>
            </a:r>
            <a:r>
              <a:rPr lang="fr-CA" dirty="0" err="1" smtClean="0"/>
              <a:t>Troubleshooting</a:t>
            </a:r>
            <a:endParaRPr lang="en-US" dirty="0" smtClean="0"/>
          </a:p>
        </p:txBody>
      </p:sp>
      <p:pic>
        <p:nvPicPr>
          <p:cNvPr id="276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51296" y="2724368"/>
            <a:ext cx="4563122" cy="271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0" name="Picture 2"/>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10431"/>
          <a:stretch/>
        </p:blipFill>
        <p:spPr bwMode="auto">
          <a:xfrm>
            <a:off x="1" y="1417340"/>
            <a:ext cx="4749421" cy="2473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61</a:t>
            </a:fld>
            <a:endParaRPr lang="fr-BE" dirty="0"/>
          </a:p>
        </p:txBody>
      </p:sp>
    </p:spTree>
    <p:extLst>
      <p:ext uri="{BB962C8B-B14F-4D97-AF65-F5344CB8AC3E}">
        <p14:creationId xmlns:p14="http://schemas.microsoft.com/office/powerpoint/2010/main" val="332686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DUAL: </a:t>
            </a:r>
            <a:r>
              <a:rPr lang="fr-CA" dirty="0" err="1" smtClean="0"/>
              <a:t>Troubleshooting</a:t>
            </a:r>
            <a:endParaRPr lang="en-US" dirty="0" smtClean="0"/>
          </a:p>
        </p:txBody>
      </p:sp>
      <p:sp>
        <p:nvSpPr>
          <p:cNvPr id="3" name="Espace réservé du contenu 2"/>
          <p:cNvSpPr>
            <a:spLocks noGrp="1"/>
          </p:cNvSpPr>
          <p:nvPr>
            <p:ph idx="1"/>
          </p:nvPr>
        </p:nvSpPr>
        <p:spPr/>
        <p:txBody>
          <a:bodyPr/>
          <a:lstStyle/>
          <a:p>
            <a:endParaRPr lang="fr-FR" dirty="0"/>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303118" y="2758490"/>
            <a:ext cx="4452519" cy="2703582"/>
          </a:xfrm>
          <a:prstGeom prst="rect">
            <a:avLst/>
          </a:prstGeom>
          <a:noFill/>
          <a:ln w="9525">
            <a:noFill/>
            <a:miter lim="800000"/>
            <a:headEnd/>
            <a:tailEnd/>
          </a:ln>
        </p:spPr>
      </p:pic>
      <p:pic>
        <p:nvPicPr>
          <p:cNvPr id="28674"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 y="1262063"/>
            <a:ext cx="4348161" cy="2753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512" y="2758489"/>
            <a:ext cx="1514475" cy="3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62</a:t>
            </a:fld>
            <a:endParaRPr lang="fr-BE" dirty="0"/>
          </a:p>
        </p:txBody>
      </p:sp>
    </p:spTree>
    <p:extLst>
      <p:ext uri="{BB962C8B-B14F-4D97-AF65-F5344CB8AC3E}">
        <p14:creationId xmlns:p14="http://schemas.microsoft.com/office/powerpoint/2010/main" val="3915008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fr-CA" sz="2800" dirty="0" smtClean="0"/>
              <a:t>Vérification </a:t>
            </a:r>
            <a:r>
              <a:rPr lang="fr-CA" sz="2800" dirty="0"/>
              <a:t>du protocole </a:t>
            </a:r>
            <a:r>
              <a:rPr lang="fr-CA" sz="2800" dirty="0" smtClean="0"/>
              <a:t>EIGRP</a:t>
            </a:r>
            <a:endParaRPr lang="en-US" sz="3000" dirty="0" smtClean="0">
              <a:ea typeface="ＭＳ Ｐゴシック" pitchFamily="34" charset="-128"/>
            </a:endParaRPr>
          </a:p>
        </p:txBody>
      </p:sp>
      <p:sp>
        <p:nvSpPr>
          <p:cNvPr id="4" name="Content Placeholder 3"/>
          <p:cNvSpPr>
            <a:spLocks noGrp="1"/>
          </p:cNvSpPr>
          <p:nvPr>
            <p:ph idx="1"/>
          </p:nvPr>
        </p:nvSpPr>
        <p:spPr/>
        <p:txBody>
          <a:bodyPr/>
          <a:lstStyle/>
          <a:p>
            <a:pPr marL="0" indent="0">
              <a:buNone/>
            </a:pPr>
            <a:endParaRPr lang="en-US" dirty="0" smtClean="0"/>
          </a:p>
          <a:p>
            <a:endParaRPr lang="en-US" dirty="0" smtClean="0"/>
          </a:p>
          <a:p>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27" y="1443809"/>
            <a:ext cx="7219666" cy="366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63</a:t>
            </a:fld>
            <a:endParaRPr lang="fr-BE" dirty="0"/>
          </a:p>
        </p:txBody>
      </p:sp>
    </p:spTree>
    <p:extLst>
      <p:ext uri="{BB962C8B-B14F-4D97-AF65-F5344CB8AC3E}">
        <p14:creationId xmlns:p14="http://schemas.microsoft.com/office/powerpoint/2010/main" val="3727615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fr-CA" dirty="0" smtClean="0"/>
              <a:t>Vérification du protocole EIGRP </a:t>
            </a:r>
            <a:endParaRPr lang="en-US" dirty="0" smtClean="0"/>
          </a:p>
        </p:txBody>
      </p:sp>
      <p:pic>
        <p:nvPicPr>
          <p:cNvPr id="1536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2013" y="1145703"/>
            <a:ext cx="4352569" cy="3205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790364" y="3677313"/>
            <a:ext cx="4216092" cy="18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64</a:t>
            </a:fld>
            <a:endParaRPr lang="fr-BE" dirty="0"/>
          </a:p>
        </p:txBody>
      </p:sp>
    </p:spTree>
    <p:extLst>
      <p:ext uri="{BB962C8B-B14F-4D97-AF65-F5344CB8AC3E}">
        <p14:creationId xmlns:p14="http://schemas.microsoft.com/office/powerpoint/2010/main" val="2643120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435618"/>
            <a:ext cx="8516918" cy="690818"/>
          </a:xfrm>
        </p:spPr>
        <p:txBody>
          <a:bodyPr>
            <a:normAutofit/>
          </a:bodyPr>
          <a:lstStyle/>
          <a:p>
            <a:r>
              <a:rPr lang="fr-CA" sz="2800" dirty="0" smtClean="0"/>
              <a:t>Vérification </a:t>
            </a:r>
            <a:r>
              <a:rPr lang="fr-CA" sz="2800" dirty="0"/>
              <a:t>du protocole </a:t>
            </a:r>
            <a:r>
              <a:rPr lang="fr-CA" sz="2800" dirty="0" smtClean="0"/>
              <a:t>EIGRP</a:t>
            </a:r>
            <a:endParaRPr lang="fr-CA" sz="2800" dirty="0"/>
          </a:p>
        </p:txBody>
      </p:sp>
      <p:sp>
        <p:nvSpPr>
          <p:cNvPr id="4" name="Content Placeholder 3"/>
          <p:cNvSpPr>
            <a:spLocks noGrp="1"/>
          </p:cNvSpPr>
          <p:nvPr>
            <p:ph idx="1"/>
          </p:nvPr>
        </p:nvSpPr>
        <p:spPr>
          <a:xfrm>
            <a:off x="655638" y="1197428"/>
            <a:ext cx="8107362" cy="4228012"/>
          </a:xfrm>
        </p:spPr>
        <p:txBody>
          <a:bodyPr/>
          <a:lstStyle/>
          <a:p>
            <a:endParaRPr lang="en-US" dirty="0" smtClean="0"/>
          </a:p>
          <a:p>
            <a:endParaRPr lang="en-US" dirty="0" smtClean="0"/>
          </a:p>
          <a:p>
            <a:endParaRPr lang="en-US" dirty="0" smtClean="0"/>
          </a:p>
          <a:p>
            <a:endParaRPr lang="en-US" dirty="0" smtClean="0"/>
          </a:p>
          <a:p>
            <a:endParaRPr lang="en-US" dirty="0"/>
          </a:p>
        </p:txBody>
      </p:sp>
      <p:pic>
        <p:nvPicPr>
          <p:cNvPr id="1024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71599" y="1249680"/>
            <a:ext cx="5900059" cy="4333634"/>
          </a:xfrm>
          <a:prstGeom prst="rect">
            <a:avLst/>
          </a:prstGeom>
          <a:noFill/>
          <a:ln w="9525">
            <a:solidFill>
              <a:schemeClr val="tx1"/>
            </a:solidFill>
            <a:miter lim="800000"/>
            <a:headEnd/>
            <a:tailEnd/>
          </a:ln>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65</a:t>
            </a:fld>
            <a:endParaRPr lang="fr-BE" dirty="0"/>
          </a:p>
        </p:txBody>
      </p:sp>
    </p:spTree>
    <p:extLst>
      <p:ext uri="{BB962C8B-B14F-4D97-AF65-F5344CB8AC3E}">
        <p14:creationId xmlns:p14="http://schemas.microsoft.com/office/powerpoint/2010/main" val="129095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Travail demandé</a:t>
            </a:r>
            <a:endParaRPr lang="fr-FR" dirty="0"/>
          </a:p>
        </p:txBody>
      </p:sp>
      <p:sp>
        <p:nvSpPr>
          <p:cNvPr id="3" name="Espace réservé du contenu 2"/>
          <p:cNvSpPr>
            <a:spLocks noGrp="1"/>
          </p:cNvSpPr>
          <p:nvPr>
            <p:ph sz="half" idx="1"/>
          </p:nvPr>
        </p:nvSpPr>
        <p:spPr>
          <a:xfrm>
            <a:off x="259904" y="1368372"/>
            <a:ext cx="4038600" cy="3931920"/>
          </a:xfrm>
        </p:spPr>
        <p:txBody>
          <a:bodyPr>
            <a:noAutofit/>
          </a:bodyPr>
          <a:lstStyle/>
          <a:p>
            <a:r>
              <a:rPr lang="fr-FR" sz="1800" dirty="0" smtClean="0"/>
              <a:t>Utiliser </a:t>
            </a:r>
            <a:r>
              <a:rPr lang="fr-FR" sz="1800" dirty="0" err="1" smtClean="0"/>
              <a:t>packettracer</a:t>
            </a:r>
            <a:r>
              <a:rPr lang="fr-FR" sz="1800" dirty="0" smtClean="0"/>
              <a:t> pour réaliser le réseau</a:t>
            </a:r>
          </a:p>
          <a:p>
            <a:r>
              <a:rPr lang="fr-FR" sz="1800" dirty="0" smtClean="0"/>
              <a:t>Configurer le protocole de routage EIGRP IPv4 sur les trois routeurs</a:t>
            </a:r>
          </a:p>
          <a:p>
            <a:pPr lvl="0"/>
            <a:r>
              <a:rPr lang="fr-FR" sz="1800" dirty="0" smtClean="0"/>
              <a:t>Passiver les interfaces LAN</a:t>
            </a:r>
          </a:p>
          <a:p>
            <a:pPr lvl="1"/>
            <a:r>
              <a:rPr lang="fr-FR" sz="1600" dirty="0" smtClean="0"/>
              <a:t>A quoi cela va-t-il servir?</a:t>
            </a:r>
          </a:p>
          <a:p>
            <a:pPr lvl="0"/>
            <a:r>
              <a:rPr lang="fr-FR" sz="1800" dirty="0" smtClean="0"/>
              <a:t>Désactiver la récapitulation automatique sur chaque routeur en utilisant la commande no auto-</a:t>
            </a:r>
            <a:r>
              <a:rPr lang="fr-FR" sz="1800" dirty="0" err="1" smtClean="0"/>
              <a:t>summary</a:t>
            </a:r>
            <a:endParaRPr lang="fr-FR" sz="1800" dirty="0" smtClean="0"/>
          </a:p>
          <a:p>
            <a:pPr lvl="1"/>
            <a:r>
              <a:rPr lang="fr-FR" sz="1600" dirty="0" smtClean="0"/>
              <a:t>En quoi notre topologie justifie-t-elle cette configuration?</a:t>
            </a:r>
          </a:p>
          <a:p>
            <a:endParaRPr lang="fr-FR" sz="18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66</a:t>
            </a:fld>
            <a:endParaRPr lang="fr-BE" dirty="0"/>
          </a:p>
        </p:txBody>
      </p:sp>
      <p:pic>
        <p:nvPicPr>
          <p:cNvPr id="15" name="Image 14"/>
          <p:cNvPicPr/>
          <p:nvPr/>
        </p:nvPicPr>
        <p:blipFill rotWithShape="1">
          <a:blip r:embed="rId2">
            <a:extLst>
              <a:ext uri="{28A0092B-C50C-407E-A947-70E740481C1C}">
                <a14:useLocalDpi xmlns:a14="http://schemas.microsoft.com/office/drawing/2010/main" val="0"/>
              </a:ext>
            </a:extLst>
          </a:blip>
          <a:srcRect l="851" t="18165" r="24060" b="21810"/>
          <a:stretch/>
        </p:blipFill>
        <p:spPr>
          <a:xfrm>
            <a:off x="4572000" y="1705372"/>
            <a:ext cx="4320480" cy="2664296"/>
          </a:xfrm>
          <a:prstGeom prst="snip2SameRect">
            <a:avLst/>
          </a:prstGeom>
        </p:spPr>
      </p:pic>
    </p:spTree>
    <p:extLst>
      <p:ext uri="{BB962C8B-B14F-4D97-AF65-F5344CB8AC3E}">
        <p14:creationId xmlns:p14="http://schemas.microsoft.com/office/powerpoint/2010/main" val="3251634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rotWithShape="1">
          <a:blip r:embed="rId3">
            <a:extLst>
              <a:ext uri="{28A0092B-C50C-407E-A947-70E740481C1C}">
                <a14:useLocalDpi xmlns:a14="http://schemas.microsoft.com/office/drawing/2010/main" val="0"/>
              </a:ext>
            </a:extLst>
          </a:blip>
          <a:srcRect l="851" t="18165" r="24060" b="21810"/>
          <a:stretch/>
        </p:blipFill>
        <p:spPr>
          <a:xfrm>
            <a:off x="4572000" y="1705372"/>
            <a:ext cx="4320480" cy="2664296"/>
          </a:xfrm>
          <a:prstGeom prst="snip2SameRect">
            <a:avLst/>
          </a:prstGeom>
        </p:spPr>
      </p:pic>
      <p:sp>
        <p:nvSpPr>
          <p:cNvPr id="2" name="Titre 1"/>
          <p:cNvSpPr>
            <a:spLocks noGrp="1"/>
          </p:cNvSpPr>
          <p:nvPr>
            <p:ph type="title"/>
          </p:nvPr>
        </p:nvSpPr>
        <p:spPr/>
        <p:txBody>
          <a:bodyPr/>
          <a:lstStyle/>
          <a:p>
            <a:r>
              <a:rPr lang="fr-FR" smtClean="0"/>
              <a:t>Travail demandé</a:t>
            </a:r>
            <a:endParaRPr lang="fr-FR" dirty="0"/>
          </a:p>
        </p:txBody>
      </p:sp>
      <p:sp>
        <p:nvSpPr>
          <p:cNvPr id="3" name="Espace réservé du contenu 2"/>
          <p:cNvSpPr>
            <a:spLocks noGrp="1"/>
          </p:cNvSpPr>
          <p:nvPr>
            <p:ph sz="half" idx="1"/>
          </p:nvPr>
        </p:nvSpPr>
        <p:spPr/>
        <p:txBody>
          <a:bodyPr>
            <a:normAutofit/>
          </a:bodyPr>
          <a:lstStyle/>
          <a:p>
            <a:r>
              <a:rPr lang="fr-FR" sz="1600" dirty="0" smtClean="0"/>
              <a:t>Vérifier le fonctionnement d’EIGRP avec la commande </a:t>
            </a:r>
            <a:r>
              <a:rPr lang="fr-FR" sz="1600" dirty="0" smtClean="0">
                <a:solidFill>
                  <a:srgbClr val="1C8ED4"/>
                </a:solidFill>
              </a:rPr>
              <a:t>« sh </a:t>
            </a:r>
            <a:r>
              <a:rPr lang="fr-FR" sz="1600" dirty="0" err="1" smtClean="0">
                <a:solidFill>
                  <a:srgbClr val="1C8ED4"/>
                </a:solidFill>
              </a:rPr>
              <a:t>ip</a:t>
            </a:r>
            <a:r>
              <a:rPr lang="fr-FR" sz="1600" dirty="0" smtClean="0">
                <a:solidFill>
                  <a:srgbClr val="1C8ED4"/>
                </a:solidFill>
              </a:rPr>
              <a:t> </a:t>
            </a:r>
            <a:r>
              <a:rPr lang="fr-FR" sz="1600" dirty="0" err="1" smtClean="0">
                <a:solidFill>
                  <a:srgbClr val="1C8ED4"/>
                </a:solidFill>
              </a:rPr>
              <a:t>protocols</a:t>
            </a:r>
            <a:r>
              <a:rPr lang="fr-FR" sz="1600" dirty="0" smtClean="0">
                <a:solidFill>
                  <a:srgbClr val="1C8ED4"/>
                </a:solidFill>
              </a:rPr>
              <a:t> »</a:t>
            </a:r>
          </a:p>
          <a:p>
            <a:pPr lvl="1"/>
            <a:r>
              <a:rPr lang="fr-FR" sz="1400" dirty="0" smtClean="0"/>
              <a:t>Quelles sont les valeurs « K » utilisées par EIGRP?</a:t>
            </a:r>
          </a:p>
          <a:p>
            <a:pPr lvl="1"/>
            <a:endParaRPr lang="fr-FR" sz="1400" dirty="0" smtClean="0"/>
          </a:p>
          <a:p>
            <a:r>
              <a:rPr lang="fr-FR" sz="1600" dirty="0" smtClean="0"/>
              <a:t>Vérifier la contigüité de voisinage avec la commande </a:t>
            </a:r>
            <a:r>
              <a:rPr lang="fr-FR" sz="1600" dirty="0" smtClean="0">
                <a:solidFill>
                  <a:srgbClr val="1C8ED4"/>
                </a:solidFill>
              </a:rPr>
              <a:t>« sh </a:t>
            </a:r>
            <a:r>
              <a:rPr lang="fr-FR" sz="1600" dirty="0" err="1" smtClean="0">
                <a:solidFill>
                  <a:srgbClr val="1C8ED4"/>
                </a:solidFill>
              </a:rPr>
              <a:t>ip</a:t>
            </a:r>
            <a:r>
              <a:rPr lang="fr-FR" sz="1600" dirty="0" smtClean="0">
                <a:solidFill>
                  <a:srgbClr val="1C8ED4"/>
                </a:solidFill>
              </a:rPr>
              <a:t> </a:t>
            </a:r>
            <a:r>
              <a:rPr lang="fr-FR" sz="1600" dirty="0" err="1" smtClean="0">
                <a:solidFill>
                  <a:srgbClr val="1C8ED4"/>
                </a:solidFill>
              </a:rPr>
              <a:t>eigrp</a:t>
            </a:r>
            <a:r>
              <a:rPr lang="fr-FR" sz="1600" dirty="0" smtClean="0">
                <a:solidFill>
                  <a:srgbClr val="1C8ED4"/>
                </a:solidFill>
              </a:rPr>
              <a:t> </a:t>
            </a:r>
            <a:r>
              <a:rPr lang="fr-FR" sz="1600" dirty="0" err="1" smtClean="0">
                <a:solidFill>
                  <a:srgbClr val="1C8ED4"/>
                </a:solidFill>
              </a:rPr>
              <a:t>neighbors</a:t>
            </a:r>
            <a:r>
              <a:rPr lang="fr-FR" sz="1600" dirty="0" smtClean="0">
                <a:solidFill>
                  <a:srgbClr val="1C8ED4"/>
                </a:solidFill>
              </a:rPr>
              <a:t> »</a:t>
            </a:r>
          </a:p>
          <a:p>
            <a:endParaRPr lang="fr-FR" sz="1600" dirty="0" smtClean="0">
              <a:solidFill>
                <a:srgbClr val="1C8ED4"/>
              </a:solidFill>
            </a:endParaRPr>
          </a:p>
          <a:p>
            <a:r>
              <a:rPr lang="fr-FR" sz="1600" dirty="0" smtClean="0"/>
              <a:t>Utiliser la  commande </a:t>
            </a:r>
            <a:r>
              <a:rPr lang="fr-FR" sz="1600" dirty="0" smtClean="0">
                <a:solidFill>
                  <a:srgbClr val="1C8ED4"/>
                </a:solidFill>
              </a:rPr>
              <a:t>« sh </a:t>
            </a:r>
            <a:r>
              <a:rPr lang="fr-FR" sz="1600" dirty="0" err="1" smtClean="0">
                <a:solidFill>
                  <a:srgbClr val="1C8ED4"/>
                </a:solidFill>
              </a:rPr>
              <a:t>ip</a:t>
            </a:r>
            <a:r>
              <a:rPr lang="fr-FR" sz="1600" dirty="0" smtClean="0">
                <a:solidFill>
                  <a:srgbClr val="1C8ED4"/>
                </a:solidFill>
              </a:rPr>
              <a:t> route » </a:t>
            </a:r>
            <a:r>
              <a:rPr lang="fr-FR" sz="1600" dirty="0" smtClean="0"/>
              <a:t>pour afficher le contenu des tables de routage sur R1, R2, et R3</a:t>
            </a:r>
          </a:p>
          <a:p>
            <a:pPr lvl="1"/>
            <a:endParaRPr lang="fr-FR" sz="1400" dirty="0" smtClean="0"/>
          </a:p>
          <a:p>
            <a:pPr lvl="0"/>
            <a:r>
              <a:rPr lang="fr-FR" sz="1600" dirty="0" smtClean="0"/>
              <a:t>Vérifier la connectivité de bout en bout entre les PC</a:t>
            </a:r>
          </a:p>
          <a:p>
            <a:endParaRPr lang="fr-FR" sz="1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67</a:t>
            </a:fld>
            <a:endParaRPr lang="fr-BE" dirty="0"/>
          </a:p>
        </p:txBody>
      </p:sp>
    </p:spTree>
    <p:extLst>
      <p:ext uri="{BB962C8B-B14F-4D97-AF65-F5344CB8AC3E}">
        <p14:creationId xmlns:p14="http://schemas.microsoft.com/office/powerpoint/2010/main" val="13675591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rotWithShape="1">
          <a:blip r:embed="rId3">
            <a:extLst>
              <a:ext uri="{28A0092B-C50C-407E-A947-70E740481C1C}">
                <a14:useLocalDpi xmlns:a14="http://schemas.microsoft.com/office/drawing/2010/main" val="0"/>
              </a:ext>
            </a:extLst>
          </a:blip>
          <a:srcRect l="851" t="18165" r="24060" b="21810"/>
          <a:stretch/>
        </p:blipFill>
        <p:spPr>
          <a:xfrm>
            <a:off x="5148064" y="2508137"/>
            <a:ext cx="3851920" cy="2307962"/>
          </a:xfrm>
          <a:prstGeom prst="snip2SameRect">
            <a:avLst>
              <a:gd name="adj1" fmla="val 16667"/>
              <a:gd name="adj2" fmla="val 8997"/>
            </a:avLst>
          </a:prstGeom>
        </p:spPr>
      </p:pic>
      <p:sp>
        <p:nvSpPr>
          <p:cNvPr id="2" name="Titre 1"/>
          <p:cNvSpPr>
            <a:spLocks noGrp="1"/>
          </p:cNvSpPr>
          <p:nvPr>
            <p:ph type="title"/>
          </p:nvPr>
        </p:nvSpPr>
        <p:spPr/>
        <p:txBody>
          <a:bodyPr>
            <a:normAutofit fontScale="90000"/>
          </a:bodyPr>
          <a:lstStyle/>
          <a:p>
            <a:r>
              <a:rPr lang="fr-FR" dirty="0"/>
              <a:t>Configuration de la bande passante et équilibrage de charge à coût égal et </a:t>
            </a:r>
            <a:r>
              <a:rPr lang="fr-FR" dirty="0" smtClean="0"/>
              <a:t>inégal</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68</a:t>
            </a:fld>
            <a:endParaRPr lang="fr-BE" dirty="0"/>
          </a:p>
        </p:txBody>
      </p:sp>
      <p:sp>
        <p:nvSpPr>
          <p:cNvPr id="11" name="Espace réservé du contenu 10"/>
          <p:cNvSpPr>
            <a:spLocks noGrp="1"/>
          </p:cNvSpPr>
          <p:nvPr>
            <p:ph sz="half" idx="4294967295"/>
          </p:nvPr>
        </p:nvSpPr>
        <p:spPr>
          <a:xfrm>
            <a:off x="150361" y="1642331"/>
            <a:ext cx="3977749" cy="1288544"/>
          </a:xfrm>
        </p:spPr>
        <p:style>
          <a:lnRef idx="2">
            <a:schemeClr val="accent6"/>
          </a:lnRef>
          <a:fillRef idx="1">
            <a:schemeClr val="lt1"/>
          </a:fillRef>
          <a:effectRef idx="0">
            <a:schemeClr val="accent6"/>
          </a:effectRef>
          <a:fontRef idx="minor">
            <a:schemeClr val="dk1"/>
          </a:fontRef>
        </p:style>
        <p:txBody>
          <a:bodyPr>
            <a:noAutofit/>
          </a:bodyPr>
          <a:lstStyle/>
          <a:p>
            <a:pPr marL="0" indent="0">
              <a:buNone/>
            </a:pPr>
            <a:r>
              <a:rPr lang="fr-FR" sz="1200" dirty="0"/>
              <a:t>Examiner la table de routage sur R3 et vous allez remarquer que R3 fait l’équilibrage de charge pour aller vers le réseau 192.168.10.5 car les deux routes ont la même métrique 268156. Cette métrique est dite FD </a:t>
            </a:r>
            <a:r>
              <a:rPr lang="fr-FR" sz="1200" dirty="0" smtClean="0"/>
              <a:t>(</a:t>
            </a:r>
            <a:r>
              <a:rPr lang="fr-FR" sz="1200" dirty="0" err="1" smtClean="0"/>
              <a:t>Feasible</a:t>
            </a:r>
            <a:r>
              <a:rPr lang="fr-FR" sz="1200" dirty="0" smtClean="0"/>
              <a:t> Distance )</a:t>
            </a:r>
          </a:p>
          <a:p>
            <a:endParaRPr lang="fr-FR" sz="1200" dirty="0"/>
          </a:p>
        </p:txBody>
      </p:sp>
      <p:graphicFrame>
        <p:nvGraphicFramePr>
          <p:cNvPr id="12" name="Tableau 11"/>
          <p:cNvGraphicFramePr>
            <a:graphicFrameLocks noGrp="1"/>
          </p:cNvGraphicFramePr>
          <p:nvPr>
            <p:extLst>
              <p:ext uri="{D42A27DB-BD31-4B8C-83A1-F6EECF244321}">
                <p14:modId xmlns:p14="http://schemas.microsoft.com/office/powerpoint/2010/main" val="1340567975"/>
              </p:ext>
            </p:extLst>
          </p:nvPr>
        </p:nvGraphicFramePr>
        <p:xfrm>
          <a:off x="4259298" y="1642331"/>
          <a:ext cx="4884702" cy="487680"/>
        </p:xfrm>
        <a:graphic>
          <a:graphicData uri="http://schemas.openxmlformats.org/drawingml/2006/table">
            <a:tbl>
              <a:tblPr firstRow="1" firstCol="1" bandRow="1">
                <a:tableStyleId>{5C22544A-7EE6-4342-B048-85BDC9FD1C3A}</a:tableStyleId>
              </a:tblPr>
              <a:tblGrid>
                <a:gridCol w="4884702"/>
              </a:tblGrid>
              <a:tr h="0">
                <a:tc>
                  <a:txBody>
                    <a:bodyPr/>
                    <a:lstStyle/>
                    <a:p>
                      <a:pPr>
                        <a:spcBef>
                          <a:spcPts val="600"/>
                        </a:spcBef>
                        <a:spcAft>
                          <a:spcPts val="600"/>
                        </a:spcAft>
                      </a:pPr>
                      <a:r>
                        <a:rPr lang="en-US" sz="1100" dirty="0">
                          <a:effectLst/>
                        </a:rPr>
                        <a:t>D       172.16.3.0/30 [90/</a:t>
                      </a:r>
                      <a:r>
                        <a:rPr lang="en-US" sz="1100" dirty="0">
                          <a:solidFill>
                            <a:srgbClr val="FFFF00"/>
                          </a:solidFill>
                          <a:effectLst/>
                        </a:rPr>
                        <a:t>2681856</a:t>
                      </a:r>
                      <a:r>
                        <a:rPr lang="en-US" sz="1100" dirty="0">
                          <a:effectLst/>
                        </a:rPr>
                        <a:t>] via 192.168.10.5, 00:25:24, Serial0/1/0</a:t>
                      </a:r>
                      <a:endParaRPr lang="fr-FR" sz="1100" dirty="0">
                        <a:effectLst/>
                      </a:endParaRPr>
                    </a:p>
                    <a:p>
                      <a:pPr>
                        <a:spcBef>
                          <a:spcPts val="600"/>
                        </a:spcBef>
                        <a:spcAft>
                          <a:spcPts val="600"/>
                        </a:spcAft>
                      </a:pPr>
                      <a:r>
                        <a:rPr lang="en-US" sz="1100" dirty="0">
                          <a:effectLst/>
                        </a:rPr>
                        <a:t>                                 </a:t>
                      </a:r>
                      <a:r>
                        <a:rPr lang="en-US" sz="1100" dirty="0" smtClean="0">
                          <a:effectLst/>
                        </a:rPr>
                        <a:t>[</a:t>
                      </a:r>
                      <a:r>
                        <a:rPr lang="en-US" sz="1100" dirty="0">
                          <a:effectLst/>
                        </a:rPr>
                        <a:t>90/</a:t>
                      </a:r>
                      <a:r>
                        <a:rPr lang="en-US" sz="1100" dirty="0">
                          <a:solidFill>
                            <a:srgbClr val="FFFF00"/>
                          </a:solidFill>
                          <a:effectLst/>
                        </a:rPr>
                        <a:t>2681856</a:t>
                      </a:r>
                      <a:r>
                        <a:rPr lang="en-US" sz="1100" dirty="0">
                          <a:effectLst/>
                        </a:rPr>
                        <a:t>] via 192.168.10.9, 00:25:24, Serial0/1/1</a:t>
                      </a:r>
                      <a:endParaRPr lang="fr-FR" sz="1100" dirty="0">
                        <a:solidFill>
                          <a:srgbClr val="000000"/>
                        </a:solidFill>
                        <a:effectLst/>
                        <a:latin typeface="Calibri" panose="020F0502020204030204" pitchFamily="34" charset="0"/>
                        <a:ea typeface="HG Mincho Light J"/>
                        <a:cs typeface="Arial Unicode MS" panose="020B0604020202020204" pitchFamily="34" charset="-128"/>
                      </a:endParaRPr>
                    </a:p>
                  </a:txBody>
                  <a:tcPr marL="68580" marR="68580" marT="0" marB="0"/>
                </a:tc>
              </a:tr>
            </a:tbl>
          </a:graphicData>
        </a:graphic>
      </p:graphicFrame>
      <p:sp>
        <p:nvSpPr>
          <p:cNvPr id="13" name="Rectangle 12"/>
          <p:cNvSpPr/>
          <p:nvPr/>
        </p:nvSpPr>
        <p:spPr>
          <a:xfrm>
            <a:off x="150361" y="3145532"/>
            <a:ext cx="4896544" cy="24482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anose="05000000000000000000" pitchFamily="2" charset="2"/>
              <a:buChar char="Ø"/>
            </a:pPr>
            <a:r>
              <a:rPr lang="fr-FR" sz="1200" dirty="0" smtClean="0"/>
              <a:t>Par défaut lorsque </a:t>
            </a:r>
            <a:r>
              <a:rPr lang="fr-FR" sz="1200" dirty="0"/>
              <a:t>deux routes avec deux métriques différentes sont possibles, pour joindre un réseau,  le routeur EIGRP choisit la route avec la métrique la plus </a:t>
            </a:r>
            <a:r>
              <a:rPr lang="fr-FR" sz="1200" dirty="0" smtClean="0"/>
              <a:t>faible</a:t>
            </a:r>
          </a:p>
          <a:p>
            <a:pPr marL="171450" indent="-171450">
              <a:buFont typeface="Wingdings" panose="05000000000000000000" pitchFamily="2" charset="2"/>
              <a:buChar char="Ø"/>
            </a:pPr>
            <a:r>
              <a:rPr lang="fr-FR" sz="1200" dirty="0" smtClean="0"/>
              <a:t>Pour </a:t>
            </a:r>
            <a:r>
              <a:rPr lang="fr-FR" sz="1200" dirty="0"/>
              <a:t>autoriser l’insertion des deux routes dans la table de routage et faire l’équilibrage de charge entre les deux on peut utiliser la « variance </a:t>
            </a:r>
            <a:r>
              <a:rPr lang="fr-FR" sz="1200" dirty="0" smtClean="0"/>
              <a:t>»</a:t>
            </a:r>
            <a:endParaRPr lang="fr-FR" sz="1200" dirty="0"/>
          </a:p>
          <a:p>
            <a:pPr marL="628650" lvl="1" indent="-171450">
              <a:buFont typeface="Arial" panose="020B0604020202020204" pitchFamily="34" charset="0"/>
              <a:buChar char="•"/>
            </a:pPr>
            <a:r>
              <a:rPr lang="fr-FR" sz="1200" b="1" dirty="0"/>
              <a:t>FD </a:t>
            </a:r>
            <a:r>
              <a:rPr lang="fr-FR" sz="1200" dirty="0"/>
              <a:t>: est la métrique de la meilleure route</a:t>
            </a:r>
          </a:p>
          <a:p>
            <a:pPr marL="628650" lvl="1" indent="-171450">
              <a:buFont typeface="Arial" panose="020B0604020202020204" pitchFamily="34" charset="0"/>
              <a:buChar char="•"/>
            </a:pPr>
            <a:r>
              <a:rPr lang="fr-FR" sz="1200" b="1" dirty="0"/>
              <a:t>FD’ :</a:t>
            </a:r>
            <a:r>
              <a:rPr lang="fr-FR" sz="1200" dirty="0"/>
              <a:t> est la métrique de la 2</a:t>
            </a:r>
            <a:r>
              <a:rPr lang="fr-FR" sz="1200" baseline="30000" dirty="0"/>
              <a:t>ème</a:t>
            </a:r>
            <a:r>
              <a:rPr lang="fr-FR" sz="1200" dirty="0"/>
              <a:t> route</a:t>
            </a:r>
          </a:p>
          <a:p>
            <a:pPr marL="628650" lvl="1" indent="-171450">
              <a:buFont typeface="Arial" panose="020B0604020202020204" pitchFamily="34" charset="0"/>
              <a:buChar char="•"/>
            </a:pPr>
            <a:r>
              <a:rPr lang="fr-FR" sz="1200" b="1" dirty="0"/>
              <a:t>V :</a:t>
            </a:r>
            <a:r>
              <a:rPr lang="fr-FR" sz="1200" dirty="0"/>
              <a:t> est la valeur de la variance</a:t>
            </a:r>
          </a:p>
          <a:p>
            <a:pPr marL="171450" indent="-171450">
              <a:buFont typeface="Wingdings" panose="05000000000000000000" pitchFamily="2" charset="2"/>
              <a:buChar char="Ø"/>
            </a:pPr>
            <a:r>
              <a:rPr lang="fr-FR" sz="1200" dirty="0"/>
              <a:t>Pour que la 2</a:t>
            </a:r>
            <a:r>
              <a:rPr lang="fr-FR" sz="1200" baseline="30000" dirty="0"/>
              <a:t>ème</a:t>
            </a:r>
            <a:r>
              <a:rPr lang="fr-FR" sz="1200" dirty="0"/>
              <a:t> route soit insérée  dans la table de routage il faut que FD &lt;= FD’ * V </a:t>
            </a:r>
          </a:p>
          <a:p>
            <a:pPr marL="171450" indent="-171450">
              <a:buFont typeface="Wingdings" panose="05000000000000000000" pitchFamily="2" charset="2"/>
              <a:buChar char="Ø"/>
            </a:pPr>
            <a:r>
              <a:rPr lang="fr-FR" sz="1200" dirty="0"/>
              <a:t>Pour fixer la valeur V, lancer la commande « variance V » dans la configuration d’EIGRP</a:t>
            </a:r>
          </a:p>
        </p:txBody>
      </p:sp>
    </p:spTree>
    <p:extLst>
      <p:ext uri="{BB962C8B-B14F-4D97-AF65-F5344CB8AC3E}">
        <p14:creationId xmlns:p14="http://schemas.microsoft.com/office/powerpoint/2010/main" val="15283463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rotWithShape="1">
          <a:blip r:embed="rId3">
            <a:extLst>
              <a:ext uri="{28A0092B-C50C-407E-A947-70E740481C1C}">
                <a14:useLocalDpi xmlns:a14="http://schemas.microsoft.com/office/drawing/2010/main" val="0"/>
              </a:ext>
            </a:extLst>
          </a:blip>
          <a:srcRect l="851" t="18165" r="24060" b="21810"/>
          <a:stretch/>
        </p:blipFill>
        <p:spPr>
          <a:xfrm>
            <a:off x="4572000" y="1705372"/>
            <a:ext cx="4320480" cy="2664296"/>
          </a:xfrm>
          <a:prstGeom prst="snip2SameRect">
            <a:avLst/>
          </a:prstGeom>
        </p:spPr>
      </p:pic>
      <p:sp>
        <p:nvSpPr>
          <p:cNvPr id="2" name="Titre 1"/>
          <p:cNvSpPr>
            <a:spLocks noGrp="1"/>
          </p:cNvSpPr>
          <p:nvPr>
            <p:ph type="title"/>
          </p:nvPr>
        </p:nvSpPr>
        <p:spPr/>
        <p:txBody>
          <a:bodyPr/>
          <a:lstStyle/>
          <a:p>
            <a:r>
              <a:rPr lang="fr-FR" smtClean="0"/>
              <a:t>Travail demandé</a:t>
            </a:r>
            <a:endParaRPr lang="fr-FR" dirty="0"/>
          </a:p>
        </p:txBody>
      </p:sp>
      <p:sp>
        <p:nvSpPr>
          <p:cNvPr id="3" name="Espace réservé du contenu 2"/>
          <p:cNvSpPr>
            <a:spLocks noGrp="1"/>
          </p:cNvSpPr>
          <p:nvPr>
            <p:ph sz="half" idx="1"/>
          </p:nvPr>
        </p:nvSpPr>
        <p:spPr/>
        <p:txBody>
          <a:bodyPr>
            <a:normAutofit fontScale="47500" lnSpcReduction="20000"/>
          </a:bodyPr>
          <a:lstStyle/>
          <a:p>
            <a:pPr lvl="0"/>
            <a:r>
              <a:rPr lang="fr-FR" dirty="0" smtClean="0"/>
              <a:t>Quelles sont les valeurs de la bande passante BW et du délai utilisées dans le calcul de la métrique EIGRP sur S0/1/1 de R3?</a:t>
            </a:r>
          </a:p>
          <a:p>
            <a:pPr lvl="0"/>
            <a:endParaRPr lang="fr-FR" dirty="0" smtClean="0"/>
          </a:p>
          <a:p>
            <a:pPr lvl="0"/>
            <a:r>
              <a:rPr lang="fr-FR" dirty="0" smtClean="0"/>
              <a:t>Quelles sont les valeurs de la bande passante BW et du délai utilisées dans le calcul de la métrique EIGRP sur S0/1/0 de R3?</a:t>
            </a:r>
          </a:p>
          <a:p>
            <a:pPr lvl="0"/>
            <a:endParaRPr lang="fr-FR" dirty="0" smtClean="0"/>
          </a:p>
          <a:p>
            <a:pPr lvl="0"/>
            <a:r>
              <a:rPr lang="fr-FR" dirty="0" smtClean="0"/>
              <a:t>Modifier la valeur de la variable BW sur l’interface S0/1/0. </a:t>
            </a:r>
          </a:p>
          <a:p>
            <a:pPr lvl="1"/>
            <a:r>
              <a:rPr lang="fr-FR" dirty="0" smtClean="0"/>
              <a:t>Cette commande ne modifie pas réellement la bande passante de l’interface. Elle a seulement une influence sur le calcul de la métrique du lien dans EIGRP</a:t>
            </a:r>
          </a:p>
          <a:p>
            <a:pPr lvl="0"/>
            <a:endParaRPr lang="fr-FR" dirty="0" smtClean="0"/>
          </a:p>
          <a:p>
            <a:pPr lvl="0"/>
            <a:r>
              <a:rPr lang="fr-FR" dirty="0" smtClean="0"/>
              <a:t>Examiner le contenu de la table de routage sur R3. Existe-t-il encore deux routes vers le réseau 172.16.3.0/30? Justifier votre réponse</a:t>
            </a:r>
          </a:p>
          <a:p>
            <a:pPr lvl="0"/>
            <a:endParaRPr lang="fr-FR" dirty="0" smtClean="0"/>
          </a:p>
          <a:p>
            <a:pPr lvl="0"/>
            <a:r>
              <a:rPr lang="fr-FR" dirty="0" smtClean="0"/>
              <a:t>Modifier la valeur de la « variance » pour avoir à nouveau 2 routes vers le réseau 172.16.3.0/30</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69</a:t>
            </a:fld>
            <a:endParaRPr lang="fr-BE" dirty="0"/>
          </a:p>
        </p:txBody>
      </p:sp>
    </p:spTree>
    <p:extLst>
      <p:ext uri="{BB962C8B-B14F-4D97-AF65-F5344CB8AC3E}">
        <p14:creationId xmlns:p14="http://schemas.microsoft.com/office/powerpoint/2010/main" val="139019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lstStyle/>
          <a:p>
            <a:r>
              <a:rPr lang="fr-FR" altLang="fr-FR" dirty="0" smtClean="0"/>
              <a:t>RIP: </a:t>
            </a:r>
            <a:r>
              <a:rPr lang="fr-FR" altLang="fr-FR" dirty="0" err="1" smtClean="0"/>
              <a:t>Routing</a:t>
            </a:r>
            <a:r>
              <a:rPr lang="fr-FR" altLang="fr-FR" dirty="0" smtClean="0"/>
              <a:t> Information Protocol</a:t>
            </a:r>
          </a:p>
        </p:txBody>
      </p:sp>
      <p:sp>
        <p:nvSpPr>
          <p:cNvPr id="3" name="Espace réservé du contenu 2"/>
          <p:cNvSpPr>
            <a:spLocks noGrp="1"/>
          </p:cNvSpPr>
          <p:nvPr>
            <p:ph idx="1"/>
          </p:nvPr>
        </p:nvSpPr>
        <p:spPr/>
        <p:txBody>
          <a:bodyPr>
            <a:normAutofit lnSpcReduction="10000"/>
          </a:bodyPr>
          <a:lstStyle/>
          <a:p>
            <a:r>
              <a:rPr lang="fr-FR" dirty="0" smtClean="0"/>
              <a:t>3 versions:</a:t>
            </a:r>
          </a:p>
          <a:p>
            <a:pPr lvl="1"/>
            <a:r>
              <a:rPr lang="fr-FR" dirty="0" smtClean="0"/>
              <a:t>RIPv1: RFC 1058 </a:t>
            </a:r>
          </a:p>
          <a:p>
            <a:pPr lvl="1"/>
            <a:r>
              <a:rPr lang="fr-FR" dirty="0" smtClean="0"/>
              <a:t>RIPv2: RFC1387, RFC1388 et RFC 1723</a:t>
            </a:r>
          </a:p>
          <a:p>
            <a:pPr lvl="1"/>
            <a:r>
              <a:rPr lang="fr-FR" dirty="0" err="1" smtClean="0"/>
              <a:t>RIPng</a:t>
            </a:r>
            <a:r>
              <a:rPr lang="fr-FR" dirty="0" smtClean="0"/>
              <a:t>: RFC2080 pour IPv6 uniquement</a:t>
            </a:r>
          </a:p>
          <a:p>
            <a:r>
              <a:rPr lang="fr-FR" dirty="0" smtClean="0"/>
              <a:t>Principales caractéristiques:</a:t>
            </a:r>
          </a:p>
          <a:p>
            <a:pPr lvl="1"/>
            <a:r>
              <a:rPr lang="fr-FR" dirty="0" smtClean="0"/>
              <a:t>Protocole à vecteur de distance</a:t>
            </a:r>
          </a:p>
          <a:p>
            <a:pPr lvl="2"/>
            <a:r>
              <a:rPr lang="fr-FR" dirty="0" smtClean="0"/>
              <a:t>Les routes sont annoncées sous la forme de vecteurs de distance et de direction </a:t>
            </a:r>
          </a:p>
          <a:p>
            <a:pPr lvl="3"/>
            <a:r>
              <a:rPr lang="fr-FR" dirty="0" smtClean="0"/>
              <a:t>Vecteur de distance (métrique): le nombre de sauts qui séparent le routeur du réseau de destination</a:t>
            </a:r>
          </a:p>
          <a:p>
            <a:pPr lvl="3"/>
            <a:r>
              <a:rPr lang="fr-FR" dirty="0" smtClean="0"/>
              <a:t>Direction (</a:t>
            </a:r>
            <a:r>
              <a:rPr lang="fr-FR" dirty="0" err="1" smtClean="0"/>
              <a:t>next</a:t>
            </a:r>
            <a:r>
              <a:rPr lang="fr-FR" dirty="0" smtClean="0"/>
              <a:t>-hop): l’interface dans laquelle les paquets doivent être transférés</a:t>
            </a:r>
          </a:p>
          <a:p>
            <a:pPr lvl="1"/>
            <a:r>
              <a:rPr lang="fr-FR" dirty="0" smtClean="0"/>
              <a:t>Si le nombre de sauts pour un réseau est supérieur à 15, RIP ne peut pas fournir de route à ce réseau</a:t>
            </a:r>
          </a:p>
          <a:p>
            <a:pPr lvl="1"/>
            <a:r>
              <a:rPr lang="fr-FR" dirty="0" smtClean="0"/>
              <a:t>Les mises à jour de routage sont envoyées par multicast (multidiffusion), périodiquement (toutes les 30 secondes dans la version 2)</a:t>
            </a:r>
          </a:p>
        </p:txBody>
      </p:sp>
      <p:sp>
        <p:nvSpPr>
          <p:cNvPr id="4" name="Espace réservé du numéro de diapositive 3"/>
          <p:cNvSpPr>
            <a:spLocks noGrp="1"/>
          </p:cNvSpPr>
          <p:nvPr>
            <p:ph type="sldNum" sz="quarter" idx="12"/>
          </p:nvPr>
        </p:nvSpPr>
        <p:spPr/>
        <p:txBody>
          <a:bodyPr/>
          <a:lstStyle/>
          <a:p>
            <a:fld id="{FF238921-3672-4012-82E5-D7416CBACA15}" type="slidenum">
              <a:rPr lang="fr-FR" smtClean="0"/>
              <a:pPr/>
              <a:t>7</a:t>
            </a:fld>
            <a:endParaRPr lang="fr-FR"/>
          </a:p>
        </p:txBody>
      </p:sp>
    </p:spTree>
    <p:extLst>
      <p:ext uri="{BB962C8B-B14F-4D97-AF65-F5344CB8AC3E}">
        <p14:creationId xmlns:p14="http://schemas.microsoft.com/office/powerpoint/2010/main" val="6827260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faire en autonomie</a:t>
            </a:r>
            <a:endParaRPr lang="fr-FR" dirty="0"/>
          </a:p>
        </p:txBody>
      </p:sp>
      <p:sp>
        <p:nvSpPr>
          <p:cNvPr id="6" name="Espace réservé du texte 5"/>
          <p:cNvSpPr>
            <a:spLocks noGrp="1"/>
          </p:cNvSpPr>
          <p:nvPr>
            <p:ph type="body" idx="1"/>
          </p:nvPr>
        </p:nvSpPr>
        <p:spPr/>
        <p:txBody>
          <a:bodyPr/>
          <a:lstStyle/>
          <a:p>
            <a:r>
              <a:rPr lang="fr-FR" smtClean="0"/>
              <a:t>Pour les 2 groupes A et B</a:t>
            </a:r>
            <a:endParaRPr lang="fr-FR" dirty="0"/>
          </a:p>
        </p:txBody>
      </p:sp>
      <p:sp>
        <p:nvSpPr>
          <p:cNvPr id="3" name="Espace réservé du contenu 2"/>
          <p:cNvSpPr>
            <a:spLocks noGrp="1"/>
          </p:cNvSpPr>
          <p:nvPr>
            <p:ph sz="half" idx="2"/>
          </p:nvPr>
        </p:nvSpPr>
        <p:spPr/>
        <p:txBody>
          <a:bodyPr>
            <a:normAutofit/>
          </a:bodyPr>
          <a:lstStyle/>
          <a:p>
            <a:r>
              <a:rPr lang="fr-FR" sz="1800" dirty="0" smtClean="0"/>
              <a:t>Lire le chapitre 5 sur le site de Cisco académie, module 3IRC-CGR-2018-2019</a:t>
            </a:r>
          </a:p>
          <a:p>
            <a:r>
              <a:rPr lang="fr-FR" sz="1800" dirty="0" smtClean="0"/>
              <a:t>Répondre au questionnaire du chapitre 5 en ligne</a:t>
            </a:r>
          </a:p>
          <a:p>
            <a:r>
              <a:rPr lang="fr-FR" sz="1800" dirty="0" smtClean="0"/>
              <a:t>Passer l’examen de fin du chapitre 5 en ligne</a:t>
            </a:r>
          </a:p>
        </p:txBody>
      </p:sp>
      <p:sp>
        <p:nvSpPr>
          <p:cNvPr id="7" name="Espace réservé du texte 6"/>
          <p:cNvSpPr>
            <a:spLocks noGrp="1"/>
          </p:cNvSpPr>
          <p:nvPr>
            <p:ph type="body" sz="quarter" idx="3"/>
          </p:nvPr>
        </p:nvSpPr>
        <p:spPr/>
        <p:txBody>
          <a:bodyPr/>
          <a:lstStyle/>
          <a:p>
            <a:r>
              <a:rPr lang="fr-FR" smtClean="0"/>
              <a:t>Pour le groupe C</a:t>
            </a:r>
            <a:endParaRPr lang="fr-FR" dirty="0"/>
          </a:p>
        </p:txBody>
      </p:sp>
      <p:sp>
        <p:nvSpPr>
          <p:cNvPr id="15" name="Espace réservé du contenu 14"/>
          <p:cNvSpPr>
            <a:spLocks noGrp="1"/>
          </p:cNvSpPr>
          <p:nvPr>
            <p:ph sz="quarter" idx="4"/>
          </p:nvPr>
        </p:nvSpPr>
        <p:spPr/>
        <p:txBody>
          <a:bodyPr>
            <a:normAutofit/>
          </a:bodyPr>
          <a:lstStyle/>
          <a:p>
            <a:r>
              <a:rPr lang="fr-FR" sz="1800" dirty="0" smtClean="0"/>
              <a:t>Lire le chapitre 6 sur le site de Cisco académie, module 3IRC-CGR-2018-2019</a:t>
            </a:r>
          </a:p>
          <a:p>
            <a:r>
              <a:rPr lang="fr-FR" sz="1800" dirty="0"/>
              <a:t>Répondre au questionnaire du chapitre 5 </a:t>
            </a:r>
            <a:r>
              <a:rPr lang="fr-FR" sz="1800" dirty="0" smtClean="0"/>
              <a:t>et 6 en ligne</a:t>
            </a:r>
          </a:p>
          <a:p>
            <a:r>
              <a:rPr lang="fr-FR" sz="1800" dirty="0" smtClean="0"/>
              <a:t>Passer l’examen de fin des chapitres 5 et 6 en ligne</a:t>
            </a:r>
          </a:p>
          <a:p>
            <a:endParaRPr lang="fr-FR" sz="1800" dirty="0" smtClean="0"/>
          </a:p>
          <a:p>
            <a:endParaRPr lang="fr-FR" sz="18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70</a:t>
            </a:fld>
            <a:endParaRPr lang="fr-BE" dirty="0"/>
          </a:p>
        </p:txBody>
      </p:sp>
    </p:spTree>
    <p:extLst>
      <p:ext uri="{BB962C8B-B14F-4D97-AF65-F5344CB8AC3E}">
        <p14:creationId xmlns:p14="http://schemas.microsoft.com/office/powerpoint/2010/main" val="607332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Références</a:t>
            </a:r>
            <a:endParaRPr lang="fr-FR" dirty="0"/>
          </a:p>
        </p:txBody>
      </p:sp>
      <p:sp>
        <p:nvSpPr>
          <p:cNvPr id="9" name="Espace réservé du contenu 8"/>
          <p:cNvSpPr>
            <a:spLocks noGrp="1"/>
          </p:cNvSpPr>
          <p:nvPr>
            <p:ph idx="1"/>
          </p:nvPr>
        </p:nvSpPr>
        <p:spPr/>
        <p:txBody>
          <a:bodyPr/>
          <a:lstStyle/>
          <a:p>
            <a:r>
              <a:rPr lang="fr-FR" dirty="0" smtClean="0"/>
              <a:t>Cisco.netacad.com (cursus CCNA R&amp;S et CCNP R&amp;S)</a:t>
            </a:r>
          </a:p>
          <a:p>
            <a:r>
              <a:rPr lang="fr-FR" dirty="0">
                <a:hlinkClick r:id="rId2"/>
              </a:rPr>
              <a:t>https://</a:t>
            </a:r>
            <a:r>
              <a:rPr lang="fr-FR" dirty="0" smtClean="0">
                <a:hlinkClick r:id="rId2"/>
              </a:rPr>
              <a:t>tools.ietf.org/html/rfc2453</a:t>
            </a:r>
            <a:r>
              <a:rPr lang="fr-FR" dirty="0" smtClean="0"/>
              <a:t> (RIPv2)</a:t>
            </a:r>
          </a:p>
          <a:p>
            <a:pPr marL="0" indent="0">
              <a:buNone/>
            </a:pPr>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71</a:t>
            </a:fld>
            <a:endParaRPr lang="fr-BE" dirty="0"/>
          </a:p>
        </p:txBody>
      </p:sp>
    </p:spTree>
    <p:extLst>
      <p:ext uri="{BB962C8B-B14F-4D97-AF65-F5344CB8AC3E}">
        <p14:creationId xmlns:p14="http://schemas.microsoft.com/office/powerpoint/2010/main" val="183282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p:txBody>
          <a:bodyPr/>
          <a:lstStyle/>
          <a:p>
            <a:r>
              <a:rPr lang="fr-FR" altLang="fr-FR" dirty="0" smtClean="0"/>
              <a:t>RIP: Fonctionnement </a:t>
            </a:r>
          </a:p>
        </p:txBody>
      </p:sp>
      <p:sp>
        <p:nvSpPr>
          <p:cNvPr id="3" name="Espace réservé du contenu 2"/>
          <p:cNvSpPr>
            <a:spLocks noGrp="1"/>
          </p:cNvSpPr>
          <p:nvPr>
            <p:ph sz="half" idx="1"/>
          </p:nvPr>
        </p:nvSpPr>
        <p:spPr/>
        <p:txBody>
          <a:bodyPr>
            <a:noAutofit/>
          </a:bodyPr>
          <a:lstStyle/>
          <a:p>
            <a:r>
              <a:rPr lang="fr-FR" sz="1400" dirty="0" smtClean="0"/>
              <a:t>RIP utilise 2 types de messages:</a:t>
            </a:r>
          </a:p>
          <a:p>
            <a:pPr lvl="1"/>
            <a:r>
              <a:rPr lang="fr-FR" sz="1200" dirty="0" smtClean="0"/>
              <a:t>Un message de requête</a:t>
            </a:r>
          </a:p>
          <a:p>
            <a:pPr lvl="1"/>
            <a:r>
              <a:rPr lang="fr-FR" sz="1200" dirty="0" smtClean="0"/>
              <a:t>Un message de réponse/diffusion</a:t>
            </a:r>
          </a:p>
          <a:p>
            <a:r>
              <a:rPr lang="fr-FR" sz="1400" dirty="0" smtClean="0"/>
              <a:t>Au démarrage : </a:t>
            </a:r>
          </a:p>
          <a:p>
            <a:pPr lvl="1"/>
            <a:r>
              <a:rPr lang="fr-FR" sz="1200" dirty="0" smtClean="0"/>
              <a:t>Après la configuration de RIP le routeur envoie, via chaque interface configurée avec RIP, un message de requête pour demander aux </a:t>
            </a:r>
            <a:r>
              <a:rPr lang="fr-FR" sz="1200" b="1" dirty="0" smtClean="0">
                <a:solidFill>
                  <a:srgbClr val="00B0F0"/>
                </a:solidFill>
              </a:rPr>
              <a:t>voisins</a:t>
            </a:r>
            <a:r>
              <a:rPr lang="fr-FR" sz="1200" dirty="0" smtClean="0"/>
              <a:t> l’envoi de leurs informations de routage (</a:t>
            </a:r>
            <a:r>
              <a:rPr lang="fr-FR" sz="1200" dirty="0">
                <a:solidFill>
                  <a:srgbClr val="1C8ED4"/>
                </a:solidFill>
              </a:rPr>
              <a:t>r</a:t>
            </a:r>
            <a:r>
              <a:rPr lang="fr-FR" sz="1200" dirty="0" smtClean="0">
                <a:solidFill>
                  <a:srgbClr val="1C8ED4"/>
                </a:solidFill>
              </a:rPr>
              <a:t>outes RIP + routes directement connectées et déclarées dans les configurations de RIP uniquement</a:t>
            </a:r>
            <a:r>
              <a:rPr lang="fr-FR" sz="1200" dirty="0" smtClean="0"/>
              <a:t>) </a:t>
            </a:r>
          </a:p>
          <a:p>
            <a:pPr lvl="1"/>
            <a:r>
              <a:rPr lang="fr-FR" sz="1200" dirty="0" smtClean="0"/>
              <a:t>Les routeurs voisins répondent par l’envoi des routes RIP qu’ils disposent dans leurs tables de routage ainsi que les réseaux déclarés dans leurs configurations RIP</a:t>
            </a:r>
          </a:p>
          <a:p>
            <a:pPr lvl="1"/>
            <a:r>
              <a:rPr lang="fr-FR" sz="1200" dirty="0" smtClean="0"/>
              <a:t>La mise à jour des routes dans la table de routage est alors déclenchée avec l’algorithme de </a:t>
            </a:r>
            <a:r>
              <a:rPr lang="fr-FR" sz="1200" b="1" dirty="0" smtClean="0">
                <a:solidFill>
                  <a:srgbClr val="1C8ED4"/>
                </a:solidFill>
              </a:rPr>
              <a:t>Bellman-Ford</a:t>
            </a:r>
          </a:p>
        </p:txBody>
      </p:sp>
      <p:grpSp>
        <p:nvGrpSpPr>
          <p:cNvPr id="26" name="Groupe 25"/>
          <p:cNvGrpSpPr/>
          <p:nvPr/>
        </p:nvGrpSpPr>
        <p:grpSpPr>
          <a:xfrm>
            <a:off x="4510722" y="1570984"/>
            <a:ext cx="4633278" cy="2137304"/>
            <a:chOff x="2958494" y="3541285"/>
            <a:chExt cx="5087825" cy="1757552"/>
          </a:xfrm>
        </p:grpSpPr>
        <p:grpSp>
          <p:nvGrpSpPr>
            <p:cNvPr id="29" name="Groupe 28"/>
            <p:cNvGrpSpPr/>
            <p:nvPr/>
          </p:nvGrpSpPr>
          <p:grpSpPr>
            <a:xfrm>
              <a:off x="2958494" y="3541285"/>
              <a:ext cx="5087825" cy="1757552"/>
              <a:chOff x="3169187" y="3989723"/>
              <a:chExt cx="5224462" cy="2242542"/>
            </a:xfrm>
          </p:grpSpPr>
          <p:grpSp>
            <p:nvGrpSpPr>
              <p:cNvPr id="35" name="Groupe 14"/>
              <p:cNvGrpSpPr>
                <a:grpSpLocks/>
              </p:cNvGrpSpPr>
              <p:nvPr/>
            </p:nvGrpSpPr>
            <p:grpSpPr bwMode="auto">
              <a:xfrm>
                <a:off x="3169187" y="3989723"/>
                <a:ext cx="5224462" cy="2242542"/>
                <a:chOff x="1466363" y="3573320"/>
                <a:chExt cx="5584073" cy="2523055"/>
              </a:xfrm>
            </p:grpSpPr>
            <p:pic>
              <p:nvPicPr>
                <p:cNvPr id="38" name="Picture 4"/>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11043"/>
                <a:stretch/>
              </p:blipFill>
              <p:spPr bwMode="auto">
                <a:xfrm>
                  <a:off x="1466363" y="3573320"/>
                  <a:ext cx="5584073" cy="252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Connecteur droit avec flèche 38"/>
                <p:cNvCxnSpPr/>
                <p:nvPr/>
              </p:nvCxnSpPr>
              <p:spPr>
                <a:xfrm flipH="1">
                  <a:off x="3268845" y="5733913"/>
                  <a:ext cx="12672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flipH="1" flipV="1">
                  <a:off x="4139899" y="4940056"/>
                  <a:ext cx="792391" cy="793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6" name="Connecteur droit avec flèche 35"/>
              <p:cNvCxnSpPr/>
              <p:nvPr/>
            </p:nvCxnSpPr>
            <p:spPr>
              <a:xfrm>
                <a:off x="5670547" y="5343439"/>
                <a:ext cx="571048" cy="56591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7" name="Connecteur droit avec flèche 36"/>
              <p:cNvCxnSpPr/>
              <p:nvPr/>
            </p:nvCxnSpPr>
            <p:spPr>
              <a:xfrm>
                <a:off x="4929186" y="6232265"/>
                <a:ext cx="1584326"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30" name="Groupe 29"/>
            <p:cNvGrpSpPr/>
            <p:nvPr/>
          </p:nvGrpSpPr>
          <p:grpSpPr>
            <a:xfrm>
              <a:off x="6296762" y="3738411"/>
              <a:ext cx="1227555" cy="681650"/>
              <a:chOff x="5829932" y="4520542"/>
              <a:chExt cx="1722774" cy="817980"/>
            </a:xfrm>
          </p:grpSpPr>
          <p:sp>
            <p:nvSpPr>
              <p:cNvPr id="31" name="ZoneTexte 14"/>
              <p:cNvSpPr txBox="1">
                <a:spLocks noChangeArrowheads="1"/>
              </p:cNvSpPr>
              <p:nvPr/>
            </p:nvSpPr>
            <p:spPr bwMode="auto">
              <a:xfrm>
                <a:off x="5895355" y="4520542"/>
                <a:ext cx="1657351" cy="30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400" dirty="0" smtClean="0">
                    <a:latin typeface="Arial" charset="0"/>
                  </a:rPr>
                  <a:t>Requête</a:t>
                </a:r>
                <a:endParaRPr lang="fr-FR" altLang="fr-FR" sz="1400" dirty="0">
                  <a:latin typeface="Arial" charset="0"/>
                </a:endParaRPr>
              </a:p>
            </p:txBody>
          </p:sp>
          <p:sp>
            <p:nvSpPr>
              <p:cNvPr id="32" name="ZoneTexte 24"/>
              <p:cNvSpPr txBox="1">
                <a:spLocks noChangeArrowheads="1"/>
              </p:cNvSpPr>
              <p:nvPr/>
            </p:nvSpPr>
            <p:spPr bwMode="auto">
              <a:xfrm>
                <a:off x="5829932" y="5030990"/>
                <a:ext cx="1657351" cy="30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400" dirty="0" smtClean="0">
                    <a:latin typeface="Arial" charset="0"/>
                  </a:rPr>
                  <a:t>Réponse</a:t>
                </a:r>
                <a:endParaRPr lang="fr-FR" altLang="fr-FR" sz="1400" dirty="0">
                  <a:latin typeface="Arial" charset="0"/>
                </a:endParaRPr>
              </a:p>
            </p:txBody>
          </p:sp>
          <p:cxnSp>
            <p:nvCxnSpPr>
              <p:cNvPr id="33" name="Connecteur droit avec flèche 32"/>
              <p:cNvCxnSpPr/>
              <p:nvPr/>
            </p:nvCxnSpPr>
            <p:spPr bwMode="auto">
              <a:xfrm>
                <a:off x="5895355" y="4828074"/>
                <a:ext cx="1620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5913611" y="5338522"/>
                <a:ext cx="158432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sp>
        <p:nvSpPr>
          <p:cNvPr id="2" name="Espace réservé du numéro de diapositive 1"/>
          <p:cNvSpPr>
            <a:spLocks noGrp="1"/>
          </p:cNvSpPr>
          <p:nvPr>
            <p:ph type="sldNum" sz="quarter" idx="12"/>
          </p:nvPr>
        </p:nvSpPr>
        <p:spPr/>
        <p:txBody>
          <a:bodyPr/>
          <a:lstStyle/>
          <a:p>
            <a:fld id="{CF4668DC-857F-487D-BFFA-8C0CA5037977}" type="slidenum">
              <a:rPr lang="fr-BE" smtClean="0"/>
              <a:t>8</a:t>
            </a:fld>
            <a:endParaRPr lang="fr-BE" dirty="0"/>
          </a:p>
        </p:txBody>
      </p:sp>
    </p:spTree>
    <p:extLst>
      <p:ext uri="{BB962C8B-B14F-4D97-AF65-F5344CB8AC3E}">
        <p14:creationId xmlns:p14="http://schemas.microsoft.com/office/powerpoint/2010/main" val="2367780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e 19"/>
          <p:cNvGrpSpPr/>
          <p:nvPr/>
        </p:nvGrpSpPr>
        <p:grpSpPr>
          <a:xfrm>
            <a:off x="4448556" y="1946722"/>
            <a:ext cx="4633278" cy="2137304"/>
            <a:chOff x="3934008" y="3456500"/>
            <a:chExt cx="4633278" cy="2137304"/>
          </a:xfrm>
        </p:grpSpPr>
        <p:grpSp>
          <p:nvGrpSpPr>
            <p:cNvPr id="8" name="Groupe 7"/>
            <p:cNvGrpSpPr/>
            <p:nvPr/>
          </p:nvGrpSpPr>
          <p:grpSpPr>
            <a:xfrm>
              <a:off x="3934008" y="3456500"/>
              <a:ext cx="4633278" cy="2137304"/>
              <a:chOff x="2958494" y="3541285"/>
              <a:chExt cx="5087825" cy="1757552"/>
            </a:xfrm>
          </p:grpSpPr>
          <p:grpSp>
            <p:nvGrpSpPr>
              <p:cNvPr id="58372" name="Groupe 14"/>
              <p:cNvGrpSpPr>
                <a:grpSpLocks/>
              </p:cNvGrpSpPr>
              <p:nvPr/>
            </p:nvGrpSpPr>
            <p:grpSpPr bwMode="auto">
              <a:xfrm>
                <a:off x="2958494" y="3541285"/>
                <a:ext cx="5087825" cy="1757552"/>
                <a:chOff x="1466363" y="3573320"/>
                <a:chExt cx="5584073" cy="2523055"/>
              </a:xfrm>
            </p:grpSpPr>
            <p:pic>
              <p:nvPicPr>
                <p:cNvPr id="58382" name="Picture 4"/>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11043"/>
                <a:stretch/>
              </p:blipFill>
              <p:spPr bwMode="auto">
                <a:xfrm>
                  <a:off x="1466363" y="3573320"/>
                  <a:ext cx="5584073" cy="252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avec flèche 12"/>
                <p:cNvCxnSpPr/>
                <p:nvPr/>
              </p:nvCxnSpPr>
              <p:spPr>
                <a:xfrm flipH="1">
                  <a:off x="3268845" y="5733913"/>
                  <a:ext cx="1267248"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Connecteur droit avec flèche 13"/>
                <p:cNvCxnSpPr/>
                <p:nvPr/>
              </p:nvCxnSpPr>
              <p:spPr>
                <a:xfrm flipH="1" flipV="1">
                  <a:off x="4139899" y="4940056"/>
                  <a:ext cx="792391" cy="79301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nvGrpSpPr>
              <p:cNvPr id="21" name="Groupe 20"/>
              <p:cNvGrpSpPr/>
              <p:nvPr/>
            </p:nvGrpSpPr>
            <p:grpSpPr>
              <a:xfrm>
                <a:off x="6343375" y="3738419"/>
                <a:ext cx="1469877" cy="494571"/>
                <a:chOff x="5895355" y="4520542"/>
                <a:chExt cx="2062855" cy="593484"/>
              </a:xfrm>
            </p:grpSpPr>
            <p:sp>
              <p:nvSpPr>
                <p:cNvPr id="22" name="ZoneTexte 14"/>
                <p:cNvSpPr txBox="1">
                  <a:spLocks noChangeArrowheads="1"/>
                </p:cNvSpPr>
                <p:nvPr/>
              </p:nvSpPr>
              <p:spPr bwMode="auto">
                <a:xfrm>
                  <a:off x="5895355" y="4520542"/>
                  <a:ext cx="2062855" cy="5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400" dirty="0" smtClean="0">
                      <a:latin typeface="Arial" charset="0"/>
                    </a:rPr>
                    <a:t>Multidiffusion périodique</a:t>
                  </a:r>
                  <a:endParaRPr lang="fr-FR" altLang="fr-FR" sz="1400" dirty="0">
                    <a:latin typeface="Arial" charset="0"/>
                  </a:endParaRPr>
                </a:p>
              </p:txBody>
            </p:sp>
            <p:cxnSp>
              <p:nvCxnSpPr>
                <p:cNvPr id="24" name="Connecteur droit avec flèche 23"/>
                <p:cNvCxnSpPr/>
                <p:nvPr/>
              </p:nvCxnSpPr>
              <p:spPr bwMode="auto">
                <a:xfrm>
                  <a:off x="5944931" y="5114026"/>
                  <a:ext cx="1620836"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cxnSp>
          <p:nvCxnSpPr>
            <p:cNvPr id="4" name="Connecteur droit avec flèche 3"/>
            <p:cNvCxnSpPr/>
            <p:nvPr/>
          </p:nvCxnSpPr>
          <p:spPr>
            <a:xfrm>
              <a:off x="6185702" y="4769569"/>
              <a:ext cx="525738" cy="54748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9" name="Connecteur droit avec flèche 18"/>
            <p:cNvCxnSpPr/>
            <p:nvPr/>
          </p:nvCxnSpPr>
          <p:spPr>
            <a:xfrm flipH="1">
              <a:off x="5652120" y="4678519"/>
              <a:ext cx="464505" cy="55524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6" name="Connecteur droit avec flèche 25"/>
            <p:cNvCxnSpPr/>
            <p:nvPr/>
          </p:nvCxnSpPr>
          <p:spPr>
            <a:xfrm>
              <a:off x="7048653" y="4441676"/>
              <a:ext cx="1051739"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9" name="Connecteur droit avec flèche 28"/>
            <p:cNvCxnSpPr/>
            <p:nvPr/>
          </p:nvCxnSpPr>
          <p:spPr>
            <a:xfrm>
              <a:off x="5332876" y="5582651"/>
              <a:ext cx="161538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 name="Connecteur droit avec flèche 29"/>
            <p:cNvCxnSpPr/>
            <p:nvPr/>
          </p:nvCxnSpPr>
          <p:spPr>
            <a:xfrm flipV="1">
              <a:off x="5280977" y="4369669"/>
              <a:ext cx="603395" cy="67364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 name="Connecteur droit avec flèche 30"/>
            <p:cNvCxnSpPr/>
            <p:nvPr/>
          </p:nvCxnSpPr>
          <p:spPr>
            <a:xfrm>
              <a:off x="7048653" y="4585692"/>
              <a:ext cx="1052951"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58370" name="Titre 1"/>
          <p:cNvSpPr>
            <a:spLocks noGrp="1"/>
          </p:cNvSpPr>
          <p:nvPr>
            <p:ph type="title"/>
          </p:nvPr>
        </p:nvSpPr>
        <p:spPr/>
        <p:txBody>
          <a:bodyPr/>
          <a:lstStyle/>
          <a:p>
            <a:r>
              <a:rPr lang="fr-FR" altLang="fr-FR" dirty="0" smtClean="0"/>
              <a:t>RIP: Fonctionnement </a:t>
            </a:r>
          </a:p>
        </p:txBody>
      </p:sp>
      <p:sp>
        <p:nvSpPr>
          <p:cNvPr id="3" name="Espace réservé du contenu 2"/>
          <p:cNvSpPr>
            <a:spLocks noGrp="1"/>
          </p:cNvSpPr>
          <p:nvPr>
            <p:ph sz="half" idx="1"/>
          </p:nvPr>
        </p:nvSpPr>
        <p:spPr>
          <a:xfrm>
            <a:off x="251520" y="1345332"/>
            <a:ext cx="4038600" cy="3931920"/>
          </a:xfrm>
        </p:spPr>
        <p:txBody>
          <a:bodyPr>
            <a:noAutofit/>
          </a:bodyPr>
          <a:lstStyle/>
          <a:p>
            <a:r>
              <a:rPr lang="fr-FR" sz="1400" b="1" dirty="0" smtClean="0">
                <a:solidFill>
                  <a:srgbClr val="1C8ED4"/>
                </a:solidFill>
              </a:rPr>
              <a:t>Après le démarrage</a:t>
            </a:r>
          </a:p>
          <a:p>
            <a:pPr lvl="1"/>
            <a:r>
              <a:rPr lang="fr-FR" sz="1200" dirty="0"/>
              <a:t>Suite à </a:t>
            </a:r>
            <a:r>
              <a:rPr lang="fr-FR" sz="1200" dirty="0" smtClean="0"/>
              <a:t>la </a:t>
            </a:r>
            <a:r>
              <a:rPr lang="fr-FR" sz="1200" dirty="0"/>
              <a:t>phase de démarrage chaque </a:t>
            </a:r>
            <a:r>
              <a:rPr lang="fr-FR" sz="1200" dirty="0" smtClean="0"/>
              <a:t>routeur RIP envoie </a:t>
            </a:r>
            <a:r>
              <a:rPr lang="fr-FR" sz="1200" dirty="0"/>
              <a:t>périodiquement des messages à destination </a:t>
            </a:r>
            <a:r>
              <a:rPr lang="fr-FR" sz="1200" dirty="0" smtClean="0"/>
              <a:t>de tous les autres routeurs RIP par multicast (vers l’adresse 224.0.0.9)</a:t>
            </a:r>
          </a:p>
          <a:p>
            <a:pPr lvl="2"/>
            <a:r>
              <a:rPr lang="fr-FR" sz="1000" dirty="0" smtClean="0"/>
              <a:t>Tous les routeurs RIP font partie de ce groupe multicast</a:t>
            </a:r>
          </a:p>
          <a:p>
            <a:pPr lvl="2"/>
            <a:r>
              <a:rPr lang="fr-FR" sz="1000" dirty="0" smtClean="0"/>
              <a:t>L’adresse 224.0.0.9 est réservée pour RIPv2</a:t>
            </a:r>
          </a:p>
          <a:p>
            <a:pPr lvl="1"/>
            <a:r>
              <a:rPr lang="fr-FR" sz="1200" dirty="0" smtClean="0"/>
              <a:t>Les messages RIP échangés entre les routeurs sont encapsulés dans des paquets UDP (port 520 pour RIPv2)</a:t>
            </a:r>
          </a:p>
          <a:p>
            <a:pPr lvl="1"/>
            <a:r>
              <a:rPr lang="fr-FR" sz="1200" dirty="0" smtClean="0"/>
              <a:t>Les messages envoyés par un routeur contiennent</a:t>
            </a:r>
            <a:r>
              <a:rPr lang="fr-FR" sz="1200" b="1" dirty="0" smtClean="0">
                <a:solidFill>
                  <a:srgbClr val="00B0F0"/>
                </a:solidFill>
              </a:rPr>
              <a:t> l’intégralité </a:t>
            </a:r>
            <a:r>
              <a:rPr lang="fr-FR" sz="1200" dirty="0" smtClean="0"/>
              <a:t>des informations de routage RIP</a:t>
            </a:r>
            <a:endParaRPr lang="fr-FR" sz="1200" b="1" dirty="0" smtClean="0">
              <a:solidFill>
                <a:srgbClr val="1C8ED4"/>
              </a:solidFill>
            </a:endParaRPr>
          </a:p>
          <a:p>
            <a:pPr lvl="1"/>
            <a:endParaRPr lang="fr-FR" sz="1200"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9</a:t>
            </a:fld>
            <a:endParaRPr lang="fr-BE" dirty="0"/>
          </a:p>
        </p:txBody>
      </p:sp>
    </p:spTree>
    <p:extLst>
      <p:ext uri="{BB962C8B-B14F-4D97-AF65-F5344CB8AC3E}">
        <p14:creationId xmlns:p14="http://schemas.microsoft.com/office/powerpoint/2010/main" val="721984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10671</TotalTime>
  <Words>3482</Words>
  <Application>Microsoft Office PowerPoint</Application>
  <PresentationFormat>Affichage à l'écran (16:10)</PresentationFormat>
  <Paragraphs>672</Paragraphs>
  <Slides>71</Slides>
  <Notes>58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71</vt:i4>
      </vt:variant>
    </vt:vector>
  </HeadingPairs>
  <TitlesOfParts>
    <vt:vector size="79" baseType="lpstr">
      <vt:lpstr>Arial Unicode MS</vt:lpstr>
      <vt:lpstr>ＭＳ Ｐゴシック</vt:lpstr>
      <vt:lpstr>Arial</vt:lpstr>
      <vt:lpstr>Calibri</vt:lpstr>
      <vt:lpstr>Courier New</vt:lpstr>
      <vt:lpstr>HG Mincho Light J</vt:lpstr>
      <vt:lpstr>Wingdings</vt:lpstr>
      <vt:lpstr>Clarté</vt:lpstr>
      <vt:lpstr>Concepts GÉNÉRAUX DES RÉSEAUX</vt:lpstr>
      <vt:lpstr>Objectifs</vt:lpstr>
      <vt:lpstr>Les composants des protocoles de routage dynamique</vt:lpstr>
      <vt:lpstr>Les composants des protocoles de routage dynamique</vt:lpstr>
      <vt:lpstr>Classification des protocoles de routage dynamique</vt:lpstr>
      <vt:lpstr>RIPv2</vt:lpstr>
      <vt:lpstr>RIP: Routing Information Protocol</vt:lpstr>
      <vt:lpstr>RIP: Fonctionnement </vt:lpstr>
      <vt:lpstr>RIP: Fonctionnement </vt:lpstr>
      <vt:lpstr>RIP: format de message</vt:lpstr>
      <vt:lpstr>RIP: Calcul des routes</vt:lpstr>
      <vt:lpstr>Configuration RIP</vt:lpstr>
      <vt:lpstr>La commande network</vt:lpstr>
      <vt:lpstr>Résumé automatique des routes « auto-summary » Cas d’application de l’auto-summary</vt:lpstr>
      <vt:lpstr>Résumé automatique des routes « auto-summary » Cas de non application de l’auto-summary</vt:lpstr>
      <vt:lpstr>Travail demandé</vt:lpstr>
      <vt:lpstr>Travail demandé</vt:lpstr>
      <vt:lpstr>Travail demandé : partie-I</vt:lpstr>
      <vt:lpstr>Travail demandé :  partie-II Configuration de RIPV2 avec l’option auto-summary</vt:lpstr>
      <vt:lpstr>Travail demandé :  partie-III Configuration de RIPV2 avec l’option auto-summary  désactivée</vt:lpstr>
      <vt:lpstr>Commandes utiles pour la vérification du routage RIP</vt:lpstr>
      <vt:lpstr>Optimisation et sécurisation des échanges RIP</vt:lpstr>
      <vt:lpstr>Optimisation et sécurisation des échanges RIP</vt:lpstr>
      <vt:lpstr>Propagation d'une route par défaut avec RIP</vt:lpstr>
      <vt:lpstr>Travail demandé : Partie - I</vt:lpstr>
      <vt:lpstr>Travail demandé : Partie - II</vt:lpstr>
      <vt:lpstr>EIGRP (Enhanced Interior Gateway Routing Protocol)</vt:lpstr>
      <vt:lpstr>EIGRP</vt:lpstr>
      <vt:lpstr>Fonctionnalités du protocole EIGRP</vt:lpstr>
      <vt:lpstr>Modules dépendants d'un protocole</vt:lpstr>
      <vt:lpstr>Types de messages EIGRP</vt:lpstr>
      <vt:lpstr>Messages Hello</vt:lpstr>
      <vt:lpstr> Messages Update et Ack</vt:lpstr>
      <vt:lpstr>Messages Query et Reply</vt:lpstr>
      <vt:lpstr>Encapsulation des messages EIGRP</vt:lpstr>
      <vt:lpstr>En-tête de paquet EIGRP et TLV</vt:lpstr>
      <vt:lpstr>Travail demandé</vt:lpstr>
      <vt:lpstr>Activer EIGRP sur un routeur</vt:lpstr>
      <vt:lpstr>Numéros de système autonome</vt:lpstr>
      <vt:lpstr>ID de routeur EIGRP</vt:lpstr>
      <vt:lpstr>Configuration de l'ID de routeur EIGRP</vt:lpstr>
      <vt:lpstr>La commande network</vt:lpstr>
      <vt:lpstr>La commande network</vt:lpstr>
      <vt:lpstr>Commande network et masque générique</vt:lpstr>
      <vt:lpstr>Commande passive interface</vt:lpstr>
      <vt:lpstr>Fonctionnement du protocole et paramètres EIGRP</vt:lpstr>
      <vt:lpstr>Contiguïté de voisinage EIGRP</vt:lpstr>
      <vt:lpstr>Table topologique EIGRP</vt:lpstr>
      <vt:lpstr>Convergence EIGRP</vt:lpstr>
      <vt:lpstr>Métrique composite EIGRP</vt:lpstr>
      <vt:lpstr>Examining Interface Values</vt:lpstr>
      <vt:lpstr>Bandwidth</vt:lpstr>
      <vt:lpstr> Délai</vt:lpstr>
      <vt:lpstr>Mode de calcul de la métrique EIGRP</vt:lpstr>
      <vt:lpstr>Algorithme DUAL et table topologique</vt:lpstr>
      <vt:lpstr> DUAL: Successeur et distance de faisabilité</vt:lpstr>
      <vt:lpstr> DUAL Successeurs potentiels</vt:lpstr>
      <vt:lpstr>DUAL Successeurs potentiels</vt:lpstr>
      <vt:lpstr> Table topologique : aucun successeur potentiel</vt:lpstr>
      <vt:lpstr>DUAL Finite State Machine (FSM)</vt:lpstr>
      <vt:lpstr>DUAL: Troubleshooting</vt:lpstr>
      <vt:lpstr>DUAL: Troubleshooting</vt:lpstr>
      <vt:lpstr>Vérification du protocole EIGRP</vt:lpstr>
      <vt:lpstr>Vérification du protocole EIGRP </vt:lpstr>
      <vt:lpstr>Vérification du protocole EIGRP</vt:lpstr>
      <vt:lpstr>Travail demandé</vt:lpstr>
      <vt:lpstr>Travail demandé</vt:lpstr>
      <vt:lpstr>Configuration de la bande passante et équilibrage de charge à coût égal et inégal</vt:lpstr>
      <vt:lpstr>Travail demandé</vt:lpstr>
      <vt:lpstr>A faire en autonomie</vt:lpstr>
      <vt:lpstr>Références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Concepts des Réseaux et Protocoles (CRP)</dc:title>
  <dc:creator>Taghrid ASFOUR</dc:creator>
  <cp:lastModifiedBy>Taghrid ASFOUR</cp:lastModifiedBy>
  <cp:revision>428</cp:revision>
  <cp:lastPrinted>2019-01-15T11:06:20Z</cp:lastPrinted>
  <dcterms:created xsi:type="dcterms:W3CDTF">2018-05-17T09:57:17Z</dcterms:created>
  <dcterms:modified xsi:type="dcterms:W3CDTF">2019-02-04T13:50:43Z</dcterms:modified>
</cp:coreProperties>
</file>