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91"/>
  </p:notesMasterIdLst>
  <p:handoutMasterIdLst>
    <p:handoutMasterId r:id="rId92"/>
  </p:handoutMasterIdLst>
  <p:sldIdLst>
    <p:sldId id="256" r:id="rId2"/>
    <p:sldId id="257" r:id="rId3"/>
    <p:sldId id="350" r:id="rId4"/>
    <p:sldId id="320" r:id="rId5"/>
    <p:sldId id="259" r:id="rId6"/>
    <p:sldId id="260" r:id="rId7"/>
    <p:sldId id="261" r:id="rId8"/>
    <p:sldId id="262" r:id="rId9"/>
    <p:sldId id="263" r:id="rId10"/>
    <p:sldId id="321" r:id="rId11"/>
    <p:sldId id="323" r:id="rId12"/>
    <p:sldId id="264" r:id="rId13"/>
    <p:sldId id="265" r:id="rId14"/>
    <p:sldId id="266" r:id="rId15"/>
    <p:sldId id="267" r:id="rId16"/>
    <p:sldId id="268" r:id="rId17"/>
    <p:sldId id="269" r:id="rId18"/>
    <p:sldId id="270" r:id="rId19"/>
    <p:sldId id="271" r:id="rId20"/>
    <p:sldId id="329" r:id="rId21"/>
    <p:sldId id="328" r:id="rId22"/>
    <p:sldId id="326" r:id="rId23"/>
    <p:sldId id="278" r:id="rId24"/>
    <p:sldId id="325" r:id="rId25"/>
    <p:sldId id="277" r:id="rId26"/>
    <p:sldId id="330" r:id="rId27"/>
    <p:sldId id="272" r:id="rId28"/>
    <p:sldId id="324" r:id="rId29"/>
    <p:sldId id="331" r:id="rId30"/>
    <p:sldId id="332" r:id="rId31"/>
    <p:sldId id="274" r:id="rId32"/>
    <p:sldId id="333" r:id="rId33"/>
    <p:sldId id="279" r:id="rId34"/>
    <p:sldId id="280" r:id="rId35"/>
    <p:sldId id="281" r:id="rId36"/>
    <p:sldId id="282" r:id="rId37"/>
    <p:sldId id="284" r:id="rId38"/>
    <p:sldId id="340" r:id="rId39"/>
    <p:sldId id="285" r:id="rId40"/>
    <p:sldId id="286" r:id="rId41"/>
    <p:sldId id="287" r:id="rId42"/>
    <p:sldId id="288" r:id="rId43"/>
    <p:sldId id="289" r:id="rId44"/>
    <p:sldId id="290" r:id="rId45"/>
    <p:sldId id="291" r:id="rId46"/>
    <p:sldId id="292" r:id="rId47"/>
    <p:sldId id="293" r:id="rId48"/>
    <p:sldId id="334" r:id="rId49"/>
    <p:sldId id="335" r:id="rId50"/>
    <p:sldId id="341" r:id="rId51"/>
    <p:sldId id="336" r:id="rId52"/>
    <p:sldId id="337" r:id="rId53"/>
    <p:sldId id="338" r:id="rId54"/>
    <p:sldId id="339" r:id="rId55"/>
    <p:sldId id="342" r:id="rId56"/>
    <p:sldId id="343" r:id="rId57"/>
    <p:sldId id="345" r:id="rId58"/>
    <p:sldId id="344" r:id="rId59"/>
    <p:sldId id="346" r:id="rId60"/>
    <p:sldId id="347" r:id="rId61"/>
    <p:sldId id="294" r:id="rId62"/>
    <p:sldId id="295" r:id="rId63"/>
    <p:sldId id="348" r:id="rId64"/>
    <p:sldId id="296" r:id="rId65"/>
    <p:sldId id="297" r:id="rId66"/>
    <p:sldId id="349" r:id="rId67"/>
    <p:sldId id="298" r:id="rId68"/>
    <p:sldId id="299" r:id="rId69"/>
    <p:sldId id="300" r:id="rId70"/>
    <p:sldId id="301" r:id="rId71"/>
    <p:sldId id="302" r:id="rId72"/>
    <p:sldId id="303" r:id="rId73"/>
    <p:sldId id="304" r:id="rId74"/>
    <p:sldId id="306" r:id="rId75"/>
    <p:sldId id="307" r:id="rId76"/>
    <p:sldId id="308" r:id="rId77"/>
    <p:sldId id="309" r:id="rId78"/>
    <p:sldId id="310" r:id="rId79"/>
    <p:sldId id="311" r:id="rId80"/>
    <p:sldId id="312" r:id="rId81"/>
    <p:sldId id="313" r:id="rId82"/>
    <p:sldId id="314" r:id="rId83"/>
    <p:sldId id="315" r:id="rId84"/>
    <p:sldId id="316" r:id="rId85"/>
    <p:sldId id="317" r:id="rId86"/>
    <p:sldId id="318" r:id="rId87"/>
    <p:sldId id="351" r:id="rId88"/>
    <p:sldId id="352" r:id="rId89"/>
    <p:sldId id="319" r:id="rId90"/>
  </p:sldIdLst>
  <p:sldSz cx="9144000" cy="5715000" type="screen16x1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08FBD08-4912-4BC2-9E24-FDA4BF3F7F07}">
          <p14:sldIdLst>
            <p14:sldId id="256"/>
            <p14:sldId id="257"/>
            <p14:sldId id="350"/>
            <p14:sldId id="320"/>
            <p14:sldId id="259"/>
            <p14:sldId id="260"/>
            <p14:sldId id="261"/>
            <p14:sldId id="262"/>
            <p14:sldId id="263"/>
            <p14:sldId id="321"/>
            <p14:sldId id="323"/>
            <p14:sldId id="264"/>
            <p14:sldId id="265"/>
            <p14:sldId id="266"/>
            <p14:sldId id="267"/>
            <p14:sldId id="268"/>
            <p14:sldId id="269"/>
            <p14:sldId id="270"/>
            <p14:sldId id="271"/>
            <p14:sldId id="329"/>
            <p14:sldId id="328"/>
            <p14:sldId id="326"/>
            <p14:sldId id="278"/>
            <p14:sldId id="325"/>
            <p14:sldId id="277"/>
            <p14:sldId id="330"/>
            <p14:sldId id="272"/>
            <p14:sldId id="324"/>
            <p14:sldId id="331"/>
            <p14:sldId id="332"/>
            <p14:sldId id="274"/>
            <p14:sldId id="333"/>
            <p14:sldId id="279"/>
            <p14:sldId id="280"/>
            <p14:sldId id="281"/>
            <p14:sldId id="282"/>
            <p14:sldId id="284"/>
            <p14:sldId id="340"/>
            <p14:sldId id="285"/>
            <p14:sldId id="286"/>
            <p14:sldId id="287"/>
            <p14:sldId id="288"/>
            <p14:sldId id="289"/>
            <p14:sldId id="290"/>
            <p14:sldId id="291"/>
            <p14:sldId id="292"/>
            <p14:sldId id="293"/>
            <p14:sldId id="334"/>
            <p14:sldId id="335"/>
            <p14:sldId id="341"/>
            <p14:sldId id="336"/>
            <p14:sldId id="337"/>
            <p14:sldId id="338"/>
            <p14:sldId id="339"/>
            <p14:sldId id="342"/>
            <p14:sldId id="343"/>
            <p14:sldId id="345"/>
            <p14:sldId id="344"/>
            <p14:sldId id="346"/>
            <p14:sldId id="347"/>
            <p14:sldId id="294"/>
            <p14:sldId id="295"/>
            <p14:sldId id="348"/>
            <p14:sldId id="296"/>
            <p14:sldId id="297"/>
            <p14:sldId id="349"/>
            <p14:sldId id="298"/>
            <p14:sldId id="299"/>
            <p14:sldId id="300"/>
            <p14:sldId id="301"/>
            <p14:sldId id="302"/>
            <p14:sldId id="303"/>
            <p14:sldId id="304"/>
            <p14:sldId id="306"/>
            <p14:sldId id="307"/>
            <p14:sldId id="308"/>
            <p14:sldId id="309"/>
            <p14:sldId id="310"/>
            <p14:sldId id="311"/>
            <p14:sldId id="312"/>
            <p14:sldId id="313"/>
            <p14:sldId id="314"/>
            <p14:sldId id="315"/>
            <p14:sldId id="316"/>
            <p14:sldId id="317"/>
            <p14:sldId id="318"/>
            <p14:sldId id="351"/>
            <p14:sldId id="352"/>
            <p14:sldId id="319"/>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8ED4"/>
    <a:srgbClr val="FF0000"/>
    <a:srgbClr val="AD1DAD"/>
    <a:srgbClr val="DAD63E"/>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86766" autoAdjust="0"/>
  </p:normalViewPr>
  <p:slideViewPr>
    <p:cSldViewPr>
      <p:cViewPr varScale="1">
        <p:scale>
          <a:sx n="90" d="100"/>
          <a:sy n="90" d="100"/>
        </p:scale>
        <p:origin x="852" y="78"/>
      </p:cViewPr>
      <p:guideLst>
        <p:guide orient="horz" pos="1800"/>
        <p:guide pos="2880"/>
      </p:guideLst>
    </p:cSldViewPr>
  </p:slideViewPr>
  <p:notesTextViewPr>
    <p:cViewPr>
      <p:scale>
        <a:sx n="100" d="100"/>
        <a:sy n="100" d="100"/>
      </p:scale>
      <p:origin x="0" y="0"/>
    </p:cViewPr>
  </p:notesTextViewPr>
  <p:notesViewPr>
    <p:cSldViewPr>
      <p:cViewPr varScale="1">
        <p:scale>
          <a:sx n="75" d="100"/>
          <a:sy n="75" d="100"/>
        </p:scale>
        <p:origin x="-1962"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2945659" cy="496332"/>
          </a:xfrm>
          <a:prstGeom prst="rect">
            <a:avLst/>
          </a:prstGeom>
        </p:spPr>
        <p:txBody>
          <a:bodyPr vert="horz" lIns="91432" tIns="45716" rIns="91432" bIns="45716" rtlCol="0"/>
          <a:lstStyle>
            <a:lvl1pPr algn="l">
              <a:defRPr sz="1200"/>
            </a:lvl1pPr>
          </a:lstStyle>
          <a:p>
            <a:endParaRPr lang="fr-FR"/>
          </a:p>
        </p:txBody>
      </p:sp>
      <p:sp>
        <p:nvSpPr>
          <p:cNvPr id="3" name="Espace réservé de la date 2"/>
          <p:cNvSpPr>
            <a:spLocks noGrp="1"/>
          </p:cNvSpPr>
          <p:nvPr>
            <p:ph type="dt" sz="quarter" idx="1"/>
          </p:nvPr>
        </p:nvSpPr>
        <p:spPr>
          <a:xfrm>
            <a:off x="3850444" y="1"/>
            <a:ext cx="2945659" cy="496332"/>
          </a:xfrm>
          <a:prstGeom prst="rect">
            <a:avLst/>
          </a:prstGeom>
        </p:spPr>
        <p:txBody>
          <a:bodyPr vert="horz" lIns="91432" tIns="45716" rIns="91432" bIns="45716" rtlCol="0"/>
          <a:lstStyle>
            <a:lvl1pPr algn="r">
              <a:defRPr sz="1200"/>
            </a:lvl1pPr>
          </a:lstStyle>
          <a:p>
            <a:fld id="{3406196F-712C-4F85-8CA3-0116DBC9DD6F}" type="datetimeFigureOut">
              <a:rPr lang="fr-FR" smtClean="0"/>
              <a:t>30/01/2019</a:t>
            </a:fld>
            <a:endParaRPr lang="fr-FR"/>
          </a:p>
        </p:txBody>
      </p:sp>
      <p:sp>
        <p:nvSpPr>
          <p:cNvPr id="4" name="Espace réservé du pied de page 3"/>
          <p:cNvSpPr>
            <a:spLocks noGrp="1"/>
          </p:cNvSpPr>
          <p:nvPr>
            <p:ph type="ftr" sz="quarter" idx="2"/>
          </p:nvPr>
        </p:nvSpPr>
        <p:spPr>
          <a:xfrm>
            <a:off x="1" y="9428584"/>
            <a:ext cx="2945659" cy="496332"/>
          </a:xfrm>
          <a:prstGeom prst="rect">
            <a:avLst/>
          </a:prstGeom>
        </p:spPr>
        <p:txBody>
          <a:bodyPr vert="horz" lIns="91432" tIns="45716" rIns="91432" bIns="45716"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28584"/>
            <a:ext cx="2945659" cy="496332"/>
          </a:xfrm>
          <a:prstGeom prst="rect">
            <a:avLst/>
          </a:prstGeom>
        </p:spPr>
        <p:txBody>
          <a:bodyPr vert="horz" lIns="91432" tIns="45716" rIns="91432" bIns="45716" rtlCol="0" anchor="b"/>
          <a:lstStyle>
            <a:lvl1pPr algn="r">
              <a:defRPr sz="1200"/>
            </a:lvl1pPr>
          </a:lstStyle>
          <a:p>
            <a:fld id="{71558829-F644-4F15-B44A-3E51359FC22E}" type="slidenum">
              <a:rPr lang="fr-FR" smtClean="0"/>
              <a:t>‹N°›</a:t>
            </a:fld>
            <a:endParaRPr lang="fr-FR"/>
          </a:p>
        </p:txBody>
      </p:sp>
    </p:spTree>
    <p:extLst>
      <p:ext uri="{BB962C8B-B14F-4D97-AF65-F5344CB8AC3E}">
        <p14:creationId xmlns:p14="http://schemas.microsoft.com/office/powerpoint/2010/main" val="4102890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2945659" cy="496332"/>
          </a:xfrm>
          <a:prstGeom prst="rect">
            <a:avLst/>
          </a:prstGeom>
        </p:spPr>
        <p:txBody>
          <a:bodyPr vert="horz" lIns="91432" tIns="45716" rIns="91432" bIns="45716" rtlCol="0"/>
          <a:lstStyle>
            <a:lvl1pPr algn="l">
              <a:defRPr sz="1200"/>
            </a:lvl1pPr>
          </a:lstStyle>
          <a:p>
            <a:endParaRPr lang="fr-FR" dirty="0"/>
          </a:p>
        </p:txBody>
      </p:sp>
      <p:sp>
        <p:nvSpPr>
          <p:cNvPr id="3" name="Espace réservé de la date 2"/>
          <p:cNvSpPr>
            <a:spLocks noGrp="1"/>
          </p:cNvSpPr>
          <p:nvPr>
            <p:ph type="dt" idx="1"/>
          </p:nvPr>
        </p:nvSpPr>
        <p:spPr>
          <a:xfrm>
            <a:off x="3850444" y="1"/>
            <a:ext cx="2945659" cy="496332"/>
          </a:xfrm>
          <a:prstGeom prst="rect">
            <a:avLst/>
          </a:prstGeom>
        </p:spPr>
        <p:txBody>
          <a:bodyPr vert="horz" lIns="91432" tIns="45716" rIns="91432" bIns="45716" rtlCol="0"/>
          <a:lstStyle>
            <a:lvl1pPr algn="r">
              <a:defRPr sz="1200"/>
            </a:lvl1pPr>
          </a:lstStyle>
          <a:p>
            <a:fld id="{4DBDC4EE-70F8-426E-A979-3A24381DAC69}" type="datetimeFigureOut">
              <a:rPr lang="fr-FR" smtClean="0"/>
              <a:t>30/01/2019</a:t>
            </a:fld>
            <a:endParaRPr lang="fr-FR" dirty="0"/>
          </a:p>
        </p:txBody>
      </p:sp>
      <p:sp>
        <p:nvSpPr>
          <p:cNvPr id="4" name="Espace réservé de l'image des diapositives 3"/>
          <p:cNvSpPr>
            <a:spLocks noGrp="1" noRot="1" noChangeAspect="1"/>
          </p:cNvSpPr>
          <p:nvPr>
            <p:ph type="sldImg" idx="2"/>
          </p:nvPr>
        </p:nvSpPr>
        <p:spPr>
          <a:xfrm>
            <a:off x="420688" y="744538"/>
            <a:ext cx="5956300" cy="3722687"/>
          </a:xfrm>
          <a:prstGeom prst="rect">
            <a:avLst/>
          </a:prstGeom>
          <a:noFill/>
          <a:ln w="12700">
            <a:solidFill>
              <a:prstClr val="black"/>
            </a:solidFill>
          </a:ln>
        </p:spPr>
        <p:txBody>
          <a:bodyPr vert="horz" lIns="91432" tIns="45716" rIns="91432" bIns="45716" rtlCol="0" anchor="ctr"/>
          <a:lstStyle/>
          <a:p>
            <a:endParaRPr lang="fr-FR" dirty="0"/>
          </a:p>
        </p:txBody>
      </p:sp>
      <p:sp>
        <p:nvSpPr>
          <p:cNvPr id="5" name="Espace réservé des commentaires 4"/>
          <p:cNvSpPr>
            <a:spLocks noGrp="1"/>
          </p:cNvSpPr>
          <p:nvPr>
            <p:ph type="body" sz="quarter" idx="3"/>
          </p:nvPr>
        </p:nvSpPr>
        <p:spPr>
          <a:xfrm>
            <a:off x="679768" y="4715154"/>
            <a:ext cx="5438140" cy="4466987"/>
          </a:xfrm>
          <a:prstGeom prst="rect">
            <a:avLst/>
          </a:prstGeom>
        </p:spPr>
        <p:txBody>
          <a:bodyPr vert="horz" lIns="91432" tIns="45716" rIns="91432" bIns="45716"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1" y="9428584"/>
            <a:ext cx="2945659" cy="496332"/>
          </a:xfrm>
          <a:prstGeom prst="rect">
            <a:avLst/>
          </a:prstGeom>
        </p:spPr>
        <p:txBody>
          <a:bodyPr vert="horz" lIns="91432" tIns="45716" rIns="91432" bIns="45716"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28584"/>
            <a:ext cx="2945659" cy="496332"/>
          </a:xfrm>
          <a:prstGeom prst="rect">
            <a:avLst/>
          </a:prstGeom>
        </p:spPr>
        <p:txBody>
          <a:bodyPr vert="horz" lIns="91432" tIns="45716" rIns="91432" bIns="45716" rtlCol="0" anchor="b"/>
          <a:lstStyle>
            <a:lvl1pPr algn="r">
              <a:defRPr sz="1200"/>
            </a:lvl1pPr>
          </a:lstStyle>
          <a:p>
            <a:fld id="{326E87DA-F049-44D1-9158-34B5B998216C}" type="slidenum">
              <a:rPr lang="fr-FR" smtClean="0"/>
              <a:t>‹N°›</a:t>
            </a:fld>
            <a:endParaRPr lang="fr-FR" dirty="0"/>
          </a:p>
        </p:txBody>
      </p:sp>
    </p:spTree>
    <p:extLst>
      <p:ext uri="{BB962C8B-B14F-4D97-AF65-F5344CB8AC3E}">
        <p14:creationId xmlns:p14="http://schemas.microsoft.com/office/powerpoint/2010/main" val="25429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26E87DA-F049-44D1-9158-34B5B998216C}" type="slidenum">
              <a:rPr lang="fr-FR" smtClean="0"/>
              <a:t>4</a:t>
            </a:fld>
            <a:endParaRPr lang="fr-FR" dirty="0"/>
          </a:p>
        </p:txBody>
      </p:sp>
    </p:spTree>
    <p:extLst>
      <p:ext uri="{BB962C8B-B14F-4D97-AF65-F5344CB8AC3E}">
        <p14:creationId xmlns:p14="http://schemas.microsoft.com/office/powerpoint/2010/main" val="1991268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dirty="0" smtClean="0"/>
          </a:p>
        </p:txBody>
      </p:sp>
      <p:sp>
        <p:nvSpPr>
          <p:cNvPr id="153604" name="Espace réservé du numéro de diapositive 3"/>
          <p:cNvSpPr>
            <a:spLocks noGrp="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4C3FFF1-BED9-4DD1-B97E-5FD71DF55891}" type="slidenum">
              <a:rPr lang="en-US" altLang="fr-FR" sz="1600">
                <a:latin typeface="Arial" charset="0"/>
              </a:rPr>
              <a:pPr eaLnBrk="1" hangingPunct="1">
                <a:spcBef>
                  <a:spcPct val="0"/>
                </a:spcBef>
              </a:pPr>
              <a:t>20</a:t>
            </a:fld>
            <a:endParaRPr lang="en-US" altLang="fr-FR" sz="1600">
              <a:latin typeface="Arial" charset="0"/>
            </a:endParaRPr>
          </a:p>
        </p:txBody>
      </p:sp>
    </p:spTree>
    <p:extLst>
      <p:ext uri="{BB962C8B-B14F-4D97-AF65-F5344CB8AC3E}">
        <p14:creationId xmlns:p14="http://schemas.microsoft.com/office/powerpoint/2010/main" val="1480163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dirty="0" smtClean="0"/>
          </a:p>
        </p:txBody>
      </p:sp>
      <p:sp>
        <p:nvSpPr>
          <p:cNvPr id="153604" name="Espace réservé du numéro de diapositive 3"/>
          <p:cNvSpPr>
            <a:spLocks noGrp="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4C3FFF1-BED9-4DD1-B97E-5FD71DF55891}" type="slidenum">
              <a:rPr lang="en-US" altLang="fr-FR" sz="1600">
                <a:latin typeface="Arial" charset="0"/>
              </a:rPr>
              <a:pPr eaLnBrk="1" hangingPunct="1">
                <a:spcBef>
                  <a:spcPct val="0"/>
                </a:spcBef>
              </a:pPr>
              <a:t>21</a:t>
            </a:fld>
            <a:endParaRPr lang="en-US" altLang="fr-FR" sz="1600">
              <a:latin typeface="Arial" charset="0"/>
            </a:endParaRPr>
          </a:p>
        </p:txBody>
      </p:sp>
    </p:spTree>
    <p:extLst>
      <p:ext uri="{BB962C8B-B14F-4D97-AF65-F5344CB8AC3E}">
        <p14:creationId xmlns:p14="http://schemas.microsoft.com/office/powerpoint/2010/main" val="1421692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9B07F53-AE23-4561-B3CF-95A39BE9297D}" type="slidenum">
              <a:rPr lang="en-US" altLang="fr-FR" sz="1600">
                <a:latin typeface="Arial" charset="0"/>
              </a:rPr>
              <a:pPr eaLnBrk="1" hangingPunct="1">
                <a:spcBef>
                  <a:spcPct val="0"/>
                </a:spcBef>
              </a:pPr>
              <a:t>22</a:t>
            </a:fld>
            <a:endParaRPr lang="en-US" altLang="fr-FR" sz="1600">
              <a:latin typeface="Arial" charset="0"/>
            </a:endParaRPr>
          </a:p>
        </p:txBody>
      </p:sp>
      <p:sp>
        <p:nvSpPr>
          <p:cNvPr id="160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en-US" altLang="fr-FR" sz="1000" dirty="0"/>
              <a:t>Hello Packets:</a:t>
            </a:r>
          </a:p>
          <a:p>
            <a:pPr eaLnBrk="1" hangingPunct="1">
              <a:lnSpc>
                <a:spcPct val="80000"/>
              </a:lnSpc>
            </a:pPr>
            <a:r>
              <a:rPr lang="en-US" altLang="fr-FR" sz="1000" dirty="0"/>
              <a:t>	Hello packets are sent by each  router out all of its interfaces . Hello packets not only help in finding the neighbors but also are used in the selection of Designated and Backup designated routers for the Area.  There are a number of timers associated with Hello packets , on e timer deals with the interval after which hello packets are sent out . And there is also an acknowledgment timer , this  is the time the router waits after sending a hello packet for a response if there is no response the neighboring router/link is considered DOWN.</a:t>
            </a:r>
          </a:p>
          <a:p>
            <a:pPr eaLnBrk="1" hangingPunct="1">
              <a:lnSpc>
                <a:spcPct val="80000"/>
              </a:lnSpc>
            </a:pPr>
            <a:endParaRPr lang="en-US" altLang="fr-FR" sz="1000" dirty="0"/>
          </a:p>
          <a:p>
            <a:pPr eaLnBrk="1" hangingPunct="1">
              <a:lnSpc>
                <a:spcPct val="80000"/>
              </a:lnSpc>
            </a:pPr>
            <a:r>
              <a:rPr lang="en-US" altLang="fr-FR" sz="1000" dirty="0"/>
              <a:t>Database Description Packets :</a:t>
            </a:r>
          </a:p>
          <a:p>
            <a:pPr eaLnBrk="1" hangingPunct="1">
              <a:lnSpc>
                <a:spcPct val="80000"/>
              </a:lnSpc>
            </a:pPr>
            <a:r>
              <a:rPr lang="en-US" altLang="fr-FR" sz="1000" dirty="0"/>
              <a:t>	During the EXCHANGE Phase the router exchanges the routing database with  the neighboring router using these Database description packets. This exchange of databases is a totally  reliable process as one router acts as the slave and other as master , and there is acknowledgment for every database description packet.</a:t>
            </a:r>
          </a:p>
          <a:p>
            <a:pPr eaLnBrk="1" hangingPunct="1">
              <a:lnSpc>
                <a:spcPct val="80000"/>
              </a:lnSpc>
            </a:pPr>
            <a:endParaRPr lang="en-US" altLang="fr-FR" sz="1000" dirty="0"/>
          </a:p>
          <a:p>
            <a:pPr eaLnBrk="1" hangingPunct="1">
              <a:lnSpc>
                <a:spcPct val="80000"/>
              </a:lnSpc>
            </a:pPr>
            <a:r>
              <a:rPr lang="en-US" altLang="fr-FR" sz="1000" dirty="0"/>
              <a:t>Link State Request Packet :</a:t>
            </a:r>
          </a:p>
          <a:p>
            <a:pPr eaLnBrk="1" hangingPunct="1">
              <a:lnSpc>
                <a:spcPct val="80000"/>
              </a:lnSpc>
            </a:pPr>
            <a:r>
              <a:rPr lang="en-US" altLang="fr-FR" sz="1000" dirty="0"/>
              <a:t>	When a router detects during the database exchange phase that its database is not as up to date as the other router , it request the necessary information from the other router via Link State Request Packets.</a:t>
            </a:r>
          </a:p>
          <a:p>
            <a:pPr eaLnBrk="1" hangingPunct="1">
              <a:lnSpc>
                <a:spcPct val="80000"/>
              </a:lnSpc>
            </a:pPr>
            <a:endParaRPr lang="en-US" altLang="fr-FR" sz="1000" dirty="0"/>
          </a:p>
          <a:p>
            <a:pPr eaLnBrk="1" hangingPunct="1">
              <a:lnSpc>
                <a:spcPct val="80000"/>
              </a:lnSpc>
            </a:pPr>
            <a:r>
              <a:rPr lang="en-US" altLang="fr-FR" sz="1000" dirty="0"/>
              <a:t>Link State Update Packets:</a:t>
            </a:r>
          </a:p>
          <a:p>
            <a:pPr eaLnBrk="1" hangingPunct="1">
              <a:lnSpc>
                <a:spcPct val="80000"/>
              </a:lnSpc>
            </a:pPr>
            <a:r>
              <a:rPr lang="en-US" altLang="fr-FR" sz="1000" dirty="0"/>
              <a:t>	Theses packets contain the requested piece of routing information . These packets are flooded to the destination .</a:t>
            </a:r>
          </a:p>
          <a:p>
            <a:pPr eaLnBrk="1" hangingPunct="1">
              <a:lnSpc>
                <a:spcPct val="80000"/>
              </a:lnSpc>
            </a:pPr>
            <a:endParaRPr lang="en-US" altLang="fr-FR" sz="1000" dirty="0"/>
          </a:p>
          <a:p>
            <a:pPr eaLnBrk="1" hangingPunct="1">
              <a:lnSpc>
                <a:spcPct val="80000"/>
              </a:lnSpc>
            </a:pPr>
            <a:r>
              <a:rPr lang="en-US" altLang="fr-FR" sz="1000" dirty="0"/>
              <a:t>Link State Acknowledgment Packets :</a:t>
            </a:r>
          </a:p>
          <a:p>
            <a:pPr eaLnBrk="1" hangingPunct="1">
              <a:lnSpc>
                <a:spcPct val="80000"/>
              </a:lnSpc>
            </a:pPr>
            <a:r>
              <a:rPr lang="en-US" altLang="fr-FR" sz="1000" dirty="0"/>
              <a:t>	These packets are sent back in response to the Update packet, as Update packets are flooded therefor every router in between which will get the flooded message will send back and acknowledgment message .Thus adding reliability to the flooding of Update Packets.</a:t>
            </a:r>
          </a:p>
          <a:p>
            <a:pPr eaLnBrk="1" hangingPunct="1">
              <a:lnSpc>
                <a:spcPct val="80000"/>
              </a:lnSpc>
            </a:pPr>
            <a:endParaRPr lang="fr-FR" altLang="fr-FR" sz="1000" dirty="0"/>
          </a:p>
        </p:txBody>
      </p:sp>
    </p:spTree>
    <p:extLst>
      <p:ext uri="{BB962C8B-B14F-4D97-AF65-F5344CB8AC3E}">
        <p14:creationId xmlns:p14="http://schemas.microsoft.com/office/powerpoint/2010/main" val="3123282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E503CD7-EE0B-4957-8FF5-9BB127C42B7F}" type="slidenum">
              <a:rPr lang="en-US" altLang="fr-FR" sz="1600">
                <a:latin typeface="Arial" charset="0"/>
              </a:rPr>
              <a:pPr eaLnBrk="1" hangingPunct="1">
                <a:spcBef>
                  <a:spcPct val="0"/>
                </a:spcBef>
              </a:pPr>
              <a:t>23</a:t>
            </a:fld>
            <a:endParaRPr lang="en-US" altLang="fr-FR" sz="1600">
              <a:latin typeface="Arial" charset="0"/>
            </a:endParaRPr>
          </a:p>
        </p:txBody>
      </p:sp>
      <p:sp>
        <p:nvSpPr>
          <p:cNvPr id="161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US" altLang="fr-FR" sz="1000"/>
              <a:t>Version:</a:t>
            </a:r>
          </a:p>
          <a:p>
            <a:pPr eaLnBrk="1" hangingPunct="1">
              <a:lnSpc>
                <a:spcPct val="90000"/>
              </a:lnSpc>
            </a:pPr>
            <a:r>
              <a:rPr lang="en-US" altLang="fr-FR" sz="1000"/>
              <a:t>	This specifies the version of OSPF being used by the sending router. </a:t>
            </a:r>
          </a:p>
          <a:p>
            <a:pPr eaLnBrk="1" hangingPunct="1">
              <a:lnSpc>
                <a:spcPct val="90000"/>
              </a:lnSpc>
            </a:pPr>
            <a:endParaRPr lang="en-US" altLang="fr-FR" sz="1000"/>
          </a:p>
          <a:p>
            <a:pPr eaLnBrk="1" hangingPunct="1">
              <a:lnSpc>
                <a:spcPct val="90000"/>
              </a:lnSpc>
            </a:pPr>
            <a:r>
              <a:rPr lang="en-US" altLang="fr-FR" sz="1000"/>
              <a:t>Packet Type :</a:t>
            </a:r>
          </a:p>
          <a:p>
            <a:pPr eaLnBrk="1" hangingPunct="1">
              <a:lnSpc>
                <a:spcPct val="90000"/>
              </a:lnSpc>
            </a:pPr>
            <a:r>
              <a:rPr lang="en-US" altLang="fr-FR" sz="1000"/>
              <a:t>	They are of the following type</a:t>
            </a:r>
          </a:p>
          <a:p>
            <a:pPr eaLnBrk="1" hangingPunct="1">
              <a:lnSpc>
                <a:spcPct val="90000"/>
              </a:lnSpc>
            </a:pPr>
            <a:r>
              <a:rPr lang="en-US" altLang="fr-FR" sz="1000"/>
              <a:t>HELLO PACKETS</a:t>
            </a:r>
          </a:p>
          <a:p>
            <a:pPr eaLnBrk="1" hangingPunct="1">
              <a:lnSpc>
                <a:spcPct val="90000"/>
              </a:lnSpc>
            </a:pPr>
            <a:r>
              <a:rPr lang="en-US" altLang="fr-FR" sz="1000"/>
              <a:t>DATABASE DISTRIBUTION PACKETS</a:t>
            </a:r>
          </a:p>
          <a:p>
            <a:pPr eaLnBrk="1" hangingPunct="1">
              <a:lnSpc>
                <a:spcPct val="90000"/>
              </a:lnSpc>
            </a:pPr>
            <a:r>
              <a:rPr lang="en-US" altLang="fr-FR" sz="1000"/>
              <a:t>LINK STATE REQUEST PACKETS</a:t>
            </a:r>
          </a:p>
          <a:p>
            <a:pPr eaLnBrk="1" hangingPunct="1">
              <a:lnSpc>
                <a:spcPct val="90000"/>
              </a:lnSpc>
            </a:pPr>
            <a:r>
              <a:rPr lang="en-US" altLang="fr-FR" sz="1000"/>
              <a:t>LINK STATE UPDATE PACKETS</a:t>
            </a:r>
          </a:p>
          <a:p>
            <a:pPr eaLnBrk="1" hangingPunct="1">
              <a:lnSpc>
                <a:spcPct val="90000"/>
              </a:lnSpc>
            </a:pPr>
            <a:r>
              <a:rPr lang="en-US" altLang="fr-FR" sz="1000"/>
              <a:t>LINK STATE ACKNOWLEDGMENT PACKETS</a:t>
            </a:r>
          </a:p>
          <a:p>
            <a:pPr eaLnBrk="1" hangingPunct="1">
              <a:lnSpc>
                <a:spcPct val="90000"/>
              </a:lnSpc>
            </a:pPr>
            <a:endParaRPr lang="en-US" altLang="fr-FR" sz="1000"/>
          </a:p>
          <a:p>
            <a:pPr eaLnBrk="1" hangingPunct="1">
              <a:lnSpc>
                <a:spcPct val="90000"/>
              </a:lnSpc>
            </a:pPr>
            <a:r>
              <a:rPr lang="en-US" altLang="fr-FR" sz="1000"/>
              <a:t>Router ID :</a:t>
            </a:r>
          </a:p>
          <a:p>
            <a:pPr eaLnBrk="1" hangingPunct="1">
              <a:lnSpc>
                <a:spcPct val="90000"/>
              </a:lnSpc>
            </a:pPr>
            <a:r>
              <a:rPr lang="en-US" altLang="fr-FR" sz="1000"/>
              <a:t>	This field is 32 bit in length and is the address of the highest loopback address, if loopback address is not defined then highest IP address defined on the router is the Router ID.</a:t>
            </a:r>
          </a:p>
          <a:p>
            <a:pPr eaLnBrk="1" hangingPunct="1">
              <a:lnSpc>
                <a:spcPct val="90000"/>
              </a:lnSpc>
            </a:pPr>
            <a:endParaRPr lang="en-US" altLang="fr-FR" sz="1000"/>
          </a:p>
          <a:p>
            <a:pPr eaLnBrk="1" hangingPunct="1">
              <a:lnSpc>
                <a:spcPct val="90000"/>
              </a:lnSpc>
            </a:pPr>
            <a:r>
              <a:rPr lang="en-US" altLang="fr-FR" sz="1000"/>
              <a:t>Area ID :</a:t>
            </a:r>
          </a:p>
          <a:p>
            <a:pPr eaLnBrk="1" hangingPunct="1">
              <a:lnSpc>
                <a:spcPct val="90000"/>
              </a:lnSpc>
            </a:pPr>
            <a:r>
              <a:rPr lang="en-US" altLang="fr-FR" sz="1000"/>
              <a:t>	This indicated the Area to which the router belongs.</a:t>
            </a:r>
          </a:p>
          <a:p>
            <a:pPr eaLnBrk="1" hangingPunct="1">
              <a:lnSpc>
                <a:spcPct val="90000"/>
              </a:lnSpc>
            </a:pPr>
            <a:r>
              <a:rPr lang="en-US" altLang="fr-FR" sz="1000"/>
              <a:t>Checksum :</a:t>
            </a:r>
          </a:p>
          <a:p>
            <a:pPr eaLnBrk="1" hangingPunct="1">
              <a:lnSpc>
                <a:spcPct val="90000"/>
              </a:lnSpc>
            </a:pPr>
            <a:r>
              <a:rPr lang="en-US" altLang="fr-FR" sz="1000"/>
              <a:t>	This is 16 bit field and is used to check at the receiver end whether the message is error free or not.</a:t>
            </a:r>
          </a:p>
          <a:p>
            <a:pPr eaLnBrk="1" hangingPunct="1">
              <a:lnSpc>
                <a:spcPct val="90000"/>
              </a:lnSpc>
            </a:pPr>
            <a:r>
              <a:rPr lang="en-US" altLang="fr-FR" sz="1000"/>
              <a:t>Authentication Fields :</a:t>
            </a:r>
          </a:p>
          <a:p>
            <a:pPr eaLnBrk="1" hangingPunct="1">
              <a:lnSpc>
                <a:spcPct val="90000"/>
              </a:lnSpc>
            </a:pPr>
            <a:r>
              <a:rPr lang="en-US" altLang="fr-FR" sz="1000"/>
              <a:t>	These fields are used when the router have to exchange authentication keys before routing information can be exchanged , in case of authentication failure routing information's are not exchanged .</a:t>
            </a:r>
          </a:p>
          <a:p>
            <a:pPr eaLnBrk="1" hangingPunct="1">
              <a:lnSpc>
                <a:spcPct val="90000"/>
              </a:lnSpc>
            </a:pPr>
            <a:endParaRPr lang="fr-FR" altLang="fr-FR" sz="1000"/>
          </a:p>
        </p:txBody>
      </p:sp>
    </p:spTree>
    <p:extLst>
      <p:ext uri="{BB962C8B-B14F-4D97-AF65-F5344CB8AC3E}">
        <p14:creationId xmlns:p14="http://schemas.microsoft.com/office/powerpoint/2010/main" val="1130782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9B07F53-AE23-4561-B3CF-95A39BE9297D}" type="slidenum">
              <a:rPr lang="en-US" altLang="fr-FR" sz="1600">
                <a:latin typeface="Arial" charset="0"/>
              </a:rPr>
              <a:pPr eaLnBrk="1" hangingPunct="1">
                <a:spcBef>
                  <a:spcPct val="0"/>
                </a:spcBef>
              </a:pPr>
              <a:t>24</a:t>
            </a:fld>
            <a:endParaRPr lang="en-US" altLang="fr-FR" sz="1600">
              <a:latin typeface="Arial" charset="0"/>
            </a:endParaRPr>
          </a:p>
        </p:txBody>
      </p:sp>
      <p:sp>
        <p:nvSpPr>
          <p:cNvPr id="160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en-US" altLang="fr-FR" sz="1000" dirty="0"/>
              <a:t>Hello Packets:</a:t>
            </a:r>
          </a:p>
          <a:p>
            <a:pPr eaLnBrk="1" hangingPunct="1">
              <a:lnSpc>
                <a:spcPct val="80000"/>
              </a:lnSpc>
            </a:pPr>
            <a:r>
              <a:rPr lang="en-US" altLang="fr-FR" sz="1000" dirty="0"/>
              <a:t>	Hello packets are sent by each  router out all of its interfaces . Hello packets not only help in finding the neighbors but also are used in the selection of Designated and Backup designated routers for the Area.  There are a number of timers associated with Hello packets , on e timer deals with the interval after which hello packets are sent out . And there is also an acknowledgment timer , this  is the time the router waits after sending a hello packet for a response if there is no response the neighboring router/link is considered DOWN.</a:t>
            </a:r>
          </a:p>
          <a:p>
            <a:pPr eaLnBrk="1" hangingPunct="1">
              <a:lnSpc>
                <a:spcPct val="80000"/>
              </a:lnSpc>
            </a:pPr>
            <a:endParaRPr lang="en-US" altLang="fr-FR" sz="1000" dirty="0"/>
          </a:p>
          <a:p>
            <a:pPr eaLnBrk="1" hangingPunct="1">
              <a:lnSpc>
                <a:spcPct val="80000"/>
              </a:lnSpc>
            </a:pPr>
            <a:r>
              <a:rPr lang="en-US" altLang="fr-FR" sz="1000" dirty="0"/>
              <a:t>Database Description Packets :</a:t>
            </a:r>
          </a:p>
          <a:p>
            <a:pPr eaLnBrk="1" hangingPunct="1">
              <a:lnSpc>
                <a:spcPct val="80000"/>
              </a:lnSpc>
            </a:pPr>
            <a:r>
              <a:rPr lang="en-US" altLang="fr-FR" sz="1000" dirty="0"/>
              <a:t>	During the EXCHANGE Phase the router exchanges the routing database with  the neighboring router using these Database description packets. This exchange of databases is a totally  reliable process as one router acts as the slave and other as master , and there is acknowledgment for every database description packet.</a:t>
            </a:r>
          </a:p>
          <a:p>
            <a:pPr eaLnBrk="1" hangingPunct="1">
              <a:lnSpc>
                <a:spcPct val="80000"/>
              </a:lnSpc>
            </a:pPr>
            <a:endParaRPr lang="en-US" altLang="fr-FR" sz="1000" dirty="0"/>
          </a:p>
          <a:p>
            <a:pPr eaLnBrk="1" hangingPunct="1">
              <a:lnSpc>
                <a:spcPct val="80000"/>
              </a:lnSpc>
            </a:pPr>
            <a:r>
              <a:rPr lang="en-US" altLang="fr-FR" sz="1000" dirty="0"/>
              <a:t>Link State Request Packet :</a:t>
            </a:r>
          </a:p>
          <a:p>
            <a:pPr eaLnBrk="1" hangingPunct="1">
              <a:lnSpc>
                <a:spcPct val="80000"/>
              </a:lnSpc>
            </a:pPr>
            <a:r>
              <a:rPr lang="en-US" altLang="fr-FR" sz="1000" dirty="0"/>
              <a:t>	When a router detects during the database exchange phase that its database is not as up to date as the other router , it request the necessary information from the other router via Link State Request Packets.</a:t>
            </a:r>
          </a:p>
          <a:p>
            <a:pPr eaLnBrk="1" hangingPunct="1">
              <a:lnSpc>
                <a:spcPct val="80000"/>
              </a:lnSpc>
            </a:pPr>
            <a:endParaRPr lang="en-US" altLang="fr-FR" sz="1000" dirty="0"/>
          </a:p>
          <a:p>
            <a:pPr eaLnBrk="1" hangingPunct="1">
              <a:lnSpc>
                <a:spcPct val="80000"/>
              </a:lnSpc>
            </a:pPr>
            <a:r>
              <a:rPr lang="en-US" altLang="fr-FR" sz="1000" dirty="0"/>
              <a:t>Link State Update Packets:</a:t>
            </a:r>
          </a:p>
          <a:p>
            <a:pPr eaLnBrk="1" hangingPunct="1">
              <a:lnSpc>
                <a:spcPct val="80000"/>
              </a:lnSpc>
            </a:pPr>
            <a:r>
              <a:rPr lang="en-US" altLang="fr-FR" sz="1000" dirty="0"/>
              <a:t>	Theses packets contain the requested piece of routing information . These packets are flooded to the destination .</a:t>
            </a:r>
          </a:p>
          <a:p>
            <a:pPr eaLnBrk="1" hangingPunct="1">
              <a:lnSpc>
                <a:spcPct val="80000"/>
              </a:lnSpc>
            </a:pPr>
            <a:endParaRPr lang="en-US" altLang="fr-FR" sz="1000" dirty="0"/>
          </a:p>
          <a:p>
            <a:pPr eaLnBrk="1" hangingPunct="1">
              <a:lnSpc>
                <a:spcPct val="80000"/>
              </a:lnSpc>
            </a:pPr>
            <a:r>
              <a:rPr lang="en-US" altLang="fr-FR" sz="1000" dirty="0"/>
              <a:t>Link State Acknowledgment Packets :</a:t>
            </a:r>
          </a:p>
          <a:p>
            <a:pPr eaLnBrk="1" hangingPunct="1">
              <a:lnSpc>
                <a:spcPct val="80000"/>
              </a:lnSpc>
            </a:pPr>
            <a:r>
              <a:rPr lang="en-US" altLang="fr-FR" sz="1000" dirty="0"/>
              <a:t>	These packets are sent back in response to the Update packet, as Update packets are flooded therefor every router in between which will get the flooded message will send back and acknowledgment message .Thus adding reliability to the flooding of Update Packets.</a:t>
            </a:r>
          </a:p>
          <a:p>
            <a:pPr eaLnBrk="1" hangingPunct="1">
              <a:lnSpc>
                <a:spcPct val="80000"/>
              </a:lnSpc>
            </a:pPr>
            <a:endParaRPr lang="fr-FR" altLang="fr-FR" sz="1000" dirty="0"/>
          </a:p>
        </p:txBody>
      </p:sp>
    </p:spTree>
    <p:extLst>
      <p:ext uri="{BB962C8B-B14F-4D97-AF65-F5344CB8AC3E}">
        <p14:creationId xmlns:p14="http://schemas.microsoft.com/office/powerpoint/2010/main" val="2002168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9B07F53-AE23-4561-B3CF-95A39BE9297D}" type="slidenum">
              <a:rPr lang="en-US" altLang="fr-FR" sz="1600">
                <a:latin typeface="Arial" charset="0"/>
              </a:rPr>
              <a:pPr eaLnBrk="1" hangingPunct="1">
                <a:spcBef>
                  <a:spcPct val="0"/>
                </a:spcBef>
              </a:pPr>
              <a:t>25</a:t>
            </a:fld>
            <a:endParaRPr lang="en-US" altLang="fr-FR" sz="1600">
              <a:latin typeface="Arial" charset="0"/>
            </a:endParaRPr>
          </a:p>
        </p:txBody>
      </p:sp>
      <p:sp>
        <p:nvSpPr>
          <p:cNvPr id="160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en-US" altLang="fr-FR" sz="1000" dirty="0"/>
              <a:t>Hello Packets:</a:t>
            </a:r>
          </a:p>
          <a:p>
            <a:pPr eaLnBrk="1" hangingPunct="1">
              <a:lnSpc>
                <a:spcPct val="80000"/>
              </a:lnSpc>
            </a:pPr>
            <a:r>
              <a:rPr lang="en-US" altLang="fr-FR" sz="1000" dirty="0"/>
              <a:t>	Hello packets are sent by each  router out all of its interfaces . Hello packets not only help in finding the neighbors but also are used in the selection of Designated and Backup designated routers for the Area.  There are a number of timers associated with Hello packets , on e timer deals with the interval after which hello packets are sent out . And there is also an acknowledgment timer , this  is the time the router waits after sending a hello packet for a response if there is no response the neighboring router/link is considered DOWN.</a:t>
            </a:r>
          </a:p>
          <a:p>
            <a:pPr eaLnBrk="1" hangingPunct="1">
              <a:lnSpc>
                <a:spcPct val="80000"/>
              </a:lnSpc>
            </a:pPr>
            <a:endParaRPr lang="en-US" altLang="fr-FR" sz="1000" dirty="0"/>
          </a:p>
          <a:p>
            <a:pPr eaLnBrk="1" hangingPunct="1">
              <a:lnSpc>
                <a:spcPct val="80000"/>
              </a:lnSpc>
            </a:pPr>
            <a:r>
              <a:rPr lang="en-US" altLang="fr-FR" sz="1000" dirty="0"/>
              <a:t>Database Description Packets :</a:t>
            </a:r>
          </a:p>
          <a:p>
            <a:pPr eaLnBrk="1" hangingPunct="1">
              <a:lnSpc>
                <a:spcPct val="80000"/>
              </a:lnSpc>
            </a:pPr>
            <a:r>
              <a:rPr lang="en-US" altLang="fr-FR" sz="1000" dirty="0"/>
              <a:t>	During the EXCHANGE Phase the router exchanges the routing database with  the neighboring router using these Database description packets. This exchange of databases is a totally  reliable process as one router acts as the slave and other as master , and there is acknowledgment for every database description packet.</a:t>
            </a:r>
          </a:p>
          <a:p>
            <a:pPr eaLnBrk="1" hangingPunct="1">
              <a:lnSpc>
                <a:spcPct val="80000"/>
              </a:lnSpc>
            </a:pPr>
            <a:endParaRPr lang="en-US" altLang="fr-FR" sz="1000" dirty="0"/>
          </a:p>
          <a:p>
            <a:pPr eaLnBrk="1" hangingPunct="1">
              <a:lnSpc>
                <a:spcPct val="80000"/>
              </a:lnSpc>
            </a:pPr>
            <a:r>
              <a:rPr lang="en-US" altLang="fr-FR" sz="1000" dirty="0"/>
              <a:t>Link State Request Packet :</a:t>
            </a:r>
          </a:p>
          <a:p>
            <a:pPr eaLnBrk="1" hangingPunct="1">
              <a:lnSpc>
                <a:spcPct val="80000"/>
              </a:lnSpc>
            </a:pPr>
            <a:r>
              <a:rPr lang="en-US" altLang="fr-FR" sz="1000" dirty="0"/>
              <a:t>	When a router detects during the database exchange phase that its database is not as up to date as the other router , it request the necessary information from the other router via Link State Request Packets.</a:t>
            </a:r>
          </a:p>
          <a:p>
            <a:pPr eaLnBrk="1" hangingPunct="1">
              <a:lnSpc>
                <a:spcPct val="80000"/>
              </a:lnSpc>
            </a:pPr>
            <a:endParaRPr lang="en-US" altLang="fr-FR" sz="1000" dirty="0"/>
          </a:p>
          <a:p>
            <a:pPr eaLnBrk="1" hangingPunct="1">
              <a:lnSpc>
                <a:spcPct val="80000"/>
              </a:lnSpc>
            </a:pPr>
            <a:r>
              <a:rPr lang="en-US" altLang="fr-FR" sz="1000" dirty="0"/>
              <a:t>Link State Update Packets:</a:t>
            </a:r>
          </a:p>
          <a:p>
            <a:pPr eaLnBrk="1" hangingPunct="1">
              <a:lnSpc>
                <a:spcPct val="80000"/>
              </a:lnSpc>
            </a:pPr>
            <a:r>
              <a:rPr lang="en-US" altLang="fr-FR" sz="1000" dirty="0"/>
              <a:t>	Theses packets contain the requested piece of routing information . These packets are flooded to the destination .</a:t>
            </a:r>
          </a:p>
          <a:p>
            <a:pPr eaLnBrk="1" hangingPunct="1">
              <a:lnSpc>
                <a:spcPct val="80000"/>
              </a:lnSpc>
            </a:pPr>
            <a:endParaRPr lang="en-US" altLang="fr-FR" sz="1000" dirty="0"/>
          </a:p>
          <a:p>
            <a:pPr eaLnBrk="1" hangingPunct="1">
              <a:lnSpc>
                <a:spcPct val="80000"/>
              </a:lnSpc>
            </a:pPr>
            <a:r>
              <a:rPr lang="en-US" altLang="fr-FR" sz="1000" dirty="0"/>
              <a:t>Link State Acknowledgment Packets :</a:t>
            </a:r>
          </a:p>
          <a:p>
            <a:pPr eaLnBrk="1" hangingPunct="1">
              <a:lnSpc>
                <a:spcPct val="80000"/>
              </a:lnSpc>
            </a:pPr>
            <a:r>
              <a:rPr lang="en-US" altLang="fr-FR" sz="1000" dirty="0"/>
              <a:t>	These packets are sent back in response to the Update packet, as Update packets are flooded therefor every router in between which will get the flooded message will send back and acknowledgment message .Thus adding reliability to the flooding of Update Packets.</a:t>
            </a:r>
          </a:p>
          <a:p>
            <a:pPr eaLnBrk="1" hangingPunct="1">
              <a:lnSpc>
                <a:spcPct val="80000"/>
              </a:lnSpc>
            </a:pPr>
            <a:endParaRPr lang="fr-FR" altLang="fr-FR" sz="1000" dirty="0"/>
          </a:p>
        </p:txBody>
      </p:sp>
    </p:spTree>
    <p:extLst>
      <p:ext uri="{BB962C8B-B14F-4D97-AF65-F5344CB8AC3E}">
        <p14:creationId xmlns:p14="http://schemas.microsoft.com/office/powerpoint/2010/main" val="2479870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26E87DA-F049-44D1-9158-34B5B998216C}" type="slidenum">
              <a:rPr lang="fr-FR" smtClean="0"/>
              <a:t>26</a:t>
            </a:fld>
            <a:endParaRPr lang="fr-FR" dirty="0"/>
          </a:p>
        </p:txBody>
      </p:sp>
    </p:spTree>
    <p:extLst>
      <p:ext uri="{BB962C8B-B14F-4D97-AF65-F5344CB8AC3E}">
        <p14:creationId xmlns:p14="http://schemas.microsoft.com/office/powerpoint/2010/main" val="2342436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B50FA26-C41D-43FA-9F2E-DA2509892CF1}" type="slidenum">
              <a:rPr lang="en-US" altLang="fr-FR" sz="1600">
                <a:latin typeface="Arial" charset="0"/>
              </a:rPr>
              <a:pPr eaLnBrk="1" hangingPunct="1">
                <a:spcBef>
                  <a:spcPct val="0"/>
                </a:spcBef>
              </a:pPr>
              <a:t>27</a:t>
            </a:fld>
            <a:endParaRPr lang="en-US" altLang="fr-FR" sz="1600">
              <a:latin typeface="Arial" charset="0"/>
            </a:endParaRPr>
          </a:p>
        </p:txBody>
      </p:sp>
      <p:sp>
        <p:nvSpPr>
          <p:cNvPr id="154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US" altLang="fr-FR" smtClean="0"/>
              <a:t>Neighboring Routers</a:t>
            </a:r>
          </a:p>
          <a:p>
            <a:pPr eaLnBrk="1" hangingPunct="1">
              <a:lnSpc>
                <a:spcPct val="90000"/>
              </a:lnSpc>
            </a:pPr>
            <a:r>
              <a:rPr lang="en-US" altLang="fr-FR" smtClean="0"/>
              <a:t>They are those routers which are connected to the same segment. Neighbors are discovered at the start , when a router comes up it sends out hello packets over all its interfaces , these hello packets are not only useful in determining the neighbors that the router has but also are an important source of information when an adjacent router or a link goes down .</a:t>
            </a:r>
          </a:p>
          <a:p>
            <a:pPr eaLnBrk="1" hangingPunct="1">
              <a:lnSpc>
                <a:spcPct val="90000"/>
              </a:lnSpc>
            </a:pPr>
            <a:endParaRPr lang="en-US" altLang="fr-FR" smtClean="0"/>
          </a:p>
          <a:p>
            <a:pPr eaLnBrk="1" hangingPunct="1">
              <a:lnSpc>
                <a:spcPct val="90000"/>
              </a:lnSpc>
            </a:pPr>
            <a:r>
              <a:rPr lang="en-US" altLang="fr-FR" smtClean="0"/>
              <a:t>Adjacency				</a:t>
            </a:r>
          </a:p>
          <a:p>
            <a:pPr eaLnBrk="1" hangingPunct="1">
              <a:lnSpc>
                <a:spcPct val="90000"/>
              </a:lnSpc>
            </a:pPr>
            <a:r>
              <a:rPr lang="en-US" altLang="fr-FR" smtClean="0"/>
              <a:t>After the router finds out its neighboring routers by means of hello packets, it has  to establish an adjacency with the neighboring router . Now when adjacency is formed between neighboring routers it means that there routing tables are up to date .</a:t>
            </a:r>
          </a:p>
          <a:p>
            <a:pPr eaLnBrk="1" hangingPunct="1">
              <a:lnSpc>
                <a:spcPct val="90000"/>
              </a:lnSpc>
            </a:pPr>
            <a:r>
              <a:rPr lang="en-US" altLang="fr-FR" smtClean="0"/>
              <a:t>In case of adjacency being established between neighbors , the type of network on which OSPF is working also plays a very important role , basically there are three type of networks </a:t>
            </a:r>
          </a:p>
          <a:p>
            <a:pPr eaLnBrk="1" hangingPunct="1">
              <a:lnSpc>
                <a:spcPct val="90000"/>
              </a:lnSpc>
            </a:pPr>
            <a:r>
              <a:rPr lang="en-US" altLang="fr-FR" smtClean="0"/>
              <a:t>Broadcast :    In such a network adjacency is formed between the routers and the Designated router for that area .</a:t>
            </a:r>
          </a:p>
          <a:p>
            <a:pPr eaLnBrk="1" hangingPunct="1">
              <a:lnSpc>
                <a:spcPct val="90000"/>
              </a:lnSpc>
            </a:pPr>
            <a:endParaRPr lang="en-US" altLang="fr-FR" smtClean="0"/>
          </a:p>
          <a:p>
            <a:pPr eaLnBrk="1" hangingPunct="1">
              <a:lnSpc>
                <a:spcPct val="90000"/>
              </a:lnSpc>
            </a:pPr>
            <a:r>
              <a:rPr lang="en-US" altLang="fr-FR" smtClean="0"/>
              <a:t>Non-Broadcast : In such networks , adjacencies are also formed with the designated router and backup designated router.</a:t>
            </a:r>
          </a:p>
          <a:p>
            <a:pPr eaLnBrk="1" hangingPunct="1">
              <a:lnSpc>
                <a:spcPct val="90000"/>
              </a:lnSpc>
            </a:pPr>
            <a:r>
              <a:rPr lang="en-US" altLang="fr-FR" smtClean="0"/>
              <a:t>Point to Point :   In this case we don’t have designated or backup designated routers and adjacencies are formed between routers which are at the either end of the point to point connection .</a:t>
            </a:r>
            <a:endParaRPr lang="fr-FR" altLang="fr-FR" smtClean="0"/>
          </a:p>
        </p:txBody>
      </p:sp>
    </p:spTree>
    <p:extLst>
      <p:ext uri="{BB962C8B-B14F-4D97-AF65-F5344CB8AC3E}">
        <p14:creationId xmlns:p14="http://schemas.microsoft.com/office/powerpoint/2010/main" val="4194996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9B07F53-AE23-4561-B3CF-95A39BE9297D}" type="slidenum">
              <a:rPr lang="en-US" altLang="fr-FR" sz="1600">
                <a:latin typeface="Arial" charset="0"/>
              </a:rPr>
              <a:pPr eaLnBrk="1" hangingPunct="1">
                <a:spcBef>
                  <a:spcPct val="0"/>
                </a:spcBef>
              </a:pPr>
              <a:t>28</a:t>
            </a:fld>
            <a:endParaRPr lang="en-US" altLang="fr-FR" sz="1600">
              <a:latin typeface="Arial" charset="0"/>
            </a:endParaRPr>
          </a:p>
        </p:txBody>
      </p:sp>
      <p:sp>
        <p:nvSpPr>
          <p:cNvPr id="160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en-US" altLang="fr-FR" sz="1000" dirty="0"/>
              <a:t>Hello Packets:</a:t>
            </a:r>
          </a:p>
          <a:p>
            <a:pPr eaLnBrk="1" hangingPunct="1">
              <a:lnSpc>
                <a:spcPct val="80000"/>
              </a:lnSpc>
            </a:pPr>
            <a:r>
              <a:rPr lang="en-US" altLang="fr-FR" sz="1000" dirty="0"/>
              <a:t>	Hello packets are sent by each  router out all of its interfaces . Hello packets not only help in finding the neighbors but also are used in the selection of Designated and Backup designated routers for the Area.  There are a number of timers associated with Hello packets , on e timer deals with the interval after which hello packets are sent out . And there is also an acknowledgment timer , this  is the time the router waits after sending a hello packet for a response if there is no response the neighboring router/link is considered DOWN.</a:t>
            </a:r>
          </a:p>
          <a:p>
            <a:pPr eaLnBrk="1" hangingPunct="1">
              <a:lnSpc>
                <a:spcPct val="80000"/>
              </a:lnSpc>
            </a:pPr>
            <a:endParaRPr lang="en-US" altLang="fr-FR" sz="1000" dirty="0"/>
          </a:p>
          <a:p>
            <a:pPr eaLnBrk="1" hangingPunct="1">
              <a:lnSpc>
                <a:spcPct val="80000"/>
              </a:lnSpc>
            </a:pPr>
            <a:r>
              <a:rPr lang="en-US" altLang="fr-FR" sz="1000" dirty="0"/>
              <a:t>Database Description Packets :</a:t>
            </a:r>
          </a:p>
          <a:p>
            <a:pPr eaLnBrk="1" hangingPunct="1">
              <a:lnSpc>
                <a:spcPct val="80000"/>
              </a:lnSpc>
            </a:pPr>
            <a:r>
              <a:rPr lang="en-US" altLang="fr-FR" sz="1000" dirty="0"/>
              <a:t>	During the EXCHANGE Phase the router exchanges the routing database with  the neighboring router using these Database description packets. This exchange of databases is a totally  reliable process as one router acts as the slave and other as master , and there is acknowledgment for every database description packet.</a:t>
            </a:r>
          </a:p>
          <a:p>
            <a:pPr eaLnBrk="1" hangingPunct="1">
              <a:lnSpc>
                <a:spcPct val="80000"/>
              </a:lnSpc>
            </a:pPr>
            <a:endParaRPr lang="en-US" altLang="fr-FR" sz="1000" dirty="0"/>
          </a:p>
          <a:p>
            <a:pPr eaLnBrk="1" hangingPunct="1">
              <a:lnSpc>
                <a:spcPct val="80000"/>
              </a:lnSpc>
            </a:pPr>
            <a:r>
              <a:rPr lang="en-US" altLang="fr-FR" sz="1000" dirty="0"/>
              <a:t>Link State Request Packet :</a:t>
            </a:r>
          </a:p>
          <a:p>
            <a:pPr eaLnBrk="1" hangingPunct="1">
              <a:lnSpc>
                <a:spcPct val="80000"/>
              </a:lnSpc>
            </a:pPr>
            <a:r>
              <a:rPr lang="en-US" altLang="fr-FR" sz="1000" dirty="0"/>
              <a:t>	When a router detects during the database exchange phase that its database is not as up to date as the other router , it request the necessary information from the other router via Link State Request Packets.</a:t>
            </a:r>
          </a:p>
          <a:p>
            <a:pPr eaLnBrk="1" hangingPunct="1">
              <a:lnSpc>
                <a:spcPct val="80000"/>
              </a:lnSpc>
            </a:pPr>
            <a:endParaRPr lang="en-US" altLang="fr-FR" sz="1000" dirty="0"/>
          </a:p>
          <a:p>
            <a:pPr eaLnBrk="1" hangingPunct="1">
              <a:lnSpc>
                <a:spcPct val="80000"/>
              </a:lnSpc>
            </a:pPr>
            <a:r>
              <a:rPr lang="en-US" altLang="fr-FR" sz="1000" dirty="0"/>
              <a:t>Link State Update Packets:</a:t>
            </a:r>
          </a:p>
          <a:p>
            <a:pPr eaLnBrk="1" hangingPunct="1">
              <a:lnSpc>
                <a:spcPct val="80000"/>
              </a:lnSpc>
            </a:pPr>
            <a:r>
              <a:rPr lang="en-US" altLang="fr-FR" sz="1000" dirty="0"/>
              <a:t>	Theses packets contain the requested piece of routing information . These packets are flooded to the destination .</a:t>
            </a:r>
          </a:p>
          <a:p>
            <a:pPr eaLnBrk="1" hangingPunct="1">
              <a:lnSpc>
                <a:spcPct val="80000"/>
              </a:lnSpc>
            </a:pPr>
            <a:endParaRPr lang="en-US" altLang="fr-FR" sz="1000" dirty="0"/>
          </a:p>
          <a:p>
            <a:pPr eaLnBrk="1" hangingPunct="1">
              <a:lnSpc>
                <a:spcPct val="80000"/>
              </a:lnSpc>
            </a:pPr>
            <a:r>
              <a:rPr lang="en-US" altLang="fr-FR" sz="1000" dirty="0"/>
              <a:t>Link State Acknowledgment Packets :</a:t>
            </a:r>
          </a:p>
          <a:p>
            <a:pPr eaLnBrk="1" hangingPunct="1">
              <a:lnSpc>
                <a:spcPct val="80000"/>
              </a:lnSpc>
            </a:pPr>
            <a:r>
              <a:rPr lang="en-US" altLang="fr-FR" sz="1000" dirty="0"/>
              <a:t>	These packets are sent back in response to the Update packet, as Update packets are flooded therefor every router in between which will get the flooded message will send back and acknowledgment message .Thus adding reliability to the flooding of Update Packets.</a:t>
            </a:r>
          </a:p>
          <a:p>
            <a:pPr eaLnBrk="1" hangingPunct="1">
              <a:lnSpc>
                <a:spcPct val="80000"/>
              </a:lnSpc>
            </a:pPr>
            <a:endParaRPr lang="fr-FR" altLang="fr-FR" sz="1000" dirty="0"/>
          </a:p>
        </p:txBody>
      </p:sp>
    </p:spTree>
    <p:extLst>
      <p:ext uri="{BB962C8B-B14F-4D97-AF65-F5344CB8AC3E}">
        <p14:creationId xmlns:p14="http://schemas.microsoft.com/office/powerpoint/2010/main" val="1572486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smtClean="0"/>
          </a:p>
        </p:txBody>
      </p:sp>
      <p:sp>
        <p:nvSpPr>
          <p:cNvPr id="2" name="Espace réservé du numéro de diapositive 1"/>
          <p:cNvSpPr>
            <a:spLocks noGrp="1"/>
          </p:cNvSpPr>
          <p:nvPr>
            <p:ph type="sldNum" sz="quarter" idx="10"/>
          </p:nvPr>
        </p:nvSpPr>
        <p:spPr/>
        <p:txBody>
          <a:bodyPr/>
          <a:lstStyle/>
          <a:p>
            <a:pPr>
              <a:defRPr/>
            </a:pPr>
            <a:fld id="{F4CE0E46-7F05-B940-8356-5580BE265E49}" type="slidenum">
              <a:rPr lang="en-US" smtClean="0"/>
              <a:pPr>
                <a:defRPr/>
              </a:pPr>
              <a:t>31</a:t>
            </a:fld>
            <a:endParaRPr lang="fr-FR"/>
          </a:p>
        </p:txBody>
      </p:sp>
    </p:spTree>
    <p:extLst>
      <p:ext uri="{BB962C8B-B14F-4D97-AF65-F5344CB8AC3E}">
        <p14:creationId xmlns:p14="http://schemas.microsoft.com/office/powerpoint/2010/main" val="2289347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26E87DA-F049-44D1-9158-34B5B998216C}" type="slidenum">
              <a:rPr lang="fr-FR" smtClean="0"/>
              <a:t>6</a:t>
            </a:fld>
            <a:endParaRPr lang="fr-FR" dirty="0"/>
          </a:p>
        </p:txBody>
      </p:sp>
    </p:spTree>
    <p:extLst>
      <p:ext uri="{BB962C8B-B14F-4D97-AF65-F5344CB8AC3E}">
        <p14:creationId xmlns:p14="http://schemas.microsoft.com/office/powerpoint/2010/main" val="2787350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smtClean="0"/>
          </a:p>
        </p:txBody>
      </p:sp>
      <p:sp>
        <p:nvSpPr>
          <p:cNvPr id="2" name="Espace réservé du numéro de diapositive 1"/>
          <p:cNvSpPr>
            <a:spLocks noGrp="1"/>
          </p:cNvSpPr>
          <p:nvPr>
            <p:ph type="sldNum" sz="quarter" idx="10"/>
          </p:nvPr>
        </p:nvSpPr>
        <p:spPr/>
        <p:txBody>
          <a:bodyPr/>
          <a:lstStyle/>
          <a:p>
            <a:pPr>
              <a:defRPr/>
            </a:pPr>
            <a:fld id="{F4CE0E46-7F05-B940-8356-5580BE265E49}" type="slidenum">
              <a:rPr lang="en-US" smtClean="0"/>
              <a:pPr>
                <a:defRPr/>
              </a:pPr>
              <a:t>32</a:t>
            </a:fld>
            <a:endParaRPr lang="fr-FR"/>
          </a:p>
        </p:txBody>
      </p:sp>
    </p:spTree>
    <p:extLst>
      <p:ext uri="{BB962C8B-B14F-4D97-AF65-F5344CB8AC3E}">
        <p14:creationId xmlns:p14="http://schemas.microsoft.com/office/powerpoint/2010/main" val="2186535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33</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r>
              <a:rPr lang="fr-FR" noProof="0" dirty="0" smtClean="0"/>
              <a:t>Pour les prof: guider et expliquer</a:t>
            </a:r>
            <a:r>
              <a:rPr lang="fr-FR" baseline="0" noProof="0" dirty="0" smtClean="0"/>
              <a:t> toutes les configurations aux élèves</a:t>
            </a:r>
            <a:endParaRPr lang="fr-FR" noProof="0" dirty="0" smtClean="0"/>
          </a:p>
        </p:txBody>
      </p:sp>
    </p:spTree>
    <p:extLst>
      <p:ext uri="{BB962C8B-B14F-4D97-AF65-F5344CB8AC3E}">
        <p14:creationId xmlns:p14="http://schemas.microsoft.com/office/powerpoint/2010/main" val="1519308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34</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r>
              <a:rPr lang="en-US" dirty="0" smtClean="0"/>
              <a:t>Pour</a:t>
            </a:r>
            <a:r>
              <a:rPr lang="en-US" baseline="0" dirty="0" smtClean="0"/>
              <a:t> les profs: </a:t>
            </a:r>
            <a:r>
              <a:rPr lang="en-US" baseline="0" dirty="0" err="1" smtClean="0"/>
              <a:t>bien</a:t>
            </a:r>
            <a:r>
              <a:rPr lang="en-US" baseline="0" dirty="0" smtClean="0"/>
              <a:t> </a:t>
            </a:r>
            <a:r>
              <a:rPr lang="en-US" baseline="0" dirty="0" err="1" smtClean="0"/>
              <a:t>expliquer</a:t>
            </a:r>
            <a:r>
              <a:rPr lang="en-US" baseline="0" dirty="0" smtClean="0"/>
              <a:t> la sortie de </a:t>
            </a:r>
            <a:r>
              <a:rPr lang="en-US" baseline="0" dirty="0" err="1" smtClean="0"/>
              <a:t>chaque</a:t>
            </a:r>
            <a:r>
              <a:rPr lang="en-US" baseline="0" dirty="0" smtClean="0"/>
              <a:t> </a:t>
            </a:r>
            <a:r>
              <a:rPr lang="en-US" baseline="0" dirty="0" err="1" smtClean="0"/>
              <a:t>commande</a:t>
            </a:r>
            <a:endParaRPr lang="en-US" dirty="0" smtClean="0"/>
          </a:p>
        </p:txBody>
      </p:sp>
    </p:spTree>
    <p:extLst>
      <p:ext uri="{BB962C8B-B14F-4D97-AF65-F5344CB8AC3E}">
        <p14:creationId xmlns:p14="http://schemas.microsoft.com/office/powerpoint/2010/main" val="3189587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35</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r>
              <a:rPr lang="en-US" dirty="0" smtClean="0"/>
              <a:t>Pour</a:t>
            </a:r>
            <a:r>
              <a:rPr lang="en-US" baseline="0" dirty="0" smtClean="0"/>
              <a:t> les profs: </a:t>
            </a:r>
            <a:r>
              <a:rPr lang="en-US" baseline="0" dirty="0" err="1" smtClean="0"/>
              <a:t>bien</a:t>
            </a:r>
            <a:r>
              <a:rPr lang="en-US" baseline="0" dirty="0" smtClean="0"/>
              <a:t> </a:t>
            </a:r>
            <a:r>
              <a:rPr lang="en-US" baseline="0" dirty="0" err="1" smtClean="0"/>
              <a:t>expliquer</a:t>
            </a:r>
            <a:r>
              <a:rPr lang="en-US" baseline="0" dirty="0" smtClean="0"/>
              <a:t> la sortie de la </a:t>
            </a:r>
            <a:r>
              <a:rPr lang="en-US" baseline="0" dirty="0" err="1" smtClean="0"/>
              <a:t>commande</a:t>
            </a:r>
            <a:r>
              <a:rPr lang="en-US" baseline="0" dirty="0" smtClean="0"/>
              <a:t> </a:t>
            </a:r>
            <a:endParaRPr lang="en-US" dirty="0" smtClean="0"/>
          </a:p>
        </p:txBody>
      </p:sp>
    </p:spTree>
    <p:extLst>
      <p:ext uri="{BB962C8B-B14F-4D97-AF65-F5344CB8AC3E}">
        <p14:creationId xmlns:p14="http://schemas.microsoft.com/office/powerpoint/2010/main" val="1907528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36</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r>
              <a:rPr lang="en-US" dirty="0" smtClean="0"/>
              <a:t>Pour les prof:</a:t>
            </a:r>
            <a:r>
              <a:rPr lang="en-US" baseline="0" dirty="0" smtClean="0"/>
              <a:t> </a:t>
            </a:r>
            <a:r>
              <a:rPr lang="en-US" baseline="0" dirty="0" err="1" smtClean="0"/>
              <a:t>Expliquer</a:t>
            </a:r>
            <a:r>
              <a:rPr lang="en-US" baseline="0" dirty="0" smtClean="0"/>
              <a:t> la sortie de la </a:t>
            </a:r>
            <a:r>
              <a:rPr lang="en-US" baseline="0" dirty="0" err="1" smtClean="0"/>
              <a:t>commande</a:t>
            </a:r>
            <a:r>
              <a:rPr lang="en-US" baseline="0" dirty="0" smtClean="0"/>
              <a:t> show </a:t>
            </a:r>
            <a:r>
              <a:rPr lang="en-US" baseline="0" dirty="0" err="1" smtClean="0"/>
              <a:t>ip</a:t>
            </a:r>
            <a:r>
              <a:rPr lang="en-US" baseline="0" dirty="0" smtClean="0"/>
              <a:t> </a:t>
            </a:r>
            <a:r>
              <a:rPr lang="en-US" baseline="0" dirty="0" err="1" smtClean="0"/>
              <a:t>ospf</a:t>
            </a:r>
            <a:r>
              <a:rPr lang="en-US" baseline="0" dirty="0" smtClean="0"/>
              <a:t> interface de </a:t>
            </a:r>
            <a:r>
              <a:rPr lang="en-US" baseline="0" dirty="0" err="1" smtClean="0"/>
              <a:t>manière</a:t>
            </a:r>
            <a:r>
              <a:rPr lang="en-US" baseline="0" dirty="0" smtClean="0"/>
              <a:t> </a:t>
            </a:r>
            <a:r>
              <a:rPr lang="en-US" baseline="0" dirty="0" err="1" smtClean="0"/>
              <a:t>détaillée</a:t>
            </a:r>
            <a:endParaRPr lang="en-US" dirty="0" smtClean="0"/>
          </a:p>
        </p:txBody>
      </p:sp>
    </p:spTree>
    <p:extLst>
      <p:ext uri="{BB962C8B-B14F-4D97-AF65-F5344CB8AC3E}">
        <p14:creationId xmlns:p14="http://schemas.microsoft.com/office/powerpoint/2010/main" val="3535121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37</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endParaRPr lang="en-US" dirty="0" smtClean="0"/>
          </a:p>
        </p:txBody>
      </p:sp>
    </p:spTree>
    <p:extLst>
      <p:ext uri="{BB962C8B-B14F-4D97-AF65-F5344CB8AC3E}">
        <p14:creationId xmlns:p14="http://schemas.microsoft.com/office/powerpoint/2010/main" val="1522878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39</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endParaRPr lang="en-US" dirty="0" smtClean="0"/>
          </a:p>
        </p:txBody>
      </p:sp>
    </p:spTree>
    <p:extLst>
      <p:ext uri="{BB962C8B-B14F-4D97-AF65-F5344CB8AC3E}">
        <p14:creationId xmlns:p14="http://schemas.microsoft.com/office/powerpoint/2010/main" val="4180729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40</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endParaRPr lang="en-US" dirty="0" smtClean="0"/>
          </a:p>
        </p:txBody>
      </p:sp>
    </p:spTree>
    <p:extLst>
      <p:ext uri="{BB962C8B-B14F-4D97-AF65-F5344CB8AC3E}">
        <p14:creationId xmlns:p14="http://schemas.microsoft.com/office/powerpoint/2010/main" val="2241012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41</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endParaRPr lang="en-US" dirty="0" smtClean="0"/>
          </a:p>
        </p:txBody>
      </p:sp>
    </p:spTree>
    <p:extLst>
      <p:ext uri="{BB962C8B-B14F-4D97-AF65-F5344CB8AC3E}">
        <p14:creationId xmlns:p14="http://schemas.microsoft.com/office/powerpoint/2010/main" val="3009362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42</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endParaRPr lang="en-US" dirty="0" smtClean="0"/>
          </a:p>
        </p:txBody>
      </p:sp>
    </p:spTree>
    <p:extLst>
      <p:ext uri="{BB962C8B-B14F-4D97-AF65-F5344CB8AC3E}">
        <p14:creationId xmlns:p14="http://schemas.microsoft.com/office/powerpoint/2010/main" val="2876257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2" name="Espace réservé du numéro de diapositive 1"/>
          <p:cNvSpPr>
            <a:spLocks noGrp="1"/>
          </p:cNvSpPr>
          <p:nvPr>
            <p:ph type="sldNum" sz="quarter" idx="10"/>
          </p:nvPr>
        </p:nvSpPr>
        <p:spPr/>
        <p:txBody>
          <a:bodyPr/>
          <a:lstStyle/>
          <a:p>
            <a:pPr>
              <a:defRPr/>
            </a:pPr>
            <a:fld id="{F4CE0E46-7F05-B940-8356-5580BE265E49}" type="slidenum">
              <a:rPr lang="en-US" smtClean="0"/>
              <a:pPr>
                <a:defRPr/>
              </a:pPr>
              <a:t>12</a:t>
            </a:fld>
            <a:endParaRPr lang="fr-FR"/>
          </a:p>
        </p:txBody>
      </p:sp>
    </p:spTree>
    <p:extLst>
      <p:ext uri="{BB962C8B-B14F-4D97-AF65-F5344CB8AC3E}">
        <p14:creationId xmlns:p14="http://schemas.microsoft.com/office/powerpoint/2010/main" val="1618594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43</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endParaRPr lang="en-US" dirty="0" smtClean="0"/>
          </a:p>
        </p:txBody>
      </p:sp>
    </p:spTree>
    <p:extLst>
      <p:ext uri="{BB962C8B-B14F-4D97-AF65-F5344CB8AC3E}">
        <p14:creationId xmlns:p14="http://schemas.microsoft.com/office/powerpoint/2010/main" val="36852158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44</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endParaRPr lang="en-US" dirty="0" smtClean="0"/>
          </a:p>
        </p:txBody>
      </p:sp>
    </p:spTree>
    <p:extLst>
      <p:ext uri="{BB962C8B-B14F-4D97-AF65-F5344CB8AC3E}">
        <p14:creationId xmlns:p14="http://schemas.microsoft.com/office/powerpoint/2010/main" val="1121629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45</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endParaRPr lang="en-US" dirty="0" smtClean="0"/>
          </a:p>
        </p:txBody>
      </p:sp>
    </p:spTree>
    <p:extLst>
      <p:ext uri="{BB962C8B-B14F-4D97-AF65-F5344CB8AC3E}">
        <p14:creationId xmlns:p14="http://schemas.microsoft.com/office/powerpoint/2010/main" val="30829497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46</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endParaRPr lang="en-US" dirty="0" smtClean="0"/>
          </a:p>
        </p:txBody>
      </p:sp>
    </p:spTree>
    <p:extLst>
      <p:ext uri="{BB962C8B-B14F-4D97-AF65-F5344CB8AC3E}">
        <p14:creationId xmlns:p14="http://schemas.microsoft.com/office/powerpoint/2010/main" val="31838310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47</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endParaRPr lang="en-US" dirty="0" smtClean="0"/>
          </a:p>
        </p:txBody>
      </p:sp>
    </p:spTree>
    <p:extLst>
      <p:ext uri="{BB962C8B-B14F-4D97-AF65-F5344CB8AC3E}">
        <p14:creationId xmlns:p14="http://schemas.microsoft.com/office/powerpoint/2010/main" val="31761071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61</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r>
              <a:rPr lang="en-US" dirty="0" smtClean="0"/>
              <a:t>5.1.3.1</a:t>
            </a:r>
            <a:r>
              <a:rPr lang="en-US" baseline="0" dirty="0" smtClean="0"/>
              <a:t> Propagating a Default Static Route in OSPFv2</a:t>
            </a:r>
          </a:p>
        </p:txBody>
      </p:sp>
    </p:spTree>
    <p:extLst>
      <p:ext uri="{BB962C8B-B14F-4D97-AF65-F5344CB8AC3E}">
        <p14:creationId xmlns:p14="http://schemas.microsoft.com/office/powerpoint/2010/main" val="4219766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62</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r>
              <a:rPr lang="en-US" dirty="0" smtClean="0"/>
              <a:t>5.1.3.1</a:t>
            </a:r>
            <a:r>
              <a:rPr lang="en-US" baseline="0" dirty="0" smtClean="0"/>
              <a:t> Propagating a Default Static Route in OSPFv2</a:t>
            </a:r>
          </a:p>
        </p:txBody>
      </p:sp>
    </p:spTree>
    <p:extLst>
      <p:ext uri="{BB962C8B-B14F-4D97-AF65-F5344CB8AC3E}">
        <p14:creationId xmlns:p14="http://schemas.microsoft.com/office/powerpoint/2010/main" val="1250918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64</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r>
              <a:rPr lang="en-US" dirty="0" smtClean="0"/>
              <a:t>5.1.4.1</a:t>
            </a:r>
            <a:r>
              <a:rPr lang="en-US" baseline="0" dirty="0" smtClean="0"/>
              <a:t> OSPF Hello and Dead Intervals</a:t>
            </a:r>
          </a:p>
          <a:p>
            <a:pPr>
              <a:lnSpc>
                <a:spcPct val="80000"/>
              </a:lnSpc>
              <a:buFontTx/>
              <a:buNone/>
            </a:pPr>
            <a:r>
              <a:rPr lang="fr-CA" sz="1300" b="1" dirty="0"/>
              <a:t>Les informations suivantes se trouvent notamment dans le paquet hello</a:t>
            </a:r>
            <a:r>
              <a:rPr lang="fr-CA" sz="1300" dirty="0"/>
              <a:t> :</a:t>
            </a:r>
          </a:p>
          <a:p>
            <a:r>
              <a:rPr lang="fr-CA" sz="1300" dirty="0"/>
              <a:t>le DR et le BDR</a:t>
            </a:r>
          </a:p>
          <a:p>
            <a:r>
              <a:rPr lang="fr-CA" sz="1300" dirty="0"/>
              <a:t>la priorité</a:t>
            </a:r>
          </a:p>
          <a:p>
            <a:r>
              <a:rPr lang="fr-CA" sz="1300" dirty="0"/>
              <a:t>le type de réseau</a:t>
            </a:r>
          </a:p>
          <a:p>
            <a:r>
              <a:rPr lang="fr-CA" sz="1300" dirty="0"/>
              <a:t>la liste des routeurs OSPF connus du sous-réseau</a:t>
            </a:r>
          </a:p>
          <a:p>
            <a:r>
              <a:rPr lang="fr-CA" sz="1300" dirty="0"/>
              <a:t>le masque de sous-réseau</a:t>
            </a:r>
          </a:p>
          <a:p>
            <a:r>
              <a:rPr lang="fr-CA" sz="1300" dirty="0"/>
              <a:t>les périodes hello et </a:t>
            </a:r>
            <a:r>
              <a:rPr lang="fr-CA" sz="1300" dirty="0" err="1"/>
              <a:t>dead</a:t>
            </a:r>
            <a:endParaRPr lang="fr-CA" sz="1300" dirty="0"/>
          </a:p>
          <a:p>
            <a:r>
              <a:rPr lang="fr-CA" sz="1300" dirty="0"/>
              <a:t>des options</a:t>
            </a:r>
          </a:p>
          <a:p>
            <a:r>
              <a:rPr lang="fr-CA" sz="1300" dirty="0"/>
              <a:t>Le numéro d'aire est inclus dans l'en-tête paquet OSPF. Une adjacence ne se forme pas si certains paramètres ne sont pas compatibles (numéro d'aire, type d'aire (stub ou non), périodes hello/</a:t>
            </a:r>
            <a:r>
              <a:rPr lang="fr-CA" sz="1300" dirty="0" err="1"/>
              <a:t>dead</a:t>
            </a:r>
            <a:r>
              <a:rPr lang="fr-CA" sz="1300" dirty="0"/>
              <a:t>, authentification).</a:t>
            </a:r>
          </a:p>
          <a:p>
            <a:pPr>
              <a:lnSpc>
                <a:spcPct val="80000"/>
              </a:lnSpc>
              <a:buFontTx/>
              <a:buNone/>
            </a:pPr>
            <a:endParaRPr lang="fr-CA" sz="1300" b="1" dirty="0"/>
          </a:p>
          <a:p>
            <a:pPr>
              <a:lnSpc>
                <a:spcPct val="80000"/>
              </a:lnSpc>
              <a:buFontTx/>
              <a:buNone/>
            </a:pPr>
            <a:r>
              <a:rPr lang="fr-CA" sz="1300" b="1" dirty="0"/>
              <a:t>Quand un routeur commence un processus de routage OSPF sur une interface, il envoie un paquet Hello et continue à envoyer ces paquets à intervalles réguliers. La règle qui gouverne </a:t>
            </a:r>
            <a:r>
              <a:rPr lang="fr-CA" sz="1300" b="1" dirty="0" err="1"/>
              <a:t>l'échange</a:t>
            </a:r>
            <a:r>
              <a:rPr lang="fr-CA" sz="1300" b="1" dirty="0"/>
              <a:t> des paquets Hello OSPF est appelée le protocole Hello. </a:t>
            </a:r>
            <a:r>
              <a:rPr lang="fr-CA" sz="1300" dirty="0"/>
              <a:t>Les routeurs OSPF utilisent ces paquets </a:t>
            </a:r>
            <a:r>
              <a:rPr lang="fr-CA" sz="1300" i="1" dirty="0"/>
              <a:t>Hello</a:t>
            </a:r>
            <a:r>
              <a:rPr lang="fr-CA" sz="1300" dirty="0"/>
              <a:t> pour initier de nouvelles adjacences et pour </a:t>
            </a:r>
            <a:r>
              <a:rPr lang="fr-CA" sz="1300" dirty="0" err="1"/>
              <a:t>s'assurer</a:t>
            </a:r>
            <a:r>
              <a:rPr lang="fr-CA" sz="1300" dirty="0"/>
              <a:t> que les routeurs voisins sont fonctionnels. Les paquets </a:t>
            </a:r>
            <a:r>
              <a:rPr lang="fr-CA" sz="1300" i="1" dirty="0"/>
              <a:t>Hello</a:t>
            </a:r>
            <a:r>
              <a:rPr lang="fr-CA" sz="1300" dirty="0"/>
              <a:t> sont envoyés toutes les 10 secondes par défaut sur un réseau </a:t>
            </a:r>
            <a:r>
              <a:rPr lang="fr-CA" sz="1300" dirty="0" err="1"/>
              <a:t>multiaccès</a:t>
            </a:r>
            <a:r>
              <a:rPr lang="fr-CA" sz="1300" dirty="0"/>
              <a:t> et point-à-point et toutes les 30 secondes sur un NBMA.</a:t>
            </a:r>
          </a:p>
          <a:p>
            <a:pPr>
              <a:lnSpc>
                <a:spcPct val="80000"/>
              </a:lnSpc>
              <a:buFontTx/>
              <a:buNone/>
            </a:pPr>
            <a:endParaRPr lang="fr-CA" sz="1300" dirty="0"/>
          </a:p>
          <a:p>
            <a:pPr>
              <a:lnSpc>
                <a:spcPct val="80000"/>
              </a:lnSpc>
              <a:buFontTx/>
              <a:buNone/>
            </a:pPr>
            <a:r>
              <a:rPr lang="fr-CA" sz="1300" dirty="0"/>
              <a:t>Dead est l’intervalle max lesquels aucun hello n’a été reçu dans cet </a:t>
            </a:r>
            <a:r>
              <a:rPr lang="fr-CA" sz="1300" dirty="0" err="1"/>
              <a:t>interval</a:t>
            </a:r>
            <a:r>
              <a:rPr lang="fr-CA" sz="1300" dirty="0"/>
              <a:t>.</a:t>
            </a:r>
          </a:p>
          <a:p>
            <a:pPr>
              <a:lnSpc>
                <a:spcPct val="80000"/>
              </a:lnSpc>
              <a:buFontTx/>
              <a:buNone/>
            </a:pPr>
            <a:endParaRPr lang="fr-CA" sz="1300" dirty="0"/>
          </a:p>
          <a:p>
            <a:pPr>
              <a:lnSpc>
                <a:spcPct val="80000"/>
              </a:lnSpc>
              <a:buFontTx/>
              <a:buNone/>
            </a:pPr>
            <a:endParaRPr lang="en-US" baseline="0" dirty="0" smtClean="0"/>
          </a:p>
        </p:txBody>
      </p:sp>
    </p:spTree>
    <p:extLst>
      <p:ext uri="{BB962C8B-B14F-4D97-AF65-F5344CB8AC3E}">
        <p14:creationId xmlns:p14="http://schemas.microsoft.com/office/powerpoint/2010/main" val="25880937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sldNum" sz="quarter" idx="5"/>
          </p:nvPr>
        </p:nvSpPr>
        <p:spPr>
          <a:noFill/>
        </p:spPr>
        <p:txBody>
          <a:bodyPr/>
          <a:lstStyle/>
          <a:p>
            <a:fld id="{0DB79D2C-2513-4C1B-9532-8FA5C66044E0}" type="slidenum">
              <a:rPr lang="en-US" smtClean="0"/>
              <a:pPr/>
              <a:t>65</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a:lnSpc>
                <a:spcPct val="80000"/>
              </a:lnSpc>
              <a:buFontTx/>
              <a:buNone/>
            </a:pPr>
            <a:r>
              <a:rPr lang="en-US" dirty="0" smtClean="0"/>
              <a:t>5.1.4.2</a:t>
            </a:r>
            <a:r>
              <a:rPr lang="en-US" baseline="0" dirty="0" smtClean="0"/>
              <a:t> Modifying OSPFv2 Intervals</a:t>
            </a:r>
          </a:p>
          <a:p>
            <a:pPr>
              <a:lnSpc>
                <a:spcPct val="80000"/>
              </a:lnSpc>
              <a:buFontTx/>
              <a:buNone/>
            </a:pPr>
            <a:r>
              <a:rPr lang="en-US" baseline="0" dirty="0" smtClean="0"/>
              <a:t>5.1.4.3 Modifying OSPFv3 Intervals</a:t>
            </a:r>
          </a:p>
        </p:txBody>
      </p:sp>
    </p:spTree>
    <p:extLst>
      <p:ext uri="{BB962C8B-B14F-4D97-AF65-F5344CB8AC3E}">
        <p14:creationId xmlns:p14="http://schemas.microsoft.com/office/powerpoint/2010/main" val="22298717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558">
              <a:defRPr sz="2400">
                <a:solidFill>
                  <a:schemeClr val="tx1"/>
                </a:solidFill>
                <a:latin typeface="Arial" charset="0"/>
                <a:ea typeface="ＭＳ Ｐゴシック" charset="0"/>
                <a:cs typeface="ＭＳ Ｐゴシック" charset="0"/>
              </a:defRPr>
            </a:lvl1pPr>
            <a:lvl2pPr marL="734947" indent="-282673" defTabSz="893558">
              <a:defRPr sz="2400">
                <a:solidFill>
                  <a:schemeClr val="tx1"/>
                </a:solidFill>
                <a:latin typeface="Arial" charset="0"/>
                <a:ea typeface="ＭＳ Ｐゴシック" charset="0"/>
              </a:defRPr>
            </a:lvl2pPr>
            <a:lvl3pPr marL="1130689" indent="-226138" defTabSz="893558">
              <a:defRPr sz="2400">
                <a:solidFill>
                  <a:schemeClr val="tx1"/>
                </a:solidFill>
                <a:latin typeface="Arial" charset="0"/>
                <a:ea typeface="ＭＳ Ｐゴシック" charset="0"/>
              </a:defRPr>
            </a:lvl3pPr>
            <a:lvl4pPr marL="1582964" indent="-226138" defTabSz="893558">
              <a:defRPr sz="2400">
                <a:solidFill>
                  <a:schemeClr val="tx1"/>
                </a:solidFill>
                <a:latin typeface="Arial" charset="0"/>
                <a:ea typeface="ＭＳ Ｐゴシック" charset="0"/>
              </a:defRPr>
            </a:lvl4pPr>
            <a:lvl5pPr marL="2035238" indent="-226138" defTabSz="893558">
              <a:defRPr sz="2400">
                <a:solidFill>
                  <a:schemeClr val="tx1"/>
                </a:solidFill>
                <a:latin typeface="Arial" charset="0"/>
                <a:ea typeface="ＭＳ Ｐゴシック" charset="0"/>
              </a:defRPr>
            </a:lvl5pPr>
            <a:lvl6pPr marL="2487513" indent="-226138" algn="ctr" defTabSz="89355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39787" indent="-226138" algn="ctr" defTabSz="89355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92063" indent="-226138" algn="ctr" defTabSz="89355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44337" indent="-226138" algn="ctr" defTabSz="89355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900"/>
              <a:pPr/>
              <a:t>67</a:t>
            </a:fld>
            <a:endParaRPr lang="fr-FR" sz="9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375853" y="4534467"/>
            <a:ext cx="5683465" cy="440458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a:t>
            </a:r>
          </a:p>
          <a:p>
            <a:pPr>
              <a:buFontTx/>
              <a:buNone/>
            </a:pPr>
            <a:r>
              <a:rPr lang="fr-FR" b="0" dirty="0"/>
              <a:t>Routing and Switching Essentials v6.0</a:t>
            </a:r>
          </a:p>
          <a:p>
            <a:pPr>
              <a:buFontTx/>
              <a:buNone/>
            </a:pPr>
            <a:r>
              <a:rPr lang="fr-FR" sz="1300" dirty="0"/>
              <a:t>Chapitre 2 : routage statique</a:t>
            </a:r>
            <a:endParaRPr lang="fr-FR" b="0" dirty="0"/>
          </a:p>
        </p:txBody>
      </p:sp>
    </p:spTree>
    <p:extLst>
      <p:ext uri="{BB962C8B-B14F-4D97-AF65-F5344CB8AC3E}">
        <p14:creationId xmlns:p14="http://schemas.microsoft.com/office/powerpoint/2010/main" val="633807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2" name="Espace réservé du numéro de diapositive 1"/>
          <p:cNvSpPr>
            <a:spLocks noGrp="1"/>
          </p:cNvSpPr>
          <p:nvPr>
            <p:ph type="sldNum" sz="quarter" idx="10"/>
          </p:nvPr>
        </p:nvSpPr>
        <p:spPr/>
        <p:txBody>
          <a:bodyPr/>
          <a:lstStyle/>
          <a:p>
            <a:pPr>
              <a:defRPr/>
            </a:pPr>
            <a:fld id="{F4CE0E46-7F05-B940-8356-5580BE265E49}" type="slidenum">
              <a:rPr lang="en-US" smtClean="0"/>
              <a:pPr>
                <a:defRPr/>
              </a:pPr>
              <a:t>13</a:t>
            </a:fld>
            <a:endParaRPr lang="fr-FR"/>
          </a:p>
        </p:txBody>
      </p:sp>
    </p:spTree>
    <p:extLst>
      <p:ext uri="{BB962C8B-B14F-4D97-AF65-F5344CB8AC3E}">
        <p14:creationId xmlns:p14="http://schemas.microsoft.com/office/powerpoint/2010/main" val="34612509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6045915-579B-4954-AF59-91121BE23CD9}" type="slidenum">
              <a:rPr lang="en-US" altLang="fr-FR" sz="1600">
                <a:latin typeface="Arial" charset="0"/>
              </a:rPr>
              <a:pPr eaLnBrk="1" hangingPunct="1">
                <a:spcBef>
                  <a:spcPct val="0"/>
                </a:spcBef>
              </a:pPr>
              <a:t>68</a:t>
            </a:fld>
            <a:endParaRPr lang="en-US" altLang="fr-FR" sz="1600">
              <a:latin typeface="Arial" charset="0"/>
            </a:endParaRPr>
          </a:p>
        </p:txBody>
      </p:sp>
      <p:sp>
        <p:nvSpPr>
          <p:cNvPr id="147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smtClean="0"/>
          </a:p>
        </p:txBody>
      </p:sp>
    </p:spTree>
    <p:extLst>
      <p:ext uri="{BB962C8B-B14F-4D97-AF65-F5344CB8AC3E}">
        <p14:creationId xmlns:p14="http://schemas.microsoft.com/office/powerpoint/2010/main" val="472730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DB7292A-5DC5-4C98-808A-6413F899605F}" type="slidenum">
              <a:rPr lang="en-US" altLang="fr-FR" sz="1600">
                <a:latin typeface="Arial" charset="0"/>
              </a:rPr>
              <a:pPr eaLnBrk="1" hangingPunct="1">
                <a:spcBef>
                  <a:spcPct val="0"/>
                </a:spcBef>
              </a:pPr>
              <a:t>69</a:t>
            </a:fld>
            <a:endParaRPr lang="en-US" altLang="fr-FR" sz="1600">
              <a:latin typeface="Arial" charset="0"/>
            </a:endParaRPr>
          </a:p>
        </p:txBody>
      </p:sp>
      <p:sp>
        <p:nvSpPr>
          <p:cNvPr id="162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dirty="0" smtClean="0"/>
          </a:p>
        </p:txBody>
      </p:sp>
    </p:spTree>
    <p:extLst>
      <p:ext uri="{BB962C8B-B14F-4D97-AF65-F5344CB8AC3E}">
        <p14:creationId xmlns:p14="http://schemas.microsoft.com/office/powerpoint/2010/main" val="611364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2" name="Espace réservé du numéro de diapositive 1"/>
          <p:cNvSpPr>
            <a:spLocks noGrp="1"/>
          </p:cNvSpPr>
          <p:nvPr>
            <p:ph type="sldNum" sz="quarter" idx="10"/>
          </p:nvPr>
        </p:nvSpPr>
        <p:spPr/>
        <p:txBody>
          <a:bodyPr/>
          <a:lstStyle/>
          <a:p>
            <a:pPr>
              <a:defRPr/>
            </a:pPr>
            <a:fld id="{F4CE0E46-7F05-B940-8356-5580BE265E49}" type="slidenum">
              <a:rPr lang="en-US" smtClean="0"/>
              <a:pPr>
                <a:defRPr/>
              </a:pPr>
              <a:t>70</a:t>
            </a:fld>
            <a:endParaRPr lang="fr-FR"/>
          </a:p>
        </p:txBody>
      </p:sp>
    </p:spTree>
    <p:extLst>
      <p:ext uri="{BB962C8B-B14F-4D97-AF65-F5344CB8AC3E}">
        <p14:creationId xmlns:p14="http://schemas.microsoft.com/office/powerpoint/2010/main" val="21240619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241D243-992D-4293-BFB7-699B19DB0E61}" type="slidenum">
              <a:rPr lang="en-US" altLang="fr-FR" sz="1600">
                <a:latin typeface="Arial" charset="0"/>
              </a:rPr>
              <a:pPr eaLnBrk="1" hangingPunct="1">
                <a:spcBef>
                  <a:spcPct val="0"/>
                </a:spcBef>
              </a:pPr>
              <a:t>71</a:t>
            </a:fld>
            <a:endParaRPr lang="en-US" altLang="fr-FR" sz="1600">
              <a:latin typeface="Arial" charset="0"/>
            </a:endParaRPr>
          </a:p>
        </p:txBody>
      </p:sp>
      <p:sp>
        <p:nvSpPr>
          <p:cNvPr id="164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endParaRPr lang="fr-FR" altLang="fr-FR" sz="1000" dirty="0"/>
          </a:p>
        </p:txBody>
      </p:sp>
    </p:spTree>
    <p:extLst>
      <p:ext uri="{BB962C8B-B14F-4D97-AF65-F5344CB8AC3E}">
        <p14:creationId xmlns:p14="http://schemas.microsoft.com/office/powerpoint/2010/main" val="14747663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2" name="Espace réservé du numéro de diapositive 1"/>
          <p:cNvSpPr>
            <a:spLocks noGrp="1"/>
          </p:cNvSpPr>
          <p:nvPr>
            <p:ph type="sldNum" sz="quarter" idx="10"/>
          </p:nvPr>
        </p:nvSpPr>
        <p:spPr/>
        <p:txBody>
          <a:bodyPr/>
          <a:lstStyle/>
          <a:p>
            <a:pPr>
              <a:defRPr/>
            </a:pPr>
            <a:fld id="{F4CE0E46-7F05-B940-8356-5580BE265E49}" type="slidenum">
              <a:rPr lang="en-US" smtClean="0"/>
              <a:pPr>
                <a:defRPr/>
              </a:pPr>
              <a:t>72</a:t>
            </a:fld>
            <a:endParaRPr lang="fr-FR"/>
          </a:p>
        </p:txBody>
      </p:sp>
    </p:spTree>
    <p:extLst>
      <p:ext uri="{BB962C8B-B14F-4D97-AF65-F5344CB8AC3E}">
        <p14:creationId xmlns:p14="http://schemas.microsoft.com/office/powerpoint/2010/main" val="32136752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2" name="Espace réservé du numéro de diapositive 1"/>
          <p:cNvSpPr>
            <a:spLocks noGrp="1"/>
          </p:cNvSpPr>
          <p:nvPr>
            <p:ph type="sldNum" sz="quarter" idx="10"/>
          </p:nvPr>
        </p:nvSpPr>
        <p:spPr/>
        <p:txBody>
          <a:bodyPr/>
          <a:lstStyle/>
          <a:p>
            <a:pPr>
              <a:defRPr/>
            </a:pPr>
            <a:fld id="{F4CE0E46-7F05-B940-8356-5580BE265E49}" type="slidenum">
              <a:rPr lang="en-US" smtClean="0"/>
              <a:pPr>
                <a:defRPr/>
              </a:pPr>
              <a:t>74</a:t>
            </a:fld>
            <a:endParaRPr lang="fr-FR"/>
          </a:p>
        </p:txBody>
      </p:sp>
    </p:spTree>
    <p:extLst>
      <p:ext uri="{BB962C8B-B14F-4D97-AF65-F5344CB8AC3E}">
        <p14:creationId xmlns:p14="http://schemas.microsoft.com/office/powerpoint/2010/main" val="3965278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7C7292D-9177-4F40-B7F7-8563A5F37014}" type="slidenum">
              <a:rPr lang="en-US" altLang="fr-FR" sz="1600">
                <a:latin typeface="Arial" charset="0"/>
              </a:rPr>
              <a:pPr eaLnBrk="1" hangingPunct="1">
                <a:spcBef>
                  <a:spcPct val="0"/>
                </a:spcBef>
              </a:pPr>
              <a:t>75</a:t>
            </a:fld>
            <a:endParaRPr lang="en-US" altLang="fr-FR" sz="1600">
              <a:latin typeface="Arial" charset="0"/>
            </a:endParaRPr>
          </a:p>
        </p:txBody>
      </p:sp>
      <p:sp>
        <p:nvSpPr>
          <p:cNvPr id="168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fr-FR" altLang="fr-FR" b="1" smtClean="0"/>
              <a:t>The router link LSA:</a:t>
            </a:r>
            <a:r>
              <a:rPr lang="fr-FR" altLang="fr-FR" smtClean="0"/>
              <a:t> This LSA is generated for each area to which the router belongs. This LSA gives the link states to all other routers within an area.</a:t>
            </a:r>
          </a:p>
          <a:p>
            <a:pPr eaLnBrk="1" hangingPunct="1"/>
            <a:r>
              <a:rPr lang="fr-FR" altLang="fr-FR" b="1" smtClean="0"/>
              <a:t>The network link LSA</a:t>
            </a:r>
            <a:r>
              <a:rPr lang="fr-FR" altLang="fr-FR" smtClean="0"/>
              <a:t>: This LSA is sent out by the designated router and lists all the routers on the segment for which it s the designated router and has a neighbor relationship. The LSA is flooded to the whole area.</a:t>
            </a:r>
          </a:p>
          <a:p>
            <a:pPr eaLnBrk="1" hangingPunct="1"/>
            <a:r>
              <a:rPr lang="fr-FR" altLang="fr-FR" smtClean="0"/>
              <a:t>The network summary link LSA- This LSA is sent between areas and summarizes the IP networks from one area to another. It is generated by an ABR.</a:t>
            </a:r>
          </a:p>
          <a:p>
            <a:pPr eaLnBrk="1" hangingPunct="1"/>
            <a:r>
              <a:rPr lang="fr-FR" altLang="fr-FR" b="1" smtClean="0"/>
              <a:t>The AS external ASBR summary link LSA</a:t>
            </a:r>
            <a:r>
              <a:rPr lang="fr-FR" altLang="fr-FR" smtClean="0"/>
              <a:t>: This LSA is sent to a router that connects to the outside world ASBR. It is sent from the area border router to the autonomous system boundary router. The LSA contains the metric cost from the ABR to the ASBR.</a:t>
            </a:r>
          </a:p>
          <a:p>
            <a:pPr eaLnBrk="1" hangingPunct="1"/>
            <a:r>
              <a:rPr lang="fr-FR" altLang="fr-FR" b="1" smtClean="0"/>
              <a:t>The external link LSA</a:t>
            </a:r>
            <a:r>
              <a:rPr lang="fr-FR" altLang="fr-FR" smtClean="0"/>
              <a:t>: This LSA is originated by AS boundary routers and is flooded throughout the AS. Each external advertissement describes a route to a destination in another autonomous system. Default routes for the AS can also be described by AS external advertisements.</a:t>
            </a:r>
          </a:p>
          <a:p>
            <a:pPr eaLnBrk="1" hangingPunct="1"/>
            <a:r>
              <a:rPr lang="fr-FR" altLang="fr-FR" smtClean="0"/>
              <a:t>The NSSA  External LSA: THESE lsas are created by the ASBR residing in a not so stubby area (NSSA). This LSA is very similar to an autonomous system external LSA, except that this LSA is containedwithin the NSSA area and is not propagated into other areas.</a:t>
            </a:r>
          </a:p>
        </p:txBody>
      </p:sp>
    </p:spTree>
    <p:extLst>
      <p:ext uri="{BB962C8B-B14F-4D97-AF65-F5344CB8AC3E}">
        <p14:creationId xmlns:p14="http://schemas.microsoft.com/office/powerpoint/2010/main" val="1332832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46AF9D6-432C-423B-9668-55BE42790C36}" type="slidenum">
              <a:rPr lang="en-US" altLang="fr-FR" sz="1600">
                <a:latin typeface="Arial" charset="0"/>
              </a:rPr>
              <a:pPr eaLnBrk="1" hangingPunct="1">
                <a:spcBef>
                  <a:spcPct val="0"/>
                </a:spcBef>
              </a:pPr>
              <a:t>76</a:t>
            </a:fld>
            <a:endParaRPr lang="en-US" altLang="fr-FR" sz="1600">
              <a:latin typeface="Arial" charset="0"/>
            </a:endParaRPr>
          </a:p>
        </p:txBody>
      </p:sp>
      <p:sp>
        <p:nvSpPr>
          <p:cNvPr id="169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fr-FR" altLang="fr-FR" b="1" smtClean="0"/>
              <a:t>The router link LSA:</a:t>
            </a:r>
            <a:r>
              <a:rPr lang="fr-FR" altLang="fr-FR" smtClean="0"/>
              <a:t> This LSA is generated for each area to which the router belongs. This LSA gives the link states to all other routers within an area.</a:t>
            </a:r>
          </a:p>
          <a:p>
            <a:pPr eaLnBrk="1" hangingPunct="1"/>
            <a:r>
              <a:rPr lang="fr-FR" altLang="fr-FR" b="1" smtClean="0"/>
              <a:t>The network link LSA</a:t>
            </a:r>
            <a:r>
              <a:rPr lang="fr-FR" altLang="fr-FR" smtClean="0"/>
              <a:t>: This LSA is sent out by the designated router and lists all the routers on the segment for which it s the designated router and has a neighbor relationship. The LSA is flooded to the whole area.</a:t>
            </a:r>
          </a:p>
          <a:p>
            <a:pPr eaLnBrk="1" hangingPunct="1"/>
            <a:r>
              <a:rPr lang="fr-FR" altLang="fr-FR" smtClean="0"/>
              <a:t>The network summary link LSA- This LSA is sent between areas and summarizes the IP networks from one area to another. It is generated by an ABR.</a:t>
            </a:r>
          </a:p>
          <a:p>
            <a:pPr eaLnBrk="1" hangingPunct="1"/>
            <a:r>
              <a:rPr lang="fr-FR" altLang="fr-FR" b="1" smtClean="0"/>
              <a:t>The AS external ASBR summary link LSA</a:t>
            </a:r>
            <a:r>
              <a:rPr lang="fr-FR" altLang="fr-FR" smtClean="0"/>
              <a:t>: This LSA is sent to a router that connects to the outside world ASBR. It is sent from the area border router to the autonomous system boundary router. The LSA contains the metric cost from the ABR to the ASBR.</a:t>
            </a:r>
          </a:p>
          <a:p>
            <a:pPr eaLnBrk="1" hangingPunct="1"/>
            <a:r>
              <a:rPr lang="fr-FR" altLang="fr-FR" b="1" smtClean="0"/>
              <a:t>The external link LSA</a:t>
            </a:r>
            <a:r>
              <a:rPr lang="fr-FR" altLang="fr-FR" smtClean="0"/>
              <a:t>: This LSA is originated by AS boundary routers and is flooded throughout the AS. Each external advertissement describes a route to a destination in another autonomous system. Default routes for the AS can also be described by AS external advertisements.</a:t>
            </a:r>
          </a:p>
          <a:p>
            <a:pPr eaLnBrk="1" hangingPunct="1"/>
            <a:r>
              <a:rPr lang="fr-FR" altLang="fr-FR" smtClean="0"/>
              <a:t>The NSSA  External LSA: THESE lsas are created by the ASBR residing in a not so stubby area (NSSA). This LSA is very similar to an autonomous system external LSA, except that this LSA is containedwithin the NSSA area and is not propagated into other areas.</a:t>
            </a:r>
          </a:p>
        </p:txBody>
      </p:sp>
    </p:spTree>
    <p:extLst>
      <p:ext uri="{BB962C8B-B14F-4D97-AF65-F5344CB8AC3E}">
        <p14:creationId xmlns:p14="http://schemas.microsoft.com/office/powerpoint/2010/main" val="18940037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C6032DB-A168-4FB9-B811-0FEDA51EEF4A}" type="slidenum">
              <a:rPr lang="en-US" altLang="fr-FR" sz="1600">
                <a:latin typeface="Arial" charset="0"/>
              </a:rPr>
              <a:pPr eaLnBrk="1" hangingPunct="1">
                <a:spcBef>
                  <a:spcPct val="0"/>
                </a:spcBef>
              </a:pPr>
              <a:t>77</a:t>
            </a:fld>
            <a:endParaRPr lang="en-US" altLang="fr-FR" sz="1600">
              <a:latin typeface="Arial" charset="0"/>
            </a:endParaRPr>
          </a:p>
        </p:txBody>
      </p:sp>
      <p:sp>
        <p:nvSpPr>
          <p:cNvPr id="171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fr-FR" altLang="fr-FR" sz="1000"/>
              <a:t>The only obligatory area is Area 0, also known as the backbone area or Area 0.0.0.0. In addition</a:t>
            </a:r>
          </a:p>
          <a:p>
            <a:pPr eaLnBrk="1" hangingPunct="1"/>
            <a:r>
              <a:rPr lang="fr-FR" altLang="fr-FR" sz="1000"/>
              <a:t>to the backbone area, which connects the other areas, OSPF networks use several other types</a:t>
            </a:r>
          </a:p>
          <a:p>
            <a:pPr eaLnBrk="1" hangingPunct="1"/>
            <a:r>
              <a:rPr lang="fr-FR" altLang="fr-FR" sz="1000"/>
              <a:t>of areas. The following are the different types of areas:</a:t>
            </a:r>
          </a:p>
          <a:p>
            <a:pPr eaLnBrk="1" hangingPunct="1"/>
            <a:r>
              <a:rPr lang="fr-FR" altLang="fr-FR" sz="1000"/>
              <a:t>• </a:t>
            </a:r>
            <a:r>
              <a:rPr lang="fr-FR" altLang="fr-FR" sz="1000" b="1"/>
              <a:t>An ordinary or standard area</a:t>
            </a:r>
            <a:r>
              <a:rPr lang="fr-FR" altLang="fr-FR" sz="1000"/>
              <a:t>—This type of area connects to the backbone. The area is</a:t>
            </a:r>
          </a:p>
          <a:p>
            <a:pPr eaLnBrk="1" hangingPunct="1"/>
            <a:r>
              <a:rPr lang="fr-FR" altLang="fr-FR" sz="1000"/>
              <a:t>seen as an entity unto itself. Every router knows about every network in the area, and each</a:t>
            </a:r>
          </a:p>
          <a:p>
            <a:pPr eaLnBrk="1" hangingPunct="1"/>
            <a:r>
              <a:rPr lang="fr-FR" altLang="fr-FR" sz="1000"/>
              <a:t>router has the same topological database. However, the routing tables will be unique from</a:t>
            </a:r>
          </a:p>
          <a:p>
            <a:pPr eaLnBrk="1" hangingPunct="1"/>
            <a:r>
              <a:rPr lang="fr-FR" altLang="fr-FR" sz="1000"/>
              <a:t>the perspective of the router and its position within the area.</a:t>
            </a:r>
          </a:p>
          <a:p>
            <a:pPr eaLnBrk="1" hangingPunct="1"/>
            <a:r>
              <a:rPr lang="fr-FR" altLang="fr-FR" sz="1000" b="1"/>
              <a:t>A stub area</a:t>
            </a:r>
            <a:r>
              <a:rPr lang="fr-FR" altLang="fr-FR" sz="1000"/>
              <a:t>—This is an area that will not accept external summary routes. The LSAs</a:t>
            </a:r>
          </a:p>
          <a:p>
            <a:pPr eaLnBrk="1" hangingPunct="1"/>
            <a:r>
              <a:rPr lang="fr-FR" altLang="fr-FR" sz="1000"/>
              <a:t>blocked are Types 4 (summary link LSAs that are generated by the ABRs) and 5. The</a:t>
            </a:r>
          </a:p>
          <a:p>
            <a:pPr eaLnBrk="1" hangingPunct="1"/>
            <a:r>
              <a:rPr lang="fr-FR" altLang="fr-FR" sz="1000"/>
              <a:t>consequence is that the only way that a router within the stub area can see outside the</a:t>
            </a:r>
          </a:p>
          <a:p>
            <a:pPr eaLnBrk="1" hangingPunct="1"/>
            <a:r>
              <a:rPr lang="fr-FR" altLang="fr-FR" sz="1000"/>
              <a:t>autonomous system is via the configuration of a default route. Every router within the area</a:t>
            </a:r>
          </a:p>
          <a:p>
            <a:pPr eaLnBrk="1" hangingPunct="1"/>
            <a:r>
              <a:rPr lang="fr-FR" altLang="fr-FR" sz="1000"/>
              <a:t>can see every network within the area and the networks (summarized or not) within other</a:t>
            </a:r>
          </a:p>
          <a:p>
            <a:pPr eaLnBrk="1" hangingPunct="1"/>
            <a:r>
              <a:rPr lang="fr-FR" altLang="fr-FR" sz="1000"/>
              <a:t>areas. It is typically used in a hub-and-spoke network design.</a:t>
            </a:r>
          </a:p>
          <a:p>
            <a:pPr eaLnBrk="1" hangingPunct="1"/>
            <a:r>
              <a:rPr lang="fr-FR" altLang="fr-FR" sz="1000"/>
              <a:t>• </a:t>
            </a:r>
            <a:r>
              <a:rPr lang="fr-FR" altLang="fr-FR" sz="1000" b="1"/>
              <a:t>A totally stubby area</a:t>
            </a:r>
            <a:r>
              <a:rPr lang="fr-FR" altLang="fr-FR" sz="1000"/>
              <a:t>—This area does not accept summary LSAs from the other areas or</a:t>
            </a:r>
          </a:p>
          <a:p>
            <a:pPr eaLnBrk="1" hangingPunct="1"/>
            <a:r>
              <a:rPr lang="fr-FR" altLang="fr-FR" sz="1000"/>
              <a:t>the external summary LSAs from outside the autonomous system. The LSAs blocked are</a:t>
            </a:r>
          </a:p>
          <a:p>
            <a:pPr eaLnBrk="1" hangingPunct="1"/>
            <a:r>
              <a:rPr lang="fr-FR" altLang="fr-FR" sz="1000"/>
              <a:t>Types 3, 4, and 5. The only way out of the totally stubby area is via a configured default</a:t>
            </a:r>
          </a:p>
          <a:p>
            <a:pPr eaLnBrk="1" hangingPunct="1"/>
            <a:r>
              <a:rPr lang="fr-FR" altLang="fr-FR" sz="1000"/>
              <a:t>route. A default route is indicated as the network 0.0.0.0. This type of area is particularly</a:t>
            </a:r>
          </a:p>
          <a:p>
            <a:pPr eaLnBrk="1" hangingPunct="1"/>
            <a:r>
              <a:rPr lang="fr-FR" altLang="fr-FR" sz="1000"/>
              <a:t>useful for remote sites that have few networks and limited connectivity with the rest of the</a:t>
            </a:r>
          </a:p>
          <a:p>
            <a:pPr eaLnBrk="1" hangingPunct="1"/>
            <a:r>
              <a:rPr lang="fr-FR" altLang="fr-FR" sz="1000"/>
              <a:t>network. This is a proprietary solution offered only by Cisco. Cisco recommends this</a:t>
            </a:r>
          </a:p>
          <a:p>
            <a:pPr eaLnBrk="1" hangingPunct="1"/>
            <a:r>
              <a:rPr lang="fr-FR" altLang="fr-FR" sz="1000"/>
              <a:t>solution if you have a totally Cisco shop because it keeps the topological databases and</a:t>
            </a:r>
          </a:p>
          <a:p>
            <a:pPr eaLnBrk="1" hangingPunct="1"/>
            <a:r>
              <a:rPr lang="fr-FR" altLang="fr-FR" sz="1000"/>
              <a:t>routing tables as small as possible.</a:t>
            </a:r>
          </a:p>
        </p:txBody>
      </p:sp>
    </p:spTree>
    <p:extLst>
      <p:ext uri="{BB962C8B-B14F-4D97-AF65-F5344CB8AC3E}">
        <p14:creationId xmlns:p14="http://schemas.microsoft.com/office/powerpoint/2010/main" val="5646294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3355AA3-DC89-4201-B738-7C5A921F393A}" type="slidenum">
              <a:rPr lang="en-US" altLang="fr-FR" sz="1600">
                <a:latin typeface="Arial" charset="0"/>
              </a:rPr>
              <a:pPr eaLnBrk="1" hangingPunct="1">
                <a:spcBef>
                  <a:spcPct val="0"/>
                </a:spcBef>
              </a:pPr>
              <a:t>78</a:t>
            </a:fld>
            <a:endParaRPr lang="en-US" altLang="fr-FR" sz="1600">
              <a:latin typeface="Arial" charset="0"/>
            </a:endParaRPr>
          </a:p>
        </p:txBody>
      </p:sp>
      <p:sp>
        <p:nvSpPr>
          <p:cNvPr id="172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fr-FR" altLang="fr-FR" sz="1000"/>
              <a:t>The only obligatory area is Area 0, also known as the backbone area or Area 0.0.0.0. In addition</a:t>
            </a:r>
          </a:p>
          <a:p>
            <a:pPr eaLnBrk="1" hangingPunct="1"/>
            <a:r>
              <a:rPr lang="fr-FR" altLang="fr-FR" sz="1000"/>
              <a:t>to the backbone area, which connects the other areas, OSPF networks use several other types</a:t>
            </a:r>
          </a:p>
          <a:p>
            <a:pPr eaLnBrk="1" hangingPunct="1"/>
            <a:r>
              <a:rPr lang="fr-FR" altLang="fr-FR" sz="1000"/>
              <a:t>of areas. The following are the different types of areas:</a:t>
            </a:r>
          </a:p>
          <a:p>
            <a:pPr eaLnBrk="1" hangingPunct="1"/>
            <a:r>
              <a:rPr lang="fr-FR" altLang="fr-FR" sz="1000"/>
              <a:t>• </a:t>
            </a:r>
            <a:r>
              <a:rPr lang="fr-FR" altLang="fr-FR" sz="1000" b="1"/>
              <a:t>An ordinary or standard area</a:t>
            </a:r>
            <a:r>
              <a:rPr lang="fr-FR" altLang="fr-FR" sz="1000"/>
              <a:t>—This type of area connects to the backbone. The area is</a:t>
            </a:r>
          </a:p>
          <a:p>
            <a:pPr eaLnBrk="1" hangingPunct="1"/>
            <a:r>
              <a:rPr lang="fr-FR" altLang="fr-FR" sz="1000"/>
              <a:t>seen as an entity unto itself. Every router knows about every network in the area, and each</a:t>
            </a:r>
          </a:p>
          <a:p>
            <a:pPr eaLnBrk="1" hangingPunct="1"/>
            <a:r>
              <a:rPr lang="fr-FR" altLang="fr-FR" sz="1000"/>
              <a:t>router has the same topological database. However, the routing tables will be unique from</a:t>
            </a:r>
          </a:p>
          <a:p>
            <a:pPr eaLnBrk="1" hangingPunct="1"/>
            <a:r>
              <a:rPr lang="fr-FR" altLang="fr-FR" sz="1000"/>
              <a:t>the perspective of the router and its position within the area.</a:t>
            </a:r>
          </a:p>
          <a:p>
            <a:pPr eaLnBrk="1" hangingPunct="1"/>
            <a:r>
              <a:rPr lang="fr-FR" altLang="fr-FR" sz="1000" b="1"/>
              <a:t>A stub area</a:t>
            </a:r>
            <a:r>
              <a:rPr lang="fr-FR" altLang="fr-FR" sz="1000"/>
              <a:t>—This is an area that will not accept external summary routes. The LSAs</a:t>
            </a:r>
          </a:p>
          <a:p>
            <a:pPr eaLnBrk="1" hangingPunct="1"/>
            <a:r>
              <a:rPr lang="fr-FR" altLang="fr-FR" sz="1000"/>
              <a:t>blocked are Types 4 (summary link LSAs that are generated by the ABRs) and 5. The</a:t>
            </a:r>
          </a:p>
          <a:p>
            <a:pPr eaLnBrk="1" hangingPunct="1"/>
            <a:r>
              <a:rPr lang="fr-FR" altLang="fr-FR" sz="1000"/>
              <a:t>consequence is that the only way that a router within the stub area can see outside the</a:t>
            </a:r>
          </a:p>
          <a:p>
            <a:pPr eaLnBrk="1" hangingPunct="1"/>
            <a:r>
              <a:rPr lang="fr-FR" altLang="fr-FR" sz="1000"/>
              <a:t>autonomous system is via the configuration of a default route. Every router within the area</a:t>
            </a:r>
          </a:p>
          <a:p>
            <a:pPr eaLnBrk="1" hangingPunct="1"/>
            <a:r>
              <a:rPr lang="fr-FR" altLang="fr-FR" sz="1000"/>
              <a:t>can see every network within the area and the networks (summarized or not) within other</a:t>
            </a:r>
          </a:p>
          <a:p>
            <a:pPr eaLnBrk="1" hangingPunct="1"/>
            <a:r>
              <a:rPr lang="fr-FR" altLang="fr-FR" sz="1000"/>
              <a:t>areas. It is typically used in a hub-and-spoke network design.</a:t>
            </a:r>
          </a:p>
          <a:p>
            <a:pPr eaLnBrk="1" hangingPunct="1"/>
            <a:r>
              <a:rPr lang="fr-FR" altLang="fr-FR" sz="1000"/>
              <a:t>• </a:t>
            </a:r>
            <a:r>
              <a:rPr lang="fr-FR" altLang="fr-FR" sz="1000" b="1"/>
              <a:t>A totally stubby area</a:t>
            </a:r>
            <a:r>
              <a:rPr lang="fr-FR" altLang="fr-FR" sz="1000"/>
              <a:t>—This area does not accept summary LSAs from the other areas or</a:t>
            </a:r>
          </a:p>
          <a:p>
            <a:pPr eaLnBrk="1" hangingPunct="1"/>
            <a:r>
              <a:rPr lang="fr-FR" altLang="fr-FR" sz="1000"/>
              <a:t>the external summary LSAs from outside the autonomous system. The LSAs blocked are</a:t>
            </a:r>
          </a:p>
          <a:p>
            <a:pPr eaLnBrk="1" hangingPunct="1"/>
            <a:r>
              <a:rPr lang="fr-FR" altLang="fr-FR" sz="1000"/>
              <a:t>Types 3, 4, and 5. The only way out of the totally stubby area is via a configured default</a:t>
            </a:r>
          </a:p>
          <a:p>
            <a:pPr eaLnBrk="1" hangingPunct="1"/>
            <a:r>
              <a:rPr lang="fr-FR" altLang="fr-FR" sz="1000"/>
              <a:t>route. A default route is indicated as the network 0.0.0.0. This type of area is particularly</a:t>
            </a:r>
          </a:p>
          <a:p>
            <a:pPr eaLnBrk="1" hangingPunct="1"/>
            <a:r>
              <a:rPr lang="fr-FR" altLang="fr-FR" sz="1000"/>
              <a:t>useful for remote sites that have few networks and limited connectivity with the rest of the</a:t>
            </a:r>
          </a:p>
          <a:p>
            <a:pPr eaLnBrk="1" hangingPunct="1"/>
            <a:r>
              <a:rPr lang="fr-FR" altLang="fr-FR" sz="1000"/>
              <a:t>network. This is a proprietary solution offered only by Cisco. Cisco recommends this</a:t>
            </a:r>
          </a:p>
          <a:p>
            <a:pPr eaLnBrk="1" hangingPunct="1"/>
            <a:r>
              <a:rPr lang="fr-FR" altLang="fr-FR" sz="1000"/>
              <a:t>solution if you have a totally Cisco shop because it keeps the topological databases and</a:t>
            </a:r>
          </a:p>
          <a:p>
            <a:pPr eaLnBrk="1" hangingPunct="1"/>
            <a:r>
              <a:rPr lang="fr-FR" altLang="fr-FR" sz="1000"/>
              <a:t>routing tables as small as possible.</a:t>
            </a:r>
          </a:p>
        </p:txBody>
      </p:sp>
    </p:spTree>
    <p:extLst>
      <p:ext uri="{BB962C8B-B14F-4D97-AF65-F5344CB8AC3E}">
        <p14:creationId xmlns:p14="http://schemas.microsoft.com/office/powerpoint/2010/main" val="2876468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smtClean="0"/>
          </a:p>
        </p:txBody>
      </p:sp>
      <p:sp>
        <p:nvSpPr>
          <p:cNvPr id="2" name="Espace réservé du numéro de diapositive 1"/>
          <p:cNvSpPr>
            <a:spLocks noGrp="1"/>
          </p:cNvSpPr>
          <p:nvPr>
            <p:ph type="sldNum" sz="quarter" idx="10"/>
          </p:nvPr>
        </p:nvSpPr>
        <p:spPr/>
        <p:txBody>
          <a:bodyPr/>
          <a:lstStyle/>
          <a:p>
            <a:pPr>
              <a:defRPr/>
            </a:pPr>
            <a:fld id="{F4CE0E46-7F05-B940-8356-5580BE265E49}" type="slidenum">
              <a:rPr lang="en-US" smtClean="0"/>
              <a:pPr>
                <a:defRPr/>
              </a:pPr>
              <a:t>14</a:t>
            </a:fld>
            <a:endParaRPr lang="fr-FR"/>
          </a:p>
        </p:txBody>
      </p:sp>
    </p:spTree>
    <p:extLst>
      <p:ext uri="{BB962C8B-B14F-4D97-AF65-F5344CB8AC3E}">
        <p14:creationId xmlns:p14="http://schemas.microsoft.com/office/powerpoint/2010/main" val="35718351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9A4B885-969E-4385-BB5B-10B4DD32F53A}" type="slidenum">
              <a:rPr lang="en-US" altLang="fr-FR" sz="1600">
                <a:latin typeface="Arial" charset="0"/>
              </a:rPr>
              <a:pPr eaLnBrk="1" hangingPunct="1">
                <a:spcBef>
                  <a:spcPct val="0"/>
                </a:spcBef>
              </a:pPr>
              <a:t>79</a:t>
            </a:fld>
            <a:endParaRPr lang="en-US" altLang="fr-FR" sz="1600">
              <a:latin typeface="Arial" charset="0"/>
            </a:endParaRPr>
          </a:p>
        </p:txBody>
      </p:sp>
      <p:sp>
        <p:nvSpPr>
          <p:cNvPr id="173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fr-FR" altLang="fr-FR" sz="900"/>
              <a:t>• </a:t>
            </a:r>
            <a:r>
              <a:rPr lang="fr-FR" altLang="fr-FR" sz="900" b="1"/>
              <a:t>A not so stubby area (NSSA)</a:t>
            </a:r>
            <a:r>
              <a:rPr lang="fr-FR" altLang="fr-FR" sz="900"/>
              <a:t>—This area is used primarily to connect to ISPs, or when</a:t>
            </a:r>
          </a:p>
          <a:p>
            <a:pPr eaLnBrk="1" hangingPunct="1">
              <a:lnSpc>
                <a:spcPct val="80000"/>
              </a:lnSpc>
            </a:pPr>
            <a:r>
              <a:rPr lang="fr-FR" altLang="fr-FR" sz="900"/>
              <a:t>redistribution is required. In most respects, it is the same as the stub area. External routes</a:t>
            </a:r>
          </a:p>
          <a:p>
            <a:pPr eaLnBrk="1" hangingPunct="1">
              <a:lnSpc>
                <a:spcPct val="80000"/>
              </a:lnSpc>
            </a:pPr>
            <a:r>
              <a:rPr lang="fr-FR" altLang="fr-FR" sz="900"/>
              <a:t>are not propagated into or out of the area. It does not allow Type 4 or Type 5 LSAs. This</a:t>
            </a:r>
          </a:p>
          <a:p>
            <a:pPr eaLnBrk="1" hangingPunct="1">
              <a:lnSpc>
                <a:spcPct val="80000"/>
              </a:lnSpc>
            </a:pPr>
            <a:r>
              <a:rPr lang="fr-FR" altLang="fr-FR" sz="900"/>
              <a:t>area was designed as a special stub area for applications like an area with a few stub</a:t>
            </a:r>
          </a:p>
          <a:p>
            <a:pPr eaLnBrk="1" hangingPunct="1">
              <a:lnSpc>
                <a:spcPct val="80000"/>
              </a:lnSpc>
            </a:pPr>
            <a:r>
              <a:rPr lang="fr-FR" altLang="fr-FR" sz="900"/>
              <a:t>networks but with a connection to a router that runs only RIP, or an area with its own</a:t>
            </a:r>
          </a:p>
          <a:p>
            <a:pPr eaLnBrk="1" hangingPunct="1">
              <a:lnSpc>
                <a:spcPct val="80000"/>
              </a:lnSpc>
            </a:pPr>
            <a:r>
              <a:rPr lang="fr-FR" altLang="fr-FR" sz="900"/>
              <a:t>connection to an Internet resource needed only by a certain division.</a:t>
            </a:r>
          </a:p>
          <a:p>
            <a:pPr eaLnBrk="1" hangingPunct="1">
              <a:lnSpc>
                <a:spcPct val="80000"/>
              </a:lnSpc>
            </a:pPr>
            <a:r>
              <a:rPr lang="fr-FR" altLang="fr-FR" sz="900"/>
              <a:t>A NSSA is an area that is seen as a stub area but that can receive external routes</a:t>
            </a:r>
          </a:p>
          <a:p>
            <a:pPr eaLnBrk="1" hangingPunct="1">
              <a:lnSpc>
                <a:spcPct val="80000"/>
              </a:lnSpc>
            </a:pPr>
            <a:r>
              <a:rPr lang="fr-FR" altLang="fr-FR" sz="900"/>
              <a:t>that it will not propagate into the backbone area, and thus the rest of the OSPF</a:t>
            </a:r>
          </a:p>
          <a:p>
            <a:pPr eaLnBrk="1" hangingPunct="1">
              <a:lnSpc>
                <a:spcPct val="80000"/>
              </a:lnSpc>
            </a:pPr>
            <a:r>
              <a:rPr lang="fr-FR" altLang="fr-FR" sz="900"/>
              <a:t>domain. Another LSA, Type 7, is created specifically for the NSSA. This LSA</a:t>
            </a:r>
          </a:p>
          <a:p>
            <a:pPr eaLnBrk="1" hangingPunct="1">
              <a:lnSpc>
                <a:spcPct val="80000"/>
              </a:lnSpc>
            </a:pPr>
            <a:r>
              <a:rPr lang="fr-FR" altLang="fr-FR" sz="900"/>
              <a:t>may be originated and communicated throughout the area, but it will </a:t>
            </a:r>
            <a:r>
              <a:rPr lang="fr-FR" altLang="fr-FR" sz="900" i="1"/>
              <a:t>not </a:t>
            </a:r>
            <a:r>
              <a:rPr lang="fr-FR" altLang="fr-FR" sz="900"/>
              <a:t>be</a:t>
            </a:r>
          </a:p>
          <a:p>
            <a:pPr eaLnBrk="1" hangingPunct="1">
              <a:lnSpc>
                <a:spcPct val="80000"/>
              </a:lnSpc>
            </a:pPr>
            <a:r>
              <a:rPr lang="fr-FR" altLang="fr-FR" sz="900"/>
              <a:t>propagated into other areas, including Area 0. If the information is to be</a:t>
            </a:r>
          </a:p>
          <a:p>
            <a:pPr eaLnBrk="1" hangingPunct="1">
              <a:lnSpc>
                <a:spcPct val="80000"/>
              </a:lnSpc>
            </a:pPr>
            <a:r>
              <a:rPr lang="fr-FR" altLang="fr-FR" sz="900"/>
              <a:t>propagated throughout the AS, it is translated into an LSA Type 5 at the NSSA</a:t>
            </a:r>
          </a:p>
          <a:p>
            <a:pPr eaLnBrk="1" hangingPunct="1">
              <a:lnSpc>
                <a:spcPct val="80000"/>
              </a:lnSpc>
            </a:pPr>
            <a:r>
              <a:rPr lang="fr-FR" altLang="fr-FR" sz="900"/>
              <a:t>ABR.</a:t>
            </a:r>
          </a:p>
          <a:p>
            <a:pPr eaLnBrk="1" hangingPunct="1">
              <a:lnSpc>
                <a:spcPct val="80000"/>
              </a:lnSpc>
            </a:pPr>
            <a:r>
              <a:rPr lang="fr-FR" altLang="fr-FR" sz="900"/>
              <a:t>It is not always possible to design the network and determine where</a:t>
            </a:r>
          </a:p>
          <a:p>
            <a:pPr eaLnBrk="1" hangingPunct="1">
              <a:lnSpc>
                <a:spcPct val="80000"/>
              </a:lnSpc>
            </a:pPr>
            <a:r>
              <a:rPr lang="fr-FR" altLang="fr-FR" sz="900"/>
              <a:t>redistribution is to occur. RFC 1587 deals with this subject.</a:t>
            </a:r>
          </a:p>
          <a:p>
            <a:pPr eaLnBrk="1" hangingPunct="1">
              <a:lnSpc>
                <a:spcPct val="80000"/>
              </a:lnSpc>
            </a:pPr>
            <a:endParaRPr lang="fr-FR" altLang="fr-FR" sz="900" b="1"/>
          </a:p>
          <a:p>
            <a:pPr eaLnBrk="1" hangingPunct="1">
              <a:lnSpc>
                <a:spcPct val="80000"/>
              </a:lnSpc>
            </a:pPr>
            <a:r>
              <a:rPr lang="fr-FR" altLang="fr-FR" sz="900" b="1"/>
              <a:t>The backbone area</a:t>
            </a:r>
            <a:r>
              <a:rPr lang="fr-FR" altLang="fr-FR" sz="900"/>
              <a:t>—This area is often referred to as Area 0, and it connects all the other</a:t>
            </a:r>
          </a:p>
          <a:p>
            <a:pPr eaLnBrk="1" hangingPunct="1">
              <a:lnSpc>
                <a:spcPct val="80000"/>
              </a:lnSpc>
            </a:pPr>
            <a:r>
              <a:rPr lang="fr-FR" altLang="fr-FR" sz="900"/>
              <a:t>areas. It can propagate all the LSAs except for LSA Type 7, which would have been</a:t>
            </a:r>
          </a:p>
          <a:p>
            <a:pPr eaLnBrk="1" hangingPunct="1">
              <a:lnSpc>
                <a:spcPct val="80000"/>
              </a:lnSpc>
            </a:pPr>
            <a:r>
              <a:rPr lang="fr-FR" altLang="fr-FR" sz="900"/>
              <a:t>translated into LSA Type 5 by the ABR.</a:t>
            </a:r>
          </a:p>
          <a:p>
            <a:pPr eaLnBrk="1" hangingPunct="1">
              <a:lnSpc>
                <a:spcPct val="80000"/>
              </a:lnSpc>
            </a:pPr>
            <a:r>
              <a:rPr lang="fr-FR" altLang="fr-FR" sz="900"/>
              <a:t>Some restrictions govern creating a stub or totally stubby area. Because no external routes are</a:t>
            </a:r>
          </a:p>
          <a:p>
            <a:pPr eaLnBrk="1" hangingPunct="1">
              <a:lnSpc>
                <a:spcPct val="80000"/>
              </a:lnSpc>
            </a:pPr>
            <a:r>
              <a:rPr lang="fr-FR" altLang="fr-FR" sz="900"/>
              <a:t>allowed in these areas, the following restrictions are in place:</a:t>
            </a:r>
          </a:p>
          <a:p>
            <a:pPr eaLnBrk="1" hangingPunct="1">
              <a:lnSpc>
                <a:spcPct val="80000"/>
              </a:lnSpc>
            </a:pPr>
            <a:r>
              <a:rPr lang="fr-FR" altLang="fr-FR" sz="900"/>
              <a:t>• No external routes are allowed.</a:t>
            </a:r>
          </a:p>
          <a:p>
            <a:pPr eaLnBrk="1" hangingPunct="1">
              <a:lnSpc>
                <a:spcPct val="80000"/>
              </a:lnSpc>
            </a:pPr>
            <a:r>
              <a:rPr lang="fr-FR" altLang="fr-FR" sz="900"/>
              <a:t>• No virtual links are allowed.</a:t>
            </a:r>
          </a:p>
          <a:p>
            <a:pPr eaLnBrk="1" hangingPunct="1">
              <a:lnSpc>
                <a:spcPct val="80000"/>
              </a:lnSpc>
            </a:pPr>
            <a:r>
              <a:rPr lang="fr-FR" altLang="fr-FR" sz="900"/>
              <a:t>• No redistribution is allowed.</a:t>
            </a:r>
          </a:p>
          <a:p>
            <a:pPr eaLnBrk="1" hangingPunct="1">
              <a:lnSpc>
                <a:spcPct val="80000"/>
              </a:lnSpc>
            </a:pPr>
            <a:r>
              <a:rPr lang="fr-FR" altLang="fr-FR" sz="900"/>
              <a:t>• No ASBR routers are allowed.</a:t>
            </a:r>
          </a:p>
          <a:p>
            <a:pPr eaLnBrk="1" hangingPunct="1">
              <a:lnSpc>
                <a:spcPct val="80000"/>
              </a:lnSpc>
            </a:pPr>
            <a:r>
              <a:rPr lang="fr-FR" altLang="fr-FR" sz="900"/>
              <a:t>• The area is not the backbone area.</a:t>
            </a:r>
          </a:p>
          <a:p>
            <a:pPr eaLnBrk="1" hangingPunct="1">
              <a:lnSpc>
                <a:spcPct val="80000"/>
              </a:lnSpc>
            </a:pPr>
            <a:r>
              <a:rPr lang="fr-FR" altLang="fr-FR" sz="900"/>
              <a:t>• All the routers are configured to be stub routers</a:t>
            </a:r>
          </a:p>
          <a:p>
            <a:pPr eaLnBrk="1" hangingPunct="1">
              <a:lnSpc>
                <a:spcPct val="80000"/>
              </a:lnSpc>
            </a:pPr>
            <a:endParaRPr lang="fr-FR" altLang="fr-FR" sz="900"/>
          </a:p>
        </p:txBody>
      </p:sp>
    </p:spTree>
    <p:extLst>
      <p:ext uri="{BB962C8B-B14F-4D97-AF65-F5344CB8AC3E}">
        <p14:creationId xmlns:p14="http://schemas.microsoft.com/office/powerpoint/2010/main" val="916606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05C5A6F-DBF0-4548-AD03-CB68E70E19F3}" type="slidenum">
              <a:rPr lang="en-US" altLang="fr-FR" sz="1600">
                <a:latin typeface="Arial" charset="0"/>
              </a:rPr>
              <a:pPr eaLnBrk="1" hangingPunct="1">
                <a:spcBef>
                  <a:spcPct val="0"/>
                </a:spcBef>
              </a:pPr>
              <a:t>80</a:t>
            </a:fld>
            <a:endParaRPr lang="en-US" altLang="fr-FR" sz="1600">
              <a:latin typeface="Arial" charset="0"/>
            </a:endParaRPr>
          </a:p>
        </p:txBody>
      </p:sp>
      <p:sp>
        <p:nvSpPr>
          <p:cNvPr id="174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fr-FR" altLang="fr-FR" sz="900"/>
              <a:t>• </a:t>
            </a:r>
            <a:r>
              <a:rPr lang="fr-FR" altLang="fr-FR" sz="900" b="1"/>
              <a:t>A not so stubby area (NSSA)</a:t>
            </a:r>
            <a:r>
              <a:rPr lang="fr-FR" altLang="fr-FR" sz="900"/>
              <a:t>—This area is used primarily to connect to ISPs, or when</a:t>
            </a:r>
          </a:p>
          <a:p>
            <a:pPr eaLnBrk="1" hangingPunct="1">
              <a:lnSpc>
                <a:spcPct val="80000"/>
              </a:lnSpc>
            </a:pPr>
            <a:r>
              <a:rPr lang="fr-FR" altLang="fr-FR" sz="900"/>
              <a:t>redistribution is required. In most respects, it is the same as the stub area. External routes</a:t>
            </a:r>
          </a:p>
          <a:p>
            <a:pPr eaLnBrk="1" hangingPunct="1">
              <a:lnSpc>
                <a:spcPct val="80000"/>
              </a:lnSpc>
            </a:pPr>
            <a:r>
              <a:rPr lang="fr-FR" altLang="fr-FR" sz="900"/>
              <a:t>are not propagated into or out of the area. It does not allow Type 4 or Type 5 LSAs. This</a:t>
            </a:r>
          </a:p>
          <a:p>
            <a:pPr eaLnBrk="1" hangingPunct="1">
              <a:lnSpc>
                <a:spcPct val="80000"/>
              </a:lnSpc>
            </a:pPr>
            <a:r>
              <a:rPr lang="fr-FR" altLang="fr-FR" sz="900"/>
              <a:t>area was designed as a special stub area for applications like an area with a few stub</a:t>
            </a:r>
          </a:p>
          <a:p>
            <a:pPr eaLnBrk="1" hangingPunct="1">
              <a:lnSpc>
                <a:spcPct val="80000"/>
              </a:lnSpc>
            </a:pPr>
            <a:r>
              <a:rPr lang="fr-FR" altLang="fr-FR" sz="900"/>
              <a:t>networks but with a connection to a router that runs only RIP, or an area with its own</a:t>
            </a:r>
          </a:p>
          <a:p>
            <a:pPr eaLnBrk="1" hangingPunct="1">
              <a:lnSpc>
                <a:spcPct val="80000"/>
              </a:lnSpc>
            </a:pPr>
            <a:r>
              <a:rPr lang="fr-FR" altLang="fr-FR" sz="900"/>
              <a:t>connection to an Internet resource needed only by a certain division.</a:t>
            </a:r>
          </a:p>
          <a:p>
            <a:pPr eaLnBrk="1" hangingPunct="1">
              <a:lnSpc>
                <a:spcPct val="80000"/>
              </a:lnSpc>
            </a:pPr>
            <a:r>
              <a:rPr lang="fr-FR" altLang="fr-FR" sz="900"/>
              <a:t>A NSSA is an area that is seen as a stub area but that can receive external routes</a:t>
            </a:r>
          </a:p>
          <a:p>
            <a:pPr eaLnBrk="1" hangingPunct="1">
              <a:lnSpc>
                <a:spcPct val="80000"/>
              </a:lnSpc>
            </a:pPr>
            <a:r>
              <a:rPr lang="fr-FR" altLang="fr-FR" sz="900"/>
              <a:t>that it will not propagate into the backbone area, and thus the rest of the OSPF</a:t>
            </a:r>
          </a:p>
          <a:p>
            <a:pPr eaLnBrk="1" hangingPunct="1">
              <a:lnSpc>
                <a:spcPct val="80000"/>
              </a:lnSpc>
            </a:pPr>
            <a:r>
              <a:rPr lang="fr-FR" altLang="fr-FR" sz="900"/>
              <a:t>domain. Another LSA, Type 7, is created specifically for the NSSA. This LSA</a:t>
            </a:r>
          </a:p>
          <a:p>
            <a:pPr eaLnBrk="1" hangingPunct="1">
              <a:lnSpc>
                <a:spcPct val="80000"/>
              </a:lnSpc>
            </a:pPr>
            <a:r>
              <a:rPr lang="fr-FR" altLang="fr-FR" sz="900"/>
              <a:t>may be originated and communicated throughout the area, but it will </a:t>
            </a:r>
            <a:r>
              <a:rPr lang="fr-FR" altLang="fr-FR" sz="900" i="1"/>
              <a:t>not </a:t>
            </a:r>
            <a:r>
              <a:rPr lang="fr-FR" altLang="fr-FR" sz="900"/>
              <a:t>be</a:t>
            </a:r>
          </a:p>
          <a:p>
            <a:pPr eaLnBrk="1" hangingPunct="1">
              <a:lnSpc>
                <a:spcPct val="80000"/>
              </a:lnSpc>
            </a:pPr>
            <a:r>
              <a:rPr lang="fr-FR" altLang="fr-FR" sz="900"/>
              <a:t>propagated into other areas, including Area 0. If the information is to be</a:t>
            </a:r>
          </a:p>
          <a:p>
            <a:pPr eaLnBrk="1" hangingPunct="1">
              <a:lnSpc>
                <a:spcPct val="80000"/>
              </a:lnSpc>
            </a:pPr>
            <a:r>
              <a:rPr lang="fr-FR" altLang="fr-FR" sz="900"/>
              <a:t>propagated throughout the AS, it is translated into an LSA Type 5 at the NSSA</a:t>
            </a:r>
          </a:p>
          <a:p>
            <a:pPr eaLnBrk="1" hangingPunct="1">
              <a:lnSpc>
                <a:spcPct val="80000"/>
              </a:lnSpc>
            </a:pPr>
            <a:r>
              <a:rPr lang="fr-FR" altLang="fr-FR" sz="900"/>
              <a:t>ABR.</a:t>
            </a:r>
          </a:p>
          <a:p>
            <a:pPr eaLnBrk="1" hangingPunct="1">
              <a:lnSpc>
                <a:spcPct val="80000"/>
              </a:lnSpc>
            </a:pPr>
            <a:r>
              <a:rPr lang="fr-FR" altLang="fr-FR" sz="900"/>
              <a:t>It is not always possible to design the network and determine where</a:t>
            </a:r>
          </a:p>
          <a:p>
            <a:pPr eaLnBrk="1" hangingPunct="1">
              <a:lnSpc>
                <a:spcPct val="80000"/>
              </a:lnSpc>
            </a:pPr>
            <a:r>
              <a:rPr lang="fr-FR" altLang="fr-FR" sz="900"/>
              <a:t>redistribution is to occur. RFC 1587 deals with this subject.</a:t>
            </a:r>
          </a:p>
          <a:p>
            <a:pPr eaLnBrk="1" hangingPunct="1">
              <a:lnSpc>
                <a:spcPct val="80000"/>
              </a:lnSpc>
            </a:pPr>
            <a:endParaRPr lang="fr-FR" altLang="fr-FR" sz="900" b="1"/>
          </a:p>
          <a:p>
            <a:pPr eaLnBrk="1" hangingPunct="1">
              <a:lnSpc>
                <a:spcPct val="80000"/>
              </a:lnSpc>
            </a:pPr>
            <a:r>
              <a:rPr lang="fr-FR" altLang="fr-FR" sz="900" b="1"/>
              <a:t>The backbone area</a:t>
            </a:r>
            <a:r>
              <a:rPr lang="fr-FR" altLang="fr-FR" sz="900"/>
              <a:t>—This area is often referred to as Area 0, and it connects all the other</a:t>
            </a:r>
          </a:p>
          <a:p>
            <a:pPr eaLnBrk="1" hangingPunct="1">
              <a:lnSpc>
                <a:spcPct val="80000"/>
              </a:lnSpc>
            </a:pPr>
            <a:r>
              <a:rPr lang="fr-FR" altLang="fr-FR" sz="900"/>
              <a:t>areas. It can propagate all the LSAs except for LSA Type 7, which would have been</a:t>
            </a:r>
          </a:p>
          <a:p>
            <a:pPr eaLnBrk="1" hangingPunct="1">
              <a:lnSpc>
                <a:spcPct val="80000"/>
              </a:lnSpc>
            </a:pPr>
            <a:r>
              <a:rPr lang="fr-FR" altLang="fr-FR" sz="900"/>
              <a:t>translated into LSA Type 5 by the ABR.</a:t>
            </a:r>
          </a:p>
          <a:p>
            <a:pPr eaLnBrk="1" hangingPunct="1">
              <a:lnSpc>
                <a:spcPct val="80000"/>
              </a:lnSpc>
            </a:pPr>
            <a:r>
              <a:rPr lang="fr-FR" altLang="fr-FR" sz="900"/>
              <a:t>Some restrictions govern creating a stub or totally stubby area. Because no external routes are</a:t>
            </a:r>
          </a:p>
          <a:p>
            <a:pPr eaLnBrk="1" hangingPunct="1">
              <a:lnSpc>
                <a:spcPct val="80000"/>
              </a:lnSpc>
            </a:pPr>
            <a:r>
              <a:rPr lang="fr-FR" altLang="fr-FR" sz="900"/>
              <a:t>allowed in these areas, the following restrictions are in place:</a:t>
            </a:r>
          </a:p>
          <a:p>
            <a:pPr eaLnBrk="1" hangingPunct="1">
              <a:lnSpc>
                <a:spcPct val="80000"/>
              </a:lnSpc>
            </a:pPr>
            <a:r>
              <a:rPr lang="fr-FR" altLang="fr-FR" sz="900"/>
              <a:t>• No external routes are allowed.</a:t>
            </a:r>
          </a:p>
          <a:p>
            <a:pPr eaLnBrk="1" hangingPunct="1">
              <a:lnSpc>
                <a:spcPct val="80000"/>
              </a:lnSpc>
            </a:pPr>
            <a:r>
              <a:rPr lang="fr-FR" altLang="fr-FR" sz="900"/>
              <a:t>• No virtual links are allowed.</a:t>
            </a:r>
          </a:p>
          <a:p>
            <a:pPr eaLnBrk="1" hangingPunct="1">
              <a:lnSpc>
                <a:spcPct val="80000"/>
              </a:lnSpc>
            </a:pPr>
            <a:r>
              <a:rPr lang="fr-FR" altLang="fr-FR" sz="900"/>
              <a:t>• No redistribution is allowed.</a:t>
            </a:r>
          </a:p>
          <a:p>
            <a:pPr eaLnBrk="1" hangingPunct="1">
              <a:lnSpc>
                <a:spcPct val="80000"/>
              </a:lnSpc>
            </a:pPr>
            <a:r>
              <a:rPr lang="fr-FR" altLang="fr-FR" sz="900"/>
              <a:t>• No ASBR routers are allowed.</a:t>
            </a:r>
          </a:p>
          <a:p>
            <a:pPr eaLnBrk="1" hangingPunct="1">
              <a:lnSpc>
                <a:spcPct val="80000"/>
              </a:lnSpc>
            </a:pPr>
            <a:r>
              <a:rPr lang="fr-FR" altLang="fr-FR" sz="900"/>
              <a:t>• The area is not the backbone area.</a:t>
            </a:r>
          </a:p>
          <a:p>
            <a:pPr eaLnBrk="1" hangingPunct="1">
              <a:lnSpc>
                <a:spcPct val="80000"/>
              </a:lnSpc>
            </a:pPr>
            <a:r>
              <a:rPr lang="fr-FR" altLang="fr-FR" sz="900"/>
              <a:t>• All the routers are configured to be stub routers</a:t>
            </a:r>
          </a:p>
          <a:p>
            <a:pPr eaLnBrk="1" hangingPunct="1">
              <a:lnSpc>
                <a:spcPct val="80000"/>
              </a:lnSpc>
            </a:pPr>
            <a:endParaRPr lang="fr-FR" altLang="fr-FR" sz="900"/>
          </a:p>
        </p:txBody>
      </p:sp>
    </p:spTree>
    <p:extLst>
      <p:ext uri="{BB962C8B-B14F-4D97-AF65-F5344CB8AC3E}">
        <p14:creationId xmlns:p14="http://schemas.microsoft.com/office/powerpoint/2010/main" val="25527151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2" name="Espace réservé du numéro de diapositive 1"/>
          <p:cNvSpPr>
            <a:spLocks noGrp="1"/>
          </p:cNvSpPr>
          <p:nvPr>
            <p:ph type="sldNum" sz="quarter" idx="10"/>
          </p:nvPr>
        </p:nvSpPr>
        <p:spPr/>
        <p:txBody>
          <a:bodyPr/>
          <a:lstStyle/>
          <a:p>
            <a:pPr>
              <a:defRPr/>
            </a:pPr>
            <a:fld id="{F4CE0E46-7F05-B940-8356-5580BE265E49}" type="slidenum">
              <a:rPr lang="en-US" smtClean="0"/>
              <a:pPr>
                <a:defRPr/>
              </a:pPr>
              <a:t>81</a:t>
            </a:fld>
            <a:endParaRPr lang="fr-FR"/>
          </a:p>
        </p:txBody>
      </p:sp>
    </p:spTree>
    <p:extLst>
      <p:ext uri="{BB962C8B-B14F-4D97-AF65-F5344CB8AC3E}">
        <p14:creationId xmlns:p14="http://schemas.microsoft.com/office/powerpoint/2010/main" val="23908570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2" name="Espace réservé du numéro de diapositive 1"/>
          <p:cNvSpPr>
            <a:spLocks noGrp="1"/>
          </p:cNvSpPr>
          <p:nvPr>
            <p:ph type="sldNum" sz="quarter" idx="10"/>
          </p:nvPr>
        </p:nvSpPr>
        <p:spPr/>
        <p:txBody>
          <a:bodyPr/>
          <a:lstStyle/>
          <a:p>
            <a:pPr>
              <a:defRPr/>
            </a:pPr>
            <a:fld id="{F4CE0E46-7F05-B940-8356-5580BE265E49}" type="slidenum">
              <a:rPr lang="en-US" smtClean="0"/>
              <a:pPr>
                <a:defRPr/>
              </a:pPr>
              <a:t>82</a:t>
            </a:fld>
            <a:endParaRPr lang="fr-FR"/>
          </a:p>
        </p:txBody>
      </p:sp>
    </p:spTree>
    <p:extLst>
      <p:ext uri="{BB962C8B-B14F-4D97-AF65-F5344CB8AC3E}">
        <p14:creationId xmlns:p14="http://schemas.microsoft.com/office/powerpoint/2010/main" val="5370606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2" name="Espace réservé du numéro de diapositive 1"/>
          <p:cNvSpPr>
            <a:spLocks noGrp="1"/>
          </p:cNvSpPr>
          <p:nvPr>
            <p:ph type="sldNum" sz="quarter" idx="10"/>
          </p:nvPr>
        </p:nvSpPr>
        <p:spPr/>
        <p:txBody>
          <a:bodyPr/>
          <a:lstStyle/>
          <a:p>
            <a:pPr>
              <a:defRPr/>
            </a:pPr>
            <a:fld id="{F4CE0E46-7F05-B940-8356-5580BE265E49}" type="slidenum">
              <a:rPr lang="en-US" smtClean="0"/>
              <a:pPr>
                <a:defRPr/>
              </a:pPr>
              <a:t>83</a:t>
            </a:fld>
            <a:endParaRPr lang="fr-FR"/>
          </a:p>
        </p:txBody>
      </p:sp>
    </p:spTree>
    <p:extLst>
      <p:ext uri="{BB962C8B-B14F-4D97-AF65-F5344CB8AC3E}">
        <p14:creationId xmlns:p14="http://schemas.microsoft.com/office/powerpoint/2010/main" val="32503008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B910201-8BF1-4FDA-B2F1-0C7542EAE326}" type="slidenum">
              <a:rPr lang="en-US" altLang="fr-FR" sz="1600">
                <a:latin typeface="Arial" charset="0"/>
              </a:rPr>
              <a:pPr eaLnBrk="1" hangingPunct="1">
                <a:spcBef>
                  <a:spcPct val="0"/>
                </a:spcBef>
              </a:pPr>
              <a:t>84</a:t>
            </a:fld>
            <a:endParaRPr lang="en-US" altLang="fr-FR" sz="1600">
              <a:latin typeface="Arial" charset="0"/>
            </a:endParaRPr>
          </a:p>
        </p:txBody>
      </p:sp>
      <p:sp>
        <p:nvSpPr>
          <p:cNvPr id="178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fr-FR" altLang="fr-FR" sz="1000"/>
              <a:t>The main dictate in OSPF is that the multiple areas must all connect directly to the backbone</a:t>
            </a:r>
          </a:p>
          <a:p>
            <a:pPr eaLnBrk="1" hangingPunct="1"/>
            <a:r>
              <a:rPr lang="fr-FR" altLang="fr-FR" sz="1000"/>
              <a:t>area. The connection to the backbone area is via an ABR, which is resident in both areas and</a:t>
            </a:r>
          </a:p>
          <a:p>
            <a:pPr eaLnBrk="1" hangingPunct="1"/>
            <a:r>
              <a:rPr lang="fr-FR" altLang="fr-FR" sz="1000"/>
              <a:t>holds a full topological database for each area.</a:t>
            </a:r>
          </a:p>
          <a:p>
            <a:pPr eaLnBrk="1" hangingPunct="1"/>
            <a:r>
              <a:rPr lang="fr-FR" altLang="fr-FR" sz="1000"/>
              <a:t>OSPF has provided for the unhappy occasion that this rule cannot be followed. The solution is</a:t>
            </a:r>
          </a:p>
          <a:p>
            <a:pPr eaLnBrk="1" hangingPunct="1"/>
            <a:r>
              <a:rPr lang="fr-FR" altLang="fr-FR" sz="1000"/>
              <a:t>called a </a:t>
            </a:r>
            <a:r>
              <a:rPr lang="fr-FR" altLang="fr-FR" sz="1000" i="1"/>
              <a:t>virtual link</a:t>
            </a:r>
            <a:r>
              <a:rPr lang="fr-FR" altLang="fr-FR" sz="1000"/>
              <a:t>. If the new area cannot connect directly to the backbone area, a router is</a:t>
            </a:r>
          </a:p>
          <a:p>
            <a:pPr eaLnBrk="1" hangingPunct="1"/>
            <a:r>
              <a:rPr lang="fr-FR" altLang="fr-FR" sz="1000"/>
              <a:t>configured to connect to an area that does have direct connectivity.</a:t>
            </a:r>
          </a:p>
          <a:p>
            <a:pPr eaLnBrk="1" hangingPunct="1"/>
            <a:r>
              <a:rPr lang="fr-FR" altLang="fr-FR" sz="1000"/>
              <a:t>The configuration commands create a tunnel to the ABR in the intermediary area. From the</a:t>
            </a:r>
          </a:p>
          <a:p>
            <a:pPr eaLnBrk="1" hangingPunct="1"/>
            <a:r>
              <a:rPr lang="fr-FR" altLang="fr-FR" sz="1000"/>
              <a:t>viewpoint of OSPF, it has a direct connection.</a:t>
            </a:r>
          </a:p>
          <a:p>
            <a:pPr eaLnBrk="1" hangingPunct="1"/>
            <a:r>
              <a:rPr lang="fr-FR" altLang="fr-FR" sz="1000"/>
              <a:t>The reasons such a situation may occur are listed here:</a:t>
            </a:r>
          </a:p>
          <a:p>
            <a:pPr eaLnBrk="1" hangingPunct="1"/>
            <a:r>
              <a:rPr lang="fr-FR" altLang="fr-FR" sz="1000"/>
              <a:t>• There is no physical connection to Area 0. This may be because the organization has</a:t>
            </a:r>
          </a:p>
          <a:p>
            <a:pPr eaLnBrk="1" hangingPunct="1"/>
            <a:r>
              <a:rPr lang="fr-FR" altLang="fr-FR" sz="1000"/>
              <a:t>recently merged with another or because of a network failure.</a:t>
            </a:r>
          </a:p>
          <a:p>
            <a:pPr eaLnBrk="1" hangingPunct="1"/>
            <a:r>
              <a:rPr lang="fr-FR" altLang="fr-FR" sz="1000"/>
              <a:t>• There are two Area 0s because of a network merger. These Area 0s are connected by</a:t>
            </a:r>
          </a:p>
          <a:p>
            <a:pPr eaLnBrk="1" hangingPunct="1"/>
            <a:r>
              <a:rPr lang="fr-FR" altLang="fr-FR" sz="1000"/>
              <a:t>another area (for example, Area 5).</a:t>
            </a:r>
          </a:p>
          <a:p>
            <a:pPr eaLnBrk="1" hangingPunct="1"/>
            <a:r>
              <a:rPr lang="fr-FR" altLang="fr-FR" sz="1000"/>
              <a:t>• The area is critical to the company, and an extra link has been configured for redundancy.</a:t>
            </a:r>
          </a:p>
          <a:p>
            <a:pPr eaLnBrk="1" hangingPunct="1"/>
            <a:r>
              <a:rPr lang="fr-FR" altLang="fr-FR" sz="1000"/>
              <a:t>Although this is an extremely powerful command, it is not recommended as part of the design</a:t>
            </a:r>
          </a:p>
          <a:p>
            <a:pPr eaLnBrk="1" hangingPunct="1"/>
            <a:r>
              <a:rPr lang="fr-FR" altLang="fr-FR" sz="1000"/>
              <a:t>strategy for your network; instead, it is a temporary solution to a connectivity problem. It is</a:t>
            </a:r>
          </a:p>
          <a:p>
            <a:pPr eaLnBrk="1" hangingPunct="1"/>
            <a:r>
              <a:rPr lang="fr-FR" altLang="fr-FR" sz="1000"/>
              <a:t>necessary to ensure that the following is observed in creating a virtual link:</a:t>
            </a:r>
          </a:p>
          <a:p>
            <a:pPr eaLnBrk="1" hangingPunct="1"/>
            <a:r>
              <a:rPr lang="fr-FR" altLang="fr-FR" sz="1000"/>
              <a:t>• Both routers must share a common area.</a:t>
            </a:r>
          </a:p>
          <a:p>
            <a:pPr eaLnBrk="1" hangingPunct="1"/>
            <a:r>
              <a:rPr lang="fr-FR" altLang="fr-FR" sz="1000"/>
              <a:t>• One of the routers must be connected to Area 0.</a:t>
            </a:r>
          </a:p>
          <a:p>
            <a:pPr eaLnBrk="1" hangingPunct="1"/>
            <a:r>
              <a:rPr lang="fr-FR" altLang="fr-FR" sz="1000"/>
              <a:t>Figure 6-5 illustrates the use of a virtual link to provide a router in Area 10 connectivity to the</a:t>
            </a:r>
          </a:p>
          <a:p>
            <a:pPr eaLnBrk="1" hangingPunct="1"/>
            <a:r>
              <a:rPr lang="fr-FR" altLang="fr-FR" sz="1000"/>
              <a:t>backbone in Area 0.</a:t>
            </a:r>
          </a:p>
          <a:p>
            <a:pPr eaLnBrk="1" hangingPunct="1"/>
            <a:endParaRPr lang="fr-FR" altLang="fr-FR" sz="1000"/>
          </a:p>
        </p:txBody>
      </p:sp>
    </p:spTree>
    <p:extLst>
      <p:ext uri="{BB962C8B-B14F-4D97-AF65-F5344CB8AC3E}">
        <p14:creationId xmlns:p14="http://schemas.microsoft.com/office/powerpoint/2010/main" val="15408784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2" name="Espace réservé du numéro de diapositive 1"/>
          <p:cNvSpPr>
            <a:spLocks noGrp="1"/>
          </p:cNvSpPr>
          <p:nvPr>
            <p:ph type="sldNum" sz="quarter" idx="10"/>
          </p:nvPr>
        </p:nvSpPr>
        <p:spPr/>
        <p:txBody>
          <a:bodyPr/>
          <a:lstStyle/>
          <a:p>
            <a:pPr>
              <a:defRPr/>
            </a:pPr>
            <a:fld id="{F4CE0E46-7F05-B940-8356-5580BE265E49}" type="slidenum">
              <a:rPr lang="en-US" smtClean="0"/>
              <a:pPr>
                <a:defRPr/>
              </a:pPr>
              <a:t>85</a:t>
            </a:fld>
            <a:endParaRPr lang="fr-FR"/>
          </a:p>
        </p:txBody>
      </p:sp>
    </p:spTree>
    <p:extLst>
      <p:ext uri="{BB962C8B-B14F-4D97-AF65-F5344CB8AC3E}">
        <p14:creationId xmlns:p14="http://schemas.microsoft.com/office/powerpoint/2010/main" val="26313253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FDF7D90-EE51-4D90-8F4F-B2F508FE8754}" type="slidenum">
              <a:rPr lang="en-US" altLang="fr-FR" sz="1600">
                <a:latin typeface="Arial" charset="0"/>
              </a:rPr>
              <a:pPr eaLnBrk="1" hangingPunct="1">
                <a:spcBef>
                  <a:spcPct val="0"/>
                </a:spcBef>
              </a:pPr>
              <a:t>86</a:t>
            </a:fld>
            <a:endParaRPr lang="en-US" altLang="fr-FR" sz="1600">
              <a:latin typeface="Arial" charset="0"/>
            </a:endParaRPr>
          </a:p>
        </p:txBody>
      </p:sp>
      <p:sp>
        <p:nvSpPr>
          <p:cNvPr id="180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fr-FR" altLang="fr-FR" sz="800" dirty="0"/>
              <a:t>The major design </a:t>
            </a:r>
            <a:r>
              <a:rPr lang="fr-FR" altLang="fr-FR" sz="800" dirty="0" err="1"/>
              <a:t>consideration</a:t>
            </a:r>
            <a:r>
              <a:rPr lang="fr-FR" altLang="fr-FR" sz="800" dirty="0"/>
              <a:t> in OSPF </a:t>
            </a:r>
            <a:r>
              <a:rPr lang="fr-FR" altLang="fr-FR" sz="800" dirty="0" err="1"/>
              <a:t>is</a:t>
            </a:r>
            <a:r>
              <a:rPr lang="fr-FR" altLang="fr-FR" sz="800" dirty="0"/>
              <a:t> how to </a:t>
            </a:r>
            <a:r>
              <a:rPr lang="fr-FR" altLang="fr-FR" sz="800" dirty="0" err="1"/>
              <a:t>divide</a:t>
            </a:r>
            <a:r>
              <a:rPr lang="fr-FR" altLang="fr-FR" sz="800" dirty="0"/>
              <a:t> the areas. This </a:t>
            </a:r>
            <a:r>
              <a:rPr lang="fr-FR" altLang="fr-FR" sz="800" dirty="0" err="1"/>
              <a:t>is</a:t>
            </a:r>
            <a:r>
              <a:rPr lang="fr-FR" altLang="fr-FR" sz="800" dirty="0"/>
              <a:t> of </a:t>
            </a:r>
            <a:r>
              <a:rPr lang="fr-FR" altLang="fr-FR" sz="800" dirty="0" err="1"/>
              <a:t>interest</a:t>
            </a:r>
            <a:r>
              <a:rPr lang="fr-FR" altLang="fr-FR" sz="800" dirty="0"/>
              <a:t> </a:t>
            </a:r>
            <a:r>
              <a:rPr lang="fr-FR" altLang="fr-FR" sz="800" dirty="0" err="1"/>
              <a:t>because</a:t>
            </a:r>
            <a:endParaRPr lang="fr-FR" altLang="fr-FR" sz="800" dirty="0"/>
          </a:p>
          <a:p>
            <a:pPr eaLnBrk="1" hangingPunct="1">
              <a:lnSpc>
                <a:spcPct val="80000"/>
              </a:lnSpc>
            </a:pPr>
            <a:r>
              <a:rPr lang="fr-FR" altLang="fr-FR" sz="800" dirty="0" err="1"/>
              <a:t>it</a:t>
            </a:r>
            <a:r>
              <a:rPr lang="fr-FR" altLang="fr-FR" sz="800" dirty="0"/>
              <a:t> impacts the </a:t>
            </a:r>
            <a:r>
              <a:rPr lang="fr-FR" altLang="fr-FR" sz="800" dirty="0" err="1"/>
              <a:t>addressing</a:t>
            </a:r>
            <a:r>
              <a:rPr lang="fr-FR" altLang="fr-FR" sz="800" dirty="0"/>
              <a:t> </a:t>
            </a:r>
            <a:r>
              <a:rPr lang="fr-FR" altLang="fr-FR" sz="800" dirty="0" err="1"/>
              <a:t>scheme</a:t>
            </a:r>
            <a:r>
              <a:rPr lang="fr-FR" altLang="fr-FR" sz="800" dirty="0"/>
              <a:t> for IP </a:t>
            </a:r>
            <a:r>
              <a:rPr lang="fr-FR" altLang="fr-FR" sz="800" dirty="0" err="1"/>
              <a:t>within</a:t>
            </a:r>
            <a:r>
              <a:rPr lang="fr-FR" altLang="fr-FR" sz="800" dirty="0"/>
              <a:t> the network.</a:t>
            </a:r>
          </a:p>
          <a:p>
            <a:pPr eaLnBrk="1" hangingPunct="1">
              <a:lnSpc>
                <a:spcPct val="80000"/>
              </a:lnSpc>
            </a:pPr>
            <a:r>
              <a:rPr lang="fr-FR" altLang="fr-FR" sz="800" dirty="0"/>
              <a:t>An OSPF network </a:t>
            </a:r>
            <a:r>
              <a:rPr lang="fr-FR" altLang="fr-FR" sz="800" dirty="0" err="1"/>
              <a:t>works</a:t>
            </a:r>
            <a:r>
              <a:rPr lang="fr-FR" altLang="fr-FR" sz="800" dirty="0"/>
              <a:t> best </a:t>
            </a:r>
            <a:r>
              <a:rPr lang="fr-FR" altLang="fr-FR" sz="800" dirty="0" err="1"/>
              <a:t>with</a:t>
            </a:r>
            <a:r>
              <a:rPr lang="fr-FR" altLang="fr-FR" sz="800" dirty="0"/>
              <a:t> a </a:t>
            </a:r>
            <a:r>
              <a:rPr lang="fr-FR" altLang="fr-FR" sz="800" dirty="0" err="1"/>
              <a:t>hierarchical</a:t>
            </a:r>
            <a:r>
              <a:rPr lang="fr-FR" altLang="fr-FR" sz="800" dirty="0"/>
              <a:t> design, in </a:t>
            </a:r>
            <a:r>
              <a:rPr lang="fr-FR" altLang="fr-FR" sz="800" dirty="0" err="1"/>
              <a:t>which</a:t>
            </a:r>
            <a:r>
              <a:rPr lang="fr-FR" altLang="fr-FR" sz="800" dirty="0"/>
              <a:t> the </a:t>
            </a:r>
            <a:r>
              <a:rPr lang="fr-FR" altLang="fr-FR" sz="800" dirty="0" err="1"/>
              <a:t>movement</a:t>
            </a:r>
            <a:r>
              <a:rPr lang="fr-FR" altLang="fr-FR" sz="800" dirty="0"/>
              <a:t> of data </a:t>
            </a:r>
            <a:r>
              <a:rPr lang="fr-FR" altLang="fr-FR" sz="800" dirty="0" err="1"/>
              <a:t>from</a:t>
            </a:r>
            <a:endParaRPr lang="fr-FR" altLang="fr-FR" sz="800" dirty="0"/>
          </a:p>
          <a:p>
            <a:pPr eaLnBrk="1" hangingPunct="1">
              <a:lnSpc>
                <a:spcPct val="80000"/>
              </a:lnSpc>
            </a:pPr>
            <a:r>
              <a:rPr lang="fr-FR" altLang="fr-FR" sz="800" dirty="0"/>
              <a:t>one area to </a:t>
            </a:r>
            <a:r>
              <a:rPr lang="fr-FR" altLang="fr-FR" sz="800" dirty="0" err="1"/>
              <a:t>another</a:t>
            </a:r>
            <a:r>
              <a:rPr lang="fr-FR" altLang="fr-FR" sz="800" dirty="0"/>
              <a:t> comprises </a:t>
            </a:r>
            <a:r>
              <a:rPr lang="fr-FR" altLang="fr-FR" sz="800" dirty="0" err="1"/>
              <a:t>only</a:t>
            </a:r>
            <a:r>
              <a:rPr lang="fr-FR" altLang="fr-FR" sz="800" dirty="0"/>
              <a:t> a </a:t>
            </a:r>
            <a:r>
              <a:rPr lang="fr-FR" altLang="fr-FR" sz="800" dirty="0" err="1"/>
              <a:t>subset</a:t>
            </a:r>
            <a:r>
              <a:rPr lang="fr-FR" altLang="fr-FR" sz="800" dirty="0"/>
              <a:t> of the </a:t>
            </a:r>
            <a:r>
              <a:rPr lang="fr-FR" altLang="fr-FR" sz="800" dirty="0" err="1"/>
              <a:t>traffic</a:t>
            </a:r>
            <a:r>
              <a:rPr lang="fr-FR" altLang="fr-FR" sz="800" dirty="0"/>
              <a:t> </a:t>
            </a:r>
            <a:r>
              <a:rPr lang="fr-FR" altLang="fr-FR" sz="800" dirty="0" err="1"/>
              <a:t>within</a:t>
            </a:r>
            <a:r>
              <a:rPr lang="fr-FR" altLang="fr-FR" sz="800" dirty="0"/>
              <a:t> the area </a:t>
            </a:r>
            <a:r>
              <a:rPr lang="fr-FR" altLang="fr-FR" sz="800" dirty="0" err="1"/>
              <a:t>itself</a:t>
            </a:r>
            <a:r>
              <a:rPr lang="fr-FR" altLang="fr-FR" sz="800" dirty="0"/>
              <a:t>.</a:t>
            </a:r>
          </a:p>
          <a:p>
            <a:pPr eaLnBrk="1" hangingPunct="1">
              <a:lnSpc>
                <a:spcPct val="80000"/>
              </a:lnSpc>
            </a:pPr>
            <a:r>
              <a:rPr lang="fr-FR" altLang="fr-FR" sz="800" dirty="0"/>
              <a:t>It </a:t>
            </a:r>
            <a:r>
              <a:rPr lang="fr-FR" altLang="fr-FR" sz="800" dirty="0" err="1"/>
              <a:t>is</a:t>
            </a:r>
            <a:r>
              <a:rPr lang="fr-FR" altLang="fr-FR" sz="800" dirty="0"/>
              <a:t> important to </a:t>
            </a:r>
            <a:r>
              <a:rPr lang="fr-FR" altLang="fr-FR" sz="800" dirty="0" err="1"/>
              <a:t>remember</a:t>
            </a:r>
            <a:r>
              <a:rPr lang="fr-FR" altLang="fr-FR" sz="800" dirty="0"/>
              <a:t> </a:t>
            </a:r>
            <a:r>
              <a:rPr lang="fr-FR" altLang="fr-FR" sz="800" dirty="0" err="1"/>
              <a:t>that</a:t>
            </a:r>
            <a:r>
              <a:rPr lang="fr-FR" altLang="fr-FR" sz="800" dirty="0"/>
              <a:t> </a:t>
            </a:r>
            <a:r>
              <a:rPr lang="fr-FR" altLang="fr-FR" sz="800" dirty="0" err="1"/>
              <a:t>with</a:t>
            </a:r>
            <a:r>
              <a:rPr lang="fr-FR" altLang="fr-FR" sz="800" dirty="0"/>
              <a:t> all the </a:t>
            </a:r>
            <a:r>
              <a:rPr lang="fr-FR" altLang="fr-FR" sz="800" dirty="0" err="1"/>
              <a:t>interarea</a:t>
            </a:r>
            <a:r>
              <a:rPr lang="fr-FR" altLang="fr-FR" sz="800" dirty="0"/>
              <a:t> </a:t>
            </a:r>
            <a:r>
              <a:rPr lang="fr-FR" altLang="fr-FR" sz="800" dirty="0" err="1"/>
              <a:t>traffic</a:t>
            </a:r>
            <a:r>
              <a:rPr lang="fr-FR" altLang="fr-FR" sz="800" dirty="0"/>
              <a:t> </a:t>
            </a:r>
            <a:r>
              <a:rPr lang="fr-FR" altLang="fr-FR" sz="800" dirty="0" err="1"/>
              <a:t>disseminated</a:t>
            </a:r>
            <a:r>
              <a:rPr lang="fr-FR" altLang="fr-FR" sz="800" dirty="0"/>
              <a:t> by the </a:t>
            </a:r>
            <a:r>
              <a:rPr lang="fr-FR" altLang="fr-FR" sz="800" dirty="0" err="1"/>
              <a:t>backbone</a:t>
            </a:r>
            <a:r>
              <a:rPr lang="fr-FR" altLang="fr-FR" sz="800" dirty="0"/>
              <a:t>, </a:t>
            </a:r>
            <a:r>
              <a:rPr lang="fr-FR" altLang="fr-FR" sz="800" dirty="0" err="1"/>
              <a:t>any</a:t>
            </a:r>
            <a:endParaRPr lang="fr-FR" altLang="fr-FR" sz="800" dirty="0"/>
          </a:p>
          <a:p>
            <a:pPr eaLnBrk="1" hangingPunct="1">
              <a:lnSpc>
                <a:spcPct val="80000"/>
              </a:lnSpc>
            </a:pPr>
            <a:r>
              <a:rPr lang="fr-FR" altLang="fr-FR" sz="800" dirty="0" err="1"/>
              <a:t>reduction</a:t>
            </a:r>
            <a:r>
              <a:rPr lang="fr-FR" altLang="fr-FR" sz="800" dirty="0"/>
              <a:t> of </a:t>
            </a:r>
            <a:r>
              <a:rPr lang="fr-FR" altLang="fr-FR" sz="800" dirty="0" err="1"/>
              <a:t>overhead</a:t>
            </a:r>
            <a:r>
              <a:rPr lang="fr-FR" altLang="fr-FR" sz="800" dirty="0"/>
              <a:t> </a:t>
            </a:r>
            <a:r>
              <a:rPr lang="fr-FR" altLang="fr-FR" sz="800" dirty="0" err="1"/>
              <a:t>through</a:t>
            </a:r>
            <a:r>
              <a:rPr lang="fr-FR" altLang="fr-FR" sz="800" dirty="0"/>
              <a:t> a </a:t>
            </a:r>
            <a:r>
              <a:rPr lang="fr-FR" altLang="fr-FR" sz="800" dirty="0" err="1"/>
              <a:t>solid</a:t>
            </a:r>
            <a:r>
              <a:rPr lang="fr-FR" altLang="fr-FR" sz="800" dirty="0"/>
              <a:t> </a:t>
            </a:r>
            <a:r>
              <a:rPr lang="fr-FR" altLang="fr-FR" sz="800" dirty="0" err="1"/>
              <a:t>hierarchical</a:t>
            </a:r>
            <a:r>
              <a:rPr lang="fr-FR" altLang="fr-FR" sz="800" dirty="0"/>
              <a:t> design and </a:t>
            </a:r>
            <a:r>
              <a:rPr lang="fr-FR" altLang="fr-FR" sz="800" dirty="0" err="1"/>
              <a:t>summarization</a:t>
            </a:r>
            <a:r>
              <a:rPr lang="fr-FR" altLang="fr-FR" sz="800" dirty="0"/>
              <a:t> </a:t>
            </a:r>
            <a:r>
              <a:rPr lang="fr-FR" altLang="fr-FR" sz="800" dirty="0" err="1"/>
              <a:t>is</a:t>
            </a:r>
            <a:r>
              <a:rPr lang="fr-FR" altLang="fr-FR" sz="800" dirty="0"/>
              <a:t> </a:t>
            </a:r>
            <a:r>
              <a:rPr lang="fr-FR" altLang="fr-FR" sz="800" dirty="0" err="1"/>
              <a:t>beneficial</a:t>
            </a:r>
            <a:r>
              <a:rPr lang="fr-FR" altLang="fr-FR" sz="800" dirty="0"/>
              <a:t>. The</a:t>
            </a:r>
          </a:p>
          <a:p>
            <a:pPr eaLnBrk="1" hangingPunct="1">
              <a:lnSpc>
                <a:spcPct val="80000"/>
              </a:lnSpc>
            </a:pPr>
            <a:r>
              <a:rPr lang="fr-FR" altLang="fr-FR" sz="800" dirty="0" err="1"/>
              <a:t>lower</a:t>
            </a:r>
            <a:r>
              <a:rPr lang="fr-FR" altLang="fr-FR" sz="800" dirty="0"/>
              <a:t> the </a:t>
            </a:r>
            <a:r>
              <a:rPr lang="fr-FR" altLang="fr-FR" sz="800" dirty="0" err="1"/>
              <a:t>number</a:t>
            </a:r>
            <a:r>
              <a:rPr lang="fr-FR" altLang="fr-FR" sz="800" dirty="0"/>
              <a:t> of </a:t>
            </a:r>
            <a:r>
              <a:rPr lang="fr-FR" altLang="fr-FR" sz="800" dirty="0" err="1"/>
              <a:t>summary</a:t>
            </a:r>
            <a:r>
              <a:rPr lang="fr-FR" altLang="fr-FR" sz="800" dirty="0"/>
              <a:t> </a:t>
            </a:r>
            <a:r>
              <a:rPr lang="fr-FR" altLang="fr-FR" sz="800" dirty="0" err="1"/>
              <a:t>LSAs</a:t>
            </a:r>
            <a:r>
              <a:rPr lang="fr-FR" altLang="fr-FR" sz="800" dirty="0"/>
              <a:t> </a:t>
            </a:r>
            <a:r>
              <a:rPr lang="fr-FR" altLang="fr-FR" sz="800" dirty="0" err="1"/>
              <a:t>that</a:t>
            </a:r>
            <a:r>
              <a:rPr lang="fr-FR" altLang="fr-FR" sz="800" dirty="0"/>
              <a:t> </a:t>
            </a:r>
            <a:r>
              <a:rPr lang="fr-FR" altLang="fr-FR" sz="800" dirty="0" err="1"/>
              <a:t>need</a:t>
            </a:r>
            <a:r>
              <a:rPr lang="fr-FR" altLang="fr-FR" sz="800" dirty="0"/>
              <a:t> to </a:t>
            </a:r>
            <a:r>
              <a:rPr lang="fr-FR" altLang="fr-FR" sz="800" dirty="0" err="1"/>
              <a:t>be</a:t>
            </a:r>
            <a:r>
              <a:rPr lang="fr-FR" altLang="fr-FR" sz="800" dirty="0"/>
              <a:t> </a:t>
            </a:r>
            <a:r>
              <a:rPr lang="fr-FR" altLang="fr-FR" sz="800" dirty="0" err="1"/>
              <a:t>forwarded</a:t>
            </a:r>
            <a:r>
              <a:rPr lang="fr-FR" altLang="fr-FR" sz="800" dirty="0"/>
              <a:t> </a:t>
            </a:r>
            <a:r>
              <a:rPr lang="fr-FR" altLang="fr-FR" sz="800" dirty="0" err="1"/>
              <a:t>into</a:t>
            </a:r>
            <a:r>
              <a:rPr lang="fr-FR" altLang="fr-FR" sz="800" dirty="0"/>
              <a:t> the </a:t>
            </a:r>
            <a:r>
              <a:rPr lang="fr-FR" altLang="fr-FR" sz="800" dirty="0" err="1"/>
              <a:t>backbone</a:t>
            </a:r>
            <a:r>
              <a:rPr lang="fr-FR" altLang="fr-FR" sz="800" dirty="0"/>
              <a:t> area, the</a:t>
            </a:r>
          </a:p>
          <a:p>
            <a:pPr eaLnBrk="1" hangingPunct="1">
              <a:lnSpc>
                <a:spcPct val="80000"/>
              </a:lnSpc>
            </a:pPr>
            <a:r>
              <a:rPr lang="fr-FR" altLang="fr-FR" sz="800" dirty="0" err="1"/>
              <a:t>greater</a:t>
            </a:r>
            <a:r>
              <a:rPr lang="fr-FR" altLang="fr-FR" sz="800" dirty="0"/>
              <a:t> the </a:t>
            </a:r>
            <a:r>
              <a:rPr lang="fr-FR" altLang="fr-FR" sz="800" dirty="0" err="1"/>
              <a:t>benefit</a:t>
            </a:r>
            <a:r>
              <a:rPr lang="fr-FR" altLang="fr-FR" sz="800" dirty="0"/>
              <a:t> to the </a:t>
            </a:r>
            <a:r>
              <a:rPr lang="fr-FR" altLang="fr-FR" sz="800" dirty="0" err="1"/>
              <a:t>entire</a:t>
            </a:r>
            <a:r>
              <a:rPr lang="fr-FR" altLang="fr-FR" sz="800" dirty="0"/>
              <a:t> network. This </a:t>
            </a:r>
            <a:r>
              <a:rPr lang="fr-FR" altLang="fr-FR" sz="800" dirty="0" err="1"/>
              <a:t>will</a:t>
            </a:r>
            <a:r>
              <a:rPr lang="fr-FR" altLang="fr-FR" sz="800" dirty="0"/>
              <a:t> </a:t>
            </a:r>
            <a:r>
              <a:rPr lang="fr-FR" altLang="fr-FR" sz="800" dirty="0" err="1"/>
              <a:t>allow</a:t>
            </a:r>
            <a:r>
              <a:rPr lang="fr-FR" altLang="fr-FR" sz="800" dirty="0"/>
              <a:t> the network to </a:t>
            </a:r>
            <a:r>
              <a:rPr lang="fr-FR" altLang="fr-FR" sz="800" dirty="0" err="1"/>
              <a:t>grow</a:t>
            </a:r>
            <a:r>
              <a:rPr lang="fr-FR" altLang="fr-FR" sz="800" dirty="0"/>
              <a:t> more </a:t>
            </a:r>
            <a:r>
              <a:rPr lang="fr-FR" altLang="fr-FR" sz="800" dirty="0" err="1"/>
              <a:t>easily</a:t>
            </a:r>
            <a:endParaRPr lang="fr-FR" altLang="fr-FR" sz="800" dirty="0"/>
          </a:p>
          <a:p>
            <a:pPr eaLnBrk="1" hangingPunct="1">
              <a:lnSpc>
                <a:spcPct val="80000"/>
              </a:lnSpc>
            </a:pPr>
            <a:r>
              <a:rPr lang="fr-FR" altLang="fr-FR" sz="800" dirty="0" err="1"/>
              <a:t>because</a:t>
            </a:r>
            <a:r>
              <a:rPr lang="fr-FR" altLang="fr-FR" sz="800" dirty="0"/>
              <a:t> the network </a:t>
            </a:r>
            <a:r>
              <a:rPr lang="fr-FR" altLang="fr-FR" sz="800" dirty="0" err="1"/>
              <a:t>overhead</a:t>
            </a:r>
            <a:r>
              <a:rPr lang="fr-FR" altLang="fr-FR" sz="800" dirty="0"/>
              <a:t> </a:t>
            </a:r>
            <a:r>
              <a:rPr lang="fr-FR" altLang="fr-FR" sz="800" dirty="0" err="1"/>
              <a:t>is</a:t>
            </a:r>
            <a:r>
              <a:rPr lang="fr-FR" altLang="fr-FR" sz="800" dirty="0"/>
              <a:t> at a minimum.</a:t>
            </a:r>
          </a:p>
          <a:p>
            <a:pPr eaLnBrk="1" hangingPunct="1">
              <a:lnSpc>
                <a:spcPct val="80000"/>
              </a:lnSpc>
            </a:pPr>
            <a:r>
              <a:rPr lang="fr-FR" altLang="fr-FR" sz="800" dirty="0" err="1"/>
              <a:t>With</a:t>
            </a:r>
            <a:r>
              <a:rPr lang="fr-FR" altLang="fr-FR" sz="800" dirty="0"/>
              <a:t> </a:t>
            </a:r>
            <a:r>
              <a:rPr lang="fr-FR" altLang="fr-FR" sz="800" dirty="0" err="1"/>
              <a:t>this</a:t>
            </a:r>
            <a:r>
              <a:rPr lang="fr-FR" altLang="fr-FR" sz="800" dirty="0"/>
              <a:t> in </a:t>
            </a:r>
            <a:r>
              <a:rPr lang="fr-FR" altLang="fr-FR" sz="800" dirty="0" err="1"/>
              <a:t>mind</a:t>
            </a:r>
            <a:r>
              <a:rPr lang="fr-FR" altLang="fr-FR" sz="800" dirty="0"/>
              <a:t>, </a:t>
            </a:r>
            <a:r>
              <a:rPr lang="fr-FR" altLang="fr-FR" sz="800" dirty="0" err="1"/>
              <a:t>summarization</a:t>
            </a:r>
            <a:r>
              <a:rPr lang="fr-FR" altLang="fr-FR" sz="800" dirty="0"/>
              <a:t> </a:t>
            </a:r>
            <a:r>
              <a:rPr lang="fr-FR" altLang="fr-FR" sz="800" dirty="0" err="1"/>
              <a:t>is</a:t>
            </a:r>
            <a:r>
              <a:rPr lang="fr-FR" altLang="fr-FR" sz="800" dirty="0"/>
              <a:t> the </a:t>
            </a:r>
            <a:r>
              <a:rPr lang="fr-FR" altLang="fr-FR" sz="800" dirty="0" err="1"/>
              <a:t>natural</a:t>
            </a:r>
            <a:r>
              <a:rPr lang="fr-FR" altLang="fr-FR" sz="800" dirty="0"/>
              <a:t> </a:t>
            </a:r>
            <a:r>
              <a:rPr lang="fr-FR" altLang="fr-FR" sz="800" dirty="0" err="1"/>
              <a:t>consequence</a:t>
            </a:r>
            <a:r>
              <a:rPr lang="fr-FR" altLang="fr-FR" sz="800" dirty="0"/>
              <a:t>. As </a:t>
            </a:r>
            <a:r>
              <a:rPr lang="fr-FR" altLang="fr-FR" sz="800" dirty="0" err="1"/>
              <a:t>shown</a:t>
            </a:r>
            <a:r>
              <a:rPr lang="fr-FR" altLang="fr-FR" sz="800" dirty="0"/>
              <a:t> in </a:t>
            </a:r>
            <a:r>
              <a:rPr lang="fr-FR" altLang="fr-FR" sz="800" dirty="0" err="1"/>
              <a:t>Chapter</a:t>
            </a:r>
            <a:r>
              <a:rPr lang="fr-FR" altLang="fr-FR" sz="800" dirty="0"/>
              <a:t> 3, “IP</a:t>
            </a:r>
          </a:p>
          <a:p>
            <a:pPr eaLnBrk="1" hangingPunct="1">
              <a:lnSpc>
                <a:spcPct val="80000"/>
              </a:lnSpc>
            </a:pPr>
            <a:r>
              <a:rPr lang="fr-FR" altLang="fr-FR" sz="800" dirty="0" err="1"/>
              <a:t>Addressing</a:t>
            </a:r>
            <a:r>
              <a:rPr lang="fr-FR" altLang="fr-FR" sz="800" dirty="0"/>
              <a:t>,” </a:t>
            </a:r>
            <a:r>
              <a:rPr lang="fr-FR" altLang="fr-FR" sz="800" dirty="0" err="1"/>
              <a:t>summarization</a:t>
            </a:r>
            <a:r>
              <a:rPr lang="fr-FR" altLang="fr-FR" sz="800" dirty="0"/>
              <a:t> </a:t>
            </a:r>
            <a:r>
              <a:rPr lang="fr-FR" altLang="fr-FR" sz="800" dirty="0" err="1"/>
              <a:t>is</a:t>
            </a:r>
            <a:r>
              <a:rPr lang="fr-FR" altLang="fr-FR" sz="800" dirty="0"/>
              <a:t> not </a:t>
            </a:r>
            <a:r>
              <a:rPr lang="fr-FR" altLang="fr-FR" sz="800" dirty="0" err="1"/>
              <a:t>something</a:t>
            </a:r>
            <a:r>
              <a:rPr lang="fr-FR" altLang="fr-FR" sz="800" dirty="0"/>
              <a:t> </a:t>
            </a:r>
            <a:r>
              <a:rPr lang="fr-FR" altLang="fr-FR" sz="800" dirty="0" err="1"/>
              <a:t>that</a:t>
            </a:r>
            <a:r>
              <a:rPr lang="fr-FR" altLang="fr-FR" sz="800" dirty="0"/>
              <a:t> </a:t>
            </a:r>
            <a:r>
              <a:rPr lang="fr-FR" altLang="fr-FR" sz="800" dirty="0" err="1"/>
              <a:t>can</a:t>
            </a:r>
            <a:r>
              <a:rPr lang="fr-FR" altLang="fr-FR" sz="800" dirty="0"/>
              <a:t> </a:t>
            </a:r>
            <a:r>
              <a:rPr lang="fr-FR" altLang="fr-FR" sz="800" dirty="0" err="1"/>
              <a:t>be</a:t>
            </a:r>
            <a:r>
              <a:rPr lang="fr-FR" altLang="fr-FR" sz="800" dirty="0"/>
              <a:t> </a:t>
            </a:r>
            <a:r>
              <a:rPr lang="fr-FR" altLang="fr-FR" sz="800" dirty="0" err="1"/>
              <a:t>imposed</a:t>
            </a:r>
            <a:r>
              <a:rPr lang="fr-FR" altLang="fr-FR" sz="800" dirty="0"/>
              <a:t> on a network. It must </a:t>
            </a:r>
            <a:r>
              <a:rPr lang="fr-FR" altLang="fr-FR" sz="800" dirty="0" err="1"/>
              <a:t>be</a:t>
            </a:r>
            <a:r>
              <a:rPr lang="fr-FR" altLang="fr-FR" sz="800" dirty="0"/>
              <a:t> part</a:t>
            </a:r>
          </a:p>
          <a:p>
            <a:pPr eaLnBrk="1" hangingPunct="1">
              <a:lnSpc>
                <a:spcPct val="80000"/>
              </a:lnSpc>
            </a:pPr>
            <a:r>
              <a:rPr lang="fr-FR" altLang="fr-FR" sz="800" dirty="0"/>
              <a:t>of the initial network design. The </a:t>
            </a:r>
            <a:r>
              <a:rPr lang="fr-FR" altLang="fr-FR" sz="800" dirty="0" err="1"/>
              <a:t>addressing</a:t>
            </a:r>
            <a:r>
              <a:rPr lang="fr-FR" altLang="fr-FR" sz="800" dirty="0"/>
              <a:t> </a:t>
            </a:r>
            <a:r>
              <a:rPr lang="fr-FR" altLang="fr-FR" sz="800" dirty="0" err="1"/>
              <a:t>scheme</a:t>
            </a:r>
            <a:r>
              <a:rPr lang="fr-FR" altLang="fr-FR" sz="800" dirty="0"/>
              <a:t> must </a:t>
            </a:r>
            <a:r>
              <a:rPr lang="fr-FR" altLang="fr-FR" sz="800" dirty="0" err="1"/>
              <a:t>be</a:t>
            </a:r>
            <a:r>
              <a:rPr lang="fr-FR" altLang="fr-FR" sz="800" dirty="0"/>
              <a:t> </a:t>
            </a:r>
            <a:r>
              <a:rPr lang="fr-FR" altLang="fr-FR" sz="800" dirty="0" err="1"/>
              <a:t>devised</a:t>
            </a:r>
            <a:r>
              <a:rPr lang="fr-FR" altLang="fr-FR" sz="800" dirty="0"/>
              <a:t> to support the use of</a:t>
            </a:r>
          </a:p>
          <a:p>
            <a:pPr eaLnBrk="1" hangingPunct="1">
              <a:lnSpc>
                <a:spcPct val="80000"/>
              </a:lnSpc>
            </a:pPr>
            <a:r>
              <a:rPr lang="fr-FR" altLang="fr-FR" sz="800" dirty="0" err="1"/>
              <a:t>summarization</a:t>
            </a:r>
            <a:r>
              <a:rPr lang="fr-FR" altLang="fr-FR" sz="800" dirty="0"/>
              <a:t>.</a:t>
            </a:r>
          </a:p>
          <a:p>
            <a:pPr eaLnBrk="1" hangingPunct="1">
              <a:lnSpc>
                <a:spcPct val="80000"/>
              </a:lnSpc>
            </a:pPr>
            <a:r>
              <a:rPr lang="fr-FR" altLang="fr-FR" sz="800" b="1" dirty="0"/>
              <a:t>WARNING </a:t>
            </a:r>
            <a:r>
              <a:rPr lang="fr-FR" altLang="fr-FR" sz="800" dirty="0" err="1"/>
              <a:t>Although</a:t>
            </a:r>
            <a:r>
              <a:rPr lang="fr-FR" altLang="fr-FR" sz="800" dirty="0"/>
              <a:t> </a:t>
            </a:r>
            <a:r>
              <a:rPr lang="fr-FR" altLang="fr-FR" sz="800" dirty="0" err="1"/>
              <a:t>it</a:t>
            </a:r>
            <a:r>
              <a:rPr lang="fr-FR" altLang="fr-FR" sz="800" dirty="0"/>
              <a:t> </a:t>
            </a:r>
            <a:r>
              <a:rPr lang="fr-FR" altLang="fr-FR" sz="800" dirty="0" err="1"/>
              <a:t>is</a:t>
            </a:r>
            <a:r>
              <a:rPr lang="fr-FR" altLang="fr-FR" sz="800" dirty="0"/>
              <a:t> possible to have more </a:t>
            </a:r>
            <a:r>
              <a:rPr lang="fr-FR" altLang="fr-FR" sz="800" dirty="0" err="1"/>
              <a:t>than</a:t>
            </a:r>
            <a:r>
              <a:rPr lang="fr-FR" altLang="fr-FR" sz="800" dirty="0"/>
              <a:t> </a:t>
            </a:r>
            <a:r>
              <a:rPr lang="fr-FR" altLang="fr-FR" sz="800" dirty="0" err="1"/>
              <a:t>three</a:t>
            </a:r>
            <a:r>
              <a:rPr lang="fr-FR" altLang="fr-FR" sz="800" dirty="0"/>
              <a:t> areas (per router) in OSPF, the Cisco </a:t>
            </a:r>
            <a:r>
              <a:rPr lang="fr-FR" altLang="fr-FR" sz="800" dirty="0" err="1"/>
              <a:t>Technical</a:t>
            </a:r>
            <a:endParaRPr lang="fr-FR" altLang="fr-FR" sz="800" dirty="0"/>
          </a:p>
          <a:p>
            <a:pPr eaLnBrk="1" hangingPunct="1">
              <a:lnSpc>
                <a:spcPct val="80000"/>
              </a:lnSpc>
            </a:pPr>
            <a:r>
              <a:rPr lang="fr-FR" altLang="fr-FR" sz="800" dirty="0"/>
              <a:t>Assistance Center (TAC) </a:t>
            </a:r>
            <a:r>
              <a:rPr lang="fr-FR" altLang="fr-FR" sz="800" dirty="0" err="1"/>
              <a:t>recommends</a:t>
            </a:r>
            <a:r>
              <a:rPr lang="fr-FR" altLang="fr-FR" sz="800" dirty="0"/>
              <a:t> </a:t>
            </a:r>
            <a:r>
              <a:rPr lang="fr-FR" altLang="fr-FR" sz="800" dirty="0" err="1"/>
              <a:t>that</a:t>
            </a:r>
            <a:r>
              <a:rPr lang="fr-FR" altLang="fr-FR" sz="800" dirty="0"/>
              <a:t> a </a:t>
            </a:r>
            <a:r>
              <a:rPr lang="fr-FR" altLang="fr-FR" sz="800" dirty="0" err="1"/>
              <a:t>greater</a:t>
            </a:r>
            <a:r>
              <a:rPr lang="fr-FR" altLang="fr-FR" sz="800" dirty="0"/>
              <a:t> </a:t>
            </a:r>
            <a:r>
              <a:rPr lang="fr-FR" altLang="fr-FR" sz="800" dirty="0" err="1"/>
              <a:t>number</a:t>
            </a:r>
            <a:r>
              <a:rPr lang="fr-FR" altLang="fr-FR" sz="800" dirty="0"/>
              <a:t> of areas </a:t>
            </a:r>
            <a:r>
              <a:rPr lang="fr-FR" altLang="fr-FR" sz="800" dirty="0" err="1"/>
              <a:t>be</a:t>
            </a:r>
            <a:r>
              <a:rPr lang="fr-FR" altLang="fr-FR" sz="800" dirty="0"/>
              <a:t> </a:t>
            </a:r>
            <a:r>
              <a:rPr lang="fr-FR" altLang="fr-FR" sz="800" dirty="0" err="1"/>
              <a:t>created</a:t>
            </a:r>
            <a:r>
              <a:rPr lang="fr-FR" altLang="fr-FR" sz="800" dirty="0"/>
              <a:t> </a:t>
            </a:r>
            <a:r>
              <a:rPr lang="fr-FR" altLang="fr-FR" sz="800" dirty="0" err="1"/>
              <a:t>only</a:t>
            </a:r>
            <a:r>
              <a:rPr lang="fr-FR" altLang="fr-FR" sz="800" dirty="0"/>
              <a:t> </a:t>
            </a:r>
            <a:r>
              <a:rPr lang="fr-FR" altLang="fr-FR" sz="800" dirty="0" err="1"/>
              <a:t>after</a:t>
            </a:r>
            <a:endParaRPr lang="fr-FR" altLang="fr-FR" sz="800" dirty="0"/>
          </a:p>
          <a:p>
            <a:pPr eaLnBrk="1" hangingPunct="1">
              <a:lnSpc>
                <a:spcPct val="80000"/>
              </a:lnSpc>
            </a:pPr>
            <a:r>
              <a:rPr lang="fr-FR" altLang="fr-FR" sz="800" dirty="0" err="1"/>
              <a:t>careful</a:t>
            </a:r>
            <a:r>
              <a:rPr lang="fr-FR" altLang="fr-FR" sz="800" dirty="0"/>
              <a:t> </a:t>
            </a:r>
            <a:r>
              <a:rPr lang="fr-FR" altLang="fr-FR" sz="800" dirty="0" err="1"/>
              <a:t>consideration</a:t>
            </a:r>
            <a:r>
              <a:rPr lang="fr-FR" altLang="fr-FR" sz="800" dirty="0"/>
              <a:t>. The </a:t>
            </a:r>
            <a:r>
              <a:rPr lang="fr-FR" altLang="fr-FR" sz="800" dirty="0" err="1"/>
              <a:t>results</a:t>
            </a:r>
            <a:r>
              <a:rPr lang="fr-FR" altLang="fr-FR" sz="800" dirty="0"/>
              <a:t> of </a:t>
            </a:r>
            <a:r>
              <a:rPr lang="fr-FR" altLang="fr-FR" sz="800" dirty="0" err="1"/>
              <a:t>having</a:t>
            </a:r>
            <a:r>
              <a:rPr lang="fr-FR" altLang="fr-FR" sz="800" dirty="0"/>
              <a:t> more areas </a:t>
            </a:r>
            <a:r>
              <a:rPr lang="fr-FR" altLang="fr-FR" sz="800" dirty="0" err="1"/>
              <a:t>will</a:t>
            </a:r>
            <a:r>
              <a:rPr lang="fr-FR" altLang="fr-FR" sz="800" dirty="0"/>
              <a:t> </a:t>
            </a:r>
            <a:r>
              <a:rPr lang="fr-FR" altLang="fr-FR" sz="800" dirty="0" err="1"/>
              <a:t>vary</a:t>
            </a:r>
            <a:r>
              <a:rPr lang="fr-FR" altLang="fr-FR" sz="800" dirty="0"/>
              <a:t> </a:t>
            </a:r>
            <a:r>
              <a:rPr lang="fr-FR" altLang="fr-FR" sz="800" dirty="0" err="1"/>
              <a:t>depending</a:t>
            </a:r>
            <a:r>
              <a:rPr lang="fr-FR" altLang="fr-FR" sz="800" dirty="0"/>
              <a:t> on the router</a:t>
            </a:r>
          </a:p>
          <a:p>
            <a:pPr eaLnBrk="1" hangingPunct="1">
              <a:lnSpc>
                <a:spcPct val="80000"/>
              </a:lnSpc>
            </a:pPr>
            <a:r>
              <a:rPr lang="fr-FR" altLang="fr-FR" sz="800" dirty="0"/>
              <a:t>(memory and CPU), as </a:t>
            </a:r>
            <a:r>
              <a:rPr lang="fr-FR" altLang="fr-FR" sz="800" dirty="0" err="1"/>
              <a:t>well</a:t>
            </a:r>
            <a:r>
              <a:rPr lang="fr-FR" altLang="fr-FR" sz="800" dirty="0"/>
              <a:t> as network </a:t>
            </a:r>
            <a:r>
              <a:rPr lang="fr-FR" altLang="fr-FR" sz="800" dirty="0" err="1"/>
              <a:t>topology</a:t>
            </a:r>
            <a:r>
              <a:rPr lang="fr-FR" altLang="fr-FR" sz="800" dirty="0"/>
              <a:t> and how </a:t>
            </a:r>
            <a:r>
              <a:rPr lang="fr-FR" altLang="fr-FR" sz="800" dirty="0" err="1"/>
              <a:t>many</a:t>
            </a:r>
            <a:r>
              <a:rPr lang="fr-FR" altLang="fr-FR" sz="800" dirty="0"/>
              <a:t> </a:t>
            </a:r>
            <a:r>
              <a:rPr lang="fr-FR" altLang="fr-FR" sz="800" dirty="0" err="1"/>
              <a:t>LSAs</a:t>
            </a:r>
            <a:r>
              <a:rPr lang="fr-FR" altLang="fr-FR" sz="800" dirty="0"/>
              <a:t> are </a:t>
            </a:r>
            <a:r>
              <a:rPr lang="fr-FR" altLang="fr-FR" sz="800" dirty="0" err="1"/>
              <a:t>generated</a:t>
            </a:r>
            <a:r>
              <a:rPr lang="fr-FR" altLang="fr-FR" sz="800" dirty="0"/>
              <a:t>. It </a:t>
            </a:r>
            <a:r>
              <a:rPr lang="fr-FR" altLang="fr-FR" sz="800" dirty="0" err="1"/>
              <a:t>is</a:t>
            </a:r>
            <a:r>
              <a:rPr lang="fr-FR" altLang="fr-FR" sz="800" dirty="0"/>
              <a:t> </a:t>
            </a:r>
            <a:r>
              <a:rPr lang="fr-FR" altLang="fr-FR" sz="800" dirty="0" err="1"/>
              <a:t>recommended</a:t>
            </a:r>
            <a:endParaRPr lang="fr-FR" altLang="fr-FR" sz="800" dirty="0"/>
          </a:p>
          <a:p>
            <a:pPr eaLnBrk="1" hangingPunct="1">
              <a:lnSpc>
                <a:spcPct val="80000"/>
              </a:lnSpc>
            </a:pPr>
            <a:r>
              <a:rPr lang="fr-FR" altLang="fr-FR" sz="800" dirty="0" err="1"/>
              <a:t>that</a:t>
            </a:r>
            <a:r>
              <a:rPr lang="fr-FR" altLang="fr-FR" sz="800" dirty="0"/>
              <a:t> </a:t>
            </a:r>
            <a:r>
              <a:rPr lang="fr-FR" altLang="fr-FR" sz="800" dirty="0" err="1"/>
              <a:t>you</a:t>
            </a:r>
            <a:r>
              <a:rPr lang="fr-FR" altLang="fr-FR" sz="800" dirty="0"/>
              <a:t> not </a:t>
            </a:r>
            <a:r>
              <a:rPr lang="fr-FR" altLang="fr-FR" sz="800" dirty="0" err="1"/>
              <a:t>exceed</a:t>
            </a:r>
            <a:r>
              <a:rPr lang="fr-FR" altLang="fr-FR" sz="800" dirty="0"/>
              <a:t> 50 </a:t>
            </a:r>
            <a:r>
              <a:rPr lang="fr-FR" altLang="fr-FR" sz="800" dirty="0" err="1"/>
              <a:t>routers</a:t>
            </a:r>
            <a:r>
              <a:rPr lang="fr-FR" altLang="fr-FR" sz="800" dirty="0"/>
              <a:t> in an OSPF area, but </a:t>
            </a:r>
            <a:r>
              <a:rPr lang="fr-FR" altLang="fr-FR" sz="800" dirty="0" err="1"/>
              <a:t>again</a:t>
            </a:r>
            <a:r>
              <a:rPr lang="fr-FR" altLang="fr-FR" sz="800" dirty="0"/>
              <a:t>, </a:t>
            </a:r>
            <a:r>
              <a:rPr lang="fr-FR" altLang="fr-FR" sz="800" dirty="0" err="1"/>
              <a:t>this</a:t>
            </a:r>
            <a:r>
              <a:rPr lang="fr-FR" altLang="fr-FR" sz="800" dirty="0"/>
              <a:t> </a:t>
            </a:r>
            <a:r>
              <a:rPr lang="fr-FR" altLang="fr-FR" sz="800" dirty="0" err="1"/>
              <a:t>is</a:t>
            </a:r>
            <a:r>
              <a:rPr lang="fr-FR" altLang="fr-FR" sz="800" dirty="0"/>
              <a:t> a guideline and not</a:t>
            </a:r>
          </a:p>
          <a:p>
            <a:pPr eaLnBrk="1" hangingPunct="1">
              <a:lnSpc>
                <a:spcPct val="80000"/>
              </a:lnSpc>
            </a:pPr>
            <a:r>
              <a:rPr lang="fr-FR" altLang="fr-FR" sz="800" dirty="0"/>
              <a:t>a strict </a:t>
            </a:r>
            <a:r>
              <a:rPr lang="fr-FR" altLang="fr-FR" sz="800" dirty="0" err="1"/>
              <a:t>rule</a:t>
            </a:r>
            <a:r>
              <a:rPr lang="fr-FR" altLang="fr-FR" sz="800" dirty="0"/>
              <a:t>. </a:t>
            </a:r>
            <a:r>
              <a:rPr lang="fr-FR" altLang="fr-FR" sz="800" dirty="0" err="1"/>
              <a:t>Remember</a:t>
            </a:r>
            <a:r>
              <a:rPr lang="fr-FR" altLang="fr-FR" sz="800" dirty="0"/>
              <a:t> </a:t>
            </a:r>
            <a:r>
              <a:rPr lang="fr-FR" altLang="fr-FR" sz="800" dirty="0" err="1"/>
              <a:t>that</a:t>
            </a:r>
            <a:r>
              <a:rPr lang="fr-FR" altLang="fr-FR" sz="800" dirty="0"/>
              <a:t> OSPF </a:t>
            </a:r>
            <a:r>
              <a:rPr lang="fr-FR" altLang="fr-FR" sz="800" dirty="0" err="1"/>
              <a:t>is</a:t>
            </a:r>
            <a:r>
              <a:rPr lang="fr-FR" altLang="fr-FR" sz="800" dirty="0"/>
              <a:t> </a:t>
            </a:r>
            <a:r>
              <a:rPr lang="fr-FR" altLang="fr-FR" sz="800" dirty="0" err="1"/>
              <a:t>very</a:t>
            </a:r>
            <a:r>
              <a:rPr lang="fr-FR" altLang="fr-FR" sz="800" dirty="0"/>
              <a:t> CPU-intensive in </a:t>
            </a:r>
            <a:r>
              <a:rPr lang="fr-FR" altLang="fr-FR" sz="800" dirty="0" err="1"/>
              <a:t>its</a:t>
            </a:r>
            <a:r>
              <a:rPr lang="fr-FR" altLang="fr-FR" sz="800" dirty="0"/>
              <a:t> maintenance of the </a:t>
            </a:r>
            <a:r>
              <a:rPr lang="fr-FR" altLang="fr-FR" sz="800" dirty="0" err="1"/>
              <a:t>databases</a:t>
            </a:r>
            <a:r>
              <a:rPr lang="fr-FR" altLang="fr-FR" sz="800" dirty="0"/>
              <a:t> and</a:t>
            </a:r>
          </a:p>
          <a:p>
            <a:pPr eaLnBrk="1" hangingPunct="1">
              <a:lnSpc>
                <a:spcPct val="80000"/>
              </a:lnSpc>
            </a:pPr>
            <a:r>
              <a:rPr lang="fr-FR" altLang="fr-FR" sz="800" dirty="0"/>
              <a:t>in the </a:t>
            </a:r>
            <a:r>
              <a:rPr lang="fr-FR" altLang="fr-FR" sz="800" dirty="0" err="1"/>
              <a:t>flooding</a:t>
            </a:r>
            <a:r>
              <a:rPr lang="fr-FR" altLang="fr-FR" sz="800" dirty="0"/>
              <a:t> of </a:t>
            </a:r>
            <a:r>
              <a:rPr lang="fr-FR" altLang="fr-FR" sz="800" dirty="0" err="1"/>
              <a:t>LSAs</a:t>
            </a:r>
            <a:r>
              <a:rPr lang="fr-FR" altLang="fr-FR" sz="800" dirty="0"/>
              <a:t>, as </a:t>
            </a:r>
            <a:r>
              <a:rPr lang="fr-FR" altLang="fr-FR" sz="800" dirty="0" err="1"/>
              <a:t>well</a:t>
            </a:r>
            <a:r>
              <a:rPr lang="fr-FR" altLang="fr-FR" sz="800" dirty="0"/>
              <a:t> as </a:t>
            </a:r>
            <a:r>
              <a:rPr lang="fr-FR" altLang="fr-FR" sz="800" dirty="0" err="1"/>
              <a:t>when</a:t>
            </a:r>
            <a:r>
              <a:rPr lang="fr-FR" altLang="fr-FR" sz="800" dirty="0"/>
              <a:t> </a:t>
            </a:r>
            <a:r>
              <a:rPr lang="fr-FR" altLang="fr-FR" sz="800" dirty="0" err="1"/>
              <a:t>it</a:t>
            </a:r>
            <a:r>
              <a:rPr lang="fr-FR" altLang="fr-FR" sz="800" dirty="0"/>
              <a:t> </a:t>
            </a:r>
            <a:r>
              <a:rPr lang="fr-FR" altLang="fr-FR" sz="800" dirty="0" err="1"/>
              <a:t>calculates</a:t>
            </a:r>
            <a:r>
              <a:rPr lang="fr-FR" altLang="fr-FR" sz="800" dirty="0"/>
              <a:t> the </a:t>
            </a:r>
            <a:r>
              <a:rPr lang="fr-FR" altLang="fr-FR" sz="800" dirty="0" err="1"/>
              <a:t>routing</a:t>
            </a:r>
            <a:r>
              <a:rPr lang="fr-FR" altLang="fr-FR" sz="800" dirty="0"/>
              <a:t> table, a </a:t>
            </a:r>
            <a:r>
              <a:rPr lang="fr-FR" altLang="fr-FR" sz="800" dirty="0" err="1"/>
              <a:t>process</a:t>
            </a:r>
            <a:r>
              <a:rPr lang="fr-FR" altLang="fr-FR" sz="800" dirty="0"/>
              <a:t> </a:t>
            </a:r>
            <a:r>
              <a:rPr lang="fr-FR" altLang="fr-FR" sz="800" dirty="0" err="1"/>
              <a:t>based</a:t>
            </a:r>
            <a:r>
              <a:rPr lang="fr-FR" altLang="fr-FR" sz="800" dirty="0"/>
              <a:t> on </a:t>
            </a:r>
            <a:r>
              <a:rPr lang="fr-FR" altLang="fr-FR" sz="800" dirty="0" err="1"/>
              <a:t>LSAs</a:t>
            </a:r>
            <a:r>
              <a:rPr lang="fr-FR" altLang="fr-FR" sz="800" dirty="0"/>
              <a:t>.</a:t>
            </a:r>
          </a:p>
          <a:p>
            <a:pPr eaLnBrk="1" hangingPunct="1">
              <a:lnSpc>
                <a:spcPct val="80000"/>
              </a:lnSpc>
            </a:pPr>
            <a:r>
              <a:rPr lang="fr-FR" altLang="fr-FR" sz="800" dirty="0" err="1"/>
              <a:t>Therefore</a:t>
            </a:r>
            <a:r>
              <a:rPr lang="fr-FR" altLang="fr-FR" sz="800" dirty="0"/>
              <a:t>, </a:t>
            </a:r>
            <a:r>
              <a:rPr lang="fr-FR" altLang="fr-FR" sz="800" dirty="0" err="1"/>
              <a:t>it</a:t>
            </a:r>
            <a:r>
              <a:rPr lang="fr-FR" altLang="fr-FR" sz="800" dirty="0"/>
              <a:t> </a:t>
            </a:r>
            <a:r>
              <a:rPr lang="fr-FR" altLang="fr-FR" sz="800" dirty="0" err="1"/>
              <a:t>is</a:t>
            </a:r>
            <a:r>
              <a:rPr lang="fr-FR" altLang="fr-FR" sz="800" dirty="0"/>
              <a:t> not </a:t>
            </a:r>
            <a:r>
              <a:rPr lang="fr-FR" altLang="fr-FR" sz="800" dirty="0" err="1"/>
              <a:t>strictly</a:t>
            </a:r>
            <a:r>
              <a:rPr lang="fr-FR" altLang="fr-FR" sz="800" dirty="0"/>
              <a:t> the </a:t>
            </a:r>
            <a:r>
              <a:rPr lang="fr-FR" altLang="fr-FR" sz="800" dirty="0" err="1"/>
              <a:t>number</a:t>
            </a:r>
            <a:r>
              <a:rPr lang="fr-FR" altLang="fr-FR" sz="800" dirty="0"/>
              <a:t> of </a:t>
            </a:r>
            <a:r>
              <a:rPr lang="fr-FR" altLang="fr-FR" sz="800" dirty="0" err="1"/>
              <a:t>routers</a:t>
            </a:r>
            <a:r>
              <a:rPr lang="fr-FR" altLang="fr-FR" sz="800" dirty="0"/>
              <a:t> or areas </a:t>
            </a:r>
            <a:r>
              <a:rPr lang="fr-FR" altLang="fr-FR" sz="800" dirty="0" err="1"/>
              <a:t>that</a:t>
            </a:r>
            <a:r>
              <a:rPr lang="fr-FR" altLang="fr-FR" sz="800" dirty="0"/>
              <a:t> </a:t>
            </a:r>
            <a:r>
              <a:rPr lang="fr-FR" altLang="fr-FR" sz="800" dirty="0" err="1"/>
              <a:t>is</a:t>
            </a:r>
            <a:r>
              <a:rPr lang="fr-FR" altLang="fr-FR" sz="800" dirty="0"/>
              <a:t> important, but the </a:t>
            </a:r>
            <a:r>
              <a:rPr lang="fr-FR" altLang="fr-FR" sz="800" dirty="0" err="1"/>
              <a:t>number</a:t>
            </a:r>
            <a:r>
              <a:rPr lang="fr-FR" altLang="fr-FR" sz="800" dirty="0"/>
              <a:t> of</a:t>
            </a:r>
          </a:p>
          <a:p>
            <a:pPr eaLnBrk="1" hangingPunct="1">
              <a:lnSpc>
                <a:spcPct val="80000"/>
              </a:lnSpc>
            </a:pPr>
            <a:r>
              <a:rPr lang="fr-FR" altLang="fr-FR" sz="800" dirty="0"/>
              <a:t>routes and the </a:t>
            </a:r>
            <a:r>
              <a:rPr lang="fr-FR" altLang="fr-FR" sz="800" dirty="0" err="1"/>
              <a:t>stability</a:t>
            </a:r>
            <a:r>
              <a:rPr lang="fr-FR" altLang="fr-FR" sz="800" dirty="0"/>
              <a:t> of the network. </a:t>
            </a:r>
            <a:r>
              <a:rPr lang="fr-FR" altLang="fr-FR" sz="800" dirty="0" err="1"/>
              <a:t>These</a:t>
            </a:r>
            <a:r>
              <a:rPr lang="fr-FR" altLang="fr-FR" sz="800" dirty="0"/>
              <a:t> issues must </a:t>
            </a:r>
            <a:r>
              <a:rPr lang="fr-FR" altLang="fr-FR" sz="800" dirty="0" err="1"/>
              <a:t>be</a:t>
            </a:r>
            <a:r>
              <a:rPr lang="fr-FR" altLang="fr-FR" sz="800" dirty="0"/>
              <a:t> </a:t>
            </a:r>
            <a:r>
              <a:rPr lang="fr-FR" altLang="fr-FR" sz="800" dirty="0" err="1"/>
              <a:t>considered</a:t>
            </a:r>
            <a:r>
              <a:rPr lang="fr-FR" altLang="fr-FR" sz="800" dirty="0"/>
              <a:t> </a:t>
            </a:r>
            <a:r>
              <a:rPr lang="fr-FR" altLang="fr-FR" sz="800" dirty="0" err="1"/>
              <a:t>because</a:t>
            </a:r>
            <a:r>
              <a:rPr lang="fr-FR" altLang="fr-FR" sz="800" dirty="0"/>
              <a:t> the </a:t>
            </a:r>
            <a:r>
              <a:rPr lang="fr-FR" altLang="fr-FR" sz="800" dirty="0" err="1"/>
              <a:t>number</a:t>
            </a:r>
            <a:r>
              <a:rPr lang="fr-FR" altLang="fr-FR" sz="800" dirty="0"/>
              <a:t> of</a:t>
            </a:r>
          </a:p>
          <a:p>
            <a:pPr eaLnBrk="1" hangingPunct="1">
              <a:lnSpc>
                <a:spcPct val="80000"/>
              </a:lnSpc>
            </a:pPr>
            <a:r>
              <a:rPr lang="fr-FR" altLang="fr-FR" sz="800" dirty="0" err="1"/>
              <a:t>LSAs</a:t>
            </a:r>
            <a:r>
              <a:rPr lang="fr-FR" altLang="fr-FR" sz="800" dirty="0"/>
              <a:t> in </a:t>
            </a:r>
            <a:r>
              <a:rPr lang="fr-FR" altLang="fr-FR" sz="800" dirty="0" err="1"/>
              <a:t>your</a:t>
            </a:r>
            <a:r>
              <a:rPr lang="fr-FR" altLang="fr-FR" sz="800" dirty="0"/>
              <a:t> network </a:t>
            </a:r>
            <a:r>
              <a:rPr lang="fr-FR" altLang="fr-FR" sz="800" dirty="0" err="1"/>
              <a:t>is</a:t>
            </a:r>
            <a:r>
              <a:rPr lang="fr-FR" altLang="fr-FR" sz="800" dirty="0"/>
              <a:t> </a:t>
            </a:r>
            <a:r>
              <a:rPr lang="fr-FR" altLang="fr-FR" sz="800" dirty="0" err="1"/>
              <a:t>proportional</a:t>
            </a:r>
            <a:r>
              <a:rPr lang="fr-FR" altLang="fr-FR" sz="800" dirty="0"/>
              <a:t> to the </a:t>
            </a:r>
            <a:r>
              <a:rPr lang="fr-FR" altLang="fr-FR" sz="800" dirty="0" err="1"/>
              <a:t>amount</a:t>
            </a:r>
            <a:r>
              <a:rPr lang="fr-FR" altLang="fr-FR" sz="800" dirty="0"/>
              <a:t> of router </a:t>
            </a:r>
            <a:r>
              <a:rPr lang="fr-FR" altLang="fr-FR" sz="800" dirty="0" err="1"/>
              <a:t>resources</a:t>
            </a:r>
            <a:r>
              <a:rPr lang="fr-FR" altLang="fr-FR" sz="800" dirty="0"/>
              <a:t> </a:t>
            </a:r>
            <a:r>
              <a:rPr lang="fr-FR" altLang="fr-FR" sz="800" dirty="0" err="1"/>
              <a:t>required</a:t>
            </a:r>
            <a:r>
              <a:rPr lang="fr-FR" altLang="fr-FR" sz="800" dirty="0"/>
              <a:t>.</a:t>
            </a:r>
          </a:p>
          <a:p>
            <a:pPr eaLnBrk="1" hangingPunct="1">
              <a:lnSpc>
                <a:spcPct val="80000"/>
              </a:lnSpc>
            </a:pPr>
            <a:r>
              <a:rPr lang="fr-FR" altLang="fr-FR" sz="800" dirty="0" err="1"/>
              <a:t>With</a:t>
            </a:r>
            <a:r>
              <a:rPr lang="fr-FR" altLang="fr-FR" sz="800" dirty="0"/>
              <a:t> </a:t>
            </a:r>
            <a:r>
              <a:rPr lang="fr-FR" altLang="fr-FR" sz="800" dirty="0" err="1"/>
              <a:t>this</a:t>
            </a:r>
            <a:r>
              <a:rPr lang="fr-FR" altLang="fr-FR" sz="800" dirty="0"/>
              <a:t> </a:t>
            </a:r>
            <a:r>
              <a:rPr lang="fr-FR" altLang="fr-FR" sz="800" dirty="0" err="1"/>
              <a:t>understanding</a:t>
            </a:r>
            <a:r>
              <a:rPr lang="fr-FR" altLang="fr-FR" sz="800" dirty="0"/>
              <a:t>, the </a:t>
            </a:r>
            <a:r>
              <a:rPr lang="fr-FR" altLang="fr-FR" sz="800" dirty="0" err="1"/>
              <a:t>general</a:t>
            </a:r>
            <a:r>
              <a:rPr lang="fr-FR" altLang="fr-FR" sz="800" dirty="0"/>
              <a:t> </a:t>
            </a:r>
            <a:r>
              <a:rPr lang="fr-FR" altLang="fr-FR" sz="800" dirty="0" err="1"/>
              <a:t>rules</a:t>
            </a:r>
            <a:r>
              <a:rPr lang="fr-FR" altLang="fr-FR" sz="800" dirty="0"/>
              <a:t> </a:t>
            </a:r>
            <a:r>
              <a:rPr lang="fr-FR" altLang="fr-FR" sz="800" dirty="0" err="1"/>
              <a:t>stated</a:t>
            </a:r>
            <a:r>
              <a:rPr lang="fr-FR" altLang="fr-FR" sz="800" dirty="0"/>
              <a:t> by Cisco for OSPF design are </a:t>
            </a:r>
            <a:r>
              <a:rPr lang="fr-FR" altLang="fr-FR" sz="800" dirty="0" err="1"/>
              <a:t>that</a:t>
            </a:r>
            <a:r>
              <a:rPr lang="fr-FR" altLang="fr-FR" sz="800" dirty="0"/>
              <a:t> the</a:t>
            </a:r>
          </a:p>
          <a:p>
            <a:pPr eaLnBrk="1" hangingPunct="1">
              <a:lnSpc>
                <a:spcPct val="80000"/>
              </a:lnSpc>
            </a:pPr>
            <a:r>
              <a:rPr lang="fr-FR" altLang="fr-FR" sz="800" dirty="0" err="1"/>
              <a:t>following</a:t>
            </a:r>
            <a:r>
              <a:rPr lang="fr-FR" altLang="fr-FR" sz="800" dirty="0"/>
              <a:t> </a:t>
            </a:r>
            <a:r>
              <a:rPr lang="fr-FR" altLang="fr-FR" sz="800" dirty="0" err="1"/>
              <a:t>numbers</a:t>
            </a:r>
            <a:r>
              <a:rPr lang="fr-FR" altLang="fr-FR" sz="800" dirty="0"/>
              <a:t> </a:t>
            </a:r>
            <a:r>
              <a:rPr lang="fr-FR" altLang="fr-FR" sz="800" dirty="0" err="1"/>
              <a:t>should</a:t>
            </a:r>
            <a:r>
              <a:rPr lang="fr-FR" altLang="fr-FR" sz="800" dirty="0"/>
              <a:t> not </a:t>
            </a:r>
            <a:r>
              <a:rPr lang="fr-FR" altLang="fr-FR" sz="800" dirty="0" err="1"/>
              <a:t>be</a:t>
            </a:r>
            <a:r>
              <a:rPr lang="fr-FR" altLang="fr-FR" sz="800" dirty="0"/>
              <a:t> </a:t>
            </a:r>
            <a:r>
              <a:rPr lang="fr-FR" altLang="fr-FR" sz="800" dirty="0" err="1"/>
              <a:t>exceeded</a:t>
            </a:r>
            <a:r>
              <a:rPr lang="fr-FR" altLang="fr-FR" sz="800" dirty="0"/>
              <a:t>:</a:t>
            </a:r>
          </a:p>
          <a:p>
            <a:pPr eaLnBrk="1" hangingPunct="1">
              <a:lnSpc>
                <a:spcPct val="80000"/>
              </a:lnSpc>
            </a:pPr>
            <a:r>
              <a:rPr lang="fr-FR" altLang="fr-FR" sz="800" dirty="0"/>
              <a:t>• </a:t>
            </a:r>
            <a:r>
              <a:rPr lang="fr-FR" altLang="fr-FR" sz="800" dirty="0" err="1"/>
              <a:t>Routers</a:t>
            </a:r>
            <a:r>
              <a:rPr lang="fr-FR" altLang="fr-FR" sz="800" dirty="0"/>
              <a:t> per area: 50</a:t>
            </a:r>
          </a:p>
          <a:p>
            <a:pPr eaLnBrk="1" hangingPunct="1">
              <a:lnSpc>
                <a:spcPct val="80000"/>
              </a:lnSpc>
            </a:pPr>
            <a:r>
              <a:rPr lang="fr-FR" altLang="fr-FR" sz="800" dirty="0"/>
              <a:t>• Neighbors per router: 60</a:t>
            </a:r>
          </a:p>
          <a:p>
            <a:pPr eaLnBrk="1" hangingPunct="1">
              <a:lnSpc>
                <a:spcPct val="80000"/>
              </a:lnSpc>
            </a:pPr>
            <a:r>
              <a:rPr lang="fr-FR" altLang="fr-FR" sz="800" dirty="0"/>
              <a:t>• Areas per router: 3</a:t>
            </a:r>
          </a:p>
          <a:p>
            <a:pPr eaLnBrk="1" hangingPunct="1">
              <a:lnSpc>
                <a:spcPct val="80000"/>
              </a:lnSpc>
            </a:pPr>
            <a:r>
              <a:rPr lang="fr-FR" altLang="fr-FR" sz="800" dirty="0"/>
              <a:t>• A router </a:t>
            </a:r>
            <a:r>
              <a:rPr lang="fr-FR" altLang="fr-FR" sz="800" dirty="0" err="1"/>
              <a:t>may</a:t>
            </a:r>
            <a:r>
              <a:rPr lang="fr-FR" altLang="fr-FR" sz="800" dirty="0"/>
              <a:t> not </a:t>
            </a:r>
            <a:r>
              <a:rPr lang="fr-FR" altLang="fr-FR" sz="800" dirty="0" err="1"/>
              <a:t>be</a:t>
            </a:r>
            <a:r>
              <a:rPr lang="fr-FR" altLang="fr-FR" sz="800" dirty="0"/>
              <a:t> a DR or BDR for more </a:t>
            </a:r>
            <a:r>
              <a:rPr lang="fr-FR" altLang="fr-FR" sz="800" dirty="0" err="1"/>
              <a:t>than</a:t>
            </a:r>
            <a:r>
              <a:rPr lang="fr-FR" altLang="fr-FR" sz="800" dirty="0"/>
              <a:t> 1 LAN</a:t>
            </a:r>
          </a:p>
          <a:p>
            <a:pPr eaLnBrk="1" hangingPunct="1">
              <a:lnSpc>
                <a:spcPct val="80000"/>
              </a:lnSpc>
            </a:pPr>
            <a:endParaRPr lang="fr-FR" altLang="fr-FR" sz="800" dirty="0"/>
          </a:p>
        </p:txBody>
      </p:sp>
    </p:spTree>
    <p:extLst>
      <p:ext uri="{BB962C8B-B14F-4D97-AF65-F5344CB8AC3E}">
        <p14:creationId xmlns:p14="http://schemas.microsoft.com/office/powerpoint/2010/main" val="40322250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26E87DA-F049-44D1-9158-34B5B998216C}" type="slidenum">
              <a:rPr lang="fr-FR" smtClean="0"/>
              <a:t>88</a:t>
            </a:fld>
            <a:endParaRPr lang="fr-FR" dirty="0"/>
          </a:p>
        </p:txBody>
      </p:sp>
    </p:spTree>
    <p:extLst>
      <p:ext uri="{BB962C8B-B14F-4D97-AF65-F5344CB8AC3E}">
        <p14:creationId xmlns:p14="http://schemas.microsoft.com/office/powerpoint/2010/main" val="2518462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2" name="Espace réservé du numéro de diapositive 1"/>
          <p:cNvSpPr>
            <a:spLocks noGrp="1"/>
          </p:cNvSpPr>
          <p:nvPr>
            <p:ph type="sldNum" sz="quarter" idx="10"/>
          </p:nvPr>
        </p:nvSpPr>
        <p:spPr/>
        <p:txBody>
          <a:bodyPr/>
          <a:lstStyle/>
          <a:p>
            <a:pPr>
              <a:defRPr/>
            </a:pPr>
            <a:fld id="{F4CE0E46-7F05-B940-8356-5580BE265E49}" type="slidenum">
              <a:rPr lang="en-US" smtClean="0"/>
              <a:pPr>
                <a:defRPr/>
              </a:pPr>
              <a:t>15</a:t>
            </a:fld>
            <a:endParaRPr lang="fr-FR"/>
          </a:p>
        </p:txBody>
      </p:sp>
    </p:spTree>
    <p:extLst>
      <p:ext uri="{BB962C8B-B14F-4D97-AF65-F5344CB8AC3E}">
        <p14:creationId xmlns:p14="http://schemas.microsoft.com/office/powerpoint/2010/main" val="3713959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smtClean="0"/>
          </a:p>
        </p:txBody>
      </p:sp>
      <p:sp>
        <p:nvSpPr>
          <p:cNvPr id="2" name="Espace réservé du numéro de diapositive 1"/>
          <p:cNvSpPr>
            <a:spLocks noGrp="1"/>
          </p:cNvSpPr>
          <p:nvPr>
            <p:ph type="sldNum" sz="quarter" idx="10"/>
          </p:nvPr>
        </p:nvSpPr>
        <p:spPr/>
        <p:txBody>
          <a:bodyPr/>
          <a:lstStyle/>
          <a:p>
            <a:pPr>
              <a:defRPr/>
            </a:pPr>
            <a:fld id="{F4CE0E46-7F05-B940-8356-5580BE265E49}" type="slidenum">
              <a:rPr lang="en-US" smtClean="0"/>
              <a:pPr>
                <a:defRPr/>
              </a:pPr>
              <a:t>16</a:t>
            </a:fld>
            <a:endParaRPr lang="fr-FR"/>
          </a:p>
        </p:txBody>
      </p:sp>
    </p:spTree>
    <p:extLst>
      <p:ext uri="{BB962C8B-B14F-4D97-AF65-F5344CB8AC3E}">
        <p14:creationId xmlns:p14="http://schemas.microsoft.com/office/powerpoint/2010/main" val="3182581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2" name="Espace réservé du numéro de diapositive 1"/>
          <p:cNvSpPr>
            <a:spLocks noGrp="1"/>
          </p:cNvSpPr>
          <p:nvPr>
            <p:ph type="sldNum" sz="quarter" idx="10"/>
          </p:nvPr>
        </p:nvSpPr>
        <p:spPr/>
        <p:txBody>
          <a:bodyPr/>
          <a:lstStyle/>
          <a:p>
            <a:pPr>
              <a:defRPr/>
            </a:pPr>
            <a:fld id="{F4CE0E46-7F05-B940-8356-5580BE265E49}" type="slidenum">
              <a:rPr lang="en-US" smtClean="0"/>
              <a:pPr>
                <a:defRPr/>
              </a:pPr>
              <a:t>17</a:t>
            </a:fld>
            <a:endParaRPr lang="fr-FR"/>
          </a:p>
        </p:txBody>
      </p:sp>
    </p:spTree>
    <p:extLst>
      <p:ext uri="{BB962C8B-B14F-4D97-AF65-F5344CB8AC3E}">
        <p14:creationId xmlns:p14="http://schemas.microsoft.com/office/powerpoint/2010/main" val="3908860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fr-FR" smtClean="0"/>
          </a:p>
        </p:txBody>
      </p:sp>
      <p:sp>
        <p:nvSpPr>
          <p:cNvPr id="153604" name="Espace réservé du numéro de diapositive 3"/>
          <p:cNvSpPr>
            <a:spLocks noGrp="1"/>
          </p:cNvSpPr>
          <p:nvPr>
            <p:ph type="sldNum" sz="quarter" idx="4294967295"/>
          </p:nvPr>
        </p:nvSpPr>
        <p:spPr bwMode="auto">
          <a:xfrm>
            <a:off x="3686709" y="9145564"/>
            <a:ext cx="2820702" cy="4808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9" tIns="44099" rIns="88199" bIns="44099"/>
          <a:lstStyle>
            <a:lvl1pPr eaLnBrk="0" hangingPunct="0">
              <a:spcBef>
                <a:spcPct val="30000"/>
              </a:spcBef>
              <a:defRPr sz="1200">
                <a:solidFill>
                  <a:schemeClr val="tx1"/>
                </a:solidFill>
                <a:latin typeface="Calibri" pitchFamily="34" charset="0"/>
              </a:defRPr>
            </a:lvl1pPr>
            <a:lvl2pPr marL="690034" indent="-264487" eaLnBrk="0" hangingPunct="0">
              <a:spcBef>
                <a:spcPct val="30000"/>
              </a:spcBef>
              <a:defRPr sz="1200">
                <a:solidFill>
                  <a:schemeClr val="tx1"/>
                </a:solidFill>
                <a:latin typeface="Calibri" pitchFamily="34" charset="0"/>
              </a:defRPr>
            </a:lvl2pPr>
            <a:lvl3pPr marL="1062386" indent="-211295" eaLnBrk="0" hangingPunct="0">
              <a:spcBef>
                <a:spcPct val="30000"/>
              </a:spcBef>
              <a:defRPr sz="1200">
                <a:solidFill>
                  <a:schemeClr val="tx1"/>
                </a:solidFill>
                <a:latin typeface="Calibri" pitchFamily="34" charset="0"/>
              </a:defRPr>
            </a:lvl3pPr>
            <a:lvl4pPr marL="1487930" indent="-211295" eaLnBrk="0" hangingPunct="0">
              <a:spcBef>
                <a:spcPct val="30000"/>
              </a:spcBef>
              <a:defRPr sz="1200">
                <a:solidFill>
                  <a:schemeClr val="tx1"/>
                </a:solidFill>
                <a:latin typeface="Calibri" pitchFamily="34" charset="0"/>
              </a:defRPr>
            </a:lvl4pPr>
            <a:lvl5pPr marL="1913475" indent="-211295" eaLnBrk="0" hangingPunct="0">
              <a:spcBef>
                <a:spcPct val="30000"/>
              </a:spcBef>
              <a:defRPr sz="1200">
                <a:solidFill>
                  <a:schemeClr val="tx1"/>
                </a:solidFill>
                <a:latin typeface="Calibri" pitchFamily="34" charset="0"/>
              </a:defRPr>
            </a:lvl5pPr>
            <a:lvl6pPr marL="2339021" indent="-211295" eaLnBrk="0" fontAlgn="base" hangingPunct="0">
              <a:spcBef>
                <a:spcPct val="30000"/>
              </a:spcBef>
              <a:spcAft>
                <a:spcPct val="0"/>
              </a:spcAft>
              <a:defRPr sz="1200">
                <a:solidFill>
                  <a:schemeClr val="tx1"/>
                </a:solidFill>
                <a:latin typeface="Calibri" pitchFamily="34" charset="0"/>
              </a:defRPr>
            </a:lvl6pPr>
            <a:lvl7pPr marL="2764566" indent="-211295" eaLnBrk="0" fontAlgn="base" hangingPunct="0">
              <a:spcBef>
                <a:spcPct val="30000"/>
              </a:spcBef>
              <a:spcAft>
                <a:spcPct val="0"/>
              </a:spcAft>
              <a:defRPr sz="1200">
                <a:solidFill>
                  <a:schemeClr val="tx1"/>
                </a:solidFill>
                <a:latin typeface="Calibri" pitchFamily="34" charset="0"/>
              </a:defRPr>
            </a:lvl7pPr>
            <a:lvl8pPr marL="3190110" indent="-211295" eaLnBrk="0" fontAlgn="base" hangingPunct="0">
              <a:spcBef>
                <a:spcPct val="30000"/>
              </a:spcBef>
              <a:spcAft>
                <a:spcPct val="0"/>
              </a:spcAft>
              <a:defRPr sz="1200">
                <a:solidFill>
                  <a:schemeClr val="tx1"/>
                </a:solidFill>
                <a:latin typeface="Calibri" pitchFamily="34" charset="0"/>
              </a:defRPr>
            </a:lvl8pPr>
            <a:lvl9pPr marL="3615657" indent="-211295"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4C3FFF1-BED9-4DD1-B97E-5FD71DF55891}" type="slidenum">
              <a:rPr lang="en-US" altLang="fr-FR" sz="1600">
                <a:latin typeface="Arial" charset="0"/>
              </a:rPr>
              <a:pPr eaLnBrk="1" hangingPunct="1">
                <a:spcBef>
                  <a:spcPct val="0"/>
                </a:spcBef>
              </a:pPr>
              <a:t>19</a:t>
            </a:fld>
            <a:endParaRPr lang="en-US" altLang="fr-FR" sz="1600">
              <a:latin typeface="Arial" charset="0"/>
            </a:endParaRPr>
          </a:p>
        </p:txBody>
      </p:sp>
    </p:spTree>
    <p:extLst>
      <p:ext uri="{BB962C8B-B14F-4D97-AF65-F5344CB8AC3E}">
        <p14:creationId xmlns:p14="http://schemas.microsoft.com/office/powerpoint/2010/main" val="325030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848600" cy="1606021"/>
          </a:xfrm>
        </p:spPr>
        <p:txBody>
          <a:bodyPr anchor="b">
            <a:noAutofit/>
          </a:bodyPr>
          <a:lstStyle>
            <a:lvl1pPr>
              <a:defRPr sz="5400" cap="all" baseline="0"/>
            </a:lvl1pPr>
          </a:lstStyle>
          <a:p>
            <a:r>
              <a:rPr lang="fr-FR" smtClean="0"/>
              <a:t>Modifiez le style du titre</a:t>
            </a:r>
            <a:endParaRPr lang="en-US" dirty="0"/>
          </a:p>
        </p:txBody>
      </p:sp>
      <p:sp>
        <p:nvSpPr>
          <p:cNvPr id="3" name="Subtitle 2"/>
          <p:cNvSpPr>
            <a:spLocks noGrp="1"/>
          </p:cNvSpPr>
          <p:nvPr>
            <p:ph type="subTitle" idx="1"/>
          </p:nvPr>
        </p:nvSpPr>
        <p:spPr>
          <a:xfrm>
            <a:off x="685800" y="2921000"/>
            <a:ext cx="6400800" cy="14605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78EB896-4FED-467A-8319-E695F0BAA84E}" type="datetime1">
              <a:rPr lang="fr-FR" smtClean="0"/>
              <a:t>30/01/2019</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cxnSp>
        <p:nvCxnSpPr>
          <p:cNvPr id="8" name="Straight Connector 7"/>
          <p:cNvCxnSpPr/>
          <p:nvPr/>
        </p:nvCxnSpPr>
        <p:spPr>
          <a:xfrm>
            <a:off x="685800" y="2832101"/>
            <a:ext cx="7848600" cy="13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5EBF116-2EB7-4775-A50E-8D3DB322827C}" type="datetime1">
              <a:rPr lang="fr-FR" smtClean="0"/>
              <a:t>30/01/2019</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08000"/>
            <a:ext cx="2057400" cy="4889500"/>
          </a:xfrm>
        </p:spPr>
        <p:txBody>
          <a:bodyPr vert="eaVert" anchor="b"/>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508000"/>
            <a:ext cx="6019800" cy="48895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DDD3E65-5E0E-411D-96DF-C9F8B6ECFB5A}" type="datetime1">
              <a:rPr lang="fr-FR" smtClean="0"/>
              <a:t>30/01/2019</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fr-FR" smtClean="0"/>
              <a:t>Modifiez le style du titre</a:t>
            </a:r>
            <a:endParaRPr lang="en-US"/>
          </a:p>
        </p:txBody>
      </p:sp>
      <p:sp>
        <p:nvSpPr>
          <p:cNvPr id="3" name="Content Placeholder 2"/>
          <p:cNvSpPr>
            <a:spLocks noGrp="1"/>
          </p:cNvSpPr>
          <p:nvPr>
            <p:ph idx="1"/>
          </p:nvPr>
        </p:nvSpPr>
        <p:spPr/>
        <p:txBody>
          <a:bodyPr>
            <a:normAutofit/>
          </a:bodyPr>
          <a:lstStyle>
            <a:lvl1pPr marL="182880" indent="-182880">
              <a:buFont typeface="Wingdings" panose="05000000000000000000" pitchFamily="2" charset="2"/>
              <a:buChar char="Ø"/>
              <a:defRPr sz="2000"/>
            </a:lvl1pPr>
            <a:lvl2pPr marL="617220" indent="-342900">
              <a:buFont typeface="Wingdings" panose="05000000000000000000" pitchFamily="2" charset="2"/>
              <a:buChar char="§"/>
              <a:defRPr sz="1800"/>
            </a:lvl2pPr>
            <a:lvl3pPr marL="731520" indent="-182880">
              <a:buFont typeface="Arial" panose="020B0604020202020204" pitchFamily="34" charset="0"/>
              <a:buChar char="-"/>
              <a:defRPr sz="1600"/>
            </a:lvl3pPr>
            <a:lvl4pPr>
              <a:defRPr sz="1400"/>
            </a:lvl4pPr>
            <a:lvl5pPr>
              <a:defRPr sz="12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Date Placeholder 3"/>
          <p:cNvSpPr>
            <a:spLocks noGrp="1"/>
          </p:cNvSpPr>
          <p:nvPr>
            <p:ph type="dt" sz="half" idx="10"/>
          </p:nvPr>
        </p:nvSpPr>
        <p:spPr/>
        <p:txBody>
          <a:bodyPr/>
          <a:lstStyle/>
          <a:p>
            <a:fld id="{60C77D5E-8E0D-4B97-A8CA-C1A9B2DB6217}" type="datetime1">
              <a:rPr lang="fr-FR" smtClean="0"/>
              <a:t>30/01/2019</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968501"/>
            <a:ext cx="7772400" cy="1833562"/>
          </a:xfrm>
        </p:spPr>
        <p:txBody>
          <a:bodyPr anchor="b">
            <a:normAutofit/>
          </a:bodyPr>
          <a:lstStyle>
            <a:lvl1pPr algn="l">
              <a:defRPr sz="48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3855721"/>
            <a:ext cx="7772400" cy="1250156"/>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F8A75B4-A422-4856-B648-3F45957D98FF}" type="datetime1">
              <a:rPr lang="fr-FR" smtClean="0"/>
              <a:t>30/01/2019</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cxnSp>
        <p:nvCxnSpPr>
          <p:cNvPr id="7" name="Straight Connector 6"/>
          <p:cNvCxnSpPr/>
          <p:nvPr/>
        </p:nvCxnSpPr>
        <p:spPr>
          <a:xfrm>
            <a:off x="731520" y="3832861"/>
            <a:ext cx="7848600" cy="13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fr-FR" dirty="0" smtClean="0"/>
              <a:t>Modifiez le style du titre</a:t>
            </a:r>
            <a:endParaRPr lang="en-US" dirty="0"/>
          </a:p>
        </p:txBody>
      </p:sp>
      <p:sp>
        <p:nvSpPr>
          <p:cNvPr id="3" name="Content Placeholder 2"/>
          <p:cNvSpPr>
            <a:spLocks noGrp="1"/>
          </p:cNvSpPr>
          <p:nvPr>
            <p:ph sz="half" idx="1"/>
          </p:nvPr>
        </p:nvSpPr>
        <p:spPr>
          <a:xfrm>
            <a:off x="457200" y="1394460"/>
            <a:ext cx="4038600" cy="3931920"/>
          </a:xfrm>
        </p:spPr>
        <p:txBody>
          <a:bodyPr/>
          <a:lstStyle>
            <a:lvl1pPr marL="182880" indent="-182880">
              <a:buFont typeface="Wingdings" panose="05000000000000000000" pitchFamily="2" charset="2"/>
              <a:buChar char="Ø"/>
              <a:defRPr sz="2800"/>
            </a:lvl1pPr>
            <a:lvl2pPr marL="457200" indent="-182880">
              <a:buFont typeface="Wingdings" panose="05000000000000000000" pitchFamily="2" charset="2"/>
              <a:buChar char="§"/>
              <a:defRPr sz="2400"/>
            </a:lvl2pPr>
            <a:lvl3pPr marL="731520" indent="-182880">
              <a:buFont typeface="Arial" panose="020B0604020202020204" pitchFamily="34" charset="0"/>
              <a:buChar cha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Content Placeholder 3"/>
          <p:cNvSpPr>
            <a:spLocks noGrp="1"/>
          </p:cNvSpPr>
          <p:nvPr>
            <p:ph sz="half" idx="2"/>
          </p:nvPr>
        </p:nvSpPr>
        <p:spPr>
          <a:xfrm>
            <a:off x="4648200" y="1394460"/>
            <a:ext cx="4038600" cy="3931920"/>
          </a:xfrm>
        </p:spPr>
        <p:txBody>
          <a:bodyPr/>
          <a:lstStyle>
            <a:lvl1pPr marL="182880" indent="-182880">
              <a:buFont typeface="Wingdings" panose="05000000000000000000" pitchFamily="2" charset="2"/>
              <a:buChar char="Ø"/>
              <a:defRPr sz="2800"/>
            </a:lvl1pPr>
            <a:lvl2pPr marL="457200" indent="-182880">
              <a:buFont typeface="Arial" panose="020B0604020202020204" pitchFamily="34"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5" name="Date Placeholder 4"/>
          <p:cNvSpPr>
            <a:spLocks noGrp="1"/>
          </p:cNvSpPr>
          <p:nvPr>
            <p:ph type="dt" sz="half" idx="10"/>
          </p:nvPr>
        </p:nvSpPr>
        <p:spPr/>
        <p:txBody>
          <a:bodyPr/>
          <a:lstStyle/>
          <a:p>
            <a:fld id="{7A20FBE7-9354-447C-899D-FEE723E65355}" type="datetime1">
              <a:rPr lang="fr-FR" smtClean="0"/>
              <a:t>30/01/2019</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fr-FR" dirty="0" smtClean="0"/>
              <a:t>Modifiez le style du titre</a:t>
            </a:r>
            <a:endParaRPr lang="en-US" dirty="0"/>
          </a:p>
        </p:txBody>
      </p:sp>
      <p:sp>
        <p:nvSpPr>
          <p:cNvPr id="3" name="Text Placeholder 2"/>
          <p:cNvSpPr>
            <a:spLocks noGrp="1"/>
          </p:cNvSpPr>
          <p:nvPr>
            <p:ph type="body" idx="1"/>
          </p:nvPr>
        </p:nvSpPr>
        <p:spPr>
          <a:xfrm>
            <a:off x="457200" y="1397000"/>
            <a:ext cx="3931920" cy="533136"/>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032000"/>
            <a:ext cx="3931920" cy="3292740"/>
          </a:xfrm>
        </p:spPr>
        <p:txBody>
          <a:bodyPr/>
          <a:lstStyle>
            <a:lvl1pPr marL="182880" indent="-182880">
              <a:buFont typeface="Wingdings" panose="05000000000000000000" pitchFamily="2" charset="2"/>
              <a:buChar char="Ø"/>
              <a:defRPr sz="2400"/>
            </a:lvl1pPr>
            <a:lvl2pPr marL="457200" indent="-182880">
              <a:buFont typeface="Arial" panose="020B0604020202020204" pitchFamily="34" charset="0"/>
              <a:buChar char="-"/>
              <a:defRPr sz="2000"/>
            </a:lvl2pPr>
            <a:lvl3pPr marL="731520" indent="-182880">
              <a:buFont typeface="Arial" panose="020B0604020202020204" pitchFamily="34" charset="0"/>
              <a:buChar char="-"/>
              <a:defRPr sz="1800"/>
            </a:lvl3pPr>
            <a:lvl4pPr marL="1005840" indent="-182880">
              <a:buFont typeface="Arial" panose="020B0604020202020204" pitchFamily="34" charset="0"/>
              <a:buChar char="-"/>
              <a:defRPr sz="1600"/>
            </a:lvl4pPr>
            <a:lvl5pPr marL="1188720" indent="-137160">
              <a:buFont typeface="Arial" panose="020B0604020202020204" pitchFamily="34" charset="0"/>
              <a:buChar char="-"/>
              <a:defRPr sz="16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5" name="Text Placeholder 4"/>
          <p:cNvSpPr>
            <a:spLocks noGrp="1"/>
          </p:cNvSpPr>
          <p:nvPr>
            <p:ph type="body" sz="quarter" idx="3"/>
          </p:nvPr>
        </p:nvSpPr>
        <p:spPr>
          <a:xfrm>
            <a:off x="4754880" y="1397000"/>
            <a:ext cx="3931920" cy="533136"/>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754880" y="2032000"/>
            <a:ext cx="3931920" cy="3292740"/>
          </a:xfrm>
        </p:spPr>
        <p:txBody>
          <a:bodyPr/>
          <a:lstStyle>
            <a:lvl1pPr marL="182880" indent="-182880">
              <a:buFont typeface="Wingdings" panose="05000000000000000000" pitchFamily="2" charset="2"/>
              <a:buChar char="Ø"/>
              <a:defRPr sz="2400"/>
            </a:lvl1pPr>
            <a:lvl2pPr marL="457200" indent="-182880">
              <a:buFont typeface="Arial" panose="020B0604020202020204" pitchFamily="34" charset="0"/>
              <a:buChar cha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7" name="Date Placeholder 6"/>
          <p:cNvSpPr>
            <a:spLocks noGrp="1"/>
          </p:cNvSpPr>
          <p:nvPr>
            <p:ph type="dt" sz="half" idx="10"/>
          </p:nvPr>
        </p:nvSpPr>
        <p:spPr/>
        <p:txBody>
          <a:bodyPr/>
          <a:lstStyle/>
          <a:p>
            <a:fld id="{A1EACBC1-954A-4AE4-B33C-59E11FB2430C}" type="datetime1">
              <a:rPr lang="fr-FR" smtClean="0"/>
              <a:t>30/01/2019</a:t>
            </a:fld>
            <a:endParaRPr lang="fr-BE" dirty="0"/>
          </a:p>
        </p:txBody>
      </p:sp>
      <p:sp>
        <p:nvSpPr>
          <p:cNvPr id="8" name="Footer Placeholder 7"/>
          <p:cNvSpPr>
            <a:spLocks noGrp="1"/>
          </p:cNvSpPr>
          <p:nvPr>
            <p:ph type="ftr" sz="quarter" idx="11"/>
          </p:nvPr>
        </p:nvSpPr>
        <p:spPr/>
        <p:txBody>
          <a:bodyPr/>
          <a:lstStyle/>
          <a:p>
            <a:endParaRPr lang="fr-BE" dirty="0"/>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dirty="0"/>
          </a:p>
        </p:txBody>
      </p:sp>
      <p:cxnSp>
        <p:nvCxnSpPr>
          <p:cNvPr id="11" name="Straight Connector 10"/>
          <p:cNvCxnSpPr/>
          <p:nvPr/>
        </p:nvCxnSpPr>
        <p:spPr>
          <a:xfrm>
            <a:off x="4572000" y="1417340"/>
            <a:ext cx="0" cy="39166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fr-FR" dirty="0" smtClean="0"/>
              <a:t>Modifiez le style du titre</a:t>
            </a:r>
            <a:endParaRPr lang="en-US" dirty="0"/>
          </a:p>
        </p:txBody>
      </p:sp>
      <p:sp>
        <p:nvSpPr>
          <p:cNvPr id="3" name="Date Placeholder 2"/>
          <p:cNvSpPr>
            <a:spLocks noGrp="1"/>
          </p:cNvSpPr>
          <p:nvPr>
            <p:ph type="dt" sz="half" idx="10"/>
          </p:nvPr>
        </p:nvSpPr>
        <p:spPr/>
        <p:txBody>
          <a:bodyPr/>
          <a:lstStyle/>
          <a:p>
            <a:fld id="{E70571CA-7071-4913-B374-E5B2065F92A0}" type="datetime1">
              <a:rPr lang="fr-FR" smtClean="0"/>
              <a:t>30/01/2019</a:t>
            </a:fld>
            <a:endParaRPr lang="fr-BE" dirty="0"/>
          </a:p>
        </p:txBody>
      </p:sp>
      <p:sp>
        <p:nvSpPr>
          <p:cNvPr id="4" name="Footer Placeholder 3"/>
          <p:cNvSpPr>
            <a:spLocks noGrp="1"/>
          </p:cNvSpPr>
          <p:nvPr>
            <p:ph type="ftr" sz="quarter" idx="11"/>
          </p:nvPr>
        </p:nvSpPr>
        <p:spPr/>
        <p:txBody>
          <a:bodyPr/>
          <a:lstStyle/>
          <a:p>
            <a:endParaRPr lang="fr-BE" dirty="0"/>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1C743-D824-4266-AB05-98E79F5394C9}" type="datetime1">
              <a:rPr lang="fr-FR" smtClean="0"/>
              <a:t>30/01/2019</a:t>
            </a:fld>
            <a:endParaRPr lang="fr-BE" dirty="0"/>
          </a:p>
        </p:txBody>
      </p:sp>
      <p:sp>
        <p:nvSpPr>
          <p:cNvPr id="3" name="Footer Placeholder 2"/>
          <p:cNvSpPr>
            <a:spLocks noGrp="1"/>
          </p:cNvSpPr>
          <p:nvPr>
            <p:ph type="ftr" sz="quarter" idx="11"/>
          </p:nvPr>
        </p:nvSpPr>
        <p:spPr/>
        <p:txBody>
          <a:bodyPr/>
          <a:lstStyle/>
          <a:p>
            <a:endParaRPr lang="fr-BE" dirty="0"/>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660067"/>
            <a:ext cx="2139696" cy="1051560"/>
          </a:xfrm>
        </p:spPr>
        <p:txBody>
          <a:bodyPr anchor="b">
            <a:no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2971800" y="660067"/>
            <a:ext cx="5715000" cy="4648200"/>
          </a:xfrm>
        </p:spPr>
        <p:txBody>
          <a:bodyPr/>
          <a:lstStyle>
            <a:lvl1pPr marL="182880" indent="-182880">
              <a:buFont typeface="Wingdings" panose="05000000000000000000" pitchFamily="2" charset="2"/>
              <a:buChar char="Ø"/>
              <a:defRPr sz="3200"/>
            </a:lvl1pPr>
            <a:lvl2pPr marL="457200" indent="-182880">
              <a:buFont typeface="Arial" panose="020B0604020202020204" pitchFamily="34" charset="0"/>
              <a:buChar cha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Text Placeholder 3"/>
          <p:cNvSpPr>
            <a:spLocks noGrp="1"/>
          </p:cNvSpPr>
          <p:nvPr>
            <p:ph type="body" sz="half" idx="2"/>
          </p:nvPr>
        </p:nvSpPr>
        <p:spPr>
          <a:xfrm>
            <a:off x="457201" y="1775461"/>
            <a:ext cx="2139696" cy="3536346"/>
          </a:xfrm>
        </p:spPr>
        <p:txBody>
          <a:bodyPr/>
          <a:lstStyle>
            <a:lvl1pPr marL="285750" indent="-285750">
              <a:buFont typeface="Wingdings" panose="05000000000000000000" pitchFamily="2" charset="2"/>
              <a:buChar char="Ø"/>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Date Placeholder 4"/>
          <p:cNvSpPr>
            <a:spLocks noGrp="1"/>
          </p:cNvSpPr>
          <p:nvPr>
            <p:ph type="dt" sz="half" idx="10"/>
          </p:nvPr>
        </p:nvSpPr>
        <p:spPr/>
        <p:txBody>
          <a:bodyPr/>
          <a:lstStyle/>
          <a:p>
            <a:fld id="{2B04AA9A-3DDE-4712-9EBE-9179BFF3155F}" type="datetime1">
              <a:rPr lang="fr-FR" smtClean="0"/>
              <a:t>30/01/2019</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cxnSp>
        <p:nvCxnSpPr>
          <p:cNvPr id="9" name="Straight Connector 8"/>
          <p:cNvCxnSpPr/>
          <p:nvPr/>
        </p:nvCxnSpPr>
        <p:spPr>
          <a:xfrm rot="5400000">
            <a:off x="451704" y="2983373"/>
            <a:ext cx="46482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660400"/>
            <a:ext cx="2142680" cy="1054100"/>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p:cNvSpPr>
          <p:nvPr>
            <p:ph type="pic" idx="1"/>
          </p:nvPr>
        </p:nvSpPr>
        <p:spPr>
          <a:xfrm>
            <a:off x="2858610" y="698501"/>
            <a:ext cx="5904390" cy="4583713"/>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457200" y="1778000"/>
            <a:ext cx="2139696" cy="35356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01F00E9-2264-4B6F-9BE6-545C65A564C1}" type="datetime1">
              <a:rPr lang="fr-FR" smtClean="0"/>
              <a:t>30/01/2019</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83989"/>
            <a:ext cx="9144000" cy="190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444500"/>
            <a:ext cx="8229600" cy="8255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1333500"/>
            <a:ext cx="8229600" cy="40640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0" y="0"/>
            <a:ext cx="9144000" cy="30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5240"/>
            <a:ext cx="2895600" cy="274320"/>
          </a:xfrm>
          <a:prstGeom prst="rect">
            <a:avLst/>
          </a:prstGeom>
        </p:spPr>
        <p:txBody>
          <a:bodyPr vert="horz" lIns="91440" tIns="45720" rIns="91440" bIns="45720" rtlCol="0" anchor="ctr"/>
          <a:lstStyle>
            <a:lvl1pPr algn="l">
              <a:defRPr sz="1200">
                <a:solidFill>
                  <a:srgbClr val="FFFFFF"/>
                </a:solidFill>
              </a:defRPr>
            </a:lvl1pPr>
          </a:lstStyle>
          <a:p>
            <a:fld id="{998B0984-1CCA-424E-AA83-F609DA7EEE33}" type="datetime1">
              <a:rPr lang="fr-FR" smtClean="0"/>
              <a:t>30/01/2019</a:t>
            </a:fld>
            <a:endParaRPr lang="fr-BE" dirty="0"/>
          </a:p>
        </p:txBody>
      </p:sp>
      <p:sp>
        <p:nvSpPr>
          <p:cNvPr id="5" name="Footer Placeholder 4"/>
          <p:cNvSpPr>
            <a:spLocks noGrp="1"/>
          </p:cNvSpPr>
          <p:nvPr>
            <p:ph type="ftr" sz="quarter" idx="3"/>
          </p:nvPr>
        </p:nvSpPr>
        <p:spPr>
          <a:xfrm>
            <a:off x="3429000" y="15240"/>
            <a:ext cx="4114800" cy="274320"/>
          </a:xfrm>
          <a:prstGeom prst="rect">
            <a:avLst/>
          </a:prstGeom>
        </p:spPr>
        <p:txBody>
          <a:bodyPr vert="horz" lIns="91440" tIns="45720" rIns="91440" bIns="45720" rtlCol="0" anchor="ctr"/>
          <a:lstStyle>
            <a:lvl1pPr algn="ctr">
              <a:defRPr sz="1200">
                <a:solidFill>
                  <a:srgbClr val="FFFFFF"/>
                </a:solidFill>
              </a:defRPr>
            </a:lvl1pPr>
          </a:lstStyle>
          <a:p>
            <a:endParaRPr lang="fr-BE" dirty="0"/>
          </a:p>
        </p:txBody>
      </p:sp>
      <p:sp>
        <p:nvSpPr>
          <p:cNvPr id="6" name="Slide Number Placeholder 5"/>
          <p:cNvSpPr>
            <a:spLocks noGrp="1"/>
          </p:cNvSpPr>
          <p:nvPr>
            <p:ph type="sldNum" sz="quarter" idx="4"/>
          </p:nvPr>
        </p:nvSpPr>
        <p:spPr>
          <a:xfrm>
            <a:off x="7620000" y="15240"/>
            <a:ext cx="1066800" cy="274320"/>
          </a:xfrm>
          <a:prstGeom prst="rect">
            <a:avLst/>
          </a:prstGeom>
        </p:spPr>
        <p:txBody>
          <a:bodyPr vert="horz" lIns="91440" tIns="45720" rIns="91440" bIns="45720" rtlCol="0" anchor="ctr"/>
          <a:lstStyle>
            <a:lvl1pPr algn="l">
              <a:defRPr sz="1400" b="1">
                <a:solidFill>
                  <a:srgbClr val="FFFFFF"/>
                </a:solidFill>
              </a:defRPr>
            </a:lvl1pPr>
          </a:lstStyle>
          <a:p>
            <a:fld id="{CF4668DC-857F-487D-BFFA-8C0CA5037977}" type="slidenum">
              <a:rPr lang="fr-BE" smtClean="0"/>
              <a:t>‹N°›</a:t>
            </a:fld>
            <a:endParaRPr lang="fr-BE"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3200" dirty="0" smtClean="0"/>
              <a:t>Concepts GÉNÉRAUX DES RÉSEAUX</a:t>
            </a:r>
            <a:endParaRPr lang="fr-FR" sz="3200" dirty="0"/>
          </a:p>
        </p:txBody>
      </p:sp>
      <p:sp>
        <p:nvSpPr>
          <p:cNvPr id="3" name="Sous-titre 2"/>
          <p:cNvSpPr>
            <a:spLocks noGrp="1"/>
          </p:cNvSpPr>
          <p:nvPr>
            <p:ph type="subTitle" idx="1"/>
          </p:nvPr>
        </p:nvSpPr>
        <p:spPr>
          <a:xfrm>
            <a:off x="685800" y="2921000"/>
            <a:ext cx="8422704" cy="1460500"/>
          </a:xfrm>
        </p:spPr>
        <p:txBody>
          <a:bodyPr/>
          <a:lstStyle/>
          <a:p>
            <a:r>
              <a:rPr lang="fr-FR" dirty="0" smtClean="0"/>
              <a:t>Routage Dynamique: OSPF</a:t>
            </a:r>
          </a:p>
          <a:p>
            <a:pPr lvl="0">
              <a:buClr>
                <a:srgbClr val="4F81BD"/>
              </a:buClr>
            </a:pPr>
            <a:r>
              <a:rPr lang="fr-FR" sz="2000" i="1" dirty="0" smtClean="0">
                <a:solidFill>
                  <a:srgbClr val="002060"/>
                </a:solidFill>
              </a:rPr>
              <a:t>Taghrid Asfour</a:t>
            </a:r>
            <a:endParaRPr lang="fr-FR" sz="2000" i="1" dirty="0">
              <a:solidFill>
                <a:srgbClr val="002060"/>
              </a:solidFill>
            </a:endParaRPr>
          </a:p>
          <a:p>
            <a:endParaRPr lang="fr-FR" dirty="0"/>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895983"/>
            <a:ext cx="7920880" cy="1526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ce réservé du numéro de diapositive 3"/>
          <p:cNvSpPr>
            <a:spLocks noGrp="1"/>
          </p:cNvSpPr>
          <p:nvPr>
            <p:ph type="sldNum" sz="quarter" idx="12"/>
          </p:nvPr>
        </p:nvSpPr>
        <p:spPr/>
        <p:txBody>
          <a:bodyPr/>
          <a:lstStyle/>
          <a:p>
            <a:fld id="{CF4668DC-857F-487D-BFFA-8C0CA5037977}" type="slidenum">
              <a:rPr lang="fr-BE" smtClean="0"/>
              <a:t>1</a:t>
            </a:fld>
            <a:endParaRPr lang="fr-BE" dirty="0"/>
          </a:p>
        </p:txBody>
      </p:sp>
      <p:pic>
        <p:nvPicPr>
          <p:cNvPr id="6" name="Image 5"/>
          <p:cNvPicPr>
            <a:picLocks noChangeAspect="1"/>
          </p:cNvPicPr>
          <p:nvPr/>
        </p:nvPicPr>
        <p:blipFill>
          <a:blip r:embed="rId3"/>
          <a:stretch>
            <a:fillRect/>
          </a:stretch>
        </p:blipFill>
        <p:spPr>
          <a:xfrm>
            <a:off x="683567" y="628386"/>
            <a:ext cx="1368355" cy="932969"/>
          </a:xfrm>
          <a:prstGeom prst="rect">
            <a:avLst/>
          </a:prstGeom>
        </p:spPr>
      </p:pic>
      <p:pic>
        <p:nvPicPr>
          <p:cNvPr id="7" name="Image 6"/>
          <p:cNvPicPr>
            <a:picLocks noChangeAspect="1"/>
          </p:cNvPicPr>
          <p:nvPr/>
        </p:nvPicPr>
        <p:blipFill>
          <a:blip r:embed="rId4"/>
          <a:stretch>
            <a:fillRect/>
          </a:stretch>
        </p:blipFill>
        <p:spPr>
          <a:xfrm>
            <a:off x="6358558" y="751941"/>
            <a:ext cx="2175842" cy="504543"/>
          </a:xfrm>
          <a:prstGeom prst="rect">
            <a:avLst/>
          </a:prstGeom>
        </p:spPr>
      </p:pic>
    </p:spTree>
    <p:extLst>
      <p:ext uri="{BB962C8B-B14F-4D97-AF65-F5344CB8AC3E}">
        <p14:creationId xmlns:p14="http://schemas.microsoft.com/office/powerpoint/2010/main" val="2597286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fr-FR" altLang="fr-FR" dirty="0" smtClean="0"/>
              <a:t>OSPF: Fondamentaux</a:t>
            </a:r>
            <a:endParaRPr lang="fr-FR" altLang="fr-FR" dirty="0"/>
          </a:p>
        </p:txBody>
      </p:sp>
      <p:sp>
        <p:nvSpPr>
          <p:cNvPr id="8197" name="Rectangle 3"/>
          <p:cNvSpPr>
            <a:spLocks noGrp="1" noChangeArrowheads="1"/>
          </p:cNvSpPr>
          <p:nvPr>
            <p:ph type="body" idx="1"/>
          </p:nvPr>
        </p:nvSpPr>
        <p:spPr/>
        <p:txBody>
          <a:bodyPr>
            <a:normAutofit fontScale="85000" lnSpcReduction="10000"/>
          </a:bodyPr>
          <a:lstStyle/>
          <a:p>
            <a:r>
              <a:rPr lang="fr-FR" altLang="fr-FR" dirty="0" smtClean="0"/>
              <a:t>OSPF</a:t>
            </a:r>
          </a:p>
          <a:p>
            <a:pPr lvl="1"/>
            <a:r>
              <a:rPr lang="fr-FR" altLang="fr-FR" dirty="0" smtClean="0"/>
              <a:t>Open </a:t>
            </a:r>
            <a:r>
              <a:rPr lang="fr-FR" altLang="fr-FR" dirty="0" err="1" smtClean="0"/>
              <a:t>Shortest</a:t>
            </a:r>
            <a:r>
              <a:rPr lang="fr-FR" altLang="fr-FR" dirty="0" smtClean="0"/>
              <a:t> Path First</a:t>
            </a:r>
          </a:p>
          <a:p>
            <a:pPr lvl="2"/>
            <a:r>
              <a:rPr lang="fr-FR" altLang="fr-FR" dirty="0" smtClean="0"/>
              <a:t>Standard ouvert défini dans les RFC (dont la RFC </a:t>
            </a:r>
            <a:r>
              <a:rPr lang="fr-FR" altLang="fr-FR" b="1" dirty="0" smtClean="0">
                <a:solidFill>
                  <a:srgbClr val="00B0F0"/>
                </a:solidFill>
              </a:rPr>
              <a:t>2328)</a:t>
            </a:r>
          </a:p>
          <a:p>
            <a:pPr lvl="1"/>
            <a:r>
              <a:rPr lang="fr-FR" altLang="fr-FR" dirty="0" smtClean="0"/>
              <a:t>Utilise l'algorithme SPF </a:t>
            </a:r>
            <a:r>
              <a:rPr lang="fr-FR" altLang="fr-FR" dirty="0" err="1" smtClean="0"/>
              <a:t>Djikstra</a:t>
            </a:r>
            <a:r>
              <a:rPr lang="fr-FR" altLang="fr-FR" dirty="0" smtClean="0"/>
              <a:t> pour trouver le meilleur chemin</a:t>
            </a:r>
          </a:p>
          <a:p>
            <a:pPr lvl="2"/>
            <a:r>
              <a:rPr lang="fr-FR" altLang="fr-FR" dirty="0" smtClean="0"/>
              <a:t>Construit des chemins exempts de boucles de routage</a:t>
            </a:r>
          </a:p>
          <a:p>
            <a:pPr lvl="1"/>
            <a:r>
              <a:rPr lang="fr-FR" altLang="fr-FR" dirty="0" smtClean="0"/>
              <a:t>Convergence rapide</a:t>
            </a:r>
          </a:p>
          <a:p>
            <a:pPr lvl="2"/>
            <a:r>
              <a:rPr lang="fr-FR" altLang="fr-FR" dirty="0" smtClean="0"/>
              <a:t>Nécessite plus de ressources mémoire et processeur sur les routeurs</a:t>
            </a:r>
          </a:p>
          <a:p>
            <a:r>
              <a:rPr lang="fr-FR" altLang="fr-FR" dirty="0" smtClean="0"/>
              <a:t>OSPF est </a:t>
            </a:r>
            <a:r>
              <a:rPr lang="fr-FR" altLang="fr-FR" dirty="0" err="1" smtClean="0"/>
              <a:t>classless</a:t>
            </a:r>
            <a:endParaRPr lang="fr-FR" altLang="fr-FR" dirty="0" smtClean="0"/>
          </a:p>
          <a:p>
            <a:pPr lvl="1"/>
            <a:r>
              <a:rPr lang="fr-FR" altLang="fr-FR" dirty="0" smtClean="0"/>
              <a:t>Agrégation possible </a:t>
            </a:r>
            <a:r>
              <a:rPr lang="fr-FR" altLang="fr-FR" b="1" dirty="0" smtClean="0">
                <a:solidFill>
                  <a:srgbClr val="00B0F0"/>
                </a:solidFill>
              </a:rPr>
              <a:t>(manuellement)</a:t>
            </a:r>
          </a:p>
          <a:p>
            <a:pPr lvl="1"/>
            <a:r>
              <a:rPr lang="fr-FR" altLang="fr-FR" dirty="0" smtClean="0"/>
              <a:t>Aucune agrégation par défaut (contrairement à RIP et à EIGRP)</a:t>
            </a:r>
          </a:p>
          <a:p>
            <a:r>
              <a:rPr lang="fr-FR" altLang="fr-FR" dirty="0" smtClean="0"/>
              <a:t>La métrique (le coût) d’une route est calculée en fonction de la bande passante</a:t>
            </a:r>
          </a:p>
          <a:p>
            <a:r>
              <a:rPr lang="fr-FR" altLang="fr-FR" dirty="0" smtClean="0"/>
              <a:t>Les mises à jour sont incrémentielles</a:t>
            </a:r>
          </a:p>
          <a:p>
            <a:r>
              <a:rPr lang="fr-FR" altLang="fr-FR" dirty="0" smtClean="0"/>
              <a:t>Les protocoles de routage à état de liens enregistrent toutes les routes possibles</a:t>
            </a:r>
          </a:p>
          <a:p>
            <a:pPr lvl="1"/>
            <a:r>
              <a:rPr lang="fr-FR" altLang="fr-FR" dirty="0" smtClean="0"/>
              <a:t>Evite l'utilisation des nombreuses techniques des protocoles à vecteur de distance contre les boucles de routage</a:t>
            </a:r>
            <a:endParaRPr lang="fr-FR" altLang="fr-FR"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10</a:t>
            </a:fld>
            <a:endParaRPr lang="fr-BE" dirty="0"/>
          </a:p>
        </p:txBody>
      </p:sp>
    </p:spTree>
    <p:extLst>
      <p:ext uri="{BB962C8B-B14F-4D97-AF65-F5344CB8AC3E}">
        <p14:creationId xmlns:p14="http://schemas.microsoft.com/office/powerpoint/2010/main" val="3371903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fr-FR" altLang="fr-FR" dirty="0" smtClean="0"/>
              <a:t>OSPF: Fondamentaux</a:t>
            </a:r>
            <a:endParaRPr lang="fr-FR" altLang="fr-FR" dirty="0"/>
          </a:p>
        </p:txBody>
      </p:sp>
      <p:sp>
        <p:nvSpPr>
          <p:cNvPr id="10245" name="Rectangle 3"/>
          <p:cNvSpPr>
            <a:spLocks noGrp="1" noChangeArrowheads="1"/>
          </p:cNvSpPr>
          <p:nvPr>
            <p:ph type="body" idx="1"/>
          </p:nvPr>
        </p:nvSpPr>
        <p:spPr>
          <a:xfrm>
            <a:off x="457200" y="1345332"/>
            <a:ext cx="8229600" cy="4064000"/>
          </a:xfrm>
        </p:spPr>
        <p:txBody>
          <a:bodyPr/>
          <a:lstStyle/>
          <a:p>
            <a:r>
              <a:rPr lang="fr-FR" altLang="fr-FR" dirty="0"/>
              <a:t>Un protocole de routage </a:t>
            </a:r>
            <a:r>
              <a:rPr lang="fr-FR" altLang="fr-FR" dirty="0">
                <a:solidFill>
                  <a:srgbClr val="0070C0"/>
                </a:solidFill>
              </a:rPr>
              <a:t>à état de liens </a:t>
            </a:r>
            <a:r>
              <a:rPr lang="fr-FR" altLang="fr-FR" dirty="0" smtClean="0">
                <a:solidFill>
                  <a:srgbClr val="0070C0"/>
                </a:solidFill>
              </a:rPr>
              <a:t>(comme OSPF) </a:t>
            </a:r>
            <a:r>
              <a:rPr lang="fr-FR" altLang="fr-FR" dirty="0" smtClean="0"/>
              <a:t>envoie </a:t>
            </a:r>
            <a:r>
              <a:rPr lang="fr-FR" altLang="fr-FR" dirty="0"/>
              <a:t>une liste de ses </a:t>
            </a:r>
            <a:r>
              <a:rPr lang="fr-FR" altLang="fr-FR" dirty="0" smtClean="0"/>
              <a:t>connexions (chaque routeur a une vision globale du réseau)</a:t>
            </a:r>
          </a:p>
          <a:p>
            <a:pPr lvl="1"/>
            <a:r>
              <a:rPr lang="fr-FR" altLang="fr-FR" dirty="0" smtClean="0"/>
              <a:t>Un protocole de routage </a:t>
            </a:r>
            <a:r>
              <a:rPr lang="fr-FR" altLang="fr-FR" dirty="0" smtClean="0">
                <a:solidFill>
                  <a:srgbClr val="FF0000"/>
                </a:solidFill>
              </a:rPr>
              <a:t>à vecteur de distances (comme RIP)</a:t>
            </a:r>
            <a:r>
              <a:rPr lang="fr-FR" altLang="fr-FR" dirty="0" smtClean="0"/>
              <a:t> avertit les routes à ses voisins (chaque routeur à une vision locale du réseau qui se limite à ses voisions directs)</a:t>
            </a:r>
          </a:p>
          <a:p>
            <a:r>
              <a:rPr lang="fr-FR" altLang="fr-FR" dirty="0" smtClean="0"/>
              <a:t>Quand un lien monte ou tombe</a:t>
            </a:r>
          </a:p>
          <a:p>
            <a:pPr lvl="1"/>
            <a:r>
              <a:rPr lang="fr-FR" altLang="fr-FR" dirty="0" smtClean="0"/>
              <a:t>Un « Link </a:t>
            </a:r>
            <a:r>
              <a:rPr lang="fr-FR" altLang="fr-FR" dirty="0"/>
              <a:t>S</a:t>
            </a:r>
            <a:r>
              <a:rPr lang="fr-FR" altLang="fr-FR" dirty="0" smtClean="0"/>
              <a:t>tate </a:t>
            </a:r>
            <a:r>
              <a:rPr lang="fr-FR" altLang="fr-FR" dirty="0" err="1" smtClean="0"/>
              <a:t>advertisement</a:t>
            </a:r>
            <a:r>
              <a:rPr lang="fr-FR" altLang="fr-FR" dirty="0" smtClean="0"/>
              <a:t>" LSA est généré</a:t>
            </a:r>
          </a:p>
          <a:p>
            <a:pPr lvl="1"/>
            <a:r>
              <a:rPr lang="fr-FR" altLang="fr-FR" dirty="0" smtClean="0"/>
              <a:t>Ces LSA sont partagés avec les voisins</a:t>
            </a:r>
          </a:p>
          <a:p>
            <a:pPr lvl="1"/>
            <a:r>
              <a:rPr lang="fr-FR" altLang="fr-FR" dirty="0" smtClean="0"/>
              <a:t>Une base de données topologique est créée </a:t>
            </a:r>
            <a:r>
              <a:rPr lang="fr-FR" altLang="fr-FR" dirty="0" smtClean="0">
                <a:sym typeface="Wingdings" panose="05000000000000000000" pitchFamily="2" charset="2"/>
              </a:rPr>
              <a:t> LSDB</a:t>
            </a:r>
            <a:endParaRPr lang="fr-FR" altLang="fr-FR" dirty="0" smtClean="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11</a:t>
            </a:fld>
            <a:endParaRPr lang="fr-BE" dirty="0"/>
          </a:p>
        </p:txBody>
      </p:sp>
    </p:spTree>
    <p:extLst>
      <p:ext uri="{BB962C8B-B14F-4D97-AF65-F5344CB8AC3E}">
        <p14:creationId xmlns:p14="http://schemas.microsoft.com/office/powerpoint/2010/main" val="622655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re 2"/>
          <p:cNvSpPr>
            <a:spLocks noGrp="1"/>
          </p:cNvSpPr>
          <p:nvPr>
            <p:ph type="title"/>
          </p:nvPr>
        </p:nvSpPr>
        <p:spPr/>
        <p:txBody>
          <a:bodyPr/>
          <a:lstStyle/>
          <a:p>
            <a:r>
              <a:rPr lang="fr-FR" altLang="fr-FR" smtClean="0"/>
              <a:t>OSPF: Fonctions</a:t>
            </a:r>
            <a:endParaRPr lang="fr-FR" altLang="fr-FR" dirty="0" smtClean="0"/>
          </a:p>
        </p:txBody>
      </p:sp>
      <p:sp>
        <p:nvSpPr>
          <p:cNvPr id="4" name="Espace réservé du contenu 3"/>
          <p:cNvSpPr>
            <a:spLocks noGrp="1"/>
          </p:cNvSpPr>
          <p:nvPr>
            <p:ph idx="1"/>
          </p:nvPr>
        </p:nvSpPr>
        <p:spPr/>
        <p:txBody>
          <a:bodyPr>
            <a:normAutofit fontScale="92500"/>
          </a:bodyPr>
          <a:lstStyle/>
          <a:p>
            <a:r>
              <a:rPr lang="fr-FR" dirty="0" smtClean="0"/>
              <a:t>Chaque processus OSPF</a:t>
            </a:r>
          </a:p>
          <a:p>
            <a:pPr lvl="1"/>
            <a:r>
              <a:rPr lang="fr-FR" dirty="0" smtClean="0"/>
              <a:t>Utilise </a:t>
            </a:r>
            <a:r>
              <a:rPr lang="fr-FR" dirty="0"/>
              <a:t>un mécanisme HELLO pour déterminer l’accessibilité de </a:t>
            </a:r>
            <a:r>
              <a:rPr lang="fr-FR" dirty="0" smtClean="0"/>
              <a:t>ses voisins </a:t>
            </a:r>
          </a:p>
          <a:p>
            <a:pPr lvl="1"/>
            <a:r>
              <a:rPr lang="fr-FR" dirty="0" smtClean="0"/>
              <a:t>Construit une table de données topologiques (carte du réseau)</a:t>
            </a:r>
          </a:p>
          <a:p>
            <a:pPr lvl="1"/>
            <a:r>
              <a:rPr lang="fr-FR" dirty="0" smtClean="0"/>
              <a:t>Envoie des mises à jour lorsqu’un changement se produit sur le réseau</a:t>
            </a:r>
          </a:p>
          <a:p>
            <a:pPr lvl="1"/>
            <a:r>
              <a:rPr lang="fr-FR" altLang="fr-FR" dirty="0" smtClean="0"/>
              <a:t>Utilise l’algorithme SPF pour </a:t>
            </a:r>
            <a:r>
              <a:rPr lang="fr-FR" altLang="fr-FR" dirty="0"/>
              <a:t>calculer la route la plus courte vers </a:t>
            </a:r>
            <a:r>
              <a:rPr lang="fr-FR" altLang="fr-FR" dirty="0" smtClean="0"/>
              <a:t>un réseau</a:t>
            </a:r>
          </a:p>
          <a:p>
            <a:r>
              <a:rPr lang="fr-FR" altLang="fr-FR" dirty="0" smtClean="0"/>
              <a:t>Table de routage &amp; routes OSPF</a:t>
            </a:r>
          </a:p>
          <a:p>
            <a:pPr lvl="1"/>
            <a:r>
              <a:rPr lang="fr-FR" altLang="fr-FR" dirty="0" smtClean="0"/>
              <a:t>Les meilleurs routes OSPF vont alimenter la table de routage</a:t>
            </a:r>
          </a:p>
          <a:p>
            <a:pPr lvl="1"/>
            <a:r>
              <a:rPr lang="fr-FR" altLang="fr-FR" dirty="0" smtClean="0"/>
              <a:t>Pour prendre la décision d’accepter une route OSPF vers un réseau ou un préfixe, un routeur vérifie s’il existe déjà une route vers ce même réseau avec une AD plus faible:</a:t>
            </a:r>
          </a:p>
          <a:p>
            <a:pPr lvl="2"/>
            <a:r>
              <a:rPr lang="fr-FR" altLang="fr-FR" dirty="0" smtClean="0"/>
              <a:t>Si une telle route existe la route OSPF ne va pas entrer dans la table de routage</a:t>
            </a:r>
          </a:p>
          <a:p>
            <a:pPr lvl="2"/>
            <a:r>
              <a:rPr lang="fr-FR" altLang="fr-FR" dirty="0" smtClean="0"/>
              <a:t>Si une telle route n’existe pas alors la route OSPF va être insérée dans la table de routage</a:t>
            </a:r>
          </a:p>
          <a:p>
            <a:pPr lvl="1"/>
            <a:endParaRPr lang="fr-FR" altLang="fr-FR" dirty="0"/>
          </a:p>
          <a:p>
            <a:pPr lvl="1"/>
            <a:endParaRPr lang="fr-FR" dirty="0" smtClean="0"/>
          </a:p>
          <a:p>
            <a:endParaRPr lang="fr-FR"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12</a:t>
            </a:fld>
            <a:endParaRPr lang="fr-BE" dirty="0"/>
          </a:p>
        </p:txBody>
      </p:sp>
    </p:spTree>
    <p:extLst>
      <p:ext uri="{BB962C8B-B14F-4D97-AF65-F5344CB8AC3E}">
        <p14:creationId xmlns:p14="http://schemas.microsoft.com/office/powerpoint/2010/main" val="4246402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p:txBody>
          <a:bodyPr/>
          <a:lstStyle/>
          <a:p>
            <a:r>
              <a:rPr lang="fr-FR" altLang="fr-FR" smtClean="0"/>
              <a:t>Terminologie OSPF</a:t>
            </a:r>
          </a:p>
        </p:txBody>
      </p:sp>
      <p:sp>
        <p:nvSpPr>
          <p:cNvPr id="71685" name="Rectangle 5"/>
          <p:cNvSpPr>
            <a:spLocks noGrp="1" noChangeArrowheads="1"/>
          </p:cNvSpPr>
          <p:nvPr>
            <p:ph type="body" idx="1"/>
          </p:nvPr>
        </p:nvSpPr>
        <p:spPr/>
        <p:txBody>
          <a:bodyPr>
            <a:normAutofit fontScale="92500" lnSpcReduction="10000"/>
          </a:bodyPr>
          <a:lstStyle/>
          <a:p>
            <a:r>
              <a:rPr lang="fr-FR" altLang="fr-FR" dirty="0" smtClean="0"/>
              <a:t>Liaison :</a:t>
            </a:r>
          </a:p>
          <a:p>
            <a:pPr lvl="1"/>
            <a:r>
              <a:rPr lang="fr-FR" altLang="fr-FR" dirty="0" smtClean="0"/>
              <a:t> Interface sur un routeur</a:t>
            </a:r>
          </a:p>
          <a:p>
            <a:r>
              <a:rPr lang="fr-FR" altLang="fr-FR" dirty="0" smtClean="0"/>
              <a:t>État de lien :</a:t>
            </a:r>
          </a:p>
          <a:p>
            <a:pPr lvl="1"/>
            <a:r>
              <a:rPr lang="fr-FR" altLang="fr-FR" dirty="0" smtClean="0"/>
              <a:t>État d’une liaison entre deux routeurs</a:t>
            </a:r>
          </a:p>
          <a:p>
            <a:pPr lvl="1"/>
            <a:r>
              <a:rPr lang="fr-FR" altLang="fr-FR" dirty="0" smtClean="0"/>
              <a:t>Désigne également une interface de routeur et sa relation avec les routeurs voisins</a:t>
            </a:r>
          </a:p>
          <a:p>
            <a:r>
              <a:rPr lang="fr-FR" altLang="fr-FR" dirty="0" smtClean="0"/>
              <a:t>Zone :</a:t>
            </a:r>
          </a:p>
          <a:p>
            <a:pPr lvl="1"/>
            <a:r>
              <a:rPr lang="fr-FR" altLang="fr-FR" dirty="0" smtClean="0"/>
              <a:t>Ensemble des réseaux et des routeurs ayant la même identification de zone</a:t>
            </a:r>
          </a:p>
          <a:p>
            <a:r>
              <a:rPr lang="fr-FR" altLang="fr-FR" dirty="0" smtClean="0"/>
              <a:t>Métrique (coût) :</a:t>
            </a:r>
            <a:endParaRPr lang="fr-FR" altLang="fr-FR" dirty="0"/>
          </a:p>
          <a:p>
            <a:pPr lvl="1"/>
            <a:r>
              <a:rPr lang="fr-FR" altLang="fr-FR" dirty="0"/>
              <a:t>Valeur affectée à une liaison (basée sur la bande passante principalement</a:t>
            </a:r>
            <a:r>
              <a:rPr lang="fr-FR" altLang="fr-FR" dirty="0" smtClean="0"/>
              <a:t>)</a:t>
            </a:r>
          </a:p>
          <a:p>
            <a:r>
              <a:rPr lang="fr-FR" altLang="fr-FR" dirty="0"/>
              <a:t>Routeur désigné (DR) et routeur désigné de secours </a:t>
            </a:r>
            <a:r>
              <a:rPr lang="fr-FR" altLang="fr-FR" dirty="0" smtClean="0"/>
              <a:t>BDR :</a:t>
            </a:r>
            <a:endParaRPr lang="fr-FR" altLang="fr-FR" dirty="0"/>
          </a:p>
          <a:p>
            <a:pPr lvl="1"/>
            <a:r>
              <a:rPr lang="fr-FR" altLang="fr-FR" dirty="0"/>
              <a:t>Routeur choisi par tous les routeurs du même réseau LAN pour les représenter </a:t>
            </a:r>
            <a:r>
              <a:rPr lang="fr-FR" altLang="fr-FR" dirty="0" smtClean="0"/>
              <a:t>tous</a:t>
            </a:r>
            <a:endParaRPr lang="fr-FR" altLang="fr-FR" dirty="0"/>
          </a:p>
          <a:p>
            <a:pPr lvl="1"/>
            <a:endParaRPr lang="fr-FR" altLang="fr-FR"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13</a:t>
            </a:fld>
            <a:endParaRPr lang="fr-BE" dirty="0"/>
          </a:p>
        </p:txBody>
      </p:sp>
    </p:spTree>
    <p:extLst>
      <p:ext uri="{BB962C8B-B14F-4D97-AF65-F5344CB8AC3E}">
        <p14:creationId xmlns:p14="http://schemas.microsoft.com/office/powerpoint/2010/main" val="833647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fr-FR" altLang="fr-FR" smtClean="0"/>
              <a:t>Terminologie OSPF</a:t>
            </a:r>
          </a:p>
        </p:txBody>
      </p:sp>
      <p:sp>
        <p:nvSpPr>
          <p:cNvPr id="72709" name="Rectangle 5"/>
          <p:cNvSpPr>
            <a:spLocks noGrp="1" noChangeArrowheads="1"/>
          </p:cNvSpPr>
          <p:nvPr>
            <p:ph type="body" idx="1"/>
          </p:nvPr>
        </p:nvSpPr>
        <p:spPr/>
        <p:txBody>
          <a:bodyPr>
            <a:normAutofit lnSpcReduction="10000"/>
          </a:bodyPr>
          <a:lstStyle/>
          <a:p>
            <a:r>
              <a:rPr lang="fr-FR" altLang="fr-FR" dirty="0" smtClean="0"/>
              <a:t>OSPF </a:t>
            </a:r>
            <a:r>
              <a:rPr lang="fr-FR" altLang="fr-FR" dirty="0"/>
              <a:t>crée et maintient 3 </a:t>
            </a:r>
            <a:r>
              <a:rPr lang="fr-FR" altLang="fr-FR" dirty="0" smtClean="0"/>
              <a:t>tables (bases de données) : </a:t>
            </a:r>
            <a:endParaRPr lang="fr-FR" dirty="0" smtClean="0"/>
          </a:p>
          <a:p>
            <a:pPr lvl="1">
              <a:tabLst>
                <a:tab pos="3770313" algn="l"/>
              </a:tabLst>
            </a:pPr>
            <a:r>
              <a:rPr lang="fr-FR" dirty="0" smtClean="0"/>
              <a:t>Table de voisinage (OSPF </a:t>
            </a:r>
            <a:r>
              <a:rPr lang="fr-FR" dirty="0" err="1" smtClean="0"/>
              <a:t>adjacency</a:t>
            </a:r>
            <a:r>
              <a:rPr lang="fr-FR" dirty="0" smtClean="0"/>
              <a:t> </a:t>
            </a:r>
            <a:r>
              <a:rPr lang="fr-FR" dirty="0" err="1" smtClean="0"/>
              <a:t>database</a:t>
            </a:r>
            <a:r>
              <a:rPr lang="fr-FR" dirty="0" smtClean="0"/>
              <a:t> = </a:t>
            </a:r>
            <a:r>
              <a:rPr lang="fr-FR" dirty="0" err="1" smtClean="0"/>
              <a:t>Neighbor</a:t>
            </a:r>
            <a:r>
              <a:rPr lang="fr-FR" dirty="0" smtClean="0"/>
              <a:t> table)</a:t>
            </a:r>
          </a:p>
          <a:p>
            <a:pPr lvl="2"/>
            <a:r>
              <a:rPr lang="fr-FR" altLang="fr-FR" dirty="0" smtClean="0"/>
              <a:t>Une liste de tous les </a:t>
            </a:r>
            <a:r>
              <a:rPr lang="fr-FR" altLang="fr-FR" dirty="0" smtClean="0">
                <a:solidFill>
                  <a:schemeClr val="tx2">
                    <a:lumMod val="60000"/>
                    <a:lumOff val="40000"/>
                  </a:schemeClr>
                </a:solidFill>
              </a:rPr>
              <a:t>routeurs voisins </a:t>
            </a:r>
            <a:r>
              <a:rPr lang="fr-FR" altLang="fr-FR" dirty="0" smtClean="0"/>
              <a:t>avec lesquels le routeur a établi des communications bidirectionnelles de voisinage</a:t>
            </a:r>
          </a:p>
          <a:p>
            <a:pPr lvl="2"/>
            <a:r>
              <a:rPr lang="fr-FR" altLang="fr-FR" dirty="0" smtClean="0"/>
              <a:t>Cette liste est propre à chaque routeur et différente d’un routeur à l’autre</a:t>
            </a:r>
          </a:p>
          <a:p>
            <a:pPr lvl="1">
              <a:tabLst>
                <a:tab pos="3770313" algn="l"/>
              </a:tabLst>
            </a:pPr>
            <a:r>
              <a:rPr lang="fr-FR" altLang="fr-FR" dirty="0" smtClean="0"/>
              <a:t>Base de données d’état de lien (</a:t>
            </a:r>
            <a:r>
              <a:rPr lang="fr-FR" dirty="0" smtClean="0"/>
              <a:t>OSPF </a:t>
            </a:r>
            <a:r>
              <a:rPr lang="fr-FR" dirty="0" err="1" smtClean="0"/>
              <a:t>link</a:t>
            </a:r>
            <a:r>
              <a:rPr lang="fr-FR" dirty="0" smtClean="0"/>
              <a:t>-state </a:t>
            </a:r>
            <a:r>
              <a:rPr lang="fr-FR" dirty="0" err="1" smtClean="0"/>
              <a:t>database</a:t>
            </a:r>
            <a:r>
              <a:rPr lang="fr-FR" dirty="0" smtClean="0"/>
              <a:t> = </a:t>
            </a:r>
            <a:r>
              <a:rPr lang="fr-FR" dirty="0" err="1" smtClean="0"/>
              <a:t>Topology</a:t>
            </a:r>
            <a:r>
              <a:rPr lang="fr-FR" dirty="0" smtClean="0"/>
              <a:t> table= </a:t>
            </a:r>
            <a:r>
              <a:rPr lang="fr-FR" dirty="0" smtClean="0">
                <a:solidFill>
                  <a:schemeClr val="tx2">
                    <a:lumMod val="60000"/>
                    <a:lumOff val="40000"/>
                  </a:schemeClr>
                </a:solidFill>
              </a:rPr>
              <a:t>LSDB</a:t>
            </a:r>
            <a:r>
              <a:rPr lang="fr-FR" dirty="0" smtClean="0"/>
              <a:t>) : </a:t>
            </a:r>
          </a:p>
          <a:p>
            <a:pPr lvl="2">
              <a:tabLst>
                <a:tab pos="3770313" algn="l"/>
              </a:tabLst>
            </a:pPr>
            <a:r>
              <a:rPr lang="fr-FR" altLang="fr-FR" dirty="0" smtClean="0"/>
              <a:t>Liste d’informations relatives aux autres routeurs dans la même zone</a:t>
            </a:r>
          </a:p>
          <a:p>
            <a:pPr lvl="2">
              <a:tabLst>
                <a:tab pos="3770313" algn="l"/>
              </a:tabLst>
            </a:pPr>
            <a:r>
              <a:rPr lang="fr-FR" dirty="0" smtClean="0">
                <a:solidFill>
                  <a:srgbClr val="00B050"/>
                </a:solidFill>
              </a:rPr>
              <a:t>Même contenu sur tous les routeurs</a:t>
            </a:r>
          </a:p>
          <a:p>
            <a:pPr lvl="1">
              <a:tabLst>
                <a:tab pos="3770313" algn="l"/>
              </a:tabLst>
            </a:pPr>
            <a:r>
              <a:rPr lang="fr-FR" dirty="0" smtClean="0"/>
              <a:t>Table de routage OSPF (OSPF </a:t>
            </a:r>
            <a:r>
              <a:rPr lang="fr-FR" dirty="0" err="1" smtClean="0"/>
              <a:t>forwarding</a:t>
            </a:r>
            <a:r>
              <a:rPr lang="fr-FR" dirty="0" smtClean="0"/>
              <a:t> </a:t>
            </a:r>
            <a:r>
              <a:rPr lang="fr-FR" dirty="0" err="1" smtClean="0"/>
              <a:t>database</a:t>
            </a:r>
            <a:r>
              <a:rPr lang="fr-FR" dirty="0" smtClean="0"/>
              <a:t> = OSPF </a:t>
            </a:r>
            <a:r>
              <a:rPr lang="fr-FR" dirty="0" err="1" smtClean="0"/>
              <a:t>Routing</a:t>
            </a:r>
            <a:r>
              <a:rPr lang="fr-FR" dirty="0" smtClean="0"/>
              <a:t> table) :</a:t>
            </a:r>
            <a:endParaRPr lang="fr-FR" altLang="fr-FR" dirty="0" smtClean="0"/>
          </a:p>
          <a:p>
            <a:pPr lvl="2"/>
            <a:r>
              <a:rPr lang="fr-FR" altLang="fr-FR" dirty="0" smtClean="0"/>
              <a:t>Générée lors de l’exécution de l’algorithme SPF sur la base de données d’état de lien</a:t>
            </a:r>
          </a:p>
          <a:p>
            <a:pPr lvl="2"/>
            <a:r>
              <a:rPr lang="fr-FR" altLang="fr-FR" dirty="0" smtClean="0"/>
              <a:t>Son contenu est spécifique à chaque routeur</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14</a:t>
            </a:fld>
            <a:endParaRPr lang="fr-BE" dirty="0"/>
          </a:p>
        </p:txBody>
      </p:sp>
    </p:spTree>
    <p:extLst>
      <p:ext uri="{BB962C8B-B14F-4D97-AF65-F5344CB8AC3E}">
        <p14:creationId xmlns:p14="http://schemas.microsoft.com/office/powerpoint/2010/main" val="3705577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p:txBody>
          <a:bodyPr>
            <a:normAutofit fontScale="90000"/>
          </a:bodyPr>
          <a:lstStyle/>
          <a:p>
            <a:r>
              <a:rPr lang="fr-FR" altLang="fr-FR" smtClean="0"/>
              <a:t>OSPF: Fonctionnement</a:t>
            </a:r>
            <a:br>
              <a:rPr lang="fr-FR" altLang="fr-FR" smtClean="0"/>
            </a:br>
            <a:r>
              <a:rPr lang="fr-FR" altLang="fr-FR" smtClean="0"/>
              <a:t>Etat de lien</a:t>
            </a:r>
            <a:endParaRPr lang="fr-FR" altLang="fr-FR" dirty="0" smtClean="0"/>
          </a:p>
        </p:txBody>
      </p:sp>
      <p:sp>
        <p:nvSpPr>
          <p:cNvPr id="73733" name="Rectangle 5"/>
          <p:cNvSpPr>
            <a:spLocks noGrp="1" noChangeArrowheads="1"/>
          </p:cNvSpPr>
          <p:nvPr>
            <p:ph type="body" idx="1"/>
          </p:nvPr>
        </p:nvSpPr>
        <p:spPr/>
        <p:txBody>
          <a:bodyPr>
            <a:normAutofit lnSpcReduction="10000"/>
          </a:bodyPr>
          <a:lstStyle/>
          <a:p>
            <a:r>
              <a:rPr lang="fr-FR" altLang="fr-FR" dirty="0" smtClean="0"/>
              <a:t>Principe:</a:t>
            </a:r>
          </a:p>
          <a:p>
            <a:pPr lvl="1"/>
            <a:r>
              <a:rPr lang="fr-FR" altLang="fr-FR" dirty="0" smtClean="0"/>
              <a:t>Le réseau est considéré comme un ensemble de nœuds connectés par des liaisons point à point « graphe »</a:t>
            </a:r>
          </a:p>
          <a:p>
            <a:pPr lvl="1"/>
            <a:r>
              <a:rPr lang="fr-FR" altLang="fr-FR" dirty="0" smtClean="0"/>
              <a:t>Chaque liaison a un coût (en fonction de sa bande passante) </a:t>
            </a:r>
          </a:p>
          <a:p>
            <a:pPr lvl="1"/>
            <a:endParaRPr lang="fr-FR" altLang="fr-FR" dirty="0" smtClean="0"/>
          </a:p>
          <a:p>
            <a:pPr lvl="1"/>
            <a:endParaRPr lang="fr-FR" altLang="fr-FR" dirty="0" smtClean="0"/>
          </a:p>
          <a:p>
            <a:pPr lvl="1"/>
            <a:r>
              <a:rPr lang="fr-FR" altLang="fr-FR" dirty="0" smtClean="0"/>
              <a:t>BW est une variable qui ne correspond pas à la bande-passante réelle</a:t>
            </a:r>
          </a:p>
          <a:p>
            <a:pPr lvl="2"/>
            <a:r>
              <a:rPr lang="fr-FR" altLang="fr-FR" dirty="0" smtClean="0"/>
              <a:t>Pour vérifier la valeur BW sur une interface utiliser la commande</a:t>
            </a:r>
          </a:p>
          <a:p>
            <a:pPr lvl="2"/>
            <a:endParaRPr lang="fr-FR" altLang="fr-FR" dirty="0" smtClean="0"/>
          </a:p>
          <a:p>
            <a:pPr lvl="2"/>
            <a:endParaRPr lang="fr-FR" altLang="fr-FR" dirty="0" smtClean="0"/>
          </a:p>
          <a:p>
            <a:pPr lvl="1"/>
            <a:r>
              <a:rPr lang="fr-FR" altLang="fr-FR" dirty="0" smtClean="0"/>
              <a:t>Chaque nœud dispose d’une base de données complète de tous les liens</a:t>
            </a:r>
          </a:p>
          <a:p>
            <a:pPr lvl="2"/>
            <a:r>
              <a:rPr lang="fr-FR" altLang="fr-FR" dirty="0" smtClean="0"/>
              <a:t>Donc des informations complètes sur la topologie physique sont connues. </a:t>
            </a:r>
          </a:p>
        </p:txBody>
      </p:sp>
      <p:sp>
        <p:nvSpPr>
          <p:cNvPr id="3" name="Rectangle à coins arrondis 2"/>
          <p:cNvSpPr/>
          <p:nvPr/>
        </p:nvSpPr>
        <p:spPr bwMode="auto">
          <a:xfrm>
            <a:off x="2909626" y="3879104"/>
            <a:ext cx="3324748" cy="30630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437" tIns="34218" rIns="68437" bIns="34218" numCol="1" rtlCol="0" anchor="ctr" anchorCtr="0" compatLnSpc="1">
            <a:prstTxWarp prst="textNoShape">
              <a:avLst/>
            </a:prstTxWarp>
            <a:spAutoFit/>
          </a:bodyPr>
          <a:lstStyle/>
          <a:p>
            <a:pPr algn="ctr" defTabSz="678630" eaLnBrk="0" fontAlgn="base" hangingPunct="0">
              <a:lnSpc>
                <a:spcPct val="90000"/>
              </a:lnSpc>
              <a:spcBef>
                <a:spcPct val="0"/>
              </a:spcBef>
              <a:spcAft>
                <a:spcPct val="0"/>
              </a:spcAft>
            </a:pPr>
            <a:r>
              <a:rPr lang="fr-FR" sz="1500" dirty="0"/>
              <a:t>Router(config)# sh </a:t>
            </a:r>
            <a:r>
              <a:rPr lang="fr-FR" sz="1500" dirty="0" err="1"/>
              <a:t>int</a:t>
            </a:r>
            <a:r>
              <a:rPr lang="fr-FR" sz="1500" dirty="0"/>
              <a:t> S0/0</a:t>
            </a:r>
          </a:p>
        </p:txBody>
      </p:sp>
      <p:sp>
        <p:nvSpPr>
          <p:cNvPr id="4" name="Rectangle à coins arrondis 3"/>
          <p:cNvSpPr/>
          <p:nvPr/>
        </p:nvSpPr>
        <p:spPr bwMode="auto">
          <a:xfrm>
            <a:off x="2909626" y="2641476"/>
            <a:ext cx="3324748" cy="331845"/>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437" tIns="34218" rIns="68437" bIns="34218" numCol="1" rtlCol="0" anchor="ctr" anchorCtr="0" compatLnSpc="1">
            <a:prstTxWarp prst="textNoShape">
              <a:avLst/>
            </a:prstTxWarp>
            <a:spAutoFit/>
          </a:bodyPr>
          <a:lstStyle/>
          <a:p>
            <a:pPr algn="ctr" defTabSz="678630"/>
            <a:r>
              <a:rPr lang="fr-FR" sz="1500" dirty="0"/>
              <a:t>Coût= 10</a:t>
            </a:r>
            <a:r>
              <a:rPr lang="fr-FR" sz="1500" baseline="30000" dirty="0"/>
              <a:t>8</a:t>
            </a:r>
            <a:r>
              <a:rPr lang="fr-FR" sz="1500" dirty="0"/>
              <a:t>/BW</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15</a:t>
            </a:fld>
            <a:endParaRPr lang="fr-BE" dirty="0"/>
          </a:p>
        </p:txBody>
      </p:sp>
    </p:spTree>
    <p:extLst>
      <p:ext uri="{BB962C8B-B14F-4D97-AF65-F5344CB8AC3E}">
        <p14:creationId xmlns:p14="http://schemas.microsoft.com/office/powerpoint/2010/main" val="4116236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Image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5264" y="2165758"/>
            <a:ext cx="801281" cy="531674"/>
          </a:xfrm>
          <a:prstGeom prst="rect">
            <a:avLst/>
          </a:prstGeom>
        </p:spPr>
      </p:pic>
      <p:pic>
        <p:nvPicPr>
          <p:cNvPr id="101" name="Image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4420" y="1589898"/>
            <a:ext cx="801281" cy="531674"/>
          </a:xfrm>
          <a:prstGeom prst="rect">
            <a:avLst/>
          </a:prstGeom>
        </p:spPr>
      </p:pic>
      <p:pic>
        <p:nvPicPr>
          <p:cNvPr id="100" name="Image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6561" y="2867036"/>
            <a:ext cx="801281" cy="531674"/>
          </a:xfrm>
          <a:prstGeom prst="rect">
            <a:avLst/>
          </a:prstGeom>
        </p:spPr>
      </p:pic>
      <p:pic>
        <p:nvPicPr>
          <p:cNvPr id="99" name="Image 9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7072" y="2893067"/>
            <a:ext cx="801281" cy="531674"/>
          </a:xfrm>
          <a:prstGeom prst="rect">
            <a:avLst/>
          </a:prstGeom>
        </p:spPr>
      </p:pic>
      <p:pic>
        <p:nvPicPr>
          <p:cNvPr id="98" name="Imag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4498" y="2893067"/>
            <a:ext cx="801281" cy="531674"/>
          </a:xfrm>
          <a:prstGeom prst="rect">
            <a:avLst/>
          </a:prstGeom>
        </p:spPr>
      </p:pic>
      <p:pic>
        <p:nvPicPr>
          <p:cNvPr id="92" name="Image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3463" y="1582971"/>
            <a:ext cx="801281" cy="531674"/>
          </a:xfrm>
          <a:prstGeom prst="rect">
            <a:avLst/>
          </a:prstGeom>
        </p:spPr>
      </p:pic>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4735" y="1587532"/>
            <a:ext cx="801281" cy="531674"/>
          </a:xfrm>
          <a:prstGeom prst="rect">
            <a:avLst/>
          </a:prstGeom>
        </p:spPr>
      </p:pic>
      <p:sp>
        <p:nvSpPr>
          <p:cNvPr id="74754" name="Rectangle 2"/>
          <p:cNvSpPr>
            <a:spLocks noGrp="1" noChangeArrowheads="1"/>
          </p:cNvSpPr>
          <p:nvPr>
            <p:ph type="title"/>
          </p:nvPr>
        </p:nvSpPr>
        <p:spPr/>
        <p:txBody>
          <a:bodyPr>
            <a:normAutofit fontScale="90000"/>
          </a:bodyPr>
          <a:lstStyle/>
          <a:p>
            <a:r>
              <a:rPr lang="fr-FR" altLang="fr-FR" smtClean="0"/>
              <a:t>OSPF: Fonctionnement</a:t>
            </a:r>
            <a:br>
              <a:rPr lang="fr-FR" altLang="fr-FR" smtClean="0"/>
            </a:br>
            <a:r>
              <a:rPr lang="fr-FR" altLang="fr-FR" smtClean="0"/>
              <a:t>Table de données topologiques</a:t>
            </a:r>
            <a:endParaRPr lang="fr-FR" altLang="fr-FR" dirty="0" smtClean="0"/>
          </a:p>
        </p:txBody>
      </p:sp>
      <p:graphicFrame>
        <p:nvGraphicFramePr>
          <p:cNvPr id="795755" name="Group 107"/>
          <p:cNvGraphicFramePr>
            <a:graphicFrameLocks noGrp="1"/>
          </p:cNvGraphicFramePr>
          <p:nvPr>
            <p:ph idx="4294967295"/>
            <p:extLst>
              <p:ext uri="{D42A27DB-BD31-4B8C-83A1-F6EECF244321}">
                <p14:modId xmlns:p14="http://schemas.microsoft.com/office/powerpoint/2010/main" val="2306962262"/>
              </p:ext>
            </p:extLst>
          </p:nvPr>
        </p:nvGraphicFramePr>
        <p:xfrm>
          <a:off x="115708" y="4022422"/>
          <a:ext cx="8579295" cy="1219732"/>
        </p:xfrm>
        <a:graphic>
          <a:graphicData uri="http://schemas.openxmlformats.org/drawingml/2006/table">
            <a:tbl>
              <a:tblPr/>
              <a:tblGrid>
                <a:gridCol w="1864004"/>
                <a:gridCol w="864096"/>
                <a:gridCol w="948134"/>
                <a:gridCol w="1226828"/>
                <a:gridCol w="1224702"/>
                <a:gridCol w="1226829"/>
                <a:gridCol w="1224702"/>
              </a:tblGrid>
              <a:tr h="30493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A</a:t>
                      </a:r>
                    </a:p>
                  </a:txBody>
                  <a:tcPr marL="76200" marR="76200" marT="38117" marB="381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B</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C</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D</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smtClean="0">
                          <a:ln>
                            <a:noFill/>
                          </a:ln>
                          <a:solidFill>
                            <a:schemeClr val="accent6">
                              <a:lumMod val="75000"/>
                            </a:schemeClr>
                          </a:solidFill>
                          <a:effectLst/>
                          <a:latin typeface="Tahoma" charset="0"/>
                        </a:rPr>
                        <a:t>E</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smtClean="0">
                          <a:ln>
                            <a:noFill/>
                          </a:ln>
                          <a:solidFill>
                            <a:schemeClr val="accent6">
                              <a:lumMod val="75000"/>
                            </a:schemeClr>
                          </a:solidFill>
                          <a:effectLst/>
                          <a:latin typeface="Tahoma" charset="0"/>
                        </a:rPr>
                        <a:t>F</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G</a:t>
                      </a:r>
                    </a:p>
                  </a:txBody>
                  <a:tcPr marL="76200" marR="76200" marT="38117" marB="381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93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SR-BA/4</a:t>
                      </a:r>
                    </a:p>
                  </a:txBody>
                  <a:tcPr marL="76200" marR="76200" marT="38117" marB="381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defRPr/>
                      </a:pPr>
                      <a:r>
                        <a:rPr kumimoji="0" lang="fr-FR" sz="1200" b="0" i="0" u="none" strike="noStrike" cap="none" normalizeH="0" baseline="0" dirty="0" smtClean="0">
                          <a:ln>
                            <a:noFill/>
                          </a:ln>
                          <a:solidFill>
                            <a:schemeClr val="accent6">
                              <a:lumMod val="75000"/>
                            </a:schemeClr>
                          </a:solidFill>
                          <a:effectLst/>
                          <a:latin typeface="Tahoma" charset="0"/>
                        </a:rPr>
                        <a:t>SR-BA/4</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SR-CB/1</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SR-DC/4</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SR-FE/2</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SR-GF/2</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SR-AG/2</a:t>
                      </a:r>
                    </a:p>
                  </a:txBody>
                  <a:tcPr marL="76200" marR="76200" marT="38117" marB="381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93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SR-AG/2</a:t>
                      </a:r>
                    </a:p>
                  </a:txBody>
                  <a:tcPr marL="76200" marR="76200" marT="38117" marB="381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SR-CB/1</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SR-EC/2</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SR-DE/1</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SR-EC/2</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SR-FE/2</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SR-GF/2</a:t>
                      </a:r>
                    </a:p>
                  </a:txBody>
                  <a:tcPr marL="76200" marR="76200" marT="38117" marB="381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93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SR-A/1</a:t>
                      </a:r>
                    </a:p>
                  </a:txBody>
                  <a:tcPr marL="76200" marR="76200" marT="38117" marB="381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endParaRPr kumimoji="0" lang="fr-FR" sz="1200" b="0" i="0" u="none" strike="noStrike" cap="none" normalizeH="0" baseline="0" smtClean="0">
                        <a:ln>
                          <a:noFill/>
                        </a:ln>
                        <a:solidFill>
                          <a:schemeClr val="accent6">
                            <a:lumMod val="75000"/>
                          </a:schemeClr>
                        </a:solidFill>
                        <a:effectLst/>
                        <a:latin typeface="Tahoma" charset="0"/>
                      </a:endParaRP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SR-DC/4</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endParaRPr kumimoji="0" lang="fr-FR" sz="1200" b="0" i="0" u="none" strike="noStrike" cap="none" normalizeH="0" baseline="0" dirty="0" smtClean="0">
                        <a:ln>
                          <a:noFill/>
                        </a:ln>
                        <a:solidFill>
                          <a:schemeClr val="accent6">
                            <a:lumMod val="75000"/>
                          </a:schemeClr>
                        </a:solidFill>
                        <a:effectLst/>
                        <a:latin typeface="Tahoma" charset="0"/>
                      </a:endParaRP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SR-ED/1</a:t>
                      </a: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endParaRPr kumimoji="0" lang="fr-FR" sz="1200" b="0" i="0" u="none" strike="noStrike" cap="none" normalizeH="0" baseline="0" dirty="0" smtClean="0">
                        <a:ln>
                          <a:noFill/>
                        </a:ln>
                        <a:solidFill>
                          <a:schemeClr val="accent6">
                            <a:lumMod val="75000"/>
                          </a:schemeClr>
                        </a:solidFill>
                        <a:effectLst/>
                        <a:latin typeface="Tahoma" charset="0"/>
                      </a:endParaRPr>
                    </a:p>
                  </a:txBody>
                  <a:tcPr marL="76200" marR="76200" marT="38117" marB="381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charset="2"/>
                        <a:buNone/>
                        <a:tabLst/>
                      </a:pPr>
                      <a:r>
                        <a:rPr kumimoji="0" lang="fr-FR" sz="1200" b="0" i="0" u="none" strike="noStrike" cap="none" normalizeH="0" baseline="0" dirty="0" smtClean="0">
                          <a:ln>
                            <a:noFill/>
                          </a:ln>
                          <a:solidFill>
                            <a:schemeClr val="accent6">
                              <a:lumMod val="75000"/>
                            </a:schemeClr>
                          </a:solidFill>
                          <a:effectLst/>
                          <a:latin typeface="Tahoma" charset="0"/>
                        </a:rPr>
                        <a:t>SR-G/1</a:t>
                      </a:r>
                    </a:p>
                  </a:txBody>
                  <a:tcPr marL="76200" marR="76200" marT="38117" marB="381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799" name="Text Box 105"/>
          <p:cNvSpPr txBox="1">
            <a:spLocks noChangeArrowheads="1"/>
          </p:cNvSpPr>
          <p:nvPr/>
        </p:nvSpPr>
        <p:spPr bwMode="auto">
          <a:xfrm>
            <a:off x="123031" y="3467275"/>
            <a:ext cx="722626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l">
              <a:spcBef>
                <a:spcPct val="0"/>
              </a:spcBef>
              <a:buFontTx/>
              <a:buNone/>
            </a:pPr>
            <a:r>
              <a:rPr lang="fr-FR" altLang="fr-FR" sz="1500" b="1" dirty="0">
                <a:solidFill>
                  <a:schemeClr val="accent5">
                    <a:lumMod val="50000"/>
                  </a:schemeClr>
                </a:solidFill>
                <a:latin typeface="Times New Roman" pitchFamily="18" charset="0"/>
              </a:rPr>
              <a:t>Table de données topologiques: Cette table existe sur chaque routeur</a:t>
            </a:r>
          </a:p>
          <a:p>
            <a:pPr algn="l">
              <a:spcBef>
                <a:spcPct val="0"/>
              </a:spcBef>
              <a:buFontTx/>
              <a:buNone/>
            </a:pPr>
            <a:r>
              <a:rPr lang="fr-FR" altLang="fr-FR" sz="1500" b="1" dirty="0">
                <a:solidFill>
                  <a:schemeClr val="accent5">
                    <a:lumMod val="50000"/>
                  </a:schemeClr>
                </a:solidFill>
                <a:latin typeface="Times New Roman" pitchFamily="18" charset="0"/>
              </a:rPr>
              <a:t>Son contenu est identique sur tous les routeurs</a:t>
            </a:r>
          </a:p>
        </p:txBody>
      </p:sp>
      <p:sp>
        <p:nvSpPr>
          <p:cNvPr id="9" name="Nuage 8"/>
          <p:cNvSpPr/>
          <p:nvPr/>
        </p:nvSpPr>
        <p:spPr>
          <a:xfrm>
            <a:off x="6817084" y="1515642"/>
            <a:ext cx="1090464" cy="516609"/>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grpSp>
        <p:nvGrpSpPr>
          <p:cNvPr id="74800" name="Groupe 68"/>
          <p:cNvGrpSpPr>
            <a:grpSpLocks/>
          </p:cNvGrpSpPr>
          <p:nvPr/>
        </p:nvGrpSpPr>
        <p:grpSpPr bwMode="auto">
          <a:xfrm>
            <a:off x="1444175" y="1744549"/>
            <a:ext cx="4907931" cy="1682275"/>
            <a:chOff x="2784507" y="2133016"/>
            <a:chExt cx="5889517" cy="2018542"/>
          </a:xfrm>
        </p:grpSpPr>
        <p:cxnSp>
          <p:nvCxnSpPr>
            <p:cNvPr id="43" name="Connecteur droit 42"/>
            <p:cNvCxnSpPr/>
            <p:nvPr/>
          </p:nvCxnSpPr>
          <p:spPr>
            <a:xfrm>
              <a:off x="2916238" y="3068736"/>
              <a:ext cx="1038225" cy="655576"/>
            </a:xfrm>
            <a:prstGeom prst="line">
              <a:avLst/>
            </a:prstGeom>
          </p:spPr>
          <p:style>
            <a:lnRef idx="1">
              <a:schemeClr val="accent1"/>
            </a:lnRef>
            <a:fillRef idx="0">
              <a:schemeClr val="accent1"/>
            </a:fillRef>
            <a:effectRef idx="0">
              <a:schemeClr val="accent1"/>
            </a:effectRef>
            <a:fontRef idx="minor">
              <a:schemeClr val="tx1"/>
            </a:fontRef>
          </p:style>
        </p:cxnSp>
        <p:grpSp>
          <p:nvGrpSpPr>
            <p:cNvPr id="74801" name="Group 108"/>
            <p:cNvGrpSpPr>
              <a:grpSpLocks/>
            </p:cNvGrpSpPr>
            <p:nvPr/>
          </p:nvGrpSpPr>
          <p:grpSpPr bwMode="auto">
            <a:xfrm>
              <a:off x="2784507" y="2133016"/>
              <a:ext cx="5889517" cy="2018542"/>
              <a:chOff x="838" y="1257"/>
              <a:chExt cx="4182" cy="1360"/>
            </a:xfrm>
          </p:grpSpPr>
          <p:sp>
            <p:nvSpPr>
              <p:cNvPr id="74816" name="Text Box 33"/>
              <p:cNvSpPr txBox="1">
                <a:spLocks noChangeArrowheads="1"/>
              </p:cNvSpPr>
              <p:nvPr/>
            </p:nvSpPr>
            <p:spPr bwMode="auto">
              <a:xfrm>
                <a:off x="2447" y="1280"/>
                <a:ext cx="23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dirty="0">
                    <a:latin typeface="Times New Roman" pitchFamily="18" charset="0"/>
                  </a:rPr>
                  <a:t>1</a:t>
                </a:r>
              </a:p>
            </p:txBody>
          </p:sp>
          <p:sp>
            <p:nvSpPr>
              <p:cNvPr id="74817" name="Text Box 34"/>
              <p:cNvSpPr txBox="1">
                <a:spLocks noChangeArrowheads="1"/>
              </p:cNvSpPr>
              <p:nvPr/>
            </p:nvSpPr>
            <p:spPr bwMode="auto">
              <a:xfrm>
                <a:off x="3958" y="1280"/>
                <a:ext cx="23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a:latin typeface="Times New Roman" pitchFamily="18" charset="0"/>
                  </a:rPr>
                  <a:t>4</a:t>
                </a:r>
              </a:p>
            </p:txBody>
          </p:sp>
          <p:sp>
            <p:nvSpPr>
              <p:cNvPr id="74818" name="Text Box 35"/>
              <p:cNvSpPr txBox="1">
                <a:spLocks noChangeArrowheads="1"/>
              </p:cNvSpPr>
              <p:nvPr/>
            </p:nvSpPr>
            <p:spPr bwMode="auto">
              <a:xfrm>
                <a:off x="1990" y="1735"/>
                <a:ext cx="23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a:latin typeface="Times New Roman" pitchFamily="18" charset="0"/>
                  </a:rPr>
                  <a:t>2</a:t>
                </a:r>
              </a:p>
            </p:txBody>
          </p:sp>
          <p:sp>
            <p:nvSpPr>
              <p:cNvPr id="74819" name="Text Box 36"/>
              <p:cNvSpPr txBox="1">
                <a:spLocks noChangeArrowheads="1"/>
              </p:cNvSpPr>
              <p:nvPr/>
            </p:nvSpPr>
            <p:spPr bwMode="auto">
              <a:xfrm>
                <a:off x="4790" y="1688"/>
                <a:ext cx="23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a:latin typeface="Times New Roman" pitchFamily="18" charset="0"/>
                  </a:rPr>
                  <a:t>2</a:t>
                </a:r>
              </a:p>
            </p:txBody>
          </p:sp>
          <p:sp>
            <p:nvSpPr>
              <p:cNvPr id="74820" name="Text Box 37"/>
              <p:cNvSpPr txBox="1">
                <a:spLocks noChangeArrowheads="1"/>
              </p:cNvSpPr>
              <p:nvPr/>
            </p:nvSpPr>
            <p:spPr bwMode="auto">
              <a:xfrm>
                <a:off x="2447" y="2368"/>
                <a:ext cx="23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a:latin typeface="Times New Roman" pitchFamily="18" charset="0"/>
                  </a:rPr>
                  <a:t>2</a:t>
                </a:r>
              </a:p>
            </p:txBody>
          </p:sp>
          <p:sp>
            <p:nvSpPr>
              <p:cNvPr id="74821" name="Text Box 38"/>
              <p:cNvSpPr txBox="1">
                <a:spLocks noChangeArrowheads="1"/>
              </p:cNvSpPr>
              <p:nvPr/>
            </p:nvSpPr>
            <p:spPr bwMode="auto">
              <a:xfrm>
                <a:off x="3966" y="2377"/>
                <a:ext cx="23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a:latin typeface="Times New Roman" pitchFamily="18" charset="0"/>
                  </a:rPr>
                  <a:t>2</a:t>
                </a:r>
              </a:p>
            </p:txBody>
          </p:sp>
          <p:sp>
            <p:nvSpPr>
              <p:cNvPr id="74822" name="Text Box 39"/>
              <p:cNvSpPr txBox="1">
                <a:spLocks noChangeArrowheads="1"/>
              </p:cNvSpPr>
              <p:nvPr/>
            </p:nvSpPr>
            <p:spPr bwMode="auto">
              <a:xfrm>
                <a:off x="1118" y="1304"/>
                <a:ext cx="1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a:latin typeface="Times New Roman" pitchFamily="18" charset="0"/>
                  </a:rPr>
                  <a:t>4</a:t>
                </a:r>
              </a:p>
            </p:txBody>
          </p:sp>
          <p:sp>
            <p:nvSpPr>
              <p:cNvPr id="74823" name="Text Box 40"/>
              <p:cNvSpPr txBox="1">
                <a:spLocks noChangeArrowheads="1"/>
              </p:cNvSpPr>
              <p:nvPr/>
            </p:nvSpPr>
            <p:spPr bwMode="auto">
              <a:xfrm>
                <a:off x="1127" y="2153"/>
                <a:ext cx="23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a:latin typeface="Times New Roman" pitchFamily="18" charset="0"/>
                  </a:rPr>
                  <a:t>1</a:t>
                </a:r>
              </a:p>
            </p:txBody>
          </p:sp>
          <p:sp>
            <p:nvSpPr>
              <p:cNvPr id="74825" name="Text Box 95"/>
              <p:cNvSpPr txBox="1">
                <a:spLocks noChangeArrowheads="1"/>
              </p:cNvSpPr>
              <p:nvPr/>
            </p:nvSpPr>
            <p:spPr bwMode="auto">
              <a:xfrm>
                <a:off x="4562" y="1257"/>
                <a:ext cx="26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dirty="0">
                    <a:solidFill>
                      <a:schemeClr val="bg1"/>
                    </a:solidFill>
                    <a:latin typeface="Times New Roman" pitchFamily="18" charset="0"/>
                  </a:rPr>
                  <a:t>A</a:t>
                </a:r>
              </a:p>
            </p:txBody>
          </p:sp>
          <p:sp>
            <p:nvSpPr>
              <p:cNvPr id="74826" name="Text Box 96"/>
              <p:cNvSpPr txBox="1">
                <a:spLocks noChangeArrowheads="1"/>
              </p:cNvSpPr>
              <p:nvPr/>
            </p:nvSpPr>
            <p:spPr bwMode="auto">
              <a:xfrm>
                <a:off x="3135" y="1276"/>
                <a:ext cx="2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dirty="0">
                    <a:solidFill>
                      <a:schemeClr val="bg1"/>
                    </a:solidFill>
                    <a:latin typeface="Times New Roman" pitchFamily="18" charset="0"/>
                  </a:rPr>
                  <a:t>B</a:t>
                </a:r>
              </a:p>
            </p:txBody>
          </p:sp>
          <p:sp>
            <p:nvSpPr>
              <p:cNvPr id="74827" name="Text Box 97"/>
              <p:cNvSpPr txBox="1">
                <a:spLocks noChangeArrowheads="1"/>
              </p:cNvSpPr>
              <p:nvPr/>
            </p:nvSpPr>
            <p:spPr bwMode="auto">
              <a:xfrm>
                <a:off x="1784" y="1283"/>
                <a:ext cx="2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dirty="0">
                    <a:solidFill>
                      <a:schemeClr val="bg1"/>
                    </a:solidFill>
                    <a:latin typeface="Times New Roman" pitchFamily="18" charset="0"/>
                  </a:rPr>
                  <a:t>C</a:t>
                </a:r>
              </a:p>
            </p:txBody>
          </p:sp>
          <p:sp>
            <p:nvSpPr>
              <p:cNvPr id="74829" name="Text Box 99"/>
              <p:cNvSpPr txBox="1">
                <a:spLocks noChangeArrowheads="1"/>
              </p:cNvSpPr>
              <p:nvPr/>
            </p:nvSpPr>
            <p:spPr bwMode="auto">
              <a:xfrm>
                <a:off x="1862" y="2318"/>
                <a:ext cx="24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dirty="0">
                    <a:solidFill>
                      <a:schemeClr val="bg1"/>
                    </a:solidFill>
                    <a:latin typeface="Times New Roman" pitchFamily="18" charset="0"/>
                  </a:rPr>
                  <a:t>E</a:t>
                </a:r>
              </a:p>
            </p:txBody>
          </p:sp>
          <p:sp>
            <p:nvSpPr>
              <p:cNvPr id="74830" name="Text Box 100"/>
              <p:cNvSpPr txBox="1">
                <a:spLocks noChangeArrowheads="1"/>
              </p:cNvSpPr>
              <p:nvPr/>
            </p:nvSpPr>
            <p:spPr bwMode="auto">
              <a:xfrm>
                <a:off x="3270" y="2326"/>
                <a:ext cx="23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a:solidFill>
                      <a:schemeClr val="bg1"/>
                    </a:solidFill>
                    <a:latin typeface="Times New Roman" pitchFamily="18" charset="0"/>
                  </a:rPr>
                  <a:t>F</a:t>
                </a:r>
              </a:p>
            </p:txBody>
          </p:sp>
          <p:sp>
            <p:nvSpPr>
              <p:cNvPr id="74831" name="Text Box 101"/>
              <p:cNvSpPr txBox="1">
                <a:spLocks noChangeArrowheads="1"/>
              </p:cNvSpPr>
              <p:nvPr/>
            </p:nvSpPr>
            <p:spPr bwMode="auto">
              <a:xfrm>
                <a:off x="4574" y="2322"/>
                <a:ext cx="22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dirty="0">
                    <a:solidFill>
                      <a:schemeClr val="bg1"/>
                    </a:solidFill>
                    <a:latin typeface="Times New Roman" pitchFamily="18" charset="0"/>
                  </a:rPr>
                  <a:t>G</a:t>
                </a:r>
              </a:p>
            </p:txBody>
          </p:sp>
          <p:sp>
            <p:nvSpPr>
              <p:cNvPr id="74828" name="Text Box 98"/>
              <p:cNvSpPr txBox="1">
                <a:spLocks noChangeArrowheads="1"/>
              </p:cNvSpPr>
              <p:nvPr/>
            </p:nvSpPr>
            <p:spPr bwMode="auto">
              <a:xfrm>
                <a:off x="838" y="1744"/>
                <a:ext cx="26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dirty="0">
                    <a:solidFill>
                      <a:schemeClr val="bg1"/>
                    </a:solidFill>
                    <a:latin typeface="Times New Roman" pitchFamily="18" charset="0"/>
                  </a:rPr>
                  <a:t>D</a:t>
                </a:r>
              </a:p>
            </p:txBody>
          </p:sp>
        </p:grpSp>
        <p:cxnSp>
          <p:nvCxnSpPr>
            <p:cNvPr id="39" name="Connecteur droit 38"/>
            <p:cNvCxnSpPr/>
            <p:nvPr/>
          </p:nvCxnSpPr>
          <p:spPr>
            <a:xfrm flipV="1">
              <a:off x="2936875" y="2165533"/>
              <a:ext cx="987425" cy="466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a:off x="4727575" y="2165533"/>
              <a:ext cx="1108075"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a:xfrm>
              <a:off x="6640513" y="2168707"/>
              <a:ext cx="1171575" cy="11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a:off x="4356100" y="2421097"/>
              <a:ext cx="0" cy="1054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a:xfrm flipV="1">
              <a:off x="4759325" y="3716376"/>
              <a:ext cx="1397000" cy="7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a:off x="8213725" y="2430621"/>
              <a:ext cx="7938" cy="1031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flipH="1">
              <a:off x="6516688" y="3711613"/>
              <a:ext cx="1301750" cy="4763"/>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ZoneTexte 7"/>
          <p:cNvSpPr txBox="1"/>
          <p:nvPr/>
        </p:nvSpPr>
        <p:spPr>
          <a:xfrm>
            <a:off x="1346722" y="1615369"/>
            <a:ext cx="670376" cy="276999"/>
          </a:xfrm>
          <a:prstGeom prst="rect">
            <a:avLst/>
          </a:prstGeom>
          <a:noFill/>
        </p:spPr>
        <p:txBody>
          <a:bodyPr wrap="none" rtlCol="0">
            <a:spAutoFit/>
          </a:bodyPr>
          <a:lstStyle/>
          <a:p>
            <a:r>
              <a:rPr lang="fr-FR" sz="1200" dirty="0" smtClean="0"/>
              <a:t>SR-DC</a:t>
            </a:r>
            <a:endParaRPr lang="fr-FR" sz="1200" dirty="0"/>
          </a:p>
        </p:txBody>
      </p:sp>
      <p:sp>
        <p:nvSpPr>
          <p:cNvPr id="60" name="ZoneTexte 59"/>
          <p:cNvSpPr txBox="1"/>
          <p:nvPr/>
        </p:nvSpPr>
        <p:spPr>
          <a:xfrm>
            <a:off x="5312163" y="2332405"/>
            <a:ext cx="671979" cy="276999"/>
          </a:xfrm>
          <a:prstGeom prst="rect">
            <a:avLst/>
          </a:prstGeom>
          <a:noFill/>
        </p:spPr>
        <p:txBody>
          <a:bodyPr wrap="none" rtlCol="0">
            <a:spAutoFit/>
          </a:bodyPr>
          <a:lstStyle/>
          <a:p>
            <a:r>
              <a:rPr lang="fr-FR" sz="1200" dirty="0" smtClean="0"/>
              <a:t>SR-AG</a:t>
            </a:r>
            <a:endParaRPr lang="fr-FR" sz="1200" dirty="0"/>
          </a:p>
        </p:txBody>
      </p:sp>
      <p:sp>
        <p:nvSpPr>
          <p:cNvPr id="61" name="ZoneTexte 60"/>
          <p:cNvSpPr txBox="1"/>
          <p:nvPr/>
        </p:nvSpPr>
        <p:spPr>
          <a:xfrm>
            <a:off x="3116058" y="2832579"/>
            <a:ext cx="646331" cy="276999"/>
          </a:xfrm>
          <a:prstGeom prst="rect">
            <a:avLst/>
          </a:prstGeom>
          <a:noFill/>
        </p:spPr>
        <p:txBody>
          <a:bodyPr wrap="none" rtlCol="0">
            <a:spAutoFit/>
          </a:bodyPr>
          <a:lstStyle/>
          <a:p>
            <a:r>
              <a:rPr lang="fr-FR" sz="1200" dirty="0" smtClean="0"/>
              <a:t>SR-FE</a:t>
            </a:r>
            <a:endParaRPr lang="fr-FR" sz="1200" dirty="0"/>
          </a:p>
        </p:txBody>
      </p:sp>
      <p:sp>
        <p:nvSpPr>
          <p:cNvPr id="62" name="ZoneTexte 61"/>
          <p:cNvSpPr txBox="1"/>
          <p:nvPr/>
        </p:nvSpPr>
        <p:spPr>
          <a:xfrm>
            <a:off x="4787514" y="2809480"/>
            <a:ext cx="663964" cy="276999"/>
          </a:xfrm>
          <a:prstGeom prst="rect">
            <a:avLst/>
          </a:prstGeom>
          <a:noFill/>
        </p:spPr>
        <p:txBody>
          <a:bodyPr wrap="none" rtlCol="0">
            <a:spAutoFit/>
          </a:bodyPr>
          <a:lstStyle/>
          <a:p>
            <a:r>
              <a:rPr lang="fr-FR" sz="1200" dirty="0" smtClean="0"/>
              <a:t>SR-GF</a:t>
            </a:r>
            <a:endParaRPr lang="fr-FR" sz="1200" dirty="0"/>
          </a:p>
        </p:txBody>
      </p:sp>
      <p:sp>
        <p:nvSpPr>
          <p:cNvPr id="63" name="ZoneTexte 62"/>
          <p:cNvSpPr txBox="1"/>
          <p:nvPr/>
        </p:nvSpPr>
        <p:spPr>
          <a:xfrm>
            <a:off x="2121143" y="2232918"/>
            <a:ext cx="662361" cy="276999"/>
          </a:xfrm>
          <a:prstGeom prst="rect">
            <a:avLst/>
          </a:prstGeom>
          <a:noFill/>
        </p:spPr>
        <p:txBody>
          <a:bodyPr wrap="none" rtlCol="0">
            <a:spAutoFit/>
          </a:bodyPr>
          <a:lstStyle/>
          <a:p>
            <a:r>
              <a:rPr lang="fr-FR" sz="1200" dirty="0" smtClean="0"/>
              <a:t>SR-EC</a:t>
            </a:r>
            <a:endParaRPr lang="fr-FR" sz="1200" dirty="0"/>
          </a:p>
        </p:txBody>
      </p:sp>
      <p:sp>
        <p:nvSpPr>
          <p:cNvPr id="65" name="ZoneTexte 64"/>
          <p:cNvSpPr txBox="1"/>
          <p:nvPr/>
        </p:nvSpPr>
        <p:spPr>
          <a:xfrm>
            <a:off x="3170794" y="1572343"/>
            <a:ext cx="662361" cy="276999"/>
          </a:xfrm>
          <a:prstGeom prst="rect">
            <a:avLst/>
          </a:prstGeom>
          <a:noFill/>
        </p:spPr>
        <p:txBody>
          <a:bodyPr wrap="none" rtlCol="0">
            <a:spAutoFit/>
          </a:bodyPr>
          <a:lstStyle/>
          <a:p>
            <a:r>
              <a:rPr lang="fr-FR" sz="1200" dirty="0" smtClean="0"/>
              <a:t>SR-CB</a:t>
            </a:r>
            <a:endParaRPr lang="fr-FR" sz="1200" dirty="0"/>
          </a:p>
        </p:txBody>
      </p:sp>
      <p:sp>
        <p:nvSpPr>
          <p:cNvPr id="66" name="ZoneTexte 65"/>
          <p:cNvSpPr txBox="1"/>
          <p:nvPr/>
        </p:nvSpPr>
        <p:spPr>
          <a:xfrm>
            <a:off x="4804834" y="1562604"/>
            <a:ext cx="654346" cy="276999"/>
          </a:xfrm>
          <a:prstGeom prst="rect">
            <a:avLst/>
          </a:prstGeom>
          <a:noFill/>
        </p:spPr>
        <p:txBody>
          <a:bodyPr wrap="none" rtlCol="0">
            <a:spAutoFit/>
          </a:bodyPr>
          <a:lstStyle/>
          <a:p>
            <a:r>
              <a:rPr lang="fr-FR" sz="1200" dirty="0" smtClean="0"/>
              <a:t>SR-BA</a:t>
            </a:r>
            <a:endParaRPr lang="fr-FR" sz="1200" dirty="0"/>
          </a:p>
        </p:txBody>
      </p:sp>
      <p:sp>
        <p:nvSpPr>
          <p:cNvPr id="67" name="ZoneTexte 66"/>
          <p:cNvSpPr txBox="1"/>
          <p:nvPr/>
        </p:nvSpPr>
        <p:spPr>
          <a:xfrm>
            <a:off x="1338451" y="2732574"/>
            <a:ext cx="662361" cy="276999"/>
          </a:xfrm>
          <a:prstGeom prst="rect">
            <a:avLst/>
          </a:prstGeom>
          <a:noFill/>
        </p:spPr>
        <p:txBody>
          <a:bodyPr wrap="none" rtlCol="0">
            <a:spAutoFit/>
          </a:bodyPr>
          <a:lstStyle/>
          <a:p>
            <a:r>
              <a:rPr lang="fr-FR" sz="1200" dirty="0" smtClean="0"/>
              <a:t>SR-DE</a:t>
            </a:r>
            <a:endParaRPr lang="fr-FR" sz="1200" dirty="0"/>
          </a:p>
        </p:txBody>
      </p:sp>
      <p:sp>
        <p:nvSpPr>
          <p:cNvPr id="69" name="ZoneTexte 68"/>
          <p:cNvSpPr txBox="1"/>
          <p:nvPr/>
        </p:nvSpPr>
        <p:spPr>
          <a:xfrm>
            <a:off x="6975097" y="1640425"/>
            <a:ext cx="551754" cy="276999"/>
          </a:xfrm>
          <a:prstGeom prst="rect">
            <a:avLst/>
          </a:prstGeom>
          <a:noFill/>
        </p:spPr>
        <p:txBody>
          <a:bodyPr wrap="none" rtlCol="0">
            <a:spAutoFit/>
          </a:bodyPr>
          <a:lstStyle/>
          <a:p>
            <a:r>
              <a:rPr lang="fr-FR" sz="1200" dirty="0" smtClean="0"/>
              <a:t>SR-A</a:t>
            </a:r>
            <a:endParaRPr lang="fr-FR" sz="1200" dirty="0"/>
          </a:p>
        </p:txBody>
      </p:sp>
      <p:cxnSp>
        <p:nvCxnSpPr>
          <p:cNvPr id="73" name="Connecteur droit 72"/>
          <p:cNvCxnSpPr>
            <a:endCxn id="9" idx="2"/>
          </p:cNvCxnSpPr>
          <p:nvPr/>
        </p:nvCxnSpPr>
        <p:spPr bwMode="auto">
          <a:xfrm flipV="1">
            <a:off x="6303989" y="1773947"/>
            <a:ext cx="516477" cy="10186"/>
          </a:xfrm>
          <a:prstGeom prst="line">
            <a:avLst/>
          </a:prstGeom>
        </p:spPr>
        <p:style>
          <a:lnRef idx="1">
            <a:schemeClr val="accent1"/>
          </a:lnRef>
          <a:fillRef idx="0">
            <a:schemeClr val="accent1"/>
          </a:fillRef>
          <a:effectRef idx="0">
            <a:schemeClr val="accent1"/>
          </a:effectRef>
          <a:fontRef idx="minor">
            <a:schemeClr val="tx1"/>
          </a:fontRef>
        </p:style>
      </p:cxnSp>
      <p:sp>
        <p:nvSpPr>
          <p:cNvPr id="74" name="Nuage 73"/>
          <p:cNvSpPr/>
          <p:nvPr/>
        </p:nvSpPr>
        <p:spPr>
          <a:xfrm>
            <a:off x="6768853" y="2819916"/>
            <a:ext cx="1090464" cy="516609"/>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75" name="ZoneTexte 74"/>
          <p:cNvSpPr txBox="1"/>
          <p:nvPr/>
        </p:nvSpPr>
        <p:spPr>
          <a:xfrm>
            <a:off x="6926866" y="2944699"/>
            <a:ext cx="569387" cy="276999"/>
          </a:xfrm>
          <a:prstGeom prst="rect">
            <a:avLst/>
          </a:prstGeom>
          <a:noFill/>
        </p:spPr>
        <p:txBody>
          <a:bodyPr wrap="none" rtlCol="0">
            <a:spAutoFit/>
          </a:bodyPr>
          <a:lstStyle/>
          <a:p>
            <a:r>
              <a:rPr lang="fr-FR" sz="1200" dirty="0" smtClean="0"/>
              <a:t>SR-G</a:t>
            </a:r>
            <a:endParaRPr lang="fr-FR" sz="1200" dirty="0"/>
          </a:p>
        </p:txBody>
      </p:sp>
      <p:cxnSp>
        <p:nvCxnSpPr>
          <p:cNvPr id="76" name="Connecteur droit 75"/>
          <p:cNvCxnSpPr>
            <a:endCxn id="74" idx="2"/>
          </p:cNvCxnSpPr>
          <p:nvPr/>
        </p:nvCxnSpPr>
        <p:spPr bwMode="auto">
          <a:xfrm flipV="1">
            <a:off x="6255758" y="3078221"/>
            <a:ext cx="516477" cy="10186"/>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 Box 33"/>
          <p:cNvSpPr txBox="1">
            <a:spLocks noChangeArrowheads="1"/>
          </p:cNvSpPr>
          <p:nvPr/>
        </p:nvSpPr>
        <p:spPr bwMode="auto">
          <a:xfrm>
            <a:off x="6445326" y="1502152"/>
            <a:ext cx="269924" cy="29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dirty="0">
                <a:latin typeface="Times New Roman" pitchFamily="18" charset="0"/>
              </a:rPr>
              <a:t>1</a:t>
            </a:r>
          </a:p>
        </p:txBody>
      </p:sp>
      <p:sp>
        <p:nvSpPr>
          <p:cNvPr id="78" name="Text Box 33"/>
          <p:cNvSpPr txBox="1">
            <a:spLocks noChangeArrowheads="1"/>
          </p:cNvSpPr>
          <p:nvPr/>
        </p:nvSpPr>
        <p:spPr bwMode="auto">
          <a:xfrm>
            <a:off x="6419923" y="2819916"/>
            <a:ext cx="269924" cy="29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fr-FR" altLang="fr-FR" sz="1333" dirty="0">
                <a:latin typeface="Times New Roman" pitchFamily="18" charset="0"/>
              </a:rPr>
              <a:t>1</a:t>
            </a:r>
          </a:p>
        </p:txBody>
      </p:sp>
      <p:sp>
        <p:nvSpPr>
          <p:cNvPr id="79" name="ZoneTexte 78"/>
          <p:cNvSpPr txBox="1"/>
          <p:nvPr/>
        </p:nvSpPr>
        <p:spPr>
          <a:xfrm>
            <a:off x="5332739" y="1585229"/>
            <a:ext cx="391454" cy="215444"/>
          </a:xfrm>
          <a:prstGeom prst="rect">
            <a:avLst/>
          </a:prstGeom>
          <a:noFill/>
        </p:spPr>
        <p:txBody>
          <a:bodyPr wrap="none" rtlCol="0">
            <a:spAutoFit/>
          </a:bodyPr>
          <a:lstStyle/>
          <a:p>
            <a:r>
              <a:rPr lang="fr-FR" sz="800" dirty="0" smtClean="0"/>
              <a:t>F0/0</a:t>
            </a:r>
          </a:p>
        </p:txBody>
      </p:sp>
      <p:sp>
        <p:nvSpPr>
          <p:cNvPr id="80" name="ZoneTexte 79"/>
          <p:cNvSpPr txBox="1"/>
          <p:nvPr/>
        </p:nvSpPr>
        <p:spPr>
          <a:xfrm>
            <a:off x="5592649" y="1979909"/>
            <a:ext cx="391454" cy="215444"/>
          </a:xfrm>
          <a:prstGeom prst="rect">
            <a:avLst/>
          </a:prstGeom>
          <a:noFill/>
        </p:spPr>
        <p:txBody>
          <a:bodyPr wrap="none" rtlCol="0">
            <a:spAutoFit/>
          </a:bodyPr>
          <a:lstStyle/>
          <a:p>
            <a:r>
              <a:rPr lang="fr-FR" sz="800" dirty="0" smtClean="0"/>
              <a:t>F0/1</a:t>
            </a:r>
          </a:p>
        </p:txBody>
      </p:sp>
      <p:sp>
        <p:nvSpPr>
          <p:cNvPr id="81" name="ZoneTexte 80"/>
          <p:cNvSpPr txBox="1"/>
          <p:nvPr/>
        </p:nvSpPr>
        <p:spPr>
          <a:xfrm>
            <a:off x="6210097" y="1527430"/>
            <a:ext cx="391454" cy="215444"/>
          </a:xfrm>
          <a:prstGeom prst="rect">
            <a:avLst/>
          </a:prstGeom>
          <a:noFill/>
        </p:spPr>
        <p:txBody>
          <a:bodyPr wrap="none" rtlCol="0">
            <a:spAutoFit/>
          </a:bodyPr>
          <a:lstStyle/>
          <a:p>
            <a:r>
              <a:rPr lang="fr-FR" sz="800" dirty="0" smtClean="0"/>
              <a:t>F0/2</a:t>
            </a:r>
          </a:p>
        </p:txBody>
      </p:sp>
      <p:sp>
        <p:nvSpPr>
          <p:cNvPr id="82" name="ZoneTexte 81"/>
          <p:cNvSpPr txBox="1"/>
          <p:nvPr/>
        </p:nvSpPr>
        <p:spPr>
          <a:xfrm>
            <a:off x="5592253" y="2647651"/>
            <a:ext cx="391454" cy="215444"/>
          </a:xfrm>
          <a:prstGeom prst="rect">
            <a:avLst/>
          </a:prstGeom>
          <a:noFill/>
        </p:spPr>
        <p:txBody>
          <a:bodyPr wrap="none" rtlCol="0">
            <a:spAutoFit/>
          </a:bodyPr>
          <a:lstStyle/>
          <a:p>
            <a:r>
              <a:rPr lang="fr-FR" sz="800" dirty="0" smtClean="0"/>
              <a:t>F0/1</a:t>
            </a:r>
          </a:p>
        </p:txBody>
      </p:sp>
      <p:sp>
        <p:nvSpPr>
          <p:cNvPr id="83" name="ZoneTexte 82"/>
          <p:cNvSpPr txBox="1"/>
          <p:nvPr/>
        </p:nvSpPr>
        <p:spPr>
          <a:xfrm>
            <a:off x="6229282" y="3072983"/>
            <a:ext cx="391454" cy="215444"/>
          </a:xfrm>
          <a:prstGeom prst="rect">
            <a:avLst/>
          </a:prstGeom>
          <a:noFill/>
        </p:spPr>
        <p:txBody>
          <a:bodyPr wrap="none" rtlCol="0">
            <a:spAutoFit/>
          </a:bodyPr>
          <a:lstStyle/>
          <a:p>
            <a:r>
              <a:rPr lang="fr-FR" sz="800" dirty="0" smtClean="0"/>
              <a:t>F0/2</a:t>
            </a:r>
          </a:p>
        </p:txBody>
      </p:sp>
      <p:sp>
        <p:nvSpPr>
          <p:cNvPr id="84" name="ZoneTexte 83"/>
          <p:cNvSpPr txBox="1"/>
          <p:nvPr/>
        </p:nvSpPr>
        <p:spPr>
          <a:xfrm>
            <a:off x="5319058" y="3045732"/>
            <a:ext cx="391454" cy="215444"/>
          </a:xfrm>
          <a:prstGeom prst="rect">
            <a:avLst/>
          </a:prstGeom>
          <a:noFill/>
        </p:spPr>
        <p:txBody>
          <a:bodyPr wrap="none" rtlCol="0">
            <a:spAutoFit/>
          </a:bodyPr>
          <a:lstStyle/>
          <a:p>
            <a:r>
              <a:rPr lang="fr-FR" sz="800" dirty="0" smtClean="0"/>
              <a:t>F0/0</a:t>
            </a:r>
          </a:p>
        </p:txBody>
      </p:sp>
      <p:sp>
        <p:nvSpPr>
          <p:cNvPr id="85" name="ZoneTexte 84"/>
          <p:cNvSpPr txBox="1"/>
          <p:nvPr/>
        </p:nvSpPr>
        <p:spPr>
          <a:xfrm>
            <a:off x="4577139" y="1603121"/>
            <a:ext cx="391454" cy="215444"/>
          </a:xfrm>
          <a:prstGeom prst="rect">
            <a:avLst/>
          </a:prstGeom>
          <a:noFill/>
        </p:spPr>
        <p:txBody>
          <a:bodyPr wrap="square" rtlCol="0">
            <a:spAutoFit/>
          </a:bodyPr>
          <a:lstStyle/>
          <a:p>
            <a:r>
              <a:rPr lang="fr-FR" sz="800" dirty="0" smtClean="0"/>
              <a:t>F0/0</a:t>
            </a:r>
          </a:p>
        </p:txBody>
      </p:sp>
      <p:sp>
        <p:nvSpPr>
          <p:cNvPr id="86" name="ZoneTexte 85"/>
          <p:cNvSpPr txBox="1"/>
          <p:nvPr/>
        </p:nvSpPr>
        <p:spPr>
          <a:xfrm>
            <a:off x="2949699" y="1584200"/>
            <a:ext cx="391454" cy="215444"/>
          </a:xfrm>
          <a:prstGeom prst="rect">
            <a:avLst/>
          </a:prstGeom>
          <a:noFill/>
        </p:spPr>
        <p:txBody>
          <a:bodyPr wrap="none" rtlCol="0">
            <a:spAutoFit/>
          </a:bodyPr>
          <a:lstStyle/>
          <a:p>
            <a:r>
              <a:rPr lang="fr-FR" sz="800" dirty="0" smtClean="0"/>
              <a:t>F0/1</a:t>
            </a:r>
          </a:p>
        </p:txBody>
      </p:sp>
      <p:sp>
        <p:nvSpPr>
          <p:cNvPr id="87" name="ZoneTexte 86"/>
          <p:cNvSpPr txBox="1"/>
          <p:nvPr/>
        </p:nvSpPr>
        <p:spPr>
          <a:xfrm>
            <a:off x="3669439" y="1576902"/>
            <a:ext cx="391454" cy="215444"/>
          </a:xfrm>
          <a:prstGeom prst="rect">
            <a:avLst/>
          </a:prstGeom>
          <a:noFill/>
        </p:spPr>
        <p:txBody>
          <a:bodyPr wrap="none" rtlCol="0">
            <a:spAutoFit/>
          </a:bodyPr>
          <a:lstStyle/>
          <a:p>
            <a:r>
              <a:rPr lang="fr-FR" sz="800" dirty="0" smtClean="0"/>
              <a:t>F0/1</a:t>
            </a:r>
          </a:p>
        </p:txBody>
      </p:sp>
      <p:sp>
        <p:nvSpPr>
          <p:cNvPr id="88" name="ZoneTexte 87"/>
          <p:cNvSpPr txBox="1"/>
          <p:nvPr/>
        </p:nvSpPr>
        <p:spPr>
          <a:xfrm>
            <a:off x="2698499" y="1996207"/>
            <a:ext cx="391454" cy="215444"/>
          </a:xfrm>
          <a:prstGeom prst="rect">
            <a:avLst/>
          </a:prstGeom>
          <a:noFill/>
        </p:spPr>
        <p:txBody>
          <a:bodyPr wrap="none" rtlCol="0">
            <a:spAutoFit/>
          </a:bodyPr>
          <a:lstStyle/>
          <a:p>
            <a:r>
              <a:rPr lang="fr-FR" sz="800" dirty="0" smtClean="0"/>
              <a:t>F0/0</a:t>
            </a:r>
          </a:p>
        </p:txBody>
      </p:sp>
      <p:sp>
        <p:nvSpPr>
          <p:cNvPr id="89" name="ZoneTexte 88"/>
          <p:cNvSpPr txBox="1"/>
          <p:nvPr/>
        </p:nvSpPr>
        <p:spPr>
          <a:xfrm>
            <a:off x="2690128" y="2649139"/>
            <a:ext cx="391454" cy="215444"/>
          </a:xfrm>
          <a:prstGeom prst="rect">
            <a:avLst/>
          </a:prstGeom>
          <a:noFill/>
        </p:spPr>
        <p:txBody>
          <a:bodyPr wrap="none" rtlCol="0">
            <a:spAutoFit/>
          </a:bodyPr>
          <a:lstStyle/>
          <a:p>
            <a:r>
              <a:rPr lang="fr-FR" sz="800" dirty="0" smtClean="0"/>
              <a:t>F0/0</a:t>
            </a:r>
          </a:p>
        </p:txBody>
      </p:sp>
      <p:sp>
        <p:nvSpPr>
          <p:cNvPr id="90" name="ZoneTexte 89"/>
          <p:cNvSpPr txBox="1"/>
          <p:nvPr/>
        </p:nvSpPr>
        <p:spPr>
          <a:xfrm>
            <a:off x="1949087" y="1553791"/>
            <a:ext cx="391454" cy="215444"/>
          </a:xfrm>
          <a:prstGeom prst="rect">
            <a:avLst/>
          </a:prstGeom>
          <a:noFill/>
        </p:spPr>
        <p:txBody>
          <a:bodyPr wrap="none" rtlCol="0">
            <a:spAutoFit/>
          </a:bodyPr>
          <a:lstStyle/>
          <a:p>
            <a:r>
              <a:rPr lang="fr-FR" sz="800" dirty="0" smtClean="0"/>
              <a:t>F0/2</a:t>
            </a:r>
          </a:p>
        </p:txBody>
      </p:sp>
      <p:sp>
        <p:nvSpPr>
          <p:cNvPr id="91" name="ZoneTexte 90"/>
          <p:cNvSpPr txBox="1"/>
          <p:nvPr/>
        </p:nvSpPr>
        <p:spPr>
          <a:xfrm>
            <a:off x="1281842" y="1859421"/>
            <a:ext cx="391454" cy="215444"/>
          </a:xfrm>
          <a:prstGeom prst="rect">
            <a:avLst/>
          </a:prstGeom>
          <a:noFill/>
        </p:spPr>
        <p:txBody>
          <a:bodyPr wrap="none" rtlCol="0">
            <a:spAutoFit/>
          </a:bodyPr>
          <a:lstStyle/>
          <a:p>
            <a:r>
              <a:rPr lang="fr-FR" sz="800" dirty="0" smtClean="0"/>
              <a:t>F0/2</a:t>
            </a:r>
          </a:p>
        </p:txBody>
      </p:sp>
      <p:sp>
        <p:nvSpPr>
          <p:cNvPr id="93" name="ZoneTexte 92"/>
          <p:cNvSpPr txBox="1"/>
          <p:nvPr/>
        </p:nvSpPr>
        <p:spPr>
          <a:xfrm>
            <a:off x="1358547" y="2607281"/>
            <a:ext cx="391454" cy="215444"/>
          </a:xfrm>
          <a:prstGeom prst="rect">
            <a:avLst/>
          </a:prstGeom>
          <a:noFill/>
        </p:spPr>
        <p:txBody>
          <a:bodyPr wrap="none" rtlCol="0">
            <a:spAutoFit/>
          </a:bodyPr>
          <a:lstStyle/>
          <a:p>
            <a:r>
              <a:rPr lang="fr-FR" sz="800" dirty="0" smtClean="0"/>
              <a:t>F0/1</a:t>
            </a:r>
          </a:p>
        </p:txBody>
      </p:sp>
      <p:sp>
        <p:nvSpPr>
          <p:cNvPr id="94" name="ZoneTexte 93"/>
          <p:cNvSpPr txBox="1"/>
          <p:nvPr/>
        </p:nvSpPr>
        <p:spPr>
          <a:xfrm>
            <a:off x="2039070" y="2991611"/>
            <a:ext cx="391454" cy="215444"/>
          </a:xfrm>
          <a:prstGeom prst="rect">
            <a:avLst/>
          </a:prstGeom>
          <a:noFill/>
        </p:spPr>
        <p:txBody>
          <a:bodyPr wrap="none" rtlCol="0">
            <a:spAutoFit/>
          </a:bodyPr>
          <a:lstStyle/>
          <a:p>
            <a:r>
              <a:rPr lang="fr-FR" sz="800" dirty="0" smtClean="0"/>
              <a:t>F0/1</a:t>
            </a:r>
          </a:p>
        </p:txBody>
      </p:sp>
      <p:sp>
        <p:nvSpPr>
          <p:cNvPr id="95" name="ZoneTexte 94"/>
          <p:cNvSpPr txBox="1"/>
          <p:nvPr/>
        </p:nvSpPr>
        <p:spPr>
          <a:xfrm>
            <a:off x="3762867" y="2878895"/>
            <a:ext cx="391454" cy="215444"/>
          </a:xfrm>
          <a:prstGeom prst="rect">
            <a:avLst/>
          </a:prstGeom>
          <a:noFill/>
        </p:spPr>
        <p:txBody>
          <a:bodyPr wrap="none" rtlCol="0">
            <a:spAutoFit/>
          </a:bodyPr>
          <a:lstStyle/>
          <a:p>
            <a:r>
              <a:rPr lang="fr-FR" sz="800" dirty="0" smtClean="0"/>
              <a:t>F0/2</a:t>
            </a:r>
          </a:p>
        </p:txBody>
      </p:sp>
      <p:sp>
        <p:nvSpPr>
          <p:cNvPr id="96" name="ZoneTexte 95"/>
          <p:cNvSpPr txBox="1"/>
          <p:nvPr/>
        </p:nvSpPr>
        <p:spPr>
          <a:xfrm>
            <a:off x="3013726" y="3045933"/>
            <a:ext cx="391454" cy="215444"/>
          </a:xfrm>
          <a:prstGeom prst="rect">
            <a:avLst/>
          </a:prstGeom>
          <a:noFill/>
        </p:spPr>
        <p:txBody>
          <a:bodyPr wrap="none" rtlCol="0">
            <a:spAutoFit/>
          </a:bodyPr>
          <a:lstStyle/>
          <a:p>
            <a:r>
              <a:rPr lang="fr-FR" sz="800" dirty="0" smtClean="0"/>
              <a:t>F0/2</a:t>
            </a:r>
          </a:p>
        </p:txBody>
      </p:sp>
      <p:sp>
        <p:nvSpPr>
          <p:cNvPr id="97" name="ZoneTexte 96"/>
          <p:cNvSpPr txBox="1"/>
          <p:nvPr/>
        </p:nvSpPr>
        <p:spPr>
          <a:xfrm>
            <a:off x="4650986" y="3061433"/>
            <a:ext cx="391454" cy="215444"/>
          </a:xfrm>
          <a:prstGeom prst="rect">
            <a:avLst/>
          </a:prstGeom>
          <a:noFill/>
        </p:spPr>
        <p:txBody>
          <a:bodyPr wrap="none" rtlCol="0">
            <a:spAutoFit/>
          </a:bodyPr>
          <a:lstStyle/>
          <a:p>
            <a:r>
              <a:rPr lang="fr-FR" sz="800" dirty="0" smtClean="0"/>
              <a:t>F0/0</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16</a:t>
            </a:fld>
            <a:endParaRPr lang="fr-BE" dirty="0"/>
          </a:p>
        </p:txBody>
      </p:sp>
    </p:spTree>
    <p:extLst>
      <p:ext uri="{BB962C8B-B14F-4D97-AF65-F5344CB8AC3E}">
        <p14:creationId xmlns:p14="http://schemas.microsoft.com/office/powerpoint/2010/main" val="375937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re 13"/>
          <p:cNvSpPr>
            <a:spLocks noGrp="1"/>
          </p:cNvSpPr>
          <p:nvPr>
            <p:ph type="title"/>
          </p:nvPr>
        </p:nvSpPr>
        <p:spPr/>
        <p:txBody>
          <a:bodyPr>
            <a:normAutofit fontScale="90000"/>
          </a:bodyPr>
          <a:lstStyle/>
          <a:p>
            <a:r>
              <a:rPr lang="fr-FR" altLang="fr-FR" dirty="0" smtClean="0"/>
              <a:t>OSPF: Fonctionnement</a:t>
            </a:r>
            <a:br>
              <a:rPr lang="fr-FR" altLang="fr-FR" dirty="0" smtClean="0"/>
            </a:br>
            <a:r>
              <a:rPr lang="fr-FR" altLang="fr-FR" dirty="0" smtClean="0"/>
              <a:t>Table de données topologiques</a:t>
            </a:r>
          </a:p>
        </p:txBody>
      </p:sp>
      <p:sp>
        <p:nvSpPr>
          <p:cNvPr id="797703" name="Rectangle 7"/>
          <p:cNvSpPr>
            <a:spLocks noGrp="1" noChangeArrowheads="1"/>
          </p:cNvSpPr>
          <p:nvPr>
            <p:ph idx="1"/>
          </p:nvPr>
        </p:nvSpPr>
        <p:spPr/>
        <p:txBody>
          <a:bodyPr/>
          <a:lstStyle/>
          <a:p>
            <a:r>
              <a:rPr lang="fr-FR" dirty="0" smtClean="0"/>
              <a:t>Pour construire cette table:</a:t>
            </a:r>
          </a:p>
          <a:p>
            <a:pPr lvl="1"/>
            <a:r>
              <a:rPr lang="fr-FR" dirty="0" smtClean="0"/>
              <a:t>Des messages d’état de lien </a:t>
            </a:r>
            <a:r>
              <a:rPr lang="fr-FR" dirty="0"/>
              <a:t>DDP (</a:t>
            </a:r>
            <a:r>
              <a:rPr lang="fr-FR" dirty="0" err="1" smtClean="0"/>
              <a:t>Database</a:t>
            </a:r>
            <a:r>
              <a:rPr lang="fr-FR" dirty="0" smtClean="0"/>
              <a:t> Description </a:t>
            </a:r>
            <a:r>
              <a:rPr lang="fr-FR" dirty="0" err="1"/>
              <a:t>Packets</a:t>
            </a:r>
            <a:r>
              <a:rPr lang="fr-FR" dirty="0" smtClean="0"/>
              <a:t>) sont envoyés par chaque nœud à tous les autres routeurs du réseau dans </a:t>
            </a:r>
            <a:r>
              <a:rPr lang="fr-FR" dirty="0" smtClean="0">
                <a:solidFill>
                  <a:srgbClr val="FF0000"/>
                </a:solidFill>
              </a:rPr>
              <a:t>la même zone </a:t>
            </a:r>
            <a:r>
              <a:rPr lang="fr-FR" dirty="0" smtClean="0"/>
              <a:t>OSPF </a:t>
            </a:r>
          </a:p>
          <a:p>
            <a:pPr lvl="1"/>
            <a:r>
              <a:rPr lang="fr-FR" dirty="0" smtClean="0"/>
              <a:t>Exemple:</a:t>
            </a:r>
          </a:p>
          <a:p>
            <a:pPr lvl="2"/>
            <a:r>
              <a:rPr lang="fr-FR" dirty="0" smtClean="0"/>
              <a:t> Routeur A envoie le message suivant à tous les autres routeurs du réseau via multicast</a:t>
            </a:r>
          </a:p>
          <a:p>
            <a:pPr lvl="3"/>
            <a:r>
              <a:rPr lang="fr-FR" dirty="0" smtClean="0"/>
              <a:t>Message « Bonjour , je suis le routeur A et je suis connecté à B par une liaison série de 128kb/s et à G par une liaison série de 256kb/s »</a:t>
            </a:r>
          </a:p>
          <a:p>
            <a:pPr lvl="1"/>
            <a:r>
              <a:rPr lang="fr-FR" dirty="0" smtClean="0"/>
              <a:t>Chaque routeur stocke les informations dans une base de données topologiques</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17</a:t>
            </a:fld>
            <a:endParaRPr lang="fr-BE" dirty="0"/>
          </a:p>
        </p:txBody>
      </p:sp>
    </p:spTree>
    <p:extLst>
      <p:ext uri="{BB962C8B-B14F-4D97-AF65-F5344CB8AC3E}">
        <p14:creationId xmlns:p14="http://schemas.microsoft.com/office/powerpoint/2010/main" val="1942381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r>
              <a:rPr lang="fr-FR" altLang="fr-FR" dirty="0" smtClean="0"/>
              <a:t>OSPF: Fonctionnement</a:t>
            </a:r>
            <a:br>
              <a:rPr lang="fr-FR" altLang="fr-FR" dirty="0" smtClean="0"/>
            </a:br>
            <a:r>
              <a:rPr lang="fr-FR" altLang="fr-FR" dirty="0" smtClean="0"/>
              <a:t>Table de données topologiques</a:t>
            </a:r>
          </a:p>
        </p:txBody>
      </p:sp>
      <p:sp>
        <p:nvSpPr>
          <p:cNvPr id="76803" name="Rectangle 3"/>
          <p:cNvSpPr>
            <a:spLocks noGrp="1" noChangeArrowheads="1"/>
          </p:cNvSpPr>
          <p:nvPr>
            <p:ph sz="half" idx="1"/>
          </p:nvPr>
        </p:nvSpPr>
        <p:spPr>
          <a:xfrm>
            <a:off x="457200" y="1394460"/>
            <a:ext cx="4403822" cy="3931920"/>
          </a:xfrm>
        </p:spPr>
        <p:txBody>
          <a:bodyPr>
            <a:normAutofit/>
          </a:bodyPr>
          <a:lstStyle/>
          <a:p>
            <a:pPr>
              <a:buFont typeface="Wingdings" charset="2"/>
              <a:buChar char="Ø"/>
            </a:pPr>
            <a:r>
              <a:rPr lang="fr-FR" altLang="fr-FR" sz="2000" dirty="0" smtClean="0"/>
              <a:t>Pour la découverte des voisins OSPF utilise les messages Hello</a:t>
            </a:r>
          </a:p>
          <a:p>
            <a:pPr>
              <a:buFont typeface="Wingdings" charset="2"/>
              <a:buChar char="Ø"/>
            </a:pPr>
            <a:r>
              <a:rPr lang="fr-FR" altLang="fr-FR" sz="2000" dirty="0" smtClean="0"/>
              <a:t>Sur chaque routeur:</a:t>
            </a:r>
          </a:p>
          <a:p>
            <a:pPr lvl="1">
              <a:buFont typeface="Wingdings" charset="2"/>
              <a:buChar char="§"/>
            </a:pPr>
            <a:r>
              <a:rPr lang="fr-FR" altLang="fr-FR" sz="1800" dirty="0" smtClean="0"/>
              <a:t>L’algorithme SPF est appliqué pour construire un arbre de recouvrement SPF, dont la racine est le routeur même</a:t>
            </a:r>
          </a:p>
          <a:p>
            <a:pPr lvl="1">
              <a:buFont typeface="Wingdings" charset="2"/>
              <a:buChar char="Ø"/>
            </a:pPr>
            <a:r>
              <a:rPr lang="fr-FR" altLang="fr-FR" sz="1800" dirty="0"/>
              <a:t>Exemple: </a:t>
            </a:r>
          </a:p>
          <a:p>
            <a:pPr lvl="2">
              <a:buFont typeface="Wingdings" charset="2"/>
              <a:buChar char="§"/>
            </a:pPr>
            <a:r>
              <a:rPr lang="fr-FR" altLang="fr-FR" sz="1600" dirty="0"/>
              <a:t>Sur le routeur </a:t>
            </a:r>
            <a:r>
              <a:rPr lang="fr-FR" altLang="fr-FR" sz="1600" dirty="0" smtClean="0"/>
              <a:t>A</a:t>
            </a:r>
            <a:r>
              <a:rPr lang="fr-FR" altLang="fr-FR" sz="1600" dirty="0"/>
              <a:t> </a:t>
            </a:r>
            <a:r>
              <a:rPr lang="fr-FR" altLang="fr-FR" sz="1600" dirty="0" smtClean="0"/>
              <a:t>l’arbre </a:t>
            </a:r>
            <a:r>
              <a:rPr lang="fr-FR" altLang="fr-FR" sz="1600" dirty="0"/>
              <a:t>SPF est </a:t>
            </a:r>
            <a:r>
              <a:rPr lang="fr-FR" altLang="fr-FR" sz="1600" dirty="0" smtClean="0"/>
              <a:t>le suivant </a:t>
            </a:r>
            <a:endParaRPr lang="fr-FR" altLang="fr-FR" sz="1600" dirty="0"/>
          </a:p>
          <a:p>
            <a:pPr lvl="2">
              <a:buFont typeface="Wingdings" charset="2"/>
              <a:buChar char="ü"/>
            </a:pPr>
            <a:endParaRPr lang="fr-FR" altLang="fr-FR" sz="1600" dirty="0"/>
          </a:p>
          <a:p>
            <a:pPr lvl="1">
              <a:buFont typeface="Wingdings" charset="2"/>
              <a:buChar char="§"/>
            </a:pPr>
            <a:endParaRPr lang="fr-FR" altLang="fr-FR" sz="1800" dirty="0" smtClean="0"/>
          </a:p>
        </p:txBody>
      </p:sp>
      <p:grpSp>
        <p:nvGrpSpPr>
          <p:cNvPr id="96" name="Groupe 95"/>
          <p:cNvGrpSpPr/>
          <p:nvPr/>
        </p:nvGrpSpPr>
        <p:grpSpPr>
          <a:xfrm>
            <a:off x="5001103" y="1489348"/>
            <a:ext cx="3835603" cy="3126139"/>
            <a:chOff x="5001103" y="1489348"/>
            <a:chExt cx="3835603" cy="3126139"/>
          </a:xfrm>
        </p:grpSpPr>
        <p:grpSp>
          <p:nvGrpSpPr>
            <p:cNvPr id="82" name="Groupe 81"/>
            <p:cNvGrpSpPr/>
            <p:nvPr/>
          </p:nvGrpSpPr>
          <p:grpSpPr>
            <a:xfrm>
              <a:off x="5001103" y="1489348"/>
              <a:ext cx="3155306" cy="3126139"/>
              <a:chOff x="5001103" y="1489348"/>
              <a:chExt cx="3155306" cy="3126139"/>
            </a:xfrm>
          </p:grpSpPr>
          <p:grpSp>
            <p:nvGrpSpPr>
              <p:cNvPr id="43" name="Groupe 42"/>
              <p:cNvGrpSpPr/>
              <p:nvPr/>
            </p:nvGrpSpPr>
            <p:grpSpPr>
              <a:xfrm>
                <a:off x="5001103" y="1489348"/>
                <a:ext cx="3155306" cy="3126139"/>
                <a:chOff x="5448874" y="2446919"/>
                <a:chExt cx="3155306" cy="3126139"/>
              </a:xfrm>
            </p:grpSpPr>
            <p:grpSp>
              <p:nvGrpSpPr>
                <p:cNvPr id="44" name="Groupe 43"/>
                <p:cNvGrpSpPr/>
                <p:nvPr/>
              </p:nvGrpSpPr>
              <p:grpSpPr>
                <a:xfrm>
                  <a:off x="5724128" y="2641476"/>
                  <a:ext cx="2286000" cy="2931582"/>
                  <a:chOff x="5302250" y="1936751"/>
                  <a:chExt cx="2286000" cy="2931582"/>
                </a:xfrm>
              </p:grpSpPr>
              <p:sp>
                <p:nvSpPr>
                  <p:cNvPr id="64" name="Oval 4"/>
                  <p:cNvSpPr>
                    <a:spLocks noChangeArrowheads="1"/>
                  </p:cNvSpPr>
                  <p:nvPr/>
                </p:nvSpPr>
                <p:spPr bwMode="auto">
                  <a:xfrm>
                    <a:off x="6267979" y="1936751"/>
                    <a:ext cx="550333" cy="369094"/>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defRPr/>
                    </a:pPr>
                    <a:r>
                      <a:rPr lang="fr-FR" sz="1500">
                        <a:latin typeface="Times New Roman" pitchFamily="16" charset="0"/>
                      </a:rPr>
                      <a:t>A</a:t>
                    </a:r>
                  </a:p>
                </p:txBody>
              </p:sp>
              <p:sp>
                <p:nvSpPr>
                  <p:cNvPr id="65" name="Oval 5"/>
                  <p:cNvSpPr>
                    <a:spLocks noChangeArrowheads="1"/>
                  </p:cNvSpPr>
                  <p:nvPr/>
                </p:nvSpPr>
                <p:spPr bwMode="auto">
                  <a:xfrm>
                    <a:off x="5302250" y="3249084"/>
                    <a:ext cx="550333" cy="369094"/>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defRPr/>
                    </a:pPr>
                    <a:r>
                      <a:rPr lang="fr-FR" sz="1500">
                        <a:latin typeface="Times New Roman" pitchFamily="16" charset="0"/>
                      </a:rPr>
                      <a:t>C</a:t>
                    </a:r>
                  </a:p>
                </p:txBody>
              </p:sp>
              <p:sp>
                <p:nvSpPr>
                  <p:cNvPr id="66" name="Oval 6"/>
                  <p:cNvSpPr>
                    <a:spLocks noChangeArrowheads="1"/>
                  </p:cNvSpPr>
                  <p:nvPr/>
                </p:nvSpPr>
                <p:spPr bwMode="auto">
                  <a:xfrm>
                    <a:off x="5314157" y="2536032"/>
                    <a:ext cx="550333" cy="36909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defRPr/>
                    </a:pPr>
                    <a:r>
                      <a:rPr lang="fr-FR" sz="1500">
                        <a:latin typeface="Times New Roman" pitchFamily="16" charset="0"/>
                      </a:rPr>
                      <a:t>B</a:t>
                    </a:r>
                  </a:p>
                </p:txBody>
              </p:sp>
              <p:sp>
                <p:nvSpPr>
                  <p:cNvPr id="67" name="Oval 7"/>
                  <p:cNvSpPr>
                    <a:spLocks noChangeArrowheads="1"/>
                  </p:cNvSpPr>
                  <p:nvPr/>
                </p:nvSpPr>
                <p:spPr bwMode="auto">
                  <a:xfrm>
                    <a:off x="6977063" y="2561167"/>
                    <a:ext cx="550333" cy="370417"/>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defRPr/>
                    </a:pPr>
                    <a:r>
                      <a:rPr lang="fr-FR" sz="1500">
                        <a:latin typeface="Times New Roman" pitchFamily="16" charset="0"/>
                      </a:rPr>
                      <a:t>G</a:t>
                    </a:r>
                  </a:p>
                </p:txBody>
              </p:sp>
              <p:sp>
                <p:nvSpPr>
                  <p:cNvPr id="68" name="Oval 8"/>
                  <p:cNvSpPr>
                    <a:spLocks noChangeArrowheads="1"/>
                  </p:cNvSpPr>
                  <p:nvPr/>
                </p:nvSpPr>
                <p:spPr bwMode="auto">
                  <a:xfrm>
                    <a:off x="7026011" y="3213365"/>
                    <a:ext cx="550333" cy="36909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defRPr/>
                    </a:pPr>
                    <a:r>
                      <a:rPr lang="fr-FR" sz="1500">
                        <a:latin typeface="Times New Roman" pitchFamily="16" charset="0"/>
                      </a:rPr>
                      <a:t>F</a:t>
                    </a:r>
                  </a:p>
                </p:txBody>
              </p:sp>
              <p:sp>
                <p:nvSpPr>
                  <p:cNvPr id="69" name="Oval 9"/>
                  <p:cNvSpPr>
                    <a:spLocks noChangeArrowheads="1"/>
                  </p:cNvSpPr>
                  <p:nvPr/>
                </p:nvSpPr>
                <p:spPr bwMode="auto">
                  <a:xfrm>
                    <a:off x="7014104" y="3820583"/>
                    <a:ext cx="550333" cy="370417"/>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defRPr/>
                    </a:pPr>
                    <a:r>
                      <a:rPr lang="fr-FR" sz="1500">
                        <a:latin typeface="Times New Roman" pitchFamily="16" charset="0"/>
                      </a:rPr>
                      <a:t>E</a:t>
                    </a:r>
                  </a:p>
                </p:txBody>
              </p:sp>
              <p:sp>
                <p:nvSpPr>
                  <p:cNvPr id="70" name="Oval 10"/>
                  <p:cNvSpPr>
                    <a:spLocks noChangeArrowheads="1"/>
                  </p:cNvSpPr>
                  <p:nvPr/>
                </p:nvSpPr>
                <p:spPr bwMode="auto">
                  <a:xfrm>
                    <a:off x="7037917" y="4499240"/>
                    <a:ext cx="550333" cy="36909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defRPr/>
                    </a:pPr>
                    <a:r>
                      <a:rPr lang="fr-FR" sz="1500">
                        <a:latin typeface="Times New Roman" pitchFamily="16" charset="0"/>
                      </a:rPr>
                      <a:t>D</a:t>
                    </a:r>
                  </a:p>
                </p:txBody>
              </p:sp>
              <p:sp>
                <p:nvSpPr>
                  <p:cNvPr id="71" name="Line 11"/>
                  <p:cNvSpPr>
                    <a:spLocks noChangeShapeType="1"/>
                  </p:cNvSpPr>
                  <p:nvPr/>
                </p:nvSpPr>
                <p:spPr bwMode="auto">
                  <a:xfrm>
                    <a:off x="6744230" y="2218532"/>
                    <a:ext cx="501386" cy="361156"/>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fr-FR" sz="1500"/>
                  </a:p>
                </p:txBody>
              </p:sp>
              <p:sp>
                <p:nvSpPr>
                  <p:cNvPr id="72" name="Line 12"/>
                  <p:cNvSpPr>
                    <a:spLocks noChangeShapeType="1"/>
                  </p:cNvSpPr>
                  <p:nvPr/>
                </p:nvSpPr>
                <p:spPr bwMode="auto">
                  <a:xfrm flipH="1">
                    <a:off x="5717646" y="2235729"/>
                    <a:ext cx="611188" cy="308240"/>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fr-FR" sz="1500"/>
                  </a:p>
                </p:txBody>
              </p:sp>
              <p:sp>
                <p:nvSpPr>
                  <p:cNvPr id="73" name="Line 13"/>
                  <p:cNvSpPr>
                    <a:spLocks noChangeShapeType="1"/>
                  </p:cNvSpPr>
                  <p:nvPr/>
                </p:nvSpPr>
                <p:spPr bwMode="auto">
                  <a:xfrm>
                    <a:off x="5570803" y="2905125"/>
                    <a:ext cx="0" cy="317500"/>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fr-FR" sz="1500"/>
                  </a:p>
                </p:txBody>
              </p:sp>
              <p:sp>
                <p:nvSpPr>
                  <p:cNvPr id="74" name="Line 14"/>
                  <p:cNvSpPr>
                    <a:spLocks noChangeShapeType="1"/>
                  </p:cNvSpPr>
                  <p:nvPr/>
                </p:nvSpPr>
                <p:spPr bwMode="auto">
                  <a:xfrm>
                    <a:off x="7270750" y="2931584"/>
                    <a:ext cx="0" cy="298979"/>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fr-FR" sz="1500"/>
                  </a:p>
                </p:txBody>
              </p:sp>
              <p:sp>
                <p:nvSpPr>
                  <p:cNvPr id="75" name="Line 15"/>
                  <p:cNvSpPr>
                    <a:spLocks noChangeShapeType="1"/>
                  </p:cNvSpPr>
                  <p:nvPr/>
                </p:nvSpPr>
                <p:spPr bwMode="auto">
                  <a:xfrm>
                    <a:off x="7294563" y="3582459"/>
                    <a:ext cx="0" cy="255323"/>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fr-FR" sz="1500"/>
                  </a:p>
                </p:txBody>
              </p:sp>
              <p:sp>
                <p:nvSpPr>
                  <p:cNvPr id="76" name="Line 16"/>
                  <p:cNvSpPr>
                    <a:spLocks noChangeShapeType="1"/>
                  </p:cNvSpPr>
                  <p:nvPr/>
                </p:nvSpPr>
                <p:spPr bwMode="auto">
                  <a:xfrm>
                    <a:off x="7294562" y="4172479"/>
                    <a:ext cx="11907" cy="361157"/>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fr-FR" sz="1500"/>
                  </a:p>
                </p:txBody>
              </p:sp>
            </p:grpSp>
            <p:sp>
              <p:nvSpPr>
                <p:cNvPr id="45" name="ZoneTexte 44"/>
                <p:cNvSpPr txBox="1"/>
                <p:nvPr/>
              </p:nvSpPr>
              <p:spPr>
                <a:xfrm>
                  <a:off x="6355531" y="2848855"/>
                  <a:ext cx="391454" cy="215444"/>
                </a:xfrm>
                <a:prstGeom prst="rect">
                  <a:avLst/>
                </a:prstGeom>
                <a:noFill/>
              </p:spPr>
              <p:txBody>
                <a:bodyPr wrap="none" rtlCol="0">
                  <a:spAutoFit/>
                </a:bodyPr>
                <a:lstStyle/>
                <a:p>
                  <a:r>
                    <a:rPr lang="fr-FR" sz="800" dirty="0" smtClean="0"/>
                    <a:t>F0/0</a:t>
                  </a:r>
                </a:p>
              </p:txBody>
            </p:sp>
            <p:sp>
              <p:nvSpPr>
                <p:cNvPr id="46" name="ZoneTexte 45"/>
                <p:cNvSpPr txBox="1"/>
                <p:nvPr/>
              </p:nvSpPr>
              <p:spPr>
                <a:xfrm>
                  <a:off x="7165988" y="2874890"/>
                  <a:ext cx="391454" cy="215444"/>
                </a:xfrm>
                <a:prstGeom prst="rect">
                  <a:avLst/>
                </a:prstGeom>
                <a:noFill/>
              </p:spPr>
              <p:txBody>
                <a:bodyPr wrap="none" rtlCol="0">
                  <a:spAutoFit/>
                </a:bodyPr>
                <a:lstStyle/>
                <a:p>
                  <a:r>
                    <a:rPr lang="fr-FR" sz="800" dirty="0" smtClean="0"/>
                    <a:t>F0/1</a:t>
                  </a:r>
                </a:p>
              </p:txBody>
            </p:sp>
            <p:sp>
              <p:nvSpPr>
                <p:cNvPr id="47" name="ZoneTexte 46"/>
                <p:cNvSpPr txBox="1"/>
                <p:nvPr/>
              </p:nvSpPr>
              <p:spPr>
                <a:xfrm>
                  <a:off x="7667494" y="3609815"/>
                  <a:ext cx="391454" cy="215444"/>
                </a:xfrm>
                <a:prstGeom prst="rect">
                  <a:avLst/>
                </a:prstGeom>
                <a:noFill/>
              </p:spPr>
              <p:txBody>
                <a:bodyPr wrap="none" rtlCol="0">
                  <a:spAutoFit/>
                </a:bodyPr>
                <a:lstStyle/>
                <a:p>
                  <a:r>
                    <a:rPr lang="fr-FR" sz="800" dirty="0" smtClean="0"/>
                    <a:t>F0/0</a:t>
                  </a:r>
                </a:p>
              </p:txBody>
            </p:sp>
            <p:sp>
              <p:nvSpPr>
                <p:cNvPr id="48" name="ZoneTexte 47"/>
                <p:cNvSpPr txBox="1"/>
                <p:nvPr/>
              </p:nvSpPr>
              <p:spPr>
                <a:xfrm>
                  <a:off x="7692628" y="4241638"/>
                  <a:ext cx="391454" cy="215444"/>
                </a:xfrm>
                <a:prstGeom prst="rect">
                  <a:avLst/>
                </a:prstGeom>
                <a:noFill/>
              </p:spPr>
              <p:txBody>
                <a:bodyPr wrap="none" rtlCol="0">
                  <a:spAutoFit/>
                </a:bodyPr>
                <a:lstStyle/>
                <a:p>
                  <a:r>
                    <a:rPr lang="fr-FR" sz="800" dirty="0" smtClean="0"/>
                    <a:t>F0/2</a:t>
                  </a:r>
                </a:p>
              </p:txBody>
            </p:sp>
            <p:sp>
              <p:nvSpPr>
                <p:cNvPr id="49" name="ZoneTexte 48"/>
                <p:cNvSpPr txBox="1"/>
                <p:nvPr/>
              </p:nvSpPr>
              <p:spPr>
                <a:xfrm>
                  <a:off x="7667494" y="4876103"/>
                  <a:ext cx="391454" cy="215444"/>
                </a:xfrm>
                <a:prstGeom prst="rect">
                  <a:avLst/>
                </a:prstGeom>
                <a:noFill/>
              </p:spPr>
              <p:txBody>
                <a:bodyPr wrap="none" rtlCol="0">
                  <a:spAutoFit/>
                </a:bodyPr>
                <a:lstStyle/>
                <a:p>
                  <a:r>
                    <a:rPr lang="fr-FR" sz="800" dirty="0" smtClean="0"/>
                    <a:t>F0/1</a:t>
                  </a:r>
                </a:p>
              </p:txBody>
            </p:sp>
            <p:sp>
              <p:nvSpPr>
                <p:cNvPr id="50" name="ZoneTexte 49"/>
                <p:cNvSpPr txBox="1"/>
                <p:nvPr/>
              </p:nvSpPr>
              <p:spPr>
                <a:xfrm>
                  <a:off x="5626361" y="3592348"/>
                  <a:ext cx="391454" cy="215444"/>
                </a:xfrm>
                <a:prstGeom prst="rect">
                  <a:avLst/>
                </a:prstGeom>
                <a:noFill/>
              </p:spPr>
              <p:txBody>
                <a:bodyPr wrap="none" rtlCol="0">
                  <a:spAutoFit/>
                </a:bodyPr>
                <a:lstStyle/>
                <a:p>
                  <a:r>
                    <a:rPr lang="fr-FR" sz="800" dirty="0" smtClean="0"/>
                    <a:t>F0/1</a:t>
                  </a:r>
                </a:p>
              </p:txBody>
            </p:sp>
            <p:sp>
              <p:nvSpPr>
                <p:cNvPr id="51" name="Line 11"/>
                <p:cNvSpPr>
                  <a:spLocks noChangeShapeType="1"/>
                </p:cNvSpPr>
                <p:nvPr/>
              </p:nvSpPr>
              <p:spPr bwMode="auto">
                <a:xfrm flipV="1">
                  <a:off x="7240191" y="2679068"/>
                  <a:ext cx="317252" cy="148195"/>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fr-FR" sz="1500"/>
                </a:p>
              </p:txBody>
            </p:sp>
            <p:sp>
              <p:nvSpPr>
                <p:cNvPr id="52" name="Nuage 51"/>
                <p:cNvSpPr/>
                <p:nvPr/>
              </p:nvSpPr>
              <p:spPr>
                <a:xfrm>
                  <a:off x="7513716" y="2477732"/>
                  <a:ext cx="1090464" cy="516609"/>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sz="1200" dirty="0" smtClean="0"/>
                    <a:t>SR-A</a:t>
                  </a:r>
                  <a:endParaRPr lang="fr-FR" sz="1200" dirty="0"/>
                </a:p>
              </p:txBody>
            </p:sp>
            <p:sp>
              <p:nvSpPr>
                <p:cNvPr id="53" name="ZoneTexte 52"/>
                <p:cNvSpPr txBox="1"/>
                <p:nvPr/>
              </p:nvSpPr>
              <p:spPr>
                <a:xfrm>
                  <a:off x="7122262" y="2446919"/>
                  <a:ext cx="391454" cy="215444"/>
                </a:xfrm>
                <a:prstGeom prst="rect">
                  <a:avLst/>
                </a:prstGeom>
                <a:noFill/>
              </p:spPr>
              <p:txBody>
                <a:bodyPr wrap="none" rtlCol="0">
                  <a:spAutoFit/>
                </a:bodyPr>
                <a:lstStyle/>
                <a:p>
                  <a:r>
                    <a:rPr lang="fr-FR" sz="800" dirty="0" smtClean="0"/>
                    <a:t>F0/2</a:t>
                  </a:r>
                </a:p>
              </p:txBody>
            </p:sp>
            <p:sp>
              <p:nvSpPr>
                <p:cNvPr id="54" name="ZoneTexte 53"/>
                <p:cNvSpPr txBox="1"/>
                <p:nvPr/>
              </p:nvSpPr>
              <p:spPr>
                <a:xfrm>
                  <a:off x="5448874" y="4651738"/>
                  <a:ext cx="670376" cy="276999"/>
                </a:xfrm>
                <a:prstGeom prst="rect">
                  <a:avLst/>
                </a:prstGeom>
                <a:noFill/>
              </p:spPr>
              <p:txBody>
                <a:bodyPr wrap="none" rtlCol="0">
                  <a:spAutoFit/>
                </a:bodyPr>
                <a:lstStyle/>
                <a:p>
                  <a:r>
                    <a:rPr lang="fr-FR" sz="1200" dirty="0" smtClean="0"/>
                    <a:t>SR-DC</a:t>
                  </a:r>
                  <a:endParaRPr lang="fr-FR" sz="1200" dirty="0"/>
                </a:p>
              </p:txBody>
            </p:sp>
            <p:sp>
              <p:nvSpPr>
                <p:cNvPr id="55" name="ZoneTexte 54"/>
                <p:cNvSpPr txBox="1"/>
                <p:nvPr/>
              </p:nvSpPr>
              <p:spPr>
                <a:xfrm>
                  <a:off x="6801680" y="3090334"/>
                  <a:ext cx="671979" cy="276999"/>
                </a:xfrm>
                <a:prstGeom prst="rect">
                  <a:avLst/>
                </a:prstGeom>
                <a:noFill/>
              </p:spPr>
              <p:txBody>
                <a:bodyPr wrap="none" rtlCol="0">
                  <a:spAutoFit/>
                </a:bodyPr>
                <a:lstStyle/>
                <a:p>
                  <a:r>
                    <a:rPr lang="fr-FR" sz="1200" dirty="0" smtClean="0"/>
                    <a:t>SR-AG</a:t>
                  </a:r>
                  <a:endParaRPr lang="fr-FR" sz="1200" dirty="0"/>
                </a:p>
              </p:txBody>
            </p:sp>
            <p:sp>
              <p:nvSpPr>
                <p:cNvPr id="56" name="ZoneTexte 55"/>
                <p:cNvSpPr txBox="1"/>
                <p:nvPr/>
              </p:nvSpPr>
              <p:spPr>
                <a:xfrm>
                  <a:off x="7042827" y="4313935"/>
                  <a:ext cx="646331" cy="276999"/>
                </a:xfrm>
                <a:prstGeom prst="rect">
                  <a:avLst/>
                </a:prstGeom>
                <a:noFill/>
              </p:spPr>
              <p:txBody>
                <a:bodyPr wrap="none" rtlCol="0">
                  <a:spAutoFit/>
                </a:bodyPr>
                <a:lstStyle/>
                <a:p>
                  <a:r>
                    <a:rPr lang="fr-FR" sz="1200" dirty="0" smtClean="0"/>
                    <a:t>SR-FE</a:t>
                  </a:r>
                  <a:endParaRPr lang="fr-FR" sz="1200" dirty="0"/>
                </a:p>
              </p:txBody>
            </p:sp>
            <p:sp>
              <p:nvSpPr>
                <p:cNvPr id="57" name="ZoneTexte 56"/>
                <p:cNvSpPr txBox="1"/>
                <p:nvPr/>
              </p:nvSpPr>
              <p:spPr>
                <a:xfrm>
                  <a:off x="7114038" y="3611760"/>
                  <a:ext cx="663964" cy="276999"/>
                </a:xfrm>
                <a:prstGeom prst="rect">
                  <a:avLst/>
                </a:prstGeom>
                <a:noFill/>
              </p:spPr>
              <p:txBody>
                <a:bodyPr wrap="none" rtlCol="0">
                  <a:spAutoFit/>
                </a:bodyPr>
                <a:lstStyle/>
                <a:p>
                  <a:r>
                    <a:rPr lang="fr-FR" sz="1200" dirty="0" smtClean="0"/>
                    <a:t>SR-GF</a:t>
                  </a:r>
                  <a:endParaRPr lang="fr-FR" sz="1200" dirty="0"/>
                </a:p>
              </p:txBody>
            </p:sp>
            <p:sp>
              <p:nvSpPr>
                <p:cNvPr id="58" name="ZoneTexte 57"/>
                <p:cNvSpPr txBox="1"/>
                <p:nvPr/>
              </p:nvSpPr>
              <p:spPr>
                <a:xfrm>
                  <a:off x="7060032" y="4932513"/>
                  <a:ext cx="662361" cy="276999"/>
                </a:xfrm>
                <a:prstGeom prst="rect">
                  <a:avLst/>
                </a:prstGeom>
                <a:noFill/>
              </p:spPr>
              <p:txBody>
                <a:bodyPr wrap="none" rtlCol="0">
                  <a:spAutoFit/>
                </a:bodyPr>
                <a:lstStyle/>
                <a:p>
                  <a:r>
                    <a:rPr lang="fr-FR" sz="1200" dirty="0" smtClean="0"/>
                    <a:t>SR-DE</a:t>
                  </a:r>
                  <a:endParaRPr lang="fr-FR" sz="1200" dirty="0"/>
                </a:p>
              </p:txBody>
            </p:sp>
            <p:sp>
              <p:nvSpPr>
                <p:cNvPr id="59" name="ZoneTexte 58"/>
                <p:cNvSpPr txBox="1"/>
                <p:nvPr/>
              </p:nvSpPr>
              <p:spPr>
                <a:xfrm>
                  <a:off x="5931373" y="3658099"/>
                  <a:ext cx="662361" cy="276999"/>
                </a:xfrm>
                <a:prstGeom prst="rect">
                  <a:avLst/>
                </a:prstGeom>
                <a:noFill/>
              </p:spPr>
              <p:txBody>
                <a:bodyPr wrap="none" rtlCol="0">
                  <a:spAutoFit/>
                </a:bodyPr>
                <a:lstStyle/>
                <a:p>
                  <a:r>
                    <a:rPr lang="fr-FR" sz="1200" dirty="0" smtClean="0"/>
                    <a:t>SR-CB</a:t>
                  </a:r>
                  <a:endParaRPr lang="fr-FR" sz="1200" dirty="0"/>
                </a:p>
              </p:txBody>
            </p:sp>
            <p:sp>
              <p:nvSpPr>
                <p:cNvPr id="60" name="ZoneTexte 59"/>
                <p:cNvSpPr txBox="1"/>
                <p:nvPr/>
              </p:nvSpPr>
              <p:spPr>
                <a:xfrm>
                  <a:off x="5792077" y="2826836"/>
                  <a:ext cx="654346" cy="276999"/>
                </a:xfrm>
                <a:prstGeom prst="rect">
                  <a:avLst/>
                </a:prstGeom>
                <a:noFill/>
              </p:spPr>
              <p:txBody>
                <a:bodyPr wrap="none" rtlCol="0">
                  <a:spAutoFit/>
                </a:bodyPr>
                <a:lstStyle/>
                <a:p>
                  <a:r>
                    <a:rPr lang="fr-FR" sz="1200" dirty="0" smtClean="0"/>
                    <a:t>SR-BA</a:t>
                  </a:r>
                  <a:endParaRPr lang="fr-FR" sz="1200" dirty="0"/>
                </a:p>
              </p:txBody>
            </p:sp>
            <p:cxnSp>
              <p:nvCxnSpPr>
                <p:cNvPr id="62" name="Connecteur droit 61"/>
                <p:cNvCxnSpPr>
                  <a:stCxn id="65" idx="4"/>
                  <a:endCxn id="54" idx="0"/>
                </p:cNvCxnSpPr>
                <p:nvPr/>
              </p:nvCxnSpPr>
              <p:spPr>
                <a:xfrm flipH="1">
                  <a:off x="5784062" y="4322903"/>
                  <a:ext cx="215233" cy="328835"/>
                </a:xfrm>
                <a:prstGeom prst="line">
                  <a:avLst/>
                </a:prstGeom>
              </p:spPr>
              <p:style>
                <a:lnRef idx="1">
                  <a:schemeClr val="accent1"/>
                </a:lnRef>
                <a:fillRef idx="0">
                  <a:schemeClr val="accent1"/>
                </a:fillRef>
                <a:effectRef idx="0">
                  <a:schemeClr val="accent1"/>
                </a:effectRef>
                <a:fontRef idx="minor">
                  <a:schemeClr val="tx1"/>
                </a:fontRef>
              </p:style>
            </p:cxnSp>
          </p:grpSp>
          <p:sp>
            <p:nvSpPr>
              <p:cNvPr id="85" name="ZoneTexte 84"/>
              <p:cNvSpPr txBox="1"/>
              <p:nvPr/>
            </p:nvSpPr>
            <p:spPr>
              <a:xfrm>
                <a:off x="5084769" y="3365332"/>
                <a:ext cx="391454" cy="215444"/>
              </a:xfrm>
              <a:prstGeom prst="rect">
                <a:avLst/>
              </a:prstGeom>
              <a:noFill/>
            </p:spPr>
            <p:txBody>
              <a:bodyPr wrap="none" rtlCol="0">
                <a:spAutoFit/>
              </a:bodyPr>
              <a:lstStyle/>
              <a:p>
                <a:r>
                  <a:rPr lang="fr-FR" sz="800" dirty="0" smtClean="0"/>
                  <a:t>F0/2</a:t>
                </a:r>
              </a:p>
            </p:txBody>
          </p:sp>
        </p:grpSp>
        <p:sp>
          <p:nvSpPr>
            <p:cNvPr id="87" name="Nuage 86"/>
            <p:cNvSpPr/>
            <p:nvPr/>
          </p:nvSpPr>
          <p:spPr>
            <a:xfrm>
              <a:off x="7746242" y="2238862"/>
              <a:ext cx="1090464" cy="516609"/>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sz="1200" dirty="0" smtClean="0"/>
                <a:t>SR-G</a:t>
              </a:r>
              <a:endParaRPr lang="fr-FR" sz="1200" dirty="0"/>
            </a:p>
          </p:txBody>
        </p:sp>
        <p:cxnSp>
          <p:nvCxnSpPr>
            <p:cNvPr id="86" name="Connecteur droit 85"/>
            <p:cNvCxnSpPr>
              <a:stCxn id="67" idx="6"/>
              <a:endCxn id="87" idx="2"/>
            </p:cNvCxnSpPr>
            <p:nvPr/>
          </p:nvCxnSpPr>
          <p:spPr>
            <a:xfrm>
              <a:off x="7501503" y="2493530"/>
              <a:ext cx="248121" cy="3637"/>
            </a:xfrm>
            <a:prstGeom prst="line">
              <a:avLst/>
            </a:prstGeom>
          </p:spPr>
          <p:style>
            <a:lnRef idx="1">
              <a:schemeClr val="accent1"/>
            </a:lnRef>
            <a:fillRef idx="0">
              <a:schemeClr val="accent1"/>
            </a:fillRef>
            <a:effectRef idx="0">
              <a:schemeClr val="accent1"/>
            </a:effectRef>
            <a:fontRef idx="minor">
              <a:schemeClr val="tx1"/>
            </a:fontRef>
          </p:style>
        </p:cxnSp>
        <p:sp>
          <p:nvSpPr>
            <p:cNvPr id="91" name="ZoneTexte 90"/>
            <p:cNvSpPr txBox="1"/>
            <p:nvPr/>
          </p:nvSpPr>
          <p:spPr>
            <a:xfrm>
              <a:off x="7406733" y="2287527"/>
              <a:ext cx="391454" cy="215444"/>
            </a:xfrm>
            <a:prstGeom prst="rect">
              <a:avLst/>
            </a:prstGeom>
            <a:noFill/>
          </p:spPr>
          <p:txBody>
            <a:bodyPr wrap="none" rtlCol="0">
              <a:spAutoFit/>
            </a:bodyPr>
            <a:lstStyle/>
            <a:p>
              <a:r>
                <a:rPr lang="fr-FR" sz="800" dirty="0" smtClean="0"/>
                <a:t>F0/2</a:t>
              </a:r>
            </a:p>
          </p:txBody>
        </p:sp>
        <p:sp>
          <p:nvSpPr>
            <p:cNvPr id="92" name="ZoneTexte 91"/>
            <p:cNvSpPr txBox="1"/>
            <p:nvPr/>
          </p:nvSpPr>
          <p:spPr>
            <a:xfrm>
              <a:off x="5835425" y="3694167"/>
              <a:ext cx="662361" cy="276999"/>
            </a:xfrm>
            <a:prstGeom prst="rect">
              <a:avLst/>
            </a:prstGeom>
            <a:noFill/>
          </p:spPr>
          <p:txBody>
            <a:bodyPr wrap="none" rtlCol="0">
              <a:spAutoFit/>
            </a:bodyPr>
            <a:lstStyle/>
            <a:p>
              <a:r>
                <a:rPr lang="fr-FR" sz="1200" dirty="0" smtClean="0"/>
                <a:t>SR-EC</a:t>
              </a:r>
              <a:endParaRPr lang="fr-FR" sz="1200" dirty="0"/>
            </a:p>
          </p:txBody>
        </p:sp>
        <p:cxnSp>
          <p:nvCxnSpPr>
            <p:cNvPr id="93" name="Connecteur droit 92"/>
            <p:cNvCxnSpPr>
              <a:stCxn id="65" idx="5"/>
              <a:endCxn id="92" idx="0"/>
            </p:cNvCxnSpPr>
            <p:nvPr/>
          </p:nvCxnSpPr>
          <p:spPr>
            <a:xfrm>
              <a:off x="5746096" y="3311279"/>
              <a:ext cx="420510" cy="382888"/>
            </a:xfrm>
            <a:prstGeom prst="line">
              <a:avLst/>
            </a:prstGeom>
          </p:spPr>
          <p:style>
            <a:lnRef idx="1">
              <a:schemeClr val="accent1"/>
            </a:lnRef>
            <a:fillRef idx="0">
              <a:schemeClr val="accent1"/>
            </a:fillRef>
            <a:effectRef idx="0">
              <a:schemeClr val="accent1"/>
            </a:effectRef>
            <a:fontRef idx="minor">
              <a:schemeClr val="tx1"/>
            </a:fontRef>
          </p:style>
        </p:cxnSp>
        <p:sp>
          <p:nvSpPr>
            <p:cNvPr id="98" name="ZoneTexte 97"/>
            <p:cNvSpPr txBox="1"/>
            <p:nvPr/>
          </p:nvSpPr>
          <p:spPr>
            <a:xfrm>
              <a:off x="5751026" y="3276321"/>
              <a:ext cx="391454" cy="215444"/>
            </a:xfrm>
            <a:prstGeom prst="rect">
              <a:avLst/>
            </a:prstGeom>
            <a:noFill/>
          </p:spPr>
          <p:txBody>
            <a:bodyPr wrap="none" rtlCol="0">
              <a:spAutoFit/>
            </a:bodyPr>
            <a:lstStyle/>
            <a:p>
              <a:r>
                <a:rPr lang="fr-FR" sz="800" dirty="0" smtClean="0"/>
                <a:t>F0/0</a:t>
              </a:r>
            </a:p>
          </p:txBody>
        </p:sp>
      </p:grpSp>
      <p:sp>
        <p:nvSpPr>
          <p:cNvPr id="2" name="Espace réservé du numéro de diapositive 1"/>
          <p:cNvSpPr>
            <a:spLocks noGrp="1"/>
          </p:cNvSpPr>
          <p:nvPr>
            <p:ph type="sldNum" sz="quarter" idx="12"/>
          </p:nvPr>
        </p:nvSpPr>
        <p:spPr/>
        <p:txBody>
          <a:bodyPr/>
          <a:lstStyle/>
          <a:p>
            <a:fld id="{CF4668DC-857F-487D-BFFA-8C0CA5037977}" type="slidenum">
              <a:rPr lang="fr-BE" smtClean="0"/>
              <a:t>18</a:t>
            </a:fld>
            <a:endParaRPr lang="fr-BE" dirty="0"/>
          </a:p>
        </p:txBody>
      </p:sp>
    </p:spTree>
    <p:extLst>
      <p:ext uri="{BB962C8B-B14F-4D97-AF65-F5344CB8AC3E}">
        <p14:creationId xmlns:p14="http://schemas.microsoft.com/office/powerpoint/2010/main" val="2380802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19"/>
          <p:cNvSpPr>
            <a:spLocks noGrp="1" noChangeArrowheads="1"/>
          </p:cNvSpPr>
          <p:nvPr>
            <p:ph type="title"/>
          </p:nvPr>
        </p:nvSpPr>
        <p:spPr/>
        <p:txBody>
          <a:bodyPr>
            <a:normAutofit/>
          </a:bodyPr>
          <a:lstStyle/>
          <a:p>
            <a:pPr eaLnBrk="1" hangingPunct="1"/>
            <a:r>
              <a:rPr lang="fr-FR" altLang="fr-FR" dirty="0" smtClean="0"/>
              <a:t>OSPF: Arbre SPF et Route OSPF</a:t>
            </a:r>
          </a:p>
        </p:txBody>
      </p:sp>
      <p:sp>
        <p:nvSpPr>
          <p:cNvPr id="50" name="Espace réservé du texte 49"/>
          <p:cNvSpPr>
            <a:spLocks noGrp="1"/>
          </p:cNvSpPr>
          <p:nvPr>
            <p:ph type="body" idx="1"/>
          </p:nvPr>
        </p:nvSpPr>
        <p:spPr/>
        <p:txBody>
          <a:bodyPr/>
          <a:lstStyle/>
          <a:p>
            <a:r>
              <a:rPr lang="fr-FR" dirty="0" smtClean="0"/>
              <a:t>Arbre SPF sur le routeur A</a:t>
            </a:r>
            <a:endParaRPr lang="fr-FR" dirty="0"/>
          </a:p>
        </p:txBody>
      </p:sp>
      <p:graphicFrame>
        <p:nvGraphicFramePr>
          <p:cNvPr id="4" name="Espace réservé du contenu 3"/>
          <p:cNvGraphicFramePr>
            <a:graphicFrameLocks noGrp="1"/>
          </p:cNvGraphicFramePr>
          <p:nvPr>
            <p:ph sz="half" idx="2"/>
            <p:extLst>
              <p:ext uri="{D42A27DB-BD31-4B8C-83A1-F6EECF244321}">
                <p14:modId xmlns:p14="http://schemas.microsoft.com/office/powerpoint/2010/main" val="3231301596"/>
              </p:ext>
            </p:extLst>
          </p:nvPr>
        </p:nvGraphicFramePr>
        <p:xfrm>
          <a:off x="4735239" y="1991653"/>
          <a:ext cx="4301256" cy="3595129"/>
        </p:xfrm>
        <a:graphic>
          <a:graphicData uri="http://schemas.openxmlformats.org/drawingml/2006/table">
            <a:tbl>
              <a:tblPr firstRow="1" bandRow="1">
                <a:tableStyleId>{5C22544A-7EE6-4342-B048-85BDC9FD1C3A}</a:tableStyleId>
              </a:tblPr>
              <a:tblGrid>
                <a:gridCol w="772865"/>
                <a:gridCol w="1224136"/>
                <a:gridCol w="936104"/>
                <a:gridCol w="1368151"/>
              </a:tblGrid>
              <a:tr h="560875">
                <a:tc>
                  <a:txBody>
                    <a:bodyPr/>
                    <a:lstStyle/>
                    <a:p>
                      <a:r>
                        <a:rPr lang="fr-FR" sz="1100" dirty="0" smtClean="0"/>
                        <a:t>Type de route</a:t>
                      </a:r>
                      <a:endParaRPr lang="fr-FR" sz="1100" dirty="0"/>
                    </a:p>
                  </a:txBody>
                  <a:tcPr marL="89032" marR="89032"/>
                </a:tc>
                <a:tc>
                  <a:txBody>
                    <a:bodyPr/>
                    <a:lstStyle/>
                    <a:p>
                      <a:r>
                        <a:rPr lang="fr-FR" sz="1100" dirty="0" smtClean="0"/>
                        <a:t>Préfix</a:t>
                      </a:r>
                      <a:r>
                        <a:rPr lang="fr-FR" sz="1100" baseline="0" dirty="0" smtClean="0"/>
                        <a:t> de destination</a:t>
                      </a:r>
                      <a:endParaRPr lang="fr-FR" sz="1100" dirty="0"/>
                    </a:p>
                  </a:txBody>
                  <a:tcPr marL="89032" marR="89032"/>
                </a:tc>
                <a:tc>
                  <a:txBody>
                    <a:bodyPr/>
                    <a:lstStyle/>
                    <a:p>
                      <a:r>
                        <a:rPr lang="fr-FR" sz="1100" dirty="0" err="1" smtClean="0"/>
                        <a:t>Next</a:t>
                      </a:r>
                      <a:r>
                        <a:rPr lang="fr-FR" sz="1100" dirty="0" smtClean="0"/>
                        <a:t>-hop</a:t>
                      </a:r>
                      <a:endParaRPr lang="fr-FR" sz="1100" dirty="0"/>
                    </a:p>
                  </a:txBody>
                  <a:tcPr marL="89032" marR="89032"/>
                </a:tc>
                <a:tc>
                  <a:txBody>
                    <a:bodyPr/>
                    <a:lstStyle/>
                    <a:p>
                      <a:r>
                        <a:rPr lang="fr-FR" sz="1100" dirty="0" smtClean="0"/>
                        <a:t>Distance</a:t>
                      </a:r>
                      <a:r>
                        <a:rPr lang="fr-FR" sz="1100" baseline="0" dirty="0" smtClean="0"/>
                        <a:t> Administrative</a:t>
                      </a:r>
                      <a:endParaRPr lang="fr-FR" sz="1100" dirty="0"/>
                    </a:p>
                  </a:txBody>
                  <a:tcPr marL="89032" marR="89032"/>
                </a:tc>
              </a:tr>
              <a:tr h="289726">
                <a:tc>
                  <a:txBody>
                    <a:bodyPr/>
                    <a:lstStyle/>
                    <a:p>
                      <a:r>
                        <a:rPr lang="fr-FR" sz="1100" dirty="0" smtClean="0">
                          <a:solidFill>
                            <a:srgbClr val="0070C0"/>
                          </a:solidFill>
                        </a:rPr>
                        <a:t>O (OSPF)</a:t>
                      </a:r>
                      <a:endParaRPr lang="fr-FR" sz="1100" dirty="0">
                        <a:solidFill>
                          <a:srgbClr val="0070C0"/>
                        </a:solidFill>
                      </a:endParaRPr>
                    </a:p>
                  </a:txBody>
                  <a:tcPr marL="89032" marR="89032"/>
                </a:tc>
                <a:tc>
                  <a:txBody>
                    <a:bodyPr/>
                    <a:lstStyle/>
                    <a:p>
                      <a:r>
                        <a:rPr lang="fr-FR" sz="1100" dirty="0" smtClean="0">
                          <a:solidFill>
                            <a:srgbClr val="0070C0"/>
                          </a:solidFill>
                        </a:rPr>
                        <a:t>SR-BA</a:t>
                      </a:r>
                      <a:endParaRPr lang="fr-FR" sz="1100" dirty="0">
                        <a:solidFill>
                          <a:srgbClr val="0070C0"/>
                        </a:solidFill>
                      </a:endParaRPr>
                    </a:p>
                  </a:txBody>
                  <a:tcPr marL="89032" marR="89032"/>
                </a:tc>
                <a:tc>
                  <a:txBody>
                    <a:bodyPr/>
                    <a:lstStyle/>
                    <a:p>
                      <a:r>
                        <a:rPr lang="fr-FR" sz="1100" dirty="0" smtClean="0">
                          <a:solidFill>
                            <a:srgbClr val="0070C0"/>
                          </a:solidFill>
                        </a:rPr>
                        <a:t>F0/0</a:t>
                      </a:r>
                      <a:endParaRPr lang="fr-FR" sz="1100" dirty="0">
                        <a:solidFill>
                          <a:srgbClr val="0070C0"/>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89726">
                <a:tc>
                  <a:txBody>
                    <a:bodyPr/>
                    <a:lstStyle/>
                    <a:p>
                      <a:r>
                        <a:rPr lang="fr-FR" sz="1100" dirty="0" smtClean="0">
                          <a:solidFill>
                            <a:srgbClr val="0070C0"/>
                          </a:solidFill>
                        </a:rPr>
                        <a:t>O</a:t>
                      </a:r>
                      <a:endParaRPr lang="fr-FR" sz="1100" dirty="0">
                        <a:solidFill>
                          <a:srgbClr val="0070C0"/>
                        </a:solidFill>
                      </a:endParaRPr>
                    </a:p>
                  </a:txBody>
                  <a:tcPr marL="89032" marR="89032"/>
                </a:tc>
                <a:tc>
                  <a:txBody>
                    <a:bodyPr/>
                    <a:lstStyle/>
                    <a:p>
                      <a:r>
                        <a:rPr lang="fr-FR" sz="1100" dirty="0" smtClean="0">
                          <a:solidFill>
                            <a:srgbClr val="0070C0"/>
                          </a:solidFill>
                        </a:rPr>
                        <a:t>SR-CB</a:t>
                      </a:r>
                      <a:endParaRPr lang="fr-FR" sz="1100" dirty="0">
                        <a:solidFill>
                          <a:srgbClr val="0070C0"/>
                        </a:solidFill>
                      </a:endParaRPr>
                    </a:p>
                  </a:txBody>
                  <a:tcPr marL="89032" marR="89032"/>
                </a:tc>
                <a:tc>
                  <a:txBody>
                    <a:bodyPr/>
                    <a:lstStyle/>
                    <a:p>
                      <a:r>
                        <a:rPr lang="fr-FR" sz="1100" dirty="0" smtClean="0">
                          <a:solidFill>
                            <a:srgbClr val="0070C0"/>
                          </a:solidFill>
                        </a:rPr>
                        <a:t>F0/0</a:t>
                      </a:r>
                      <a:endParaRPr lang="fr-FR" sz="1100" dirty="0">
                        <a:solidFill>
                          <a:srgbClr val="0070C0"/>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89726">
                <a:tc>
                  <a:txBody>
                    <a:bodyPr/>
                    <a:lstStyle/>
                    <a:p>
                      <a:r>
                        <a:rPr lang="fr-FR" sz="1100" dirty="0" smtClean="0">
                          <a:solidFill>
                            <a:srgbClr val="0070C0"/>
                          </a:solidFill>
                        </a:rPr>
                        <a:t>O</a:t>
                      </a:r>
                      <a:endParaRPr lang="fr-FR" sz="1100" dirty="0">
                        <a:solidFill>
                          <a:srgbClr val="0070C0"/>
                        </a:solidFill>
                      </a:endParaRPr>
                    </a:p>
                  </a:txBody>
                  <a:tcPr marL="89032" marR="89032"/>
                </a:tc>
                <a:tc>
                  <a:txBody>
                    <a:bodyPr/>
                    <a:lstStyle/>
                    <a:p>
                      <a:r>
                        <a:rPr lang="fr-FR" sz="1100" dirty="0" smtClean="0">
                          <a:solidFill>
                            <a:srgbClr val="0070C0"/>
                          </a:solidFill>
                        </a:rPr>
                        <a:t>SR-DC</a:t>
                      </a:r>
                      <a:endParaRPr lang="fr-FR" sz="1100" dirty="0">
                        <a:solidFill>
                          <a:srgbClr val="0070C0"/>
                        </a:solidFill>
                      </a:endParaRPr>
                    </a:p>
                  </a:txBody>
                  <a:tcPr marL="89032" marR="89032"/>
                </a:tc>
                <a:tc>
                  <a:txBody>
                    <a:bodyPr/>
                    <a:lstStyle/>
                    <a:p>
                      <a:r>
                        <a:rPr lang="fr-FR" sz="1100" dirty="0" smtClean="0">
                          <a:solidFill>
                            <a:srgbClr val="0070C0"/>
                          </a:solidFill>
                        </a:rPr>
                        <a:t>F0/0</a:t>
                      </a:r>
                      <a:endParaRPr lang="fr-FR" sz="1100" dirty="0">
                        <a:solidFill>
                          <a:srgbClr val="0070C0"/>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89726">
                <a:tc>
                  <a:txBody>
                    <a:bodyPr/>
                    <a:lstStyle/>
                    <a:p>
                      <a:r>
                        <a:rPr lang="fr-FR" sz="1100" dirty="0" smtClean="0">
                          <a:solidFill>
                            <a:srgbClr val="0070C0"/>
                          </a:solidFill>
                        </a:rPr>
                        <a:t>O</a:t>
                      </a:r>
                      <a:endParaRPr lang="fr-FR" sz="1100" dirty="0">
                        <a:solidFill>
                          <a:srgbClr val="0070C0"/>
                        </a:solidFill>
                      </a:endParaRPr>
                    </a:p>
                  </a:txBody>
                  <a:tcPr marL="89032" marR="89032"/>
                </a:tc>
                <a:tc>
                  <a:txBody>
                    <a:bodyPr/>
                    <a:lstStyle/>
                    <a:p>
                      <a:r>
                        <a:rPr lang="fr-FR" sz="1100" dirty="0" smtClean="0">
                          <a:solidFill>
                            <a:srgbClr val="0070C0"/>
                          </a:solidFill>
                        </a:rPr>
                        <a:t>SR-EC</a:t>
                      </a:r>
                      <a:endParaRPr lang="fr-FR" sz="1100" dirty="0">
                        <a:solidFill>
                          <a:srgbClr val="0070C0"/>
                        </a:solidFill>
                      </a:endParaRPr>
                    </a:p>
                  </a:txBody>
                  <a:tcPr marL="89032" marR="89032"/>
                </a:tc>
                <a:tc>
                  <a:txBody>
                    <a:bodyPr/>
                    <a:lstStyle/>
                    <a:p>
                      <a:r>
                        <a:rPr lang="fr-FR" sz="1100" dirty="0" smtClean="0">
                          <a:solidFill>
                            <a:srgbClr val="0070C0"/>
                          </a:solidFill>
                        </a:rPr>
                        <a:t>F0/0</a:t>
                      </a:r>
                      <a:endParaRPr lang="fr-FR" sz="1100" dirty="0">
                        <a:solidFill>
                          <a:srgbClr val="0070C0"/>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89726">
                <a:tc>
                  <a:txBody>
                    <a:bodyPr/>
                    <a:lstStyle/>
                    <a:p>
                      <a:r>
                        <a:rPr lang="fr-FR" sz="1100" dirty="0" smtClean="0">
                          <a:solidFill>
                            <a:srgbClr val="00B050"/>
                          </a:solidFill>
                        </a:rPr>
                        <a:t>O</a:t>
                      </a:r>
                      <a:endParaRPr lang="fr-FR" sz="1100" dirty="0">
                        <a:solidFill>
                          <a:srgbClr val="00B050"/>
                        </a:solidFill>
                      </a:endParaRPr>
                    </a:p>
                  </a:txBody>
                  <a:tcPr marL="89032" marR="89032"/>
                </a:tc>
                <a:tc>
                  <a:txBody>
                    <a:bodyPr/>
                    <a:lstStyle/>
                    <a:p>
                      <a:r>
                        <a:rPr lang="fr-FR" sz="1100" dirty="0" smtClean="0">
                          <a:solidFill>
                            <a:srgbClr val="00B050"/>
                          </a:solidFill>
                        </a:rPr>
                        <a:t>SR-A</a:t>
                      </a:r>
                      <a:endParaRPr lang="fr-FR" sz="1100" dirty="0">
                        <a:solidFill>
                          <a:srgbClr val="00B050"/>
                        </a:solidFill>
                      </a:endParaRPr>
                    </a:p>
                  </a:txBody>
                  <a:tcPr marL="89032" marR="89032"/>
                </a:tc>
                <a:tc>
                  <a:txBody>
                    <a:bodyPr/>
                    <a:lstStyle/>
                    <a:p>
                      <a:r>
                        <a:rPr lang="fr-FR" sz="1100" dirty="0" smtClean="0">
                          <a:solidFill>
                            <a:srgbClr val="00B050"/>
                          </a:solidFill>
                        </a:rPr>
                        <a:t>F0/2</a:t>
                      </a:r>
                      <a:endParaRPr lang="fr-FR" sz="1100" dirty="0">
                        <a:solidFill>
                          <a:srgbClr val="00B050"/>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89726">
                <a:tc>
                  <a:txBody>
                    <a:bodyPr/>
                    <a:lstStyle/>
                    <a:p>
                      <a:r>
                        <a:rPr lang="fr-FR" sz="1100" dirty="0" smtClean="0">
                          <a:solidFill>
                            <a:srgbClr val="AD1DAD"/>
                          </a:solidFill>
                        </a:rPr>
                        <a:t>O</a:t>
                      </a:r>
                      <a:endParaRPr lang="fr-FR" sz="1100" dirty="0">
                        <a:solidFill>
                          <a:srgbClr val="AD1DAD"/>
                        </a:solidFill>
                      </a:endParaRPr>
                    </a:p>
                  </a:txBody>
                  <a:tcPr marL="89032" marR="89032"/>
                </a:tc>
                <a:tc>
                  <a:txBody>
                    <a:bodyPr/>
                    <a:lstStyle/>
                    <a:p>
                      <a:r>
                        <a:rPr lang="fr-FR" sz="1100" dirty="0" smtClean="0">
                          <a:solidFill>
                            <a:srgbClr val="AD1DAD"/>
                          </a:solidFill>
                        </a:rPr>
                        <a:t>SR-AG</a:t>
                      </a:r>
                      <a:endParaRPr lang="fr-FR" sz="1100" dirty="0">
                        <a:solidFill>
                          <a:srgbClr val="AD1DAD"/>
                        </a:solidFill>
                      </a:endParaRPr>
                    </a:p>
                  </a:txBody>
                  <a:tcPr marL="89032" marR="89032"/>
                </a:tc>
                <a:tc>
                  <a:txBody>
                    <a:bodyPr/>
                    <a:lstStyle/>
                    <a:p>
                      <a:r>
                        <a:rPr lang="fr-FR" sz="1100" dirty="0" smtClean="0">
                          <a:solidFill>
                            <a:srgbClr val="AD1DAD"/>
                          </a:solidFill>
                        </a:rPr>
                        <a:t>F0/1</a:t>
                      </a:r>
                      <a:endParaRPr lang="fr-FR" sz="1100" dirty="0">
                        <a:solidFill>
                          <a:srgbClr val="AD1DAD"/>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89726">
                <a:tc>
                  <a:txBody>
                    <a:bodyPr/>
                    <a:lstStyle/>
                    <a:p>
                      <a:r>
                        <a:rPr lang="fr-FR" sz="1100" dirty="0" smtClean="0">
                          <a:solidFill>
                            <a:srgbClr val="AD1DAD"/>
                          </a:solidFill>
                        </a:rPr>
                        <a:t>O</a:t>
                      </a:r>
                      <a:endParaRPr lang="fr-FR" sz="1100" dirty="0">
                        <a:solidFill>
                          <a:srgbClr val="AD1DAD"/>
                        </a:solidFill>
                      </a:endParaRPr>
                    </a:p>
                  </a:txBody>
                  <a:tcPr marL="89032" marR="89032"/>
                </a:tc>
                <a:tc>
                  <a:txBody>
                    <a:bodyPr/>
                    <a:lstStyle/>
                    <a:p>
                      <a:r>
                        <a:rPr lang="fr-FR" sz="1100" dirty="0" smtClean="0">
                          <a:solidFill>
                            <a:srgbClr val="AD1DAD"/>
                          </a:solidFill>
                        </a:rPr>
                        <a:t>SR-G</a:t>
                      </a:r>
                      <a:endParaRPr lang="fr-FR" sz="1100" dirty="0">
                        <a:solidFill>
                          <a:srgbClr val="AD1DAD"/>
                        </a:solidFill>
                      </a:endParaRPr>
                    </a:p>
                  </a:txBody>
                  <a:tcPr marL="89032" marR="89032"/>
                </a:tc>
                <a:tc>
                  <a:txBody>
                    <a:bodyPr/>
                    <a:lstStyle/>
                    <a:p>
                      <a:r>
                        <a:rPr lang="fr-FR" sz="1100" dirty="0" smtClean="0">
                          <a:solidFill>
                            <a:srgbClr val="AD1DAD"/>
                          </a:solidFill>
                        </a:rPr>
                        <a:t>F0/1</a:t>
                      </a:r>
                      <a:endParaRPr lang="fr-FR" sz="1100" dirty="0">
                        <a:solidFill>
                          <a:srgbClr val="AD1DAD"/>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89726">
                <a:tc>
                  <a:txBody>
                    <a:bodyPr/>
                    <a:lstStyle/>
                    <a:p>
                      <a:r>
                        <a:rPr lang="fr-FR" sz="1100" dirty="0" smtClean="0">
                          <a:solidFill>
                            <a:srgbClr val="AD1DAD"/>
                          </a:solidFill>
                        </a:rPr>
                        <a:t>O</a:t>
                      </a:r>
                      <a:endParaRPr lang="fr-FR" sz="1100" dirty="0">
                        <a:solidFill>
                          <a:srgbClr val="AD1DAD"/>
                        </a:solidFill>
                      </a:endParaRPr>
                    </a:p>
                  </a:txBody>
                  <a:tcPr marL="89032" marR="89032"/>
                </a:tc>
                <a:tc>
                  <a:txBody>
                    <a:bodyPr/>
                    <a:lstStyle/>
                    <a:p>
                      <a:r>
                        <a:rPr lang="fr-FR" sz="1100" dirty="0" smtClean="0">
                          <a:solidFill>
                            <a:srgbClr val="AD1DAD"/>
                          </a:solidFill>
                        </a:rPr>
                        <a:t>SR-GF</a:t>
                      </a:r>
                      <a:endParaRPr lang="fr-FR" sz="1100" dirty="0">
                        <a:solidFill>
                          <a:srgbClr val="AD1DAD"/>
                        </a:solidFill>
                      </a:endParaRPr>
                    </a:p>
                  </a:txBody>
                  <a:tcPr marL="89032" marR="89032"/>
                </a:tc>
                <a:tc>
                  <a:txBody>
                    <a:bodyPr/>
                    <a:lstStyle/>
                    <a:p>
                      <a:r>
                        <a:rPr lang="fr-FR" sz="1100" dirty="0" smtClean="0">
                          <a:solidFill>
                            <a:srgbClr val="AD1DAD"/>
                          </a:solidFill>
                        </a:rPr>
                        <a:t>F0/1</a:t>
                      </a:r>
                      <a:endParaRPr lang="fr-FR" sz="1100" dirty="0">
                        <a:solidFill>
                          <a:srgbClr val="AD1DAD"/>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89726">
                <a:tc>
                  <a:txBody>
                    <a:bodyPr/>
                    <a:lstStyle/>
                    <a:p>
                      <a:r>
                        <a:rPr lang="fr-FR" sz="1100" dirty="0" smtClean="0">
                          <a:solidFill>
                            <a:srgbClr val="AD1DAD"/>
                          </a:solidFill>
                        </a:rPr>
                        <a:t>O</a:t>
                      </a:r>
                      <a:endParaRPr lang="fr-FR" sz="1100" dirty="0">
                        <a:solidFill>
                          <a:srgbClr val="AD1DAD"/>
                        </a:solidFill>
                      </a:endParaRPr>
                    </a:p>
                  </a:txBody>
                  <a:tcPr marL="89032" marR="89032"/>
                </a:tc>
                <a:tc>
                  <a:txBody>
                    <a:bodyPr/>
                    <a:lstStyle/>
                    <a:p>
                      <a:r>
                        <a:rPr lang="fr-FR" sz="1100" dirty="0" smtClean="0">
                          <a:solidFill>
                            <a:srgbClr val="AD1DAD"/>
                          </a:solidFill>
                        </a:rPr>
                        <a:t>SR-FE</a:t>
                      </a:r>
                      <a:endParaRPr lang="fr-FR" sz="1100" dirty="0">
                        <a:solidFill>
                          <a:srgbClr val="AD1DAD"/>
                        </a:solidFill>
                      </a:endParaRPr>
                    </a:p>
                  </a:txBody>
                  <a:tcPr marL="89032" marR="89032"/>
                </a:tc>
                <a:tc>
                  <a:txBody>
                    <a:bodyPr/>
                    <a:lstStyle/>
                    <a:p>
                      <a:r>
                        <a:rPr lang="fr-FR" sz="1100" dirty="0" smtClean="0">
                          <a:solidFill>
                            <a:srgbClr val="AD1DAD"/>
                          </a:solidFill>
                        </a:rPr>
                        <a:t>F0/1</a:t>
                      </a: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89726">
                <a:tc>
                  <a:txBody>
                    <a:bodyPr/>
                    <a:lstStyle/>
                    <a:p>
                      <a:r>
                        <a:rPr lang="fr-FR" sz="1100" dirty="0" smtClean="0">
                          <a:solidFill>
                            <a:srgbClr val="AD1DAD"/>
                          </a:solidFill>
                        </a:rPr>
                        <a:t>O</a:t>
                      </a:r>
                      <a:endParaRPr lang="fr-FR" sz="1100" dirty="0">
                        <a:solidFill>
                          <a:srgbClr val="AD1DAD"/>
                        </a:solidFill>
                      </a:endParaRPr>
                    </a:p>
                  </a:txBody>
                  <a:tcPr marL="89032" marR="89032"/>
                </a:tc>
                <a:tc>
                  <a:txBody>
                    <a:bodyPr/>
                    <a:lstStyle/>
                    <a:p>
                      <a:r>
                        <a:rPr lang="fr-FR" sz="1100" dirty="0" smtClean="0">
                          <a:solidFill>
                            <a:srgbClr val="AD1DAD"/>
                          </a:solidFill>
                        </a:rPr>
                        <a:t>SR-DE</a:t>
                      </a:r>
                      <a:endParaRPr lang="fr-FR" sz="1100" dirty="0">
                        <a:solidFill>
                          <a:srgbClr val="AD1DAD"/>
                        </a:solidFill>
                      </a:endParaRPr>
                    </a:p>
                  </a:txBody>
                  <a:tcPr marL="89032" marR="89032"/>
                </a:tc>
                <a:tc>
                  <a:txBody>
                    <a:bodyPr/>
                    <a:lstStyle/>
                    <a:p>
                      <a:r>
                        <a:rPr lang="fr-FR" sz="1100" dirty="0" smtClean="0">
                          <a:solidFill>
                            <a:srgbClr val="AD1DAD"/>
                          </a:solidFill>
                        </a:rPr>
                        <a:t>F0/1</a:t>
                      </a: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bl>
          </a:graphicData>
        </a:graphic>
      </p:graphicFrame>
      <p:sp>
        <p:nvSpPr>
          <p:cNvPr id="51" name="Espace réservé du texte 50"/>
          <p:cNvSpPr>
            <a:spLocks noGrp="1"/>
          </p:cNvSpPr>
          <p:nvPr>
            <p:ph type="body" sz="quarter" idx="3"/>
          </p:nvPr>
        </p:nvSpPr>
        <p:spPr/>
        <p:txBody>
          <a:bodyPr>
            <a:normAutofit fontScale="85000" lnSpcReduction="20000"/>
          </a:bodyPr>
          <a:lstStyle/>
          <a:p>
            <a:r>
              <a:rPr lang="fr-FR" dirty="0" smtClean="0"/>
              <a:t>Table de routage OSPF sur le routeur A</a:t>
            </a:r>
            <a:endParaRPr lang="fr-FR" dirty="0"/>
          </a:p>
        </p:txBody>
      </p:sp>
      <p:grpSp>
        <p:nvGrpSpPr>
          <p:cNvPr id="52" name="Groupe 51"/>
          <p:cNvGrpSpPr/>
          <p:nvPr/>
        </p:nvGrpSpPr>
        <p:grpSpPr>
          <a:xfrm>
            <a:off x="437877" y="1930136"/>
            <a:ext cx="3835603" cy="3126139"/>
            <a:chOff x="5001103" y="1489348"/>
            <a:chExt cx="3835603" cy="3126139"/>
          </a:xfrm>
        </p:grpSpPr>
        <p:grpSp>
          <p:nvGrpSpPr>
            <p:cNvPr id="53" name="Groupe 52"/>
            <p:cNvGrpSpPr/>
            <p:nvPr/>
          </p:nvGrpSpPr>
          <p:grpSpPr>
            <a:xfrm>
              <a:off x="5001103" y="1489348"/>
              <a:ext cx="3155306" cy="3126139"/>
              <a:chOff x="5001103" y="1489348"/>
              <a:chExt cx="3155306" cy="3126139"/>
            </a:xfrm>
          </p:grpSpPr>
          <p:grpSp>
            <p:nvGrpSpPr>
              <p:cNvPr id="60" name="Groupe 59"/>
              <p:cNvGrpSpPr/>
              <p:nvPr/>
            </p:nvGrpSpPr>
            <p:grpSpPr>
              <a:xfrm>
                <a:off x="5001103" y="1489348"/>
                <a:ext cx="3155306" cy="3126139"/>
                <a:chOff x="5448874" y="2446919"/>
                <a:chExt cx="3155306" cy="3126139"/>
              </a:xfrm>
            </p:grpSpPr>
            <p:grpSp>
              <p:nvGrpSpPr>
                <p:cNvPr id="62" name="Groupe 61"/>
                <p:cNvGrpSpPr/>
                <p:nvPr/>
              </p:nvGrpSpPr>
              <p:grpSpPr>
                <a:xfrm>
                  <a:off x="5724128" y="2641476"/>
                  <a:ext cx="2286000" cy="2931582"/>
                  <a:chOff x="5302250" y="1936751"/>
                  <a:chExt cx="2286000" cy="2931582"/>
                </a:xfrm>
              </p:grpSpPr>
              <p:sp>
                <p:nvSpPr>
                  <p:cNvPr id="80" name="Oval 4"/>
                  <p:cNvSpPr>
                    <a:spLocks noChangeArrowheads="1"/>
                  </p:cNvSpPr>
                  <p:nvPr/>
                </p:nvSpPr>
                <p:spPr bwMode="auto">
                  <a:xfrm>
                    <a:off x="6267979" y="1936751"/>
                    <a:ext cx="550333" cy="369094"/>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defRPr/>
                    </a:pPr>
                    <a:r>
                      <a:rPr lang="fr-FR" sz="1500">
                        <a:latin typeface="Times New Roman" pitchFamily="16" charset="0"/>
                      </a:rPr>
                      <a:t>A</a:t>
                    </a:r>
                  </a:p>
                </p:txBody>
              </p:sp>
              <p:sp>
                <p:nvSpPr>
                  <p:cNvPr id="81" name="Oval 5"/>
                  <p:cNvSpPr>
                    <a:spLocks noChangeArrowheads="1"/>
                  </p:cNvSpPr>
                  <p:nvPr/>
                </p:nvSpPr>
                <p:spPr bwMode="auto">
                  <a:xfrm>
                    <a:off x="5302250" y="3249084"/>
                    <a:ext cx="550333" cy="369094"/>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defRPr/>
                    </a:pPr>
                    <a:r>
                      <a:rPr lang="fr-FR" sz="1500">
                        <a:latin typeface="Times New Roman" pitchFamily="16" charset="0"/>
                      </a:rPr>
                      <a:t>C</a:t>
                    </a:r>
                  </a:p>
                </p:txBody>
              </p:sp>
              <p:sp>
                <p:nvSpPr>
                  <p:cNvPr id="82" name="Oval 6"/>
                  <p:cNvSpPr>
                    <a:spLocks noChangeArrowheads="1"/>
                  </p:cNvSpPr>
                  <p:nvPr/>
                </p:nvSpPr>
                <p:spPr bwMode="auto">
                  <a:xfrm>
                    <a:off x="5314157" y="2536032"/>
                    <a:ext cx="550333" cy="36909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defRPr/>
                    </a:pPr>
                    <a:r>
                      <a:rPr lang="fr-FR" sz="1500">
                        <a:latin typeface="Times New Roman" pitchFamily="16" charset="0"/>
                      </a:rPr>
                      <a:t>B</a:t>
                    </a:r>
                  </a:p>
                </p:txBody>
              </p:sp>
              <p:sp>
                <p:nvSpPr>
                  <p:cNvPr id="83" name="Oval 7"/>
                  <p:cNvSpPr>
                    <a:spLocks noChangeArrowheads="1"/>
                  </p:cNvSpPr>
                  <p:nvPr/>
                </p:nvSpPr>
                <p:spPr bwMode="auto">
                  <a:xfrm>
                    <a:off x="6977063" y="2561167"/>
                    <a:ext cx="550333" cy="370417"/>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defRPr/>
                    </a:pPr>
                    <a:r>
                      <a:rPr lang="fr-FR" sz="1500">
                        <a:latin typeface="Times New Roman" pitchFamily="16" charset="0"/>
                      </a:rPr>
                      <a:t>G</a:t>
                    </a:r>
                  </a:p>
                </p:txBody>
              </p:sp>
              <p:sp>
                <p:nvSpPr>
                  <p:cNvPr id="84" name="Oval 8"/>
                  <p:cNvSpPr>
                    <a:spLocks noChangeArrowheads="1"/>
                  </p:cNvSpPr>
                  <p:nvPr/>
                </p:nvSpPr>
                <p:spPr bwMode="auto">
                  <a:xfrm>
                    <a:off x="7026011" y="3213365"/>
                    <a:ext cx="550333" cy="36909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defRPr/>
                    </a:pPr>
                    <a:r>
                      <a:rPr lang="fr-FR" sz="1500">
                        <a:latin typeface="Times New Roman" pitchFamily="16" charset="0"/>
                      </a:rPr>
                      <a:t>F</a:t>
                    </a:r>
                  </a:p>
                </p:txBody>
              </p:sp>
              <p:sp>
                <p:nvSpPr>
                  <p:cNvPr id="85" name="Oval 9"/>
                  <p:cNvSpPr>
                    <a:spLocks noChangeArrowheads="1"/>
                  </p:cNvSpPr>
                  <p:nvPr/>
                </p:nvSpPr>
                <p:spPr bwMode="auto">
                  <a:xfrm>
                    <a:off x="7014104" y="3820583"/>
                    <a:ext cx="550333" cy="370417"/>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defRPr/>
                    </a:pPr>
                    <a:r>
                      <a:rPr lang="fr-FR" sz="1500">
                        <a:latin typeface="Times New Roman" pitchFamily="16" charset="0"/>
                      </a:rPr>
                      <a:t>E</a:t>
                    </a:r>
                  </a:p>
                </p:txBody>
              </p:sp>
              <p:sp>
                <p:nvSpPr>
                  <p:cNvPr id="86" name="Oval 10"/>
                  <p:cNvSpPr>
                    <a:spLocks noChangeArrowheads="1"/>
                  </p:cNvSpPr>
                  <p:nvPr/>
                </p:nvSpPr>
                <p:spPr bwMode="auto">
                  <a:xfrm>
                    <a:off x="7037917" y="4499240"/>
                    <a:ext cx="550333" cy="36909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defRPr/>
                    </a:pPr>
                    <a:r>
                      <a:rPr lang="fr-FR" sz="1500">
                        <a:latin typeface="Times New Roman" pitchFamily="16" charset="0"/>
                      </a:rPr>
                      <a:t>D</a:t>
                    </a:r>
                  </a:p>
                </p:txBody>
              </p:sp>
              <p:sp>
                <p:nvSpPr>
                  <p:cNvPr id="87" name="Line 11"/>
                  <p:cNvSpPr>
                    <a:spLocks noChangeShapeType="1"/>
                  </p:cNvSpPr>
                  <p:nvPr/>
                </p:nvSpPr>
                <p:spPr bwMode="auto">
                  <a:xfrm>
                    <a:off x="6744230" y="2218532"/>
                    <a:ext cx="501386" cy="361156"/>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fr-FR" sz="1500"/>
                  </a:p>
                </p:txBody>
              </p:sp>
              <p:sp>
                <p:nvSpPr>
                  <p:cNvPr id="88" name="Line 12"/>
                  <p:cNvSpPr>
                    <a:spLocks noChangeShapeType="1"/>
                  </p:cNvSpPr>
                  <p:nvPr/>
                </p:nvSpPr>
                <p:spPr bwMode="auto">
                  <a:xfrm flipH="1">
                    <a:off x="5717646" y="2235729"/>
                    <a:ext cx="611188" cy="308240"/>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fr-FR" sz="1500"/>
                  </a:p>
                </p:txBody>
              </p:sp>
              <p:sp>
                <p:nvSpPr>
                  <p:cNvPr id="89" name="Line 13"/>
                  <p:cNvSpPr>
                    <a:spLocks noChangeShapeType="1"/>
                  </p:cNvSpPr>
                  <p:nvPr/>
                </p:nvSpPr>
                <p:spPr bwMode="auto">
                  <a:xfrm>
                    <a:off x="5570803" y="2905125"/>
                    <a:ext cx="0" cy="317500"/>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fr-FR" sz="1500"/>
                  </a:p>
                </p:txBody>
              </p:sp>
              <p:sp>
                <p:nvSpPr>
                  <p:cNvPr id="90" name="Line 14"/>
                  <p:cNvSpPr>
                    <a:spLocks noChangeShapeType="1"/>
                  </p:cNvSpPr>
                  <p:nvPr/>
                </p:nvSpPr>
                <p:spPr bwMode="auto">
                  <a:xfrm>
                    <a:off x="7270750" y="2931584"/>
                    <a:ext cx="0" cy="298979"/>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fr-FR" sz="1500"/>
                  </a:p>
                </p:txBody>
              </p:sp>
              <p:sp>
                <p:nvSpPr>
                  <p:cNvPr id="91" name="Line 15"/>
                  <p:cNvSpPr>
                    <a:spLocks noChangeShapeType="1"/>
                  </p:cNvSpPr>
                  <p:nvPr/>
                </p:nvSpPr>
                <p:spPr bwMode="auto">
                  <a:xfrm>
                    <a:off x="7294563" y="3582459"/>
                    <a:ext cx="0" cy="255323"/>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fr-FR" sz="1500"/>
                  </a:p>
                </p:txBody>
              </p:sp>
              <p:sp>
                <p:nvSpPr>
                  <p:cNvPr id="92" name="Line 16"/>
                  <p:cNvSpPr>
                    <a:spLocks noChangeShapeType="1"/>
                  </p:cNvSpPr>
                  <p:nvPr/>
                </p:nvSpPr>
                <p:spPr bwMode="auto">
                  <a:xfrm>
                    <a:off x="7294562" y="4172479"/>
                    <a:ext cx="11907" cy="361157"/>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fr-FR" sz="1500"/>
                  </a:p>
                </p:txBody>
              </p:sp>
            </p:grpSp>
            <p:sp>
              <p:nvSpPr>
                <p:cNvPr id="63" name="ZoneTexte 62"/>
                <p:cNvSpPr txBox="1"/>
                <p:nvPr/>
              </p:nvSpPr>
              <p:spPr>
                <a:xfrm>
                  <a:off x="6355531" y="2848855"/>
                  <a:ext cx="391454" cy="215444"/>
                </a:xfrm>
                <a:prstGeom prst="rect">
                  <a:avLst/>
                </a:prstGeom>
                <a:noFill/>
              </p:spPr>
              <p:txBody>
                <a:bodyPr wrap="none" rtlCol="0">
                  <a:spAutoFit/>
                </a:bodyPr>
                <a:lstStyle/>
                <a:p>
                  <a:r>
                    <a:rPr lang="fr-FR" sz="800" dirty="0" smtClean="0"/>
                    <a:t>F0/0</a:t>
                  </a:r>
                </a:p>
              </p:txBody>
            </p:sp>
            <p:sp>
              <p:nvSpPr>
                <p:cNvPr id="64" name="ZoneTexte 63"/>
                <p:cNvSpPr txBox="1"/>
                <p:nvPr/>
              </p:nvSpPr>
              <p:spPr>
                <a:xfrm>
                  <a:off x="7165988" y="2874890"/>
                  <a:ext cx="391454" cy="215444"/>
                </a:xfrm>
                <a:prstGeom prst="rect">
                  <a:avLst/>
                </a:prstGeom>
                <a:noFill/>
              </p:spPr>
              <p:txBody>
                <a:bodyPr wrap="none" rtlCol="0">
                  <a:spAutoFit/>
                </a:bodyPr>
                <a:lstStyle/>
                <a:p>
                  <a:r>
                    <a:rPr lang="fr-FR" sz="800" dirty="0" smtClean="0"/>
                    <a:t>F0/1</a:t>
                  </a:r>
                </a:p>
              </p:txBody>
            </p:sp>
            <p:sp>
              <p:nvSpPr>
                <p:cNvPr id="65" name="ZoneTexte 64"/>
                <p:cNvSpPr txBox="1"/>
                <p:nvPr/>
              </p:nvSpPr>
              <p:spPr>
                <a:xfrm>
                  <a:off x="7667494" y="3609815"/>
                  <a:ext cx="391454" cy="215444"/>
                </a:xfrm>
                <a:prstGeom prst="rect">
                  <a:avLst/>
                </a:prstGeom>
                <a:noFill/>
              </p:spPr>
              <p:txBody>
                <a:bodyPr wrap="none" rtlCol="0">
                  <a:spAutoFit/>
                </a:bodyPr>
                <a:lstStyle/>
                <a:p>
                  <a:r>
                    <a:rPr lang="fr-FR" sz="800" dirty="0" smtClean="0"/>
                    <a:t>F0/0</a:t>
                  </a:r>
                </a:p>
              </p:txBody>
            </p:sp>
            <p:sp>
              <p:nvSpPr>
                <p:cNvPr id="66" name="ZoneTexte 65"/>
                <p:cNvSpPr txBox="1"/>
                <p:nvPr/>
              </p:nvSpPr>
              <p:spPr>
                <a:xfrm>
                  <a:off x="7692628" y="4241638"/>
                  <a:ext cx="391454" cy="215444"/>
                </a:xfrm>
                <a:prstGeom prst="rect">
                  <a:avLst/>
                </a:prstGeom>
                <a:noFill/>
              </p:spPr>
              <p:txBody>
                <a:bodyPr wrap="none" rtlCol="0">
                  <a:spAutoFit/>
                </a:bodyPr>
                <a:lstStyle/>
                <a:p>
                  <a:r>
                    <a:rPr lang="fr-FR" sz="800" dirty="0" smtClean="0"/>
                    <a:t>F0/2</a:t>
                  </a:r>
                </a:p>
              </p:txBody>
            </p:sp>
            <p:sp>
              <p:nvSpPr>
                <p:cNvPr id="67" name="ZoneTexte 66"/>
                <p:cNvSpPr txBox="1"/>
                <p:nvPr/>
              </p:nvSpPr>
              <p:spPr>
                <a:xfrm>
                  <a:off x="7667494" y="4876103"/>
                  <a:ext cx="391454" cy="215444"/>
                </a:xfrm>
                <a:prstGeom prst="rect">
                  <a:avLst/>
                </a:prstGeom>
                <a:noFill/>
              </p:spPr>
              <p:txBody>
                <a:bodyPr wrap="none" rtlCol="0">
                  <a:spAutoFit/>
                </a:bodyPr>
                <a:lstStyle/>
                <a:p>
                  <a:r>
                    <a:rPr lang="fr-FR" sz="800" dirty="0" smtClean="0"/>
                    <a:t>F0/1</a:t>
                  </a:r>
                </a:p>
              </p:txBody>
            </p:sp>
            <p:sp>
              <p:nvSpPr>
                <p:cNvPr id="68" name="ZoneTexte 67"/>
                <p:cNvSpPr txBox="1"/>
                <p:nvPr/>
              </p:nvSpPr>
              <p:spPr>
                <a:xfrm>
                  <a:off x="5626361" y="3592348"/>
                  <a:ext cx="391454" cy="215444"/>
                </a:xfrm>
                <a:prstGeom prst="rect">
                  <a:avLst/>
                </a:prstGeom>
                <a:noFill/>
              </p:spPr>
              <p:txBody>
                <a:bodyPr wrap="none" rtlCol="0">
                  <a:spAutoFit/>
                </a:bodyPr>
                <a:lstStyle/>
                <a:p>
                  <a:r>
                    <a:rPr lang="fr-FR" sz="800" dirty="0" smtClean="0"/>
                    <a:t>F0/1</a:t>
                  </a:r>
                </a:p>
              </p:txBody>
            </p:sp>
            <p:sp>
              <p:nvSpPr>
                <p:cNvPr id="69" name="Line 11"/>
                <p:cNvSpPr>
                  <a:spLocks noChangeShapeType="1"/>
                </p:cNvSpPr>
                <p:nvPr/>
              </p:nvSpPr>
              <p:spPr bwMode="auto">
                <a:xfrm flipV="1">
                  <a:off x="7240191" y="2679068"/>
                  <a:ext cx="317252" cy="148195"/>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fr-FR" sz="1500"/>
                </a:p>
              </p:txBody>
            </p:sp>
            <p:sp>
              <p:nvSpPr>
                <p:cNvPr id="70" name="Nuage 69"/>
                <p:cNvSpPr/>
                <p:nvPr/>
              </p:nvSpPr>
              <p:spPr>
                <a:xfrm>
                  <a:off x="7513716" y="2477732"/>
                  <a:ext cx="1090464" cy="516609"/>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sz="1200" dirty="0" smtClean="0"/>
                    <a:t>SR-A</a:t>
                  </a:r>
                  <a:endParaRPr lang="fr-FR" sz="1200" dirty="0"/>
                </a:p>
              </p:txBody>
            </p:sp>
            <p:sp>
              <p:nvSpPr>
                <p:cNvPr id="71" name="ZoneTexte 70"/>
                <p:cNvSpPr txBox="1"/>
                <p:nvPr/>
              </p:nvSpPr>
              <p:spPr>
                <a:xfrm>
                  <a:off x="7122262" y="2446919"/>
                  <a:ext cx="391454" cy="215444"/>
                </a:xfrm>
                <a:prstGeom prst="rect">
                  <a:avLst/>
                </a:prstGeom>
                <a:noFill/>
              </p:spPr>
              <p:txBody>
                <a:bodyPr wrap="none" rtlCol="0">
                  <a:spAutoFit/>
                </a:bodyPr>
                <a:lstStyle/>
                <a:p>
                  <a:r>
                    <a:rPr lang="fr-FR" sz="800" dirty="0" smtClean="0"/>
                    <a:t>F0/2</a:t>
                  </a:r>
                </a:p>
              </p:txBody>
            </p:sp>
            <p:sp>
              <p:nvSpPr>
                <p:cNvPr id="72" name="ZoneTexte 71"/>
                <p:cNvSpPr txBox="1"/>
                <p:nvPr/>
              </p:nvSpPr>
              <p:spPr>
                <a:xfrm>
                  <a:off x="5448874" y="4651738"/>
                  <a:ext cx="670376" cy="276999"/>
                </a:xfrm>
                <a:prstGeom prst="rect">
                  <a:avLst/>
                </a:prstGeom>
                <a:noFill/>
              </p:spPr>
              <p:txBody>
                <a:bodyPr wrap="none" rtlCol="0">
                  <a:spAutoFit/>
                </a:bodyPr>
                <a:lstStyle/>
                <a:p>
                  <a:r>
                    <a:rPr lang="fr-FR" sz="1200" dirty="0" smtClean="0"/>
                    <a:t>SR-DC</a:t>
                  </a:r>
                  <a:endParaRPr lang="fr-FR" sz="1200" dirty="0"/>
                </a:p>
              </p:txBody>
            </p:sp>
            <p:sp>
              <p:nvSpPr>
                <p:cNvPr id="73" name="ZoneTexte 72"/>
                <p:cNvSpPr txBox="1"/>
                <p:nvPr/>
              </p:nvSpPr>
              <p:spPr>
                <a:xfrm>
                  <a:off x="6801680" y="3090334"/>
                  <a:ext cx="671979" cy="276999"/>
                </a:xfrm>
                <a:prstGeom prst="rect">
                  <a:avLst/>
                </a:prstGeom>
                <a:noFill/>
              </p:spPr>
              <p:txBody>
                <a:bodyPr wrap="none" rtlCol="0">
                  <a:spAutoFit/>
                </a:bodyPr>
                <a:lstStyle/>
                <a:p>
                  <a:r>
                    <a:rPr lang="fr-FR" sz="1200" dirty="0" smtClean="0"/>
                    <a:t>SR-AG</a:t>
                  </a:r>
                  <a:endParaRPr lang="fr-FR" sz="1200" dirty="0"/>
                </a:p>
              </p:txBody>
            </p:sp>
            <p:sp>
              <p:nvSpPr>
                <p:cNvPr id="74" name="ZoneTexte 73"/>
                <p:cNvSpPr txBox="1"/>
                <p:nvPr/>
              </p:nvSpPr>
              <p:spPr>
                <a:xfrm>
                  <a:off x="7042827" y="4313935"/>
                  <a:ext cx="646331" cy="276999"/>
                </a:xfrm>
                <a:prstGeom prst="rect">
                  <a:avLst/>
                </a:prstGeom>
                <a:noFill/>
              </p:spPr>
              <p:txBody>
                <a:bodyPr wrap="none" rtlCol="0">
                  <a:spAutoFit/>
                </a:bodyPr>
                <a:lstStyle/>
                <a:p>
                  <a:r>
                    <a:rPr lang="fr-FR" sz="1200" dirty="0" smtClean="0"/>
                    <a:t>SR-FE</a:t>
                  </a:r>
                  <a:endParaRPr lang="fr-FR" sz="1200" dirty="0"/>
                </a:p>
              </p:txBody>
            </p:sp>
            <p:sp>
              <p:nvSpPr>
                <p:cNvPr id="75" name="ZoneTexte 74"/>
                <p:cNvSpPr txBox="1"/>
                <p:nvPr/>
              </p:nvSpPr>
              <p:spPr>
                <a:xfrm>
                  <a:off x="7114038" y="3611760"/>
                  <a:ext cx="663964" cy="276999"/>
                </a:xfrm>
                <a:prstGeom prst="rect">
                  <a:avLst/>
                </a:prstGeom>
                <a:noFill/>
              </p:spPr>
              <p:txBody>
                <a:bodyPr wrap="none" rtlCol="0">
                  <a:spAutoFit/>
                </a:bodyPr>
                <a:lstStyle/>
                <a:p>
                  <a:r>
                    <a:rPr lang="fr-FR" sz="1200" dirty="0" smtClean="0"/>
                    <a:t>SR-GF</a:t>
                  </a:r>
                  <a:endParaRPr lang="fr-FR" sz="1200" dirty="0"/>
                </a:p>
              </p:txBody>
            </p:sp>
            <p:sp>
              <p:nvSpPr>
                <p:cNvPr id="76" name="ZoneTexte 75"/>
                <p:cNvSpPr txBox="1"/>
                <p:nvPr/>
              </p:nvSpPr>
              <p:spPr>
                <a:xfrm>
                  <a:off x="7060032" y="4932513"/>
                  <a:ext cx="662361" cy="276999"/>
                </a:xfrm>
                <a:prstGeom prst="rect">
                  <a:avLst/>
                </a:prstGeom>
                <a:noFill/>
              </p:spPr>
              <p:txBody>
                <a:bodyPr wrap="none" rtlCol="0">
                  <a:spAutoFit/>
                </a:bodyPr>
                <a:lstStyle/>
                <a:p>
                  <a:r>
                    <a:rPr lang="fr-FR" sz="1200" dirty="0" smtClean="0"/>
                    <a:t>SR-DE</a:t>
                  </a:r>
                  <a:endParaRPr lang="fr-FR" sz="1200" dirty="0"/>
                </a:p>
              </p:txBody>
            </p:sp>
            <p:sp>
              <p:nvSpPr>
                <p:cNvPr id="77" name="ZoneTexte 76"/>
                <p:cNvSpPr txBox="1"/>
                <p:nvPr/>
              </p:nvSpPr>
              <p:spPr>
                <a:xfrm>
                  <a:off x="5931373" y="3658099"/>
                  <a:ext cx="662361" cy="276999"/>
                </a:xfrm>
                <a:prstGeom prst="rect">
                  <a:avLst/>
                </a:prstGeom>
                <a:noFill/>
              </p:spPr>
              <p:txBody>
                <a:bodyPr wrap="none" rtlCol="0">
                  <a:spAutoFit/>
                </a:bodyPr>
                <a:lstStyle/>
                <a:p>
                  <a:r>
                    <a:rPr lang="fr-FR" sz="1200" dirty="0" smtClean="0"/>
                    <a:t>SR-CB</a:t>
                  </a:r>
                  <a:endParaRPr lang="fr-FR" sz="1200" dirty="0"/>
                </a:p>
              </p:txBody>
            </p:sp>
            <p:sp>
              <p:nvSpPr>
                <p:cNvPr id="78" name="ZoneTexte 77"/>
                <p:cNvSpPr txBox="1"/>
                <p:nvPr/>
              </p:nvSpPr>
              <p:spPr>
                <a:xfrm>
                  <a:off x="5792077" y="2826836"/>
                  <a:ext cx="654346" cy="276999"/>
                </a:xfrm>
                <a:prstGeom prst="rect">
                  <a:avLst/>
                </a:prstGeom>
                <a:noFill/>
              </p:spPr>
              <p:txBody>
                <a:bodyPr wrap="none" rtlCol="0">
                  <a:spAutoFit/>
                </a:bodyPr>
                <a:lstStyle/>
                <a:p>
                  <a:r>
                    <a:rPr lang="fr-FR" sz="1200" dirty="0" smtClean="0"/>
                    <a:t>SR-BA</a:t>
                  </a:r>
                  <a:endParaRPr lang="fr-FR" sz="1200" dirty="0"/>
                </a:p>
              </p:txBody>
            </p:sp>
            <p:cxnSp>
              <p:nvCxnSpPr>
                <p:cNvPr id="79" name="Connecteur droit 78"/>
                <p:cNvCxnSpPr>
                  <a:stCxn id="81" idx="4"/>
                  <a:endCxn id="72" idx="0"/>
                </p:cNvCxnSpPr>
                <p:nvPr/>
              </p:nvCxnSpPr>
              <p:spPr>
                <a:xfrm flipH="1">
                  <a:off x="5784062" y="4322903"/>
                  <a:ext cx="215233" cy="328835"/>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ZoneTexte 60"/>
              <p:cNvSpPr txBox="1"/>
              <p:nvPr/>
            </p:nvSpPr>
            <p:spPr>
              <a:xfrm>
                <a:off x="5084769" y="3365332"/>
                <a:ext cx="391454" cy="215444"/>
              </a:xfrm>
              <a:prstGeom prst="rect">
                <a:avLst/>
              </a:prstGeom>
              <a:noFill/>
            </p:spPr>
            <p:txBody>
              <a:bodyPr wrap="none" rtlCol="0">
                <a:spAutoFit/>
              </a:bodyPr>
              <a:lstStyle/>
              <a:p>
                <a:r>
                  <a:rPr lang="fr-FR" sz="800" dirty="0" smtClean="0"/>
                  <a:t>F0/2</a:t>
                </a:r>
              </a:p>
            </p:txBody>
          </p:sp>
        </p:grpSp>
        <p:sp>
          <p:nvSpPr>
            <p:cNvPr id="54" name="Nuage 53"/>
            <p:cNvSpPr/>
            <p:nvPr/>
          </p:nvSpPr>
          <p:spPr>
            <a:xfrm>
              <a:off x="7746242" y="2238862"/>
              <a:ext cx="1090464" cy="516609"/>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sz="1200" dirty="0" smtClean="0"/>
                <a:t>SR-G</a:t>
              </a:r>
              <a:endParaRPr lang="fr-FR" sz="1200" dirty="0"/>
            </a:p>
          </p:txBody>
        </p:sp>
        <p:cxnSp>
          <p:nvCxnSpPr>
            <p:cNvPr id="55" name="Connecteur droit 54"/>
            <p:cNvCxnSpPr>
              <a:stCxn id="83" idx="6"/>
              <a:endCxn id="54" idx="2"/>
            </p:cNvCxnSpPr>
            <p:nvPr/>
          </p:nvCxnSpPr>
          <p:spPr>
            <a:xfrm>
              <a:off x="7501503" y="2493530"/>
              <a:ext cx="248121" cy="3637"/>
            </a:xfrm>
            <a:prstGeom prst="line">
              <a:avLst/>
            </a:prstGeom>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7406733" y="2287527"/>
              <a:ext cx="391454" cy="215444"/>
            </a:xfrm>
            <a:prstGeom prst="rect">
              <a:avLst/>
            </a:prstGeom>
            <a:noFill/>
          </p:spPr>
          <p:txBody>
            <a:bodyPr wrap="none" rtlCol="0">
              <a:spAutoFit/>
            </a:bodyPr>
            <a:lstStyle/>
            <a:p>
              <a:r>
                <a:rPr lang="fr-FR" sz="800" dirty="0" smtClean="0"/>
                <a:t>F0/2</a:t>
              </a:r>
            </a:p>
          </p:txBody>
        </p:sp>
        <p:sp>
          <p:nvSpPr>
            <p:cNvPr id="57" name="ZoneTexte 56"/>
            <p:cNvSpPr txBox="1"/>
            <p:nvPr/>
          </p:nvSpPr>
          <p:spPr>
            <a:xfrm>
              <a:off x="5835425" y="3694167"/>
              <a:ext cx="662361" cy="276999"/>
            </a:xfrm>
            <a:prstGeom prst="rect">
              <a:avLst/>
            </a:prstGeom>
            <a:noFill/>
          </p:spPr>
          <p:txBody>
            <a:bodyPr wrap="none" rtlCol="0">
              <a:spAutoFit/>
            </a:bodyPr>
            <a:lstStyle/>
            <a:p>
              <a:r>
                <a:rPr lang="fr-FR" sz="1200" dirty="0" smtClean="0"/>
                <a:t>SR-EC</a:t>
              </a:r>
              <a:endParaRPr lang="fr-FR" sz="1200" dirty="0"/>
            </a:p>
          </p:txBody>
        </p:sp>
        <p:cxnSp>
          <p:nvCxnSpPr>
            <p:cNvPr id="58" name="Connecteur droit 57"/>
            <p:cNvCxnSpPr>
              <a:stCxn id="81" idx="5"/>
              <a:endCxn id="57" idx="0"/>
            </p:cNvCxnSpPr>
            <p:nvPr/>
          </p:nvCxnSpPr>
          <p:spPr>
            <a:xfrm>
              <a:off x="5746096" y="3311279"/>
              <a:ext cx="420510" cy="382888"/>
            </a:xfrm>
            <a:prstGeom prst="line">
              <a:avLst/>
            </a:prstGeom>
          </p:spPr>
          <p:style>
            <a:lnRef idx="1">
              <a:schemeClr val="accent1"/>
            </a:lnRef>
            <a:fillRef idx="0">
              <a:schemeClr val="accent1"/>
            </a:fillRef>
            <a:effectRef idx="0">
              <a:schemeClr val="accent1"/>
            </a:effectRef>
            <a:fontRef idx="minor">
              <a:schemeClr val="tx1"/>
            </a:fontRef>
          </p:style>
        </p:cxnSp>
        <p:sp>
          <p:nvSpPr>
            <p:cNvPr id="59" name="ZoneTexte 58"/>
            <p:cNvSpPr txBox="1"/>
            <p:nvPr/>
          </p:nvSpPr>
          <p:spPr>
            <a:xfrm>
              <a:off x="5751026" y="3276321"/>
              <a:ext cx="391454" cy="215444"/>
            </a:xfrm>
            <a:prstGeom prst="rect">
              <a:avLst/>
            </a:prstGeom>
            <a:noFill/>
          </p:spPr>
          <p:txBody>
            <a:bodyPr wrap="none" rtlCol="0">
              <a:spAutoFit/>
            </a:bodyPr>
            <a:lstStyle/>
            <a:p>
              <a:r>
                <a:rPr lang="fr-FR" sz="800" dirty="0" smtClean="0"/>
                <a:t>F0/0</a:t>
              </a:r>
            </a:p>
          </p:txBody>
        </p:sp>
      </p:grpSp>
      <p:sp>
        <p:nvSpPr>
          <p:cNvPr id="2" name="Espace réservé du numéro de diapositive 1"/>
          <p:cNvSpPr>
            <a:spLocks noGrp="1"/>
          </p:cNvSpPr>
          <p:nvPr>
            <p:ph type="sldNum" sz="quarter" idx="12"/>
          </p:nvPr>
        </p:nvSpPr>
        <p:spPr/>
        <p:txBody>
          <a:bodyPr/>
          <a:lstStyle/>
          <a:p>
            <a:fld id="{CF4668DC-857F-487D-BFFA-8C0CA5037977}" type="slidenum">
              <a:rPr lang="fr-BE" smtClean="0"/>
              <a:t>19</a:t>
            </a:fld>
            <a:endParaRPr lang="fr-BE" dirty="0"/>
          </a:p>
        </p:txBody>
      </p:sp>
    </p:spTree>
    <p:extLst>
      <p:ext uri="{BB962C8B-B14F-4D97-AF65-F5344CB8AC3E}">
        <p14:creationId xmlns:p14="http://schemas.microsoft.com/office/powerpoint/2010/main" val="1513145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smtClean="0"/>
              <a:t>Organisation du cours</a:t>
            </a:r>
            <a:endParaRPr lang="fr-FR" dirty="0"/>
          </a:p>
        </p:txBody>
      </p:sp>
      <p:sp>
        <p:nvSpPr>
          <p:cNvPr id="5" name="Espace réservé du contenu 4"/>
          <p:cNvSpPr>
            <a:spLocks noGrp="1"/>
          </p:cNvSpPr>
          <p:nvPr>
            <p:ph idx="1"/>
          </p:nvPr>
        </p:nvSpPr>
        <p:spPr/>
        <p:txBody>
          <a:bodyPr>
            <a:normAutofit lnSpcReduction="10000"/>
          </a:bodyPr>
          <a:lstStyle/>
          <a:p>
            <a:r>
              <a:rPr lang="fr-FR" dirty="0" smtClean="0"/>
              <a:t>Classification des protocoles de routage dynamique</a:t>
            </a:r>
          </a:p>
          <a:p>
            <a:r>
              <a:rPr lang="fr-FR" dirty="0" smtClean="0"/>
              <a:t>Table de routage/Décisions de routage</a:t>
            </a:r>
          </a:p>
          <a:p>
            <a:r>
              <a:rPr lang="fr-FR" dirty="0" smtClean="0"/>
              <a:t>OSPF zone unique</a:t>
            </a:r>
          </a:p>
          <a:p>
            <a:pPr lvl="1"/>
            <a:r>
              <a:rPr lang="fr-FR" dirty="0" smtClean="0"/>
              <a:t>Fonctions</a:t>
            </a:r>
          </a:p>
          <a:p>
            <a:pPr lvl="1"/>
            <a:r>
              <a:rPr lang="fr-FR" dirty="0" smtClean="0"/>
              <a:t>Algorithme SPF (</a:t>
            </a:r>
            <a:r>
              <a:rPr lang="fr-FR" dirty="0" err="1" smtClean="0"/>
              <a:t>Shortest</a:t>
            </a:r>
            <a:r>
              <a:rPr lang="fr-FR" dirty="0" smtClean="0"/>
              <a:t> Path First)</a:t>
            </a:r>
          </a:p>
          <a:p>
            <a:pPr lvl="1"/>
            <a:r>
              <a:rPr lang="fr-FR" dirty="0" smtClean="0"/>
              <a:t>Protocole HELLO (formation de voisinage)</a:t>
            </a:r>
          </a:p>
          <a:p>
            <a:pPr lvl="1"/>
            <a:r>
              <a:rPr lang="fr-FR" dirty="0" smtClean="0"/>
              <a:t>Configuration d’OSPF à zone unique</a:t>
            </a:r>
          </a:p>
          <a:p>
            <a:pPr lvl="1"/>
            <a:r>
              <a:rPr lang="fr-FR" dirty="0" smtClean="0"/>
              <a:t>Types de réseaux OSPF</a:t>
            </a:r>
          </a:p>
          <a:p>
            <a:pPr lvl="2"/>
            <a:r>
              <a:rPr lang="fr-FR" dirty="0" smtClean="0"/>
              <a:t>OSPF dans les réseaux à accès multiple avec </a:t>
            </a:r>
            <a:r>
              <a:rPr lang="fr-FR" dirty="0" err="1" smtClean="0"/>
              <a:t>brodcast</a:t>
            </a:r>
            <a:r>
              <a:rPr lang="fr-FR" dirty="0" smtClean="0"/>
              <a:t> (Ethernet)</a:t>
            </a:r>
          </a:p>
          <a:p>
            <a:pPr lvl="2"/>
            <a:r>
              <a:rPr lang="fr-FR" dirty="0" smtClean="0"/>
              <a:t>OSPF dans les réseaux Point-to-Point (PPP, HDLC, Frame Relay)</a:t>
            </a:r>
          </a:p>
          <a:p>
            <a:pPr lvl="2"/>
            <a:r>
              <a:rPr lang="fr-FR" dirty="0" smtClean="0"/>
              <a:t>OSPF dans les réseaux à accès multiple sans broadcast NBMA (Non </a:t>
            </a:r>
            <a:r>
              <a:rPr lang="fr-FR" dirty="0"/>
              <a:t>Broadcast Multiple </a:t>
            </a:r>
            <a:r>
              <a:rPr lang="fr-FR" dirty="0" smtClean="0"/>
              <a:t>Access)</a:t>
            </a:r>
          </a:p>
          <a:p>
            <a:r>
              <a:rPr lang="fr-FR" dirty="0" smtClean="0">
                <a:solidFill>
                  <a:srgbClr val="00B0F0"/>
                </a:solidFill>
              </a:rPr>
              <a:t>OSPF à zones multiples: Partie optionnelle</a:t>
            </a:r>
          </a:p>
          <a:p>
            <a:pPr lvl="1"/>
            <a:endParaRPr lang="fr-FR" dirty="0" smtClean="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2</a:t>
            </a:fld>
            <a:endParaRPr lang="fr-BE" dirty="0"/>
          </a:p>
        </p:txBody>
      </p:sp>
    </p:spTree>
    <p:extLst>
      <p:ext uri="{BB962C8B-B14F-4D97-AF65-F5344CB8AC3E}">
        <p14:creationId xmlns:p14="http://schemas.microsoft.com/office/powerpoint/2010/main" val="3318001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19"/>
          <p:cNvSpPr>
            <a:spLocks noGrp="1" noChangeArrowheads="1"/>
          </p:cNvSpPr>
          <p:nvPr>
            <p:ph type="title"/>
          </p:nvPr>
        </p:nvSpPr>
        <p:spPr/>
        <p:txBody>
          <a:bodyPr>
            <a:normAutofit/>
          </a:bodyPr>
          <a:lstStyle/>
          <a:p>
            <a:pPr eaLnBrk="1" hangingPunct="1"/>
            <a:r>
              <a:rPr lang="fr-FR" altLang="fr-FR" smtClean="0"/>
              <a:t>OSPF: Arbre SPF et Route OSPF</a:t>
            </a:r>
            <a:endParaRPr lang="fr-FR" altLang="fr-FR" dirty="0" smtClean="0"/>
          </a:p>
        </p:txBody>
      </p:sp>
      <p:sp>
        <p:nvSpPr>
          <p:cNvPr id="51" name="Espace réservé du texte 50"/>
          <p:cNvSpPr>
            <a:spLocks noGrp="1"/>
          </p:cNvSpPr>
          <p:nvPr>
            <p:ph type="body" sz="quarter" idx="3"/>
          </p:nvPr>
        </p:nvSpPr>
        <p:spPr>
          <a:xfrm>
            <a:off x="4754880" y="1129308"/>
            <a:ext cx="3931920" cy="507902"/>
          </a:xfrm>
        </p:spPr>
        <p:txBody>
          <a:bodyPr>
            <a:normAutofit/>
          </a:bodyPr>
          <a:lstStyle/>
          <a:p>
            <a:r>
              <a:rPr lang="fr-FR" sz="1600" dirty="0" smtClean="0"/>
              <a:t>Table de routage OSPF sur le routeur A</a:t>
            </a:r>
            <a:endParaRPr lang="fr-FR" sz="1600" dirty="0"/>
          </a:p>
        </p:txBody>
      </p:sp>
      <p:sp>
        <p:nvSpPr>
          <p:cNvPr id="2" name="Espace réservé du texte 1"/>
          <p:cNvSpPr>
            <a:spLocks noGrp="1"/>
          </p:cNvSpPr>
          <p:nvPr>
            <p:ph type="body" idx="1"/>
          </p:nvPr>
        </p:nvSpPr>
        <p:spPr>
          <a:xfrm>
            <a:off x="69772" y="1129308"/>
            <a:ext cx="3931920" cy="507902"/>
          </a:xfrm>
        </p:spPr>
        <p:txBody>
          <a:bodyPr>
            <a:normAutofit/>
          </a:bodyPr>
          <a:lstStyle/>
          <a:p>
            <a:r>
              <a:rPr lang="fr-FR" sz="1600" dirty="0" smtClean="0"/>
              <a:t>Table de routage </a:t>
            </a:r>
            <a:r>
              <a:rPr lang="fr-FR" sz="1600" dirty="0" smtClean="0">
                <a:solidFill>
                  <a:srgbClr val="00B050"/>
                </a:solidFill>
              </a:rPr>
              <a:t>globale </a:t>
            </a:r>
            <a:r>
              <a:rPr lang="fr-FR" sz="1600" dirty="0" smtClean="0"/>
              <a:t>sur A</a:t>
            </a:r>
            <a:endParaRPr lang="fr-FR" sz="1600" dirty="0"/>
          </a:p>
        </p:txBody>
      </p:sp>
      <p:graphicFrame>
        <p:nvGraphicFramePr>
          <p:cNvPr id="93" name="Espace réservé du contenu 3"/>
          <p:cNvGraphicFramePr>
            <a:graphicFrameLocks noGrp="1"/>
          </p:cNvGraphicFramePr>
          <p:nvPr>
            <p:ph sz="half" idx="2"/>
            <p:extLst>
              <p:ext uri="{D42A27DB-BD31-4B8C-83A1-F6EECF244321}">
                <p14:modId xmlns:p14="http://schemas.microsoft.com/office/powerpoint/2010/main" val="2513936388"/>
              </p:ext>
            </p:extLst>
          </p:nvPr>
        </p:nvGraphicFramePr>
        <p:xfrm>
          <a:off x="4754880" y="1647305"/>
          <a:ext cx="4301256" cy="3445165"/>
        </p:xfrm>
        <a:graphic>
          <a:graphicData uri="http://schemas.openxmlformats.org/drawingml/2006/table">
            <a:tbl>
              <a:tblPr firstRow="1" bandRow="1">
                <a:tableStyleId>{5C22544A-7EE6-4342-B048-85BDC9FD1C3A}</a:tableStyleId>
              </a:tblPr>
              <a:tblGrid>
                <a:gridCol w="772865"/>
                <a:gridCol w="1224136"/>
                <a:gridCol w="936104"/>
                <a:gridCol w="1368151"/>
              </a:tblGrid>
              <a:tr h="534328">
                <a:tc>
                  <a:txBody>
                    <a:bodyPr/>
                    <a:lstStyle/>
                    <a:p>
                      <a:r>
                        <a:rPr lang="fr-FR" sz="1100" dirty="0" smtClean="0"/>
                        <a:t>Type de route</a:t>
                      </a:r>
                      <a:endParaRPr lang="fr-FR" sz="1100" dirty="0"/>
                    </a:p>
                  </a:txBody>
                  <a:tcPr marL="89032" marR="89032"/>
                </a:tc>
                <a:tc>
                  <a:txBody>
                    <a:bodyPr/>
                    <a:lstStyle/>
                    <a:p>
                      <a:r>
                        <a:rPr lang="fr-FR" sz="1100" dirty="0" smtClean="0"/>
                        <a:t>Préfix</a:t>
                      </a:r>
                      <a:r>
                        <a:rPr lang="fr-FR" sz="1100" baseline="0" dirty="0" smtClean="0"/>
                        <a:t> de destination</a:t>
                      </a:r>
                      <a:endParaRPr lang="fr-FR" sz="1100" dirty="0"/>
                    </a:p>
                  </a:txBody>
                  <a:tcPr marL="89032" marR="89032"/>
                </a:tc>
                <a:tc>
                  <a:txBody>
                    <a:bodyPr/>
                    <a:lstStyle/>
                    <a:p>
                      <a:r>
                        <a:rPr lang="fr-FR" sz="1100" dirty="0" err="1" smtClean="0"/>
                        <a:t>Next</a:t>
                      </a:r>
                      <a:r>
                        <a:rPr lang="fr-FR" sz="1100" dirty="0" smtClean="0"/>
                        <a:t>-hop</a:t>
                      </a:r>
                      <a:endParaRPr lang="fr-FR" sz="1100" dirty="0"/>
                    </a:p>
                  </a:txBody>
                  <a:tcPr marL="89032" marR="89032"/>
                </a:tc>
                <a:tc>
                  <a:txBody>
                    <a:bodyPr/>
                    <a:lstStyle/>
                    <a:p>
                      <a:r>
                        <a:rPr lang="fr-FR" sz="1100" dirty="0" smtClean="0"/>
                        <a:t>Distance</a:t>
                      </a:r>
                      <a:r>
                        <a:rPr lang="fr-FR" sz="1100" baseline="0" dirty="0" smtClean="0"/>
                        <a:t> Administrative</a:t>
                      </a:r>
                      <a:endParaRPr lang="fr-FR" sz="1100" dirty="0"/>
                    </a:p>
                  </a:txBody>
                  <a:tcPr marL="89032" marR="89032"/>
                </a:tc>
              </a:tr>
              <a:tr h="406523">
                <a:tc>
                  <a:txBody>
                    <a:bodyPr/>
                    <a:lstStyle/>
                    <a:p>
                      <a:r>
                        <a:rPr lang="fr-FR" sz="1100" dirty="0" smtClean="0">
                          <a:solidFill>
                            <a:srgbClr val="0070C0"/>
                          </a:solidFill>
                        </a:rPr>
                        <a:t>O (OSPF)</a:t>
                      </a:r>
                      <a:endParaRPr lang="fr-FR" sz="1100" dirty="0">
                        <a:solidFill>
                          <a:srgbClr val="0070C0"/>
                        </a:solidFill>
                      </a:endParaRPr>
                    </a:p>
                  </a:txBody>
                  <a:tcPr marL="89032" marR="89032"/>
                </a:tc>
                <a:tc>
                  <a:txBody>
                    <a:bodyPr/>
                    <a:lstStyle/>
                    <a:p>
                      <a:r>
                        <a:rPr lang="fr-FR" sz="1100" dirty="0" smtClean="0">
                          <a:solidFill>
                            <a:srgbClr val="0070C0"/>
                          </a:solidFill>
                        </a:rPr>
                        <a:t>SR-BA</a:t>
                      </a:r>
                      <a:endParaRPr lang="fr-FR" sz="1100" dirty="0">
                        <a:solidFill>
                          <a:srgbClr val="0070C0"/>
                        </a:solidFill>
                      </a:endParaRPr>
                    </a:p>
                  </a:txBody>
                  <a:tcPr marL="89032" marR="89032"/>
                </a:tc>
                <a:tc>
                  <a:txBody>
                    <a:bodyPr/>
                    <a:lstStyle/>
                    <a:p>
                      <a:r>
                        <a:rPr lang="fr-FR" sz="1100" dirty="0" smtClean="0">
                          <a:solidFill>
                            <a:srgbClr val="0070C0"/>
                          </a:solidFill>
                        </a:rPr>
                        <a:t>F0/0</a:t>
                      </a:r>
                      <a:endParaRPr lang="fr-FR" sz="1100" dirty="0">
                        <a:solidFill>
                          <a:srgbClr val="0070C0"/>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76013">
                <a:tc>
                  <a:txBody>
                    <a:bodyPr/>
                    <a:lstStyle/>
                    <a:p>
                      <a:r>
                        <a:rPr lang="fr-FR" sz="1100" dirty="0" smtClean="0">
                          <a:solidFill>
                            <a:srgbClr val="0070C0"/>
                          </a:solidFill>
                        </a:rPr>
                        <a:t>O</a:t>
                      </a:r>
                      <a:endParaRPr lang="fr-FR" sz="1100" dirty="0">
                        <a:solidFill>
                          <a:srgbClr val="0070C0"/>
                        </a:solidFill>
                      </a:endParaRPr>
                    </a:p>
                  </a:txBody>
                  <a:tcPr marL="89032" marR="89032"/>
                </a:tc>
                <a:tc>
                  <a:txBody>
                    <a:bodyPr/>
                    <a:lstStyle/>
                    <a:p>
                      <a:r>
                        <a:rPr lang="fr-FR" sz="1100" dirty="0" smtClean="0">
                          <a:solidFill>
                            <a:srgbClr val="0070C0"/>
                          </a:solidFill>
                        </a:rPr>
                        <a:t>SR-CB</a:t>
                      </a:r>
                      <a:endParaRPr lang="fr-FR" sz="1100" dirty="0">
                        <a:solidFill>
                          <a:srgbClr val="0070C0"/>
                        </a:solidFill>
                      </a:endParaRPr>
                    </a:p>
                  </a:txBody>
                  <a:tcPr marL="89032" marR="89032"/>
                </a:tc>
                <a:tc>
                  <a:txBody>
                    <a:bodyPr/>
                    <a:lstStyle/>
                    <a:p>
                      <a:r>
                        <a:rPr lang="fr-FR" sz="1100" dirty="0" smtClean="0">
                          <a:solidFill>
                            <a:srgbClr val="0070C0"/>
                          </a:solidFill>
                        </a:rPr>
                        <a:t>F0/0</a:t>
                      </a:r>
                      <a:endParaRPr lang="fr-FR" sz="1100" dirty="0">
                        <a:solidFill>
                          <a:srgbClr val="0070C0"/>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76013">
                <a:tc>
                  <a:txBody>
                    <a:bodyPr/>
                    <a:lstStyle/>
                    <a:p>
                      <a:r>
                        <a:rPr lang="fr-FR" sz="1100" dirty="0" smtClean="0">
                          <a:solidFill>
                            <a:srgbClr val="0070C0"/>
                          </a:solidFill>
                        </a:rPr>
                        <a:t>O</a:t>
                      </a:r>
                      <a:endParaRPr lang="fr-FR" sz="1100" dirty="0">
                        <a:solidFill>
                          <a:srgbClr val="0070C0"/>
                        </a:solidFill>
                      </a:endParaRPr>
                    </a:p>
                  </a:txBody>
                  <a:tcPr marL="89032" marR="89032"/>
                </a:tc>
                <a:tc>
                  <a:txBody>
                    <a:bodyPr/>
                    <a:lstStyle/>
                    <a:p>
                      <a:r>
                        <a:rPr lang="fr-FR" sz="1100" dirty="0" smtClean="0">
                          <a:solidFill>
                            <a:srgbClr val="0070C0"/>
                          </a:solidFill>
                        </a:rPr>
                        <a:t>SR-DC</a:t>
                      </a:r>
                      <a:endParaRPr lang="fr-FR" sz="1100" dirty="0">
                        <a:solidFill>
                          <a:srgbClr val="0070C0"/>
                        </a:solidFill>
                      </a:endParaRPr>
                    </a:p>
                  </a:txBody>
                  <a:tcPr marL="89032" marR="89032"/>
                </a:tc>
                <a:tc>
                  <a:txBody>
                    <a:bodyPr/>
                    <a:lstStyle/>
                    <a:p>
                      <a:r>
                        <a:rPr lang="fr-FR" sz="1100" dirty="0" smtClean="0">
                          <a:solidFill>
                            <a:srgbClr val="0070C0"/>
                          </a:solidFill>
                        </a:rPr>
                        <a:t>F0/0</a:t>
                      </a:r>
                      <a:endParaRPr lang="fr-FR" sz="1100" dirty="0">
                        <a:solidFill>
                          <a:srgbClr val="0070C0"/>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76013">
                <a:tc>
                  <a:txBody>
                    <a:bodyPr/>
                    <a:lstStyle/>
                    <a:p>
                      <a:r>
                        <a:rPr lang="fr-FR" sz="1100" dirty="0" smtClean="0">
                          <a:solidFill>
                            <a:srgbClr val="0070C0"/>
                          </a:solidFill>
                        </a:rPr>
                        <a:t>O</a:t>
                      </a:r>
                      <a:endParaRPr lang="fr-FR" sz="1100" dirty="0">
                        <a:solidFill>
                          <a:srgbClr val="0070C0"/>
                        </a:solidFill>
                      </a:endParaRPr>
                    </a:p>
                  </a:txBody>
                  <a:tcPr marL="89032" marR="89032"/>
                </a:tc>
                <a:tc>
                  <a:txBody>
                    <a:bodyPr/>
                    <a:lstStyle/>
                    <a:p>
                      <a:r>
                        <a:rPr lang="fr-FR" sz="1100" dirty="0" smtClean="0">
                          <a:solidFill>
                            <a:srgbClr val="0070C0"/>
                          </a:solidFill>
                        </a:rPr>
                        <a:t>SR-EC</a:t>
                      </a:r>
                      <a:endParaRPr lang="fr-FR" sz="1100" dirty="0">
                        <a:solidFill>
                          <a:srgbClr val="0070C0"/>
                        </a:solidFill>
                      </a:endParaRPr>
                    </a:p>
                  </a:txBody>
                  <a:tcPr marL="89032" marR="89032"/>
                </a:tc>
                <a:tc>
                  <a:txBody>
                    <a:bodyPr/>
                    <a:lstStyle/>
                    <a:p>
                      <a:r>
                        <a:rPr lang="fr-FR" sz="1100" dirty="0" smtClean="0">
                          <a:solidFill>
                            <a:srgbClr val="0070C0"/>
                          </a:solidFill>
                        </a:rPr>
                        <a:t>F0/0</a:t>
                      </a:r>
                      <a:endParaRPr lang="fr-FR" sz="1100" dirty="0">
                        <a:solidFill>
                          <a:srgbClr val="0070C0"/>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76013">
                <a:tc>
                  <a:txBody>
                    <a:bodyPr/>
                    <a:lstStyle/>
                    <a:p>
                      <a:r>
                        <a:rPr lang="fr-FR" sz="1100" dirty="0" smtClean="0">
                          <a:solidFill>
                            <a:srgbClr val="00B050"/>
                          </a:solidFill>
                        </a:rPr>
                        <a:t>O</a:t>
                      </a:r>
                      <a:endParaRPr lang="fr-FR" sz="1100" dirty="0">
                        <a:solidFill>
                          <a:srgbClr val="00B050"/>
                        </a:solidFill>
                      </a:endParaRPr>
                    </a:p>
                  </a:txBody>
                  <a:tcPr marL="89032" marR="89032"/>
                </a:tc>
                <a:tc>
                  <a:txBody>
                    <a:bodyPr/>
                    <a:lstStyle/>
                    <a:p>
                      <a:r>
                        <a:rPr lang="fr-FR" sz="1100" dirty="0" smtClean="0">
                          <a:solidFill>
                            <a:srgbClr val="00B050"/>
                          </a:solidFill>
                        </a:rPr>
                        <a:t>SR-A</a:t>
                      </a:r>
                      <a:endParaRPr lang="fr-FR" sz="1100" dirty="0">
                        <a:solidFill>
                          <a:srgbClr val="00B050"/>
                        </a:solidFill>
                      </a:endParaRPr>
                    </a:p>
                  </a:txBody>
                  <a:tcPr marL="89032" marR="89032"/>
                </a:tc>
                <a:tc>
                  <a:txBody>
                    <a:bodyPr/>
                    <a:lstStyle/>
                    <a:p>
                      <a:r>
                        <a:rPr lang="fr-FR" sz="1100" dirty="0" smtClean="0">
                          <a:solidFill>
                            <a:srgbClr val="00B050"/>
                          </a:solidFill>
                        </a:rPr>
                        <a:t>F0/2</a:t>
                      </a:r>
                      <a:endParaRPr lang="fr-FR" sz="1100" dirty="0">
                        <a:solidFill>
                          <a:srgbClr val="00B050"/>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76013">
                <a:tc>
                  <a:txBody>
                    <a:bodyPr/>
                    <a:lstStyle/>
                    <a:p>
                      <a:r>
                        <a:rPr lang="fr-FR" sz="1100" dirty="0" smtClean="0">
                          <a:solidFill>
                            <a:srgbClr val="AD1DAD"/>
                          </a:solidFill>
                        </a:rPr>
                        <a:t>O</a:t>
                      </a:r>
                      <a:endParaRPr lang="fr-FR" sz="1100" dirty="0">
                        <a:solidFill>
                          <a:srgbClr val="AD1DAD"/>
                        </a:solidFill>
                      </a:endParaRPr>
                    </a:p>
                  </a:txBody>
                  <a:tcPr marL="89032" marR="89032"/>
                </a:tc>
                <a:tc>
                  <a:txBody>
                    <a:bodyPr/>
                    <a:lstStyle/>
                    <a:p>
                      <a:r>
                        <a:rPr lang="fr-FR" sz="1100" dirty="0" smtClean="0">
                          <a:solidFill>
                            <a:srgbClr val="AD1DAD"/>
                          </a:solidFill>
                        </a:rPr>
                        <a:t>SR-AG</a:t>
                      </a:r>
                      <a:endParaRPr lang="fr-FR" sz="1100" dirty="0">
                        <a:solidFill>
                          <a:srgbClr val="AD1DAD"/>
                        </a:solidFill>
                      </a:endParaRPr>
                    </a:p>
                  </a:txBody>
                  <a:tcPr marL="89032" marR="89032"/>
                </a:tc>
                <a:tc>
                  <a:txBody>
                    <a:bodyPr/>
                    <a:lstStyle/>
                    <a:p>
                      <a:r>
                        <a:rPr lang="fr-FR" sz="1100" dirty="0" smtClean="0">
                          <a:solidFill>
                            <a:srgbClr val="AD1DAD"/>
                          </a:solidFill>
                        </a:rPr>
                        <a:t>F0/1</a:t>
                      </a:r>
                      <a:endParaRPr lang="fr-FR" sz="1100" dirty="0">
                        <a:solidFill>
                          <a:srgbClr val="AD1DAD"/>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76013">
                <a:tc>
                  <a:txBody>
                    <a:bodyPr/>
                    <a:lstStyle/>
                    <a:p>
                      <a:r>
                        <a:rPr lang="fr-FR" sz="1100" dirty="0" smtClean="0">
                          <a:solidFill>
                            <a:srgbClr val="AD1DAD"/>
                          </a:solidFill>
                        </a:rPr>
                        <a:t>O</a:t>
                      </a:r>
                      <a:endParaRPr lang="fr-FR" sz="1100" dirty="0">
                        <a:solidFill>
                          <a:srgbClr val="AD1DAD"/>
                        </a:solidFill>
                      </a:endParaRPr>
                    </a:p>
                  </a:txBody>
                  <a:tcPr marL="89032" marR="89032"/>
                </a:tc>
                <a:tc>
                  <a:txBody>
                    <a:bodyPr/>
                    <a:lstStyle/>
                    <a:p>
                      <a:r>
                        <a:rPr lang="fr-FR" sz="1100" dirty="0" smtClean="0">
                          <a:solidFill>
                            <a:srgbClr val="AD1DAD"/>
                          </a:solidFill>
                        </a:rPr>
                        <a:t>SR-G</a:t>
                      </a:r>
                      <a:endParaRPr lang="fr-FR" sz="1100" dirty="0">
                        <a:solidFill>
                          <a:srgbClr val="AD1DAD"/>
                        </a:solidFill>
                      </a:endParaRPr>
                    </a:p>
                  </a:txBody>
                  <a:tcPr marL="89032" marR="89032"/>
                </a:tc>
                <a:tc>
                  <a:txBody>
                    <a:bodyPr/>
                    <a:lstStyle/>
                    <a:p>
                      <a:r>
                        <a:rPr lang="fr-FR" sz="1100" dirty="0" smtClean="0">
                          <a:solidFill>
                            <a:srgbClr val="AD1DAD"/>
                          </a:solidFill>
                        </a:rPr>
                        <a:t>F0/1</a:t>
                      </a:r>
                      <a:endParaRPr lang="fr-FR" sz="1100" dirty="0">
                        <a:solidFill>
                          <a:srgbClr val="AD1DAD"/>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76013">
                <a:tc>
                  <a:txBody>
                    <a:bodyPr/>
                    <a:lstStyle/>
                    <a:p>
                      <a:r>
                        <a:rPr lang="fr-FR" sz="1100" dirty="0" smtClean="0">
                          <a:solidFill>
                            <a:srgbClr val="AD1DAD"/>
                          </a:solidFill>
                        </a:rPr>
                        <a:t>O</a:t>
                      </a:r>
                      <a:endParaRPr lang="fr-FR" sz="1100" dirty="0">
                        <a:solidFill>
                          <a:srgbClr val="AD1DAD"/>
                        </a:solidFill>
                      </a:endParaRPr>
                    </a:p>
                  </a:txBody>
                  <a:tcPr marL="89032" marR="89032"/>
                </a:tc>
                <a:tc>
                  <a:txBody>
                    <a:bodyPr/>
                    <a:lstStyle/>
                    <a:p>
                      <a:r>
                        <a:rPr lang="fr-FR" sz="1100" dirty="0" smtClean="0">
                          <a:solidFill>
                            <a:srgbClr val="AD1DAD"/>
                          </a:solidFill>
                        </a:rPr>
                        <a:t>SR-GF</a:t>
                      </a:r>
                      <a:endParaRPr lang="fr-FR" sz="1100" dirty="0">
                        <a:solidFill>
                          <a:srgbClr val="AD1DAD"/>
                        </a:solidFill>
                      </a:endParaRPr>
                    </a:p>
                  </a:txBody>
                  <a:tcPr marL="89032" marR="89032"/>
                </a:tc>
                <a:tc>
                  <a:txBody>
                    <a:bodyPr/>
                    <a:lstStyle/>
                    <a:p>
                      <a:r>
                        <a:rPr lang="fr-FR" sz="1100" dirty="0" smtClean="0">
                          <a:solidFill>
                            <a:srgbClr val="AD1DAD"/>
                          </a:solidFill>
                        </a:rPr>
                        <a:t>F0/1</a:t>
                      </a:r>
                      <a:endParaRPr lang="fr-FR" sz="1100" dirty="0">
                        <a:solidFill>
                          <a:srgbClr val="AD1DAD"/>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76013">
                <a:tc>
                  <a:txBody>
                    <a:bodyPr/>
                    <a:lstStyle/>
                    <a:p>
                      <a:r>
                        <a:rPr lang="fr-FR" sz="1100" dirty="0" smtClean="0">
                          <a:solidFill>
                            <a:srgbClr val="AD1DAD"/>
                          </a:solidFill>
                        </a:rPr>
                        <a:t>O</a:t>
                      </a:r>
                      <a:endParaRPr lang="fr-FR" sz="1100" dirty="0">
                        <a:solidFill>
                          <a:srgbClr val="AD1DAD"/>
                        </a:solidFill>
                      </a:endParaRPr>
                    </a:p>
                  </a:txBody>
                  <a:tcPr marL="89032" marR="89032"/>
                </a:tc>
                <a:tc>
                  <a:txBody>
                    <a:bodyPr/>
                    <a:lstStyle/>
                    <a:p>
                      <a:r>
                        <a:rPr lang="fr-FR" sz="1100" dirty="0" smtClean="0">
                          <a:solidFill>
                            <a:srgbClr val="AD1DAD"/>
                          </a:solidFill>
                        </a:rPr>
                        <a:t>SR-FE</a:t>
                      </a:r>
                      <a:endParaRPr lang="fr-FR" sz="1100" dirty="0">
                        <a:solidFill>
                          <a:srgbClr val="AD1DAD"/>
                        </a:solidFill>
                      </a:endParaRPr>
                    </a:p>
                  </a:txBody>
                  <a:tcPr marL="89032" marR="89032"/>
                </a:tc>
                <a:tc>
                  <a:txBody>
                    <a:bodyPr/>
                    <a:lstStyle/>
                    <a:p>
                      <a:r>
                        <a:rPr lang="fr-FR" sz="1100" dirty="0" smtClean="0">
                          <a:solidFill>
                            <a:srgbClr val="AD1DAD"/>
                          </a:solidFill>
                        </a:rPr>
                        <a:t>F0/1</a:t>
                      </a: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76013">
                <a:tc>
                  <a:txBody>
                    <a:bodyPr/>
                    <a:lstStyle/>
                    <a:p>
                      <a:r>
                        <a:rPr lang="fr-FR" sz="1100" dirty="0" smtClean="0">
                          <a:solidFill>
                            <a:srgbClr val="AD1DAD"/>
                          </a:solidFill>
                        </a:rPr>
                        <a:t>O</a:t>
                      </a:r>
                      <a:endParaRPr lang="fr-FR" sz="1100" dirty="0">
                        <a:solidFill>
                          <a:srgbClr val="AD1DAD"/>
                        </a:solidFill>
                      </a:endParaRPr>
                    </a:p>
                  </a:txBody>
                  <a:tcPr marL="89032" marR="89032"/>
                </a:tc>
                <a:tc>
                  <a:txBody>
                    <a:bodyPr/>
                    <a:lstStyle/>
                    <a:p>
                      <a:r>
                        <a:rPr lang="fr-FR" sz="1100" dirty="0" smtClean="0">
                          <a:solidFill>
                            <a:srgbClr val="AD1DAD"/>
                          </a:solidFill>
                        </a:rPr>
                        <a:t>SR-DE</a:t>
                      </a:r>
                      <a:endParaRPr lang="fr-FR" sz="1100" dirty="0">
                        <a:solidFill>
                          <a:srgbClr val="AD1DAD"/>
                        </a:solidFill>
                      </a:endParaRPr>
                    </a:p>
                  </a:txBody>
                  <a:tcPr marL="89032" marR="89032"/>
                </a:tc>
                <a:tc>
                  <a:txBody>
                    <a:bodyPr/>
                    <a:lstStyle/>
                    <a:p>
                      <a:r>
                        <a:rPr lang="fr-FR" sz="1100" dirty="0" smtClean="0">
                          <a:solidFill>
                            <a:srgbClr val="AD1DAD"/>
                          </a:solidFill>
                        </a:rPr>
                        <a:t>F0/1</a:t>
                      </a: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bl>
          </a:graphicData>
        </a:graphic>
      </p:graphicFrame>
      <p:graphicFrame>
        <p:nvGraphicFramePr>
          <p:cNvPr id="94" name="Espace réservé du contenu 3"/>
          <p:cNvGraphicFramePr>
            <a:graphicFrameLocks noGrp="1"/>
          </p:cNvGraphicFramePr>
          <p:nvPr>
            <p:ph sz="half" idx="2"/>
            <p:extLst>
              <p:ext uri="{D42A27DB-BD31-4B8C-83A1-F6EECF244321}">
                <p14:modId xmlns:p14="http://schemas.microsoft.com/office/powerpoint/2010/main" val="3021115437"/>
              </p:ext>
            </p:extLst>
          </p:nvPr>
        </p:nvGraphicFramePr>
        <p:xfrm>
          <a:off x="69772" y="1647302"/>
          <a:ext cx="4301256" cy="3424967"/>
        </p:xfrm>
        <a:graphic>
          <a:graphicData uri="http://schemas.openxmlformats.org/drawingml/2006/table">
            <a:tbl>
              <a:tblPr firstRow="1" bandRow="1">
                <a:tableStyleId>{5C22544A-7EE6-4342-B048-85BDC9FD1C3A}</a:tableStyleId>
              </a:tblPr>
              <a:tblGrid>
                <a:gridCol w="772865"/>
                <a:gridCol w="1224136"/>
                <a:gridCol w="936104"/>
                <a:gridCol w="1368151"/>
              </a:tblGrid>
              <a:tr h="560837">
                <a:tc>
                  <a:txBody>
                    <a:bodyPr/>
                    <a:lstStyle/>
                    <a:p>
                      <a:r>
                        <a:rPr lang="fr-FR" sz="1100" dirty="0" smtClean="0"/>
                        <a:t>Type de route</a:t>
                      </a:r>
                      <a:endParaRPr lang="fr-FR" sz="1100" dirty="0"/>
                    </a:p>
                  </a:txBody>
                  <a:tcPr marL="89032" marR="89032"/>
                </a:tc>
                <a:tc>
                  <a:txBody>
                    <a:bodyPr/>
                    <a:lstStyle/>
                    <a:p>
                      <a:r>
                        <a:rPr lang="fr-FR" sz="1100" dirty="0" smtClean="0"/>
                        <a:t>Préfix</a:t>
                      </a:r>
                      <a:r>
                        <a:rPr lang="fr-FR" sz="1100" baseline="0" dirty="0" smtClean="0"/>
                        <a:t> de destination</a:t>
                      </a:r>
                      <a:endParaRPr lang="fr-FR" sz="1100" dirty="0"/>
                    </a:p>
                  </a:txBody>
                  <a:tcPr marL="89032" marR="89032"/>
                </a:tc>
                <a:tc>
                  <a:txBody>
                    <a:bodyPr/>
                    <a:lstStyle/>
                    <a:p>
                      <a:r>
                        <a:rPr lang="fr-FR" sz="1100" dirty="0" err="1" smtClean="0"/>
                        <a:t>Next</a:t>
                      </a:r>
                      <a:r>
                        <a:rPr lang="fr-FR" sz="1100" dirty="0" smtClean="0"/>
                        <a:t>-hop</a:t>
                      </a:r>
                      <a:endParaRPr lang="fr-FR" sz="1100" dirty="0"/>
                    </a:p>
                  </a:txBody>
                  <a:tcPr marL="89032" marR="89032"/>
                </a:tc>
                <a:tc>
                  <a:txBody>
                    <a:bodyPr/>
                    <a:lstStyle/>
                    <a:p>
                      <a:r>
                        <a:rPr lang="fr-FR" sz="1100" dirty="0" smtClean="0"/>
                        <a:t>Distance</a:t>
                      </a:r>
                      <a:r>
                        <a:rPr lang="fr-FR" sz="1100" baseline="0" dirty="0" smtClean="0"/>
                        <a:t> Administrative</a:t>
                      </a:r>
                      <a:endParaRPr lang="fr-FR" sz="1100" dirty="0"/>
                    </a:p>
                  </a:txBody>
                  <a:tcPr marL="89032" marR="89032"/>
                </a:tc>
              </a:tr>
              <a:tr h="286413">
                <a:tc>
                  <a:txBody>
                    <a:bodyPr/>
                    <a:lstStyle/>
                    <a:p>
                      <a:r>
                        <a:rPr lang="fr-FR" sz="1100" dirty="0" smtClean="0">
                          <a:solidFill>
                            <a:srgbClr val="FF0000"/>
                          </a:solidFill>
                        </a:rPr>
                        <a:t>C</a:t>
                      </a:r>
                      <a:endParaRPr lang="fr-FR" sz="1100" dirty="0">
                        <a:solidFill>
                          <a:srgbClr val="FF0000"/>
                        </a:solidFill>
                      </a:endParaRPr>
                    </a:p>
                  </a:txBody>
                  <a:tcPr marL="89032" marR="89032"/>
                </a:tc>
                <a:tc>
                  <a:txBody>
                    <a:bodyPr/>
                    <a:lstStyle/>
                    <a:p>
                      <a:r>
                        <a:rPr lang="fr-FR" sz="1100" dirty="0" smtClean="0">
                          <a:solidFill>
                            <a:srgbClr val="0070C0"/>
                          </a:solidFill>
                        </a:rPr>
                        <a:t>SR-BA</a:t>
                      </a:r>
                      <a:endParaRPr lang="fr-FR" sz="1100" dirty="0">
                        <a:solidFill>
                          <a:srgbClr val="0070C0"/>
                        </a:solidFill>
                      </a:endParaRPr>
                    </a:p>
                  </a:txBody>
                  <a:tcPr marL="89032" marR="89032"/>
                </a:tc>
                <a:tc>
                  <a:txBody>
                    <a:bodyPr/>
                    <a:lstStyle/>
                    <a:p>
                      <a:r>
                        <a:rPr lang="fr-FR" sz="1100" dirty="0" smtClean="0">
                          <a:solidFill>
                            <a:srgbClr val="0070C0"/>
                          </a:solidFill>
                        </a:rPr>
                        <a:t>F0/0</a:t>
                      </a:r>
                      <a:endParaRPr lang="fr-FR" sz="1100" dirty="0">
                        <a:solidFill>
                          <a:srgbClr val="0070C0"/>
                        </a:solidFill>
                      </a:endParaRPr>
                    </a:p>
                  </a:txBody>
                  <a:tcPr marL="89032" marR="89032"/>
                </a:tc>
                <a:tc>
                  <a:txBody>
                    <a:bodyPr/>
                    <a:lstStyle/>
                    <a:p>
                      <a:r>
                        <a:rPr lang="fr-FR" sz="1100" dirty="0" smtClean="0">
                          <a:solidFill>
                            <a:srgbClr val="FF0000"/>
                          </a:solidFill>
                        </a:rPr>
                        <a:t>0</a:t>
                      </a:r>
                      <a:endParaRPr lang="fr-FR" sz="1100" dirty="0">
                        <a:solidFill>
                          <a:srgbClr val="FF0000"/>
                        </a:solidFill>
                      </a:endParaRPr>
                    </a:p>
                  </a:txBody>
                  <a:tcPr marL="89032" marR="89032"/>
                </a:tc>
              </a:tr>
              <a:tr h="286413">
                <a:tc>
                  <a:txBody>
                    <a:bodyPr/>
                    <a:lstStyle/>
                    <a:p>
                      <a:r>
                        <a:rPr lang="fr-FR" sz="1100" dirty="0" smtClean="0">
                          <a:solidFill>
                            <a:srgbClr val="0070C0"/>
                          </a:solidFill>
                        </a:rPr>
                        <a:t>O</a:t>
                      </a:r>
                      <a:endParaRPr lang="fr-FR" sz="1100" dirty="0">
                        <a:solidFill>
                          <a:srgbClr val="0070C0"/>
                        </a:solidFill>
                      </a:endParaRPr>
                    </a:p>
                  </a:txBody>
                  <a:tcPr marL="89032" marR="89032"/>
                </a:tc>
                <a:tc>
                  <a:txBody>
                    <a:bodyPr/>
                    <a:lstStyle/>
                    <a:p>
                      <a:r>
                        <a:rPr lang="fr-FR" sz="1100" dirty="0" smtClean="0">
                          <a:solidFill>
                            <a:srgbClr val="0070C0"/>
                          </a:solidFill>
                        </a:rPr>
                        <a:t>SR-CB</a:t>
                      </a:r>
                      <a:endParaRPr lang="fr-FR" sz="1100" dirty="0">
                        <a:solidFill>
                          <a:srgbClr val="0070C0"/>
                        </a:solidFill>
                      </a:endParaRPr>
                    </a:p>
                  </a:txBody>
                  <a:tcPr marL="89032" marR="89032"/>
                </a:tc>
                <a:tc>
                  <a:txBody>
                    <a:bodyPr/>
                    <a:lstStyle/>
                    <a:p>
                      <a:r>
                        <a:rPr lang="fr-FR" sz="1100" dirty="0" smtClean="0">
                          <a:solidFill>
                            <a:srgbClr val="0070C0"/>
                          </a:solidFill>
                        </a:rPr>
                        <a:t>F0/0</a:t>
                      </a:r>
                      <a:endParaRPr lang="fr-FR" sz="1100" dirty="0">
                        <a:solidFill>
                          <a:srgbClr val="0070C0"/>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86413">
                <a:tc>
                  <a:txBody>
                    <a:bodyPr/>
                    <a:lstStyle/>
                    <a:p>
                      <a:r>
                        <a:rPr lang="fr-FR" sz="1100" dirty="0" smtClean="0">
                          <a:solidFill>
                            <a:srgbClr val="0070C0"/>
                          </a:solidFill>
                        </a:rPr>
                        <a:t>O</a:t>
                      </a:r>
                      <a:endParaRPr lang="fr-FR" sz="1100" dirty="0">
                        <a:solidFill>
                          <a:srgbClr val="0070C0"/>
                        </a:solidFill>
                      </a:endParaRPr>
                    </a:p>
                  </a:txBody>
                  <a:tcPr marL="89032" marR="89032"/>
                </a:tc>
                <a:tc>
                  <a:txBody>
                    <a:bodyPr/>
                    <a:lstStyle/>
                    <a:p>
                      <a:r>
                        <a:rPr lang="fr-FR" sz="1100" dirty="0" smtClean="0">
                          <a:solidFill>
                            <a:srgbClr val="0070C0"/>
                          </a:solidFill>
                        </a:rPr>
                        <a:t>SR-DC</a:t>
                      </a:r>
                      <a:endParaRPr lang="fr-FR" sz="1100" dirty="0">
                        <a:solidFill>
                          <a:srgbClr val="0070C0"/>
                        </a:solidFill>
                      </a:endParaRPr>
                    </a:p>
                  </a:txBody>
                  <a:tcPr marL="89032" marR="89032"/>
                </a:tc>
                <a:tc>
                  <a:txBody>
                    <a:bodyPr/>
                    <a:lstStyle/>
                    <a:p>
                      <a:r>
                        <a:rPr lang="fr-FR" sz="1100" dirty="0" smtClean="0">
                          <a:solidFill>
                            <a:srgbClr val="0070C0"/>
                          </a:solidFill>
                        </a:rPr>
                        <a:t>F0/0</a:t>
                      </a:r>
                      <a:endParaRPr lang="fr-FR" sz="1100" dirty="0">
                        <a:solidFill>
                          <a:srgbClr val="0070C0"/>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86413">
                <a:tc>
                  <a:txBody>
                    <a:bodyPr/>
                    <a:lstStyle/>
                    <a:p>
                      <a:r>
                        <a:rPr lang="fr-FR" sz="1100" dirty="0" smtClean="0">
                          <a:solidFill>
                            <a:srgbClr val="0070C0"/>
                          </a:solidFill>
                        </a:rPr>
                        <a:t>O</a:t>
                      </a:r>
                      <a:endParaRPr lang="fr-FR" sz="1100" dirty="0">
                        <a:solidFill>
                          <a:srgbClr val="0070C0"/>
                        </a:solidFill>
                      </a:endParaRPr>
                    </a:p>
                  </a:txBody>
                  <a:tcPr marL="89032" marR="89032"/>
                </a:tc>
                <a:tc>
                  <a:txBody>
                    <a:bodyPr/>
                    <a:lstStyle/>
                    <a:p>
                      <a:r>
                        <a:rPr lang="fr-FR" sz="1100" dirty="0" smtClean="0">
                          <a:solidFill>
                            <a:srgbClr val="0070C0"/>
                          </a:solidFill>
                        </a:rPr>
                        <a:t>SR-EC</a:t>
                      </a:r>
                      <a:endParaRPr lang="fr-FR" sz="1100" dirty="0">
                        <a:solidFill>
                          <a:srgbClr val="0070C0"/>
                        </a:solidFill>
                      </a:endParaRPr>
                    </a:p>
                  </a:txBody>
                  <a:tcPr marL="89032" marR="89032"/>
                </a:tc>
                <a:tc>
                  <a:txBody>
                    <a:bodyPr/>
                    <a:lstStyle/>
                    <a:p>
                      <a:r>
                        <a:rPr lang="fr-FR" sz="1100" dirty="0" smtClean="0">
                          <a:solidFill>
                            <a:srgbClr val="0070C0"/>
                          </a:solidFill>
                        </a:rPr>
                        <a:t>F0/0</a:t>
                      </a:r>
                      <a:endParaRPr lang="fr-FR" sz="1100" dirty="0">
                        <a:solidFill>
                          <a:srgbClr val="0070C0"/>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86413">
                <a:tc>
                  <a:txBody>
                    <a:bodyPr/>
                    <a:lstStyle/>
                    <a:p>
                      <a:r>
                        <a:rPr lang="fr-FR" sz="1100" dirty="0" smtClean="0">
                          <a:solidFill>
                            <a:srgbClr val="FF0000"/>
                          </a:solidFill>
                        </a:rPr>
                        <a:t>C</a:t>
                      </a:r>
                      <a:endParaRPr lang="fr-FR" sz="1100" dirty="0">
                        <a:solidFill>
                          <a:srgbClr val="FF0000"/>
                        </a:solidFill>
                      </a:endParaRPr>
                    </a:p>
                  </a:txBody>
                  <a:tcPr marL="89032" marR="89032"/>
                </a:tc>
                <a:tc>
                  <a:txBody>
                    <a:bodyPr/>
                    <a:lstStyle/>
                    <a:p>
                      <a:r>
                        <a:rPr lang="fr-FR" sz="1100" dirty="0" smtClean="0">
                          <a:solidFill>
                            <a:srgbClr val="00B050"/>
                          </a:solidFill>
                        </a:rPr>
                        <a:t>SR-A</a:t>
                      </a:r>
                      <a:endParaRPr lang="fr-FR" sz="1100" dirty="0">
                        <a:solidFill>
                          <a:srgbClr val="00B050"/>
                        </a:solidFill>
                      </a:endParaRPr>
                    </a:p>
                  </a:txBody>
                  <a:tcPr marL="89032" marR="89032"/>
                </a:tc>
                <a:tc>
                  <a:txBody>
                    <a:bodyPr/>
                    <a:lstStyle/>
                    <a:p>
                      <a:r>
                        <a:rPr lang="fr-FR" sz="1100" dirty="0" smtClean="0">
                          <a:solidFill>
                            <a:srgbClr val="00B050"/>
                          </a:solidFill>
                        </a:rPr>
                        <a:t>F0/2</a:t>
                      </a:r>
                      <a:endParaRPr lang="fr-FR" sz="1100" dirty="0">
                        <a:solidFill>
                          <a:srgbClr val="00B050"/>
                        </a:solidFill>
                      </a:endParaRPr>
                    </a:p>
                  </a:txBody>
                  <a:tcPr marL="89032" marR="89032"/>
                </a:tc>
                <a:tc>
                  <a:txBody>
                    <a:bodyPr/>
                    <a:lstStyle/>
                    <a:p>
                      <a:r>
                        <a:rPr lang="fr-FR" sz="1100" dirty="0" smtClean="0">
                          <a:solidFill>
                            <a:srgbClr val="FF0000"/>
                          </a:solidFill>
                        </a:rPr>
                        <a:t>0</a:t>
                      </a:r>
                      <a:endParaRPr lang="fr-FR" sz="1100" dirty="0">
                        <a:solidFill>
                          <a:srgbClr val="FF0000"/>
                        </a:solidFill>
                      </a:endParaRPr>
                    </a:p>
                  </a:txBody>
                  <a:tcPr marL="89032" marR="89032"/>
                </a:tc>
              </a:tr>
              <a:tr h="286413">
                <a:tc>
                  <a:txBody>
                    <a:bodyPr/>
                    <a:lstStyle/>
                    <a:p>
                      <a:r>
                        <a:rPr lang="fr-FR" sz="1100" dirty="0" smtClean="0">
                          <a:solidFill>
                            <a:srgbClr val="FF0000"/>
                          </a:solidFill>
                        </a:rPr>
                        <a:t>C</a:t>
                      </a:r>
                      <a:endParaRPr lang="fr-FR" sz="1100" dirty="0">
                        <a:solidFill>
                          <a:srgbClr val="FF0000"/>
                        </a:solidFill>
                      </a:endParaRPr>
                    </a:p>
                  </a:txBody>
                  <a:tcPr marL="89032" marR="89032"/>
                </a:tc>
                <a:tc>
                  <a:txBody>
                    <a:bodyPr/>
                    <a:lstStyle/>
                    <a:p>
                      <a:r>
                        <a:rPr lang="fr-FR" sz="1100" dirty="0" smtClean="0">
                          <a:solidFill>
                            <a:srgbClr val="AD1DAD"/>
                          </a:solidFill>
                        </a:rPr>
                        <a:t>SR-AG</a:t>
                      </a:r>
                      <a:endParaRPr lang="fr-FR" sz="1100" dirty="0">
                        <a:solidFill>
                          <a:srgbClr val="AD1DAD"/>
                        </a:solidFill>
                      </a:endParaRPr>
                    </a:p>
                  </a:txBody>
                  <a:tcPr marL="89032" marR="89032"/>
                </a:tc>
                <a:tc>
                  <a:txBody>
                    <a:bodyPr/>
                    <a:lstStyle/>
                    <a:p>
                      <a:r>
                        <a:rPr lang="fr-FR" sz="1100" dirty="0" smtClean="0">
                          <a:solidFill>
                            <a:srgbClr val="AD1DAD"/>
                          </a:solidFill>
                        </a:rPr>
                        <a:t>F0/1</a:t>
                      </a:r>
                      <a:endParaRPr lang="fr-FR" sz="1100" dirty="0">
                        <a:solidFill>
                          <a:srgbClr val="AD1DAD"/>
                        </a:solidFill>
                      </a:endParaRPr>
                    </a:p>
                  </a:txBody>
                  <a:tcPr marL="89032" marR="89032"/>
                </a:tc>
                <a:tc>
                  <a:txBody>
                    <a:bodyPr/>
                    <a:lstStyle/>
                    <a:p>
                      <a:r>
                        <a:rPr lang="fr-FR" sz="1100" dirty="0" smtClean="0">
                          <a:solidFill>
                            <a:srgbClr val="FF0000"/>
                          </a:solidFill>
                        </a:rPr>
                        <a:t>0</a:t>
                      </a:r>
                      <a:endParaRPr lang="fr-FR" sz="1100" dirty="0">
                        <a:solidFill>
                          <a:srgbClr val="FF0000"/>
                        </a:solidFill>
                      </a:endParaRPr>
                    </a:p>
                  </a:txBody>
                  <a:tcPr marL="89032" marR="89032"/>
                </a:tc>
              </a:tr>
              <a:tr h="286413">
                <a:tc>
                  <a:txBody>
                    <a:bodyPr/>
                    <a:lstStyle/>
                    <a:p>
                      <a:r>
                        <a:rPr lang="fr-FR" sz="1100" dirty="0" smtClean="0">
                          <a:solidFill>
                            <a:srgbClr val="AD1DAD"/>
                          </a:solidFill>
                        </a:rPr>
                        <a:t>O</a:t>
                      </a:r>
                      <a:endParaRPr lang="fr-FR" sz="1100" dirty="0">
                        <a:solidFill>
                          <a:srgbClr val="AD1DAD"/>
                        </a:solidFill>
                      </a:endParaRPr>
                    </a:p>
                  </a:txBody>
                  <a:tcPr marL="89032" marR="89032"/>
                </a:tc>
                <a:tc>
                  <a:txBody>
                    <a:bodyPr/>
                    <a:lstStyle/>
                    <a:p>
                      <a:r>
                        <a:rPr lang="fr-FR" sz="1100" dirty="0" smtClean="0">
                          <a:solidFill>
                            <a:srgbClr val="AD1DAD"/>
                          </a:solidFill>
                        </a:rPr>
                        <a:t>SR-G</a:t>
                      </a:r>
                      <a:endParaRPr lang="fr-FR" sz="1100" dirty="0">
                        <a:solidFill>
                          <a:srgbClr val="AD1DAD"/>
                        </a:solidFill>
                      </a:endParaRPr>
                    </a:p>
                  </a:txBody>
                  <a:tcPr marL="89032" marR="89032"/>
                </a:tc>
                <a:tc>
                  <a:txBody>
                    <a:bodyPr/>
                    <a:lstStyle/>
                    <a:p>
                      <a:r>
                        <a:rPr lang="fr-FR" sz="1100" dirty="0" smtClean="0">
                          <a:solidFill>
                            <a:srgbClr val="AD1DAD"/>
                          </a:solidFill>
                        </a:rPr>
                        <a:t>F0/1</a:t>
                      </a:r>
                      <a:endParaRPr lang="fr-FR" sz="1100" dirty="0">
                        <a:solidFill>
                          <a:srgbClr val="AD1DAD"/>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86413">
                <a:tc>
                  <a:txBody>
                    <a:bodyPr/>
                    <a:lstStyle/>
                    <a:p>
                      <a:r>
                        <a:rPr lang="fr-FR" sz="1100" dirty="0" smtClean="0">
                          <a:solidFill>
                            <a:srgbClr val="AD1DAD"/>
                          </a:solidFill>
                        </a:rPr>
                        <a:t>O</a:t>
                      </a:r>
                      <a:endParaRPr lang="fr-FR" sz="1100" dirty="0">
                        <a:solidFill>
                          <a:srgbClr val="AD1DAD"/>
                        </a:solidFill>
                      </a:endParaRPr>
                    </a:p>
                  </a:txBody>
                  <a:tcPr marL="89032" marR="89032"/>
                </a:tc>
                <a:tc>
                  <a:txBody>
                    <a:bodyPr/>
                    <a:lstStyle/>
                    <a:p>
                      <a:r>
                        <a:rPr lang="fr-FR" sz="1100" dirty="0" smtClean="0">
                          <a:solidFill>
                            <a:srgbClr val="AD1DAD"/>
                          </a:solidFill>
                        </a:rPr>
                        <a:t>SR-GF</a:t>
                      </a:r>
                      <a:endParaRPr lang="fr-FR" sz="1100" dirty="0">
                        <a:solidFill>
                          <a:srgbClr val="AD1DAD"/>
                        </a:solidFill>
                      </a:endParaRPr>
                    </a:p>
                  </a:txBody>
                  <a:tcPr marL="89032" marR="89032"/>
                </a:tc>
                <a:tc>
                  <a:txBody>
                    <a:bodyPr/>
                    <a:lstStyle/>
                    <a:p>
                      <a:r>
                        <a:rPr lang="fr-FR" sz="1100" dirty="0" smtClean="0">
                          <a:solidFill>
                            <a:srgbClr val="AD1DAD"/>
                          </a:solidFill>
                        </a:rPr>
                        <a:t>F0/1</a:t>
                      </a:r>
                      <a:endParaRPr lang="fr-FR" sz="1100" dirty="0">
                        <a:solidFill>
                          <a:srgbClr val="AD1DAD"/>
                        </a:solidFill>
                      </a:endParaRP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86413">
                <a:tc>
                  <a:txBody>
                    <a:bodyPr/>
                    <a:lstStyle/>
                    <a:p>
                      <a:r>
                        <a:rPr lang="fr-FR" sz="1100" dirty="0" smtClean="0">
                          <a:solidFill>
                            <a:srgbClr val="AD1DAD"/>
                          </a:solidFill>
                        </a:rPr>
                        <a:t>O</a:t>
                      </a:r>
                      <a:endParaRPr lang="fr-FR" sz="1100" dirty="0">
                        <a:solidFill>
                          <a:srgbClr val="AD1DAD"/>
                        </a:solidFill>
                      </a:endParaRPr>
                    </a:p>
                  </a:txBody>
                  <a:tcPr marL="89032" marR="89032"/>
                </a:tc>
                <a:tc>
                  <a:txBody>
                    <a:bodyPr/>
                    <a:lstStyle/>
                    <a:p>
                      <a:r>
                        <a:rPr lang="fr-FR" sz="1100" dirty="0" smtClean="0">
                          <a:solidFill>
                            <a:srgbClr val="AD1DAD"/>
                          </a:solidFill>
                        </a:rPr>
                        <a:t>SR-FE</a:t>
                      </a:r>
                      <a:endParaRPr lang="fr-FR" sz="1100" dirty="0">
                        <a:solidFill>
                          <a:srgbClr val="AD1DAD"/>
                        </a:solidFill>
                      </a:endParaRPr>
                    </a:p>
                  </a:txBody>
                  <a:tcPr marL="89032" marR="89032"/>
                </a:tc>
                <a:tc>
                  <a:txBody>
                    <a:bodyPr/>
                    <a:lstStyle/>
                    <a:p>
                      <a:r>
                        <a:rPr lang="fr-FR" sz="1100" dirty="0" smtClean="0">
                          <a:solidFill>
                            <a:srgbClr val="AD1DAD"/>
                          </a:solidFill>
                        </a:rPr>
                        <a:t>F0/1</a:t>
                      </a: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r h="286413">
                <a:tc>
                  <a:txBody>
                    <a:bodyPr/>
                    <a:lstStyle/>
                    <a:p>
                      <a:r>
                        <a:rPr lang="fr-FR" sz="1100" dirty="0" smtClean="0">
                          <a:solidFill>
                            <a:srgbClr val="AD1DAD"/>
                          </a:solidFill>
                        </a:rPr>
                        <a:t>O</a:t>
                      </a:r>
                      <a:endParaRPr lang="fr-FR" sz="1100" dirty="0">
                        <a:solidFill>
                          <a:srgbClr val="AD1DAD"/>
                        </a:solidFill>
                      </a:endParaRPr>
                    </a:p>
                  </a:txBody>
                  <a:tcPr marL="89032" marR="89032"/>
                </a:tc>
                <a:tc>
                  <a:txBody>
                    <a:bodyPr/>
                    <a:lstStyle/>
                    <a:p>
                      <a:r>
                        <a:rPr lang="fr-FR" sz="1100" dirty="0" smtClean="0">
                          <a:solidFill>
                            <a:srgbClr val="AD1DAD"/>
                          </a:solidFill>
                        </a:rPr>
                        <a:t>SR-DE</a:t>
                      </a:r>
                      <a:endParaRPr lang="fr-FR" sz="1100" dirty="0">
                        <a:solidFill>
                          <a:srgbClr val="AD1DAD"/>
                        </a:solidFill>
                      </a:endParaRPr>
                    </a:p>
                  </a:txBody>
                  <a:tcPr marL="89032" marR="89032"/>
                </a:tc>
                <a:tc>
                  <a:txBody>
                    <a:bodyPr/>
                    <a:lstStyle/>
                    <a:p>
                      <a:r>
                        <a:rPr lang="fr-FR" sz="1100" dirty="0" smtClean="0">
                          <a:solidFill>
                            <a:srgbClr val="AD1DAD"/>
                          </a:solidFill>
                        </a:rPr>
                        <a:t>F0/1</a:t>
                      </a:r>
                    </a:p>
                  </a:txBody>
                  <a:tcPr marL="89032" marR="89032"/>
                </a:tc>
                <a:tc>
                  <a:txBody>
                    <a:bodyPr/>
                    <a:lstStyle/>
                    <a:p>
                      <a:r>
                        <a:rPr lang="fr-FR" sz="1100" dirty="0" smtClean="0">
                          <a:solidFill>
                            <a:srgbClr val="0070C0"/>
                          </a:solidFill>
                        </a:rPr>
                        <a:t>110</a:t>
                      </a:r>
                      <a:endParaRPr lang="fr-FR" sz="1100" dirty="0">
                        <a:solidFill>
                          <a:srgbClr val="0070C0"/>
                        </a:solidFill>
                      </a:endParaRPr>
                    </a:p>
                  </a:txBody>
                  <a:tcPr marL="89032" marR="89032"/>
                </a:tc>
              </a:tr>
            </a:tbl>
          </a:graphicData>
        </a:graphic>
      </p:graphicFrame>
      <p:cxnSp>
        <p:nvCxnSpPr>
          <p:cNvPr id="7" name="Connecteur droit avec flèche 6"/>
          <p:cNvCxnSpPr/>
          <p:nvPr/>
        </p:nvCxnSpPr>
        <p:spPr>
          <a:xfrm flipH="1">
            <a:off x="4386838" y="2335968"/>
            <a:ext cx="36804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5" name="Connecteur droit avec flèche 94"/>
          <p:cNvCxnSpPr/>
          <p:nvPr/>
        </p:nvCxnSpPr>
        <p:spPr>
          <a:xfrm flipH="1">
            <a:off x="4386838" y="3552440"/>
            <a:ext cx="36804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6" name="Connecteur droit avec flèche 95"/>
          <p:cNvCxnSpPr/>
          <p:nvPr/>
        </p:nvCxnSpPr>
        <p:spPr>
          <a:xfrm flipH="1">
            <a:off x="4386838" y="3840472"/>
            <a:ext cx="36804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7" name="Connecteur droit avec flèche 96"/>
          <p:cNvCxnSpPr/>
          <p:nvPr/>
        </p:nvCxnSpPr>
        <p:spPr>
          <a:xfrm flipH="1">
            <a:off x="4386838" y="2616336"/>
            <a:ext cx="368042"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8" name="Connecteur droit avec flèche 97"/>
          <p:cNvCxnSpPr/>
          <p:nvPr/>
        </p:nvCxnSpPr>
        <p:spPr>
          <a:xfrm flipH="1">
            <a:off x="4386838" y="2904368"/>
            <a:ext cx="368042"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99" name="Connecteur droit avec flèche 98"/>
          <p:cNvCxnSpPr/>
          <p:nvPr/>
        </p:nvCxnSpPr>
        <p:spPr>
          <a:xfrm flipH="1">
            <a:off x="4386838" y="3192400"/>
            <a:ext cx="368042"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0" name="Connecteur droit avec flèche 99"/>
          <p:cNvCxnSpPr/>
          <p:nvPr/>
        </p:nvCxnSpPr>
        <p:spPr>
          <a:xfrm flipH="1">
            <a:off x="4386838" y="4128504"/>
            <a:ext cx="368042"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1" name="Connecteur droit avec flèche 100"/>
          <p:cNvCxnSpPr/>
          <p:nvPr/>
        </p:nvCxnSpPr>
        <p:spPr>
          <a:xfrm flipH="1">
            <a:off x="4386838" y="4416536"/>
            <a:ext cx="368042"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2" name="Connecteur droit avec flèche 101"/>
          <p:cNvCxnSpPr/>
          <p:nvPr/>
        </p:nvCxnSpPr>
        <p:spPr>
          <a:xfrm flipH="1">
            <a:off x="4386838" y="4704568"/>
            <a:ext cx="368042"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3" name="Connecteur droit avec flèche 102"/>
          <p:cNvCxnSpPr/>
          <p:nvPr/>
        </p:nvCxnSpPr>
        <p:spPr>
          <a:xfrm flipH="1">
            <a:off x="4386838" y="4992600"/>
            <a:ext cx="368042"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3" name="Multiplier 12"/>
          <p:cNvSpPr/>
          <p:nvPr/>
        </p:nvSpPr>
        <p:spPr>
          <a:xfrm>
            <a:off x="4409509" y="2114530"/>
            <a:ext cx="361181" cy="411600"/>
          </a:xfrm>
          <a:prstGeom prst="mathMultiply">
            <a:avLst>
              <a:gd name="adj1" fmla="val 0"/>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04" name="Multiplier 103"/>
          <p:cNvSpPr/>
          <p:nvPr/>
        </p:nvSpPr>
        <p:spPr>
          <a:xfrm>
            <a:off x="4436086" y="3627634"/>
            <a:ext cx="361181" cy="411600"/>
          </a:xfrm>
          <a:prstGeom prst="mathMultiply">
            <a:avLst>
              <a:gd name="adj1" fmla="val 0"/>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05" name="Multiplier 104"/>
          <p:cNvSpPr/>
          <p:nvPr/>
        </p:nvSpPr>
        <p:spPr>
          <a:xfrm>
            <a:off x="4429225" y="3331628"/>
            <a:ext cx="361181" cy="411600"/>
          </a:xfrm>
          <a:prstGeom prst="mathMultiply">
            <a:avLst>
              <a:gd name="adj1" fmla="val 0"/>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24" name="ZoneTexte 23"/>
          <p:cNvSpPr txBox="1"/>
          <p:nvPr/>
        </p:nvSpPr>
        <p:spPr>
          <a:xfrm>
            <a:off x="85002" y="5368275"/>
            <a:ext cx="8804616" cy="261610"/>
          </a:xfrm>
          <a:prstGeom prst="rect">
            <a:avLst/>
          </a:prstGeom>
          <a:noFill/>
        </p:spPr>
        <p:txBody>
          <a:bodyPr wrap="square" rtlCol="0">
            <a:spAutoFit/>
          </a:bodyPr>
          <a:lstStyle/>
          <a:p>
            <a:r>
              <a:rPr lang="fr-FR" sz="1100" dirty="0" smtClean="0">
                <a:solidFill>
                  <a:srgbClr val="00B0F0"/>
                </a:solidFill>
              </a:rPr>
              <a:t>Expliquer les raisons qui empêchent les trois routes OSPF vers SR-B1, SR-A, et SR-AG d’être injectées dans la table de routage </a:t>
            </a:r>
            <a:r>
              <a:rPr lang="fr-FR" sz="1100" b="1" dirty="0" smtClean="0">
                <a:solidFill>
                  <a:srgbClr val="00B050"/>
                </a:solidFill>
              </a:rPr>
              <a:t>globale</a:t>
            </a:r>
            <a:endParaRPr lang="fr-FR" sz="1100" b="1" dirty="0">
              <a:solidFill>
                <a:srgbClr val="00B050"/>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20</a:t>
            </a:fld>
            <a:endParaRPr lang="fr-BE" dirty="0"/>
          </a:p>
        </p:txBody>
      </p:sp>
    </p:spTree>
    <p:extLst>
      <p:ext uri="{BB962C8B-B14F-4D97-AF65-F5344CB8AC3E}">
        <p14:creationId xmlns:p14="http://schemas.microsoft.com/office/powerpoint/2010/main" val="1611678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19"/>
          <p:cNvSpPr>
            <a:spLocks noGrp="1" noChangeArrowheads="1"/>
          </p:cNvSpPr>
          <p:nvPr>
            <p:ph type="title"/>
          </p:nvPr>
        </p:nvSpPr>
        <p:spPr/>
        <p:txBody>
          <a:bodyPr>
            <a:normAutofit/>
          </a:bodyPr>
          <a:lstStyle/>
          <a:p>
            <a:pPr eaLnBrk="1" hangingPunct="1"/>
            <a:r>
              <a:rPr lang="fr-FR" altLang="fr-FR" dirty="0" smtClean="0"/>
              <a:t>Travail Demandé</a:t>
            </a:r>
          </a:p>
        </p:txBody>
      </p:sp>
      <p:sp>
        <p:nvSpPr>
          <p:cNvPr id="50" name="Espace réservé du texte 49"/>
          <p:cNvSpPr>
            <a:spLocks noGrp="1"/>
          </p:cNvSpPr>
          <p:nvPr>
            <p:ph type="body" idx="1"/>
          </p:nvPr>
        </p:nvSpPr>
        <p:spPr>
          <a:xfrm>
            <a:off x="188314" y="1397000"/>
            <a:ext cx="4301256" cy="533136"/>
          </a:xfrm>
        </p:spPr>
        <p:txBody>
          <a:bodyPr>
            <a:normAutofit fontScale="85000" lnSpcReduction="10000"/>
          </a:bodyPr>
          <a:lstStyle/>
          <a:p>
            <a:r>
              <a:rPr lang="fr-FR" dirty="0" smtClean="0"/>
              <a:t>Table de routage globale sur le routeur F</a:t>
            </a:r>
            <a:endParaRPr lang="fr-FR" dirty="0"/>
          </a:p>
        </p:txBody>
      </p:sp>
      <p:sp>
        <p:nvSpPr>
          <p:cNvPr id="51" name="Espace réservé du texte 50"/>
          <p:cNvSpPr>
            <a:spLocks noGrp="1"/>
          </p:cNvSpPr>
          <p:nvPr>
            <p:ph type="body" sz="quarter" idx="3"/>
          </p:nvPr>
        </p:nvSpPr>
        <p:spPr>
          <a:xfrm>
            <a:off x="4658006" y="1397000"/>
            <a:ext cx="4287258" cy="533136"/>
          </a:xfrm>
        </p:spPr>
        <p:txBody>
          <a:bodyPr>
            <a:normAutofit fontScale="85000" lnSpcReduction="10000"/>
          </a:bodyPr>
          <a:lstStyle/>
          <a:p>
            <a:r>
              <a:rPr lang="fr-FR" dirty="0" smtClean="0"/>
              <a:t>Table de routage OSPF sur le routeur F</a:t>
            </a:r>
            <a:endParaRPr lang="fr-FR" dirty="0"/>
          </a:p>
        </p:txBody>
      </p:sp>
      <p:sp>
        <p:nvSpPr>
          <p:cNvPr id="2" name="Espace réservé du contenu 1"/>
          <p:cNvSpPr>
            <a:spLocks noGrp="1"/>
          </p:cNvSpPr>
          <p:nvPr>
            <p:ph sz="half" idx="2"/>
          </p:nvPr>
        </p:nvSpPr>
        <p:spPr/>
        <p:txBody>
          <a:bodyPr/>
          <a:lstStyle/>
          <a:p>
            <a:endParaRPr lang="fr-FR"/>
          </a:p>
        </p:txBody>
      </p:sp>
      <p:graphicFrame>
        <p:nvGraphicFramePr>
          <p:cNvPr id="93" name="Espace réservé du contenu 3"/>
          <p:cNvGraphicFramePr>
            <a:graphicFrameLocks noGrp="1"/>
          </p:cNvGraphicFramePr>
          <p:nvPr>
            <p:ph sz="half" idx="2"/>
            <p:extLst>
              <p:ext uri="{D42A27DB-BD31-4B8C-83A1-F6EECF244321}">
                <p14:modId xmlns:p14="http://schemas.microsoft.com/office/powerpoint/2010/main" val="1291077394"/>
              </p:ext>
            </p:extLst>
          </p:nvPr>
        </p:nvGraphicFramePr>
        <p:xfrm>
          <a:off x="4644008" y="1915675"/>
          <a:ext cx="4301256" cy="3424968"/>
        </p:xfrm>
        <a:graphic>
          <a:graphicData uri="http://schemas.openxmlformats.org/drawingml/2006/table">
            <a:tbl>
              <a:tblPr firstRow="1" bandRow="1">
                <a:tableStyleId>{5C22544A-7EE6-4342-B048-85BDC9FD1C3A}</a:tableStyleId>
              </a:tblPr>
              <a:tblGrid>
                <a:gridCol w="772865"/>
                <a:gridCol w="1224136"/>
                <a:gridCol w="936104"/>
                <a:gridCol w="1368151"/>
              </a:tblGrid>
              <a:tr h="534328">
                <a:tc>
                  <a:txBody>
                    <a:bodyPr/>
                    <a:lstStyle/>
                    <a:p>
                      <a:r>
                        <a:rPr lang="fr-FR" sz="1100" dirty="0" smtClean="0"/>
                        <a:t>Type de route</a:t>
                      </a:r>
                      <a:endParaRPr lang="fr-FR" sz="1100" dirty="0"/>
                    </a:p>
                  </a:txBody>
                  <a:tcPr marL="89032" marR="89032"/>
                </a:tc>
                <a:tc>
                  <a:txBody>
                    <a:bodyPr/>
                    <a:lstStyle/>
                    <a:p>
                      <a:r>
                        <a:rPr lang="fr-FR" sz="1100" dirty="0" smtClean="0"/>
                        <a:t>Préfix</a:t>
                      </a:r>
                      <a:r>
                        <a:rPr lang="fr-FR" sz="1100" baseline="0" dirty="0" smtClean="0"/>
                        <a:t> de destination</a:t>
                      </a:r>
                      <a:endParaRPr lang="fr-FR" sz="1100" dirty="0"/>
                    </a:p>
                  </a:txBody>
                  <a:tcPr marL="89032" marR="89032"/>
                </a:tc>
                <a:tc>
                  <a:txBody>
                    <a:bodyPr/>
                    <a:lstStyle/>
                    <a:p>
                      <a:r>
                        <a:rPr lang="fr-FR" sz="1100" dirty="0" err="1" smtClean="0"/>
                        <a:t>Next</a:t>
                      </a:r>
                      <a:r>
                        <a:rPr lang="fr-FR" sz="1100" dirty="0" smtClean="0"/>
                        <a:t>-hop</a:t>
                      </a:r>
                      <a:endParaRPr lang="fr-FR" sz="1100" dirty="0"/>
                    </a:p>
                  </a:txBody>
                  <a:tcPr marL="89032" marR="89032"/>
                </a:tc>
                <a:tc>
                  <a:txBody>
                    <a:bodyPr/>
                    <a:lstStyle/>
                    <a:p>
                      <a:r>
                        <a:rPr lang="fr-FR" sz="1100" dirty="0" smtClean="0"/>
                        <a:t>Distance</a:t>
                      </a:r>
                      <a:r>
                        <a:rPr lang="fr-FR" sz="1100" baseline="0" dirty="0" smtClean="0"/>
                        <a:t> Administrative</a:t>
                      </a:r>
                      <a:endParaRPr lang="fr-FR" sz="1100" dirty="0"/>
                    </a:p>
                  </a:txBody>
                  <a:tcPr marL="89032" marR="89032"/>
                </a:tc>
              </a:tr>
              <a:tr h="406523">
                <a:tc>
                  <a:txBody>
                    <a:bodyPr/>
                    <a:lstStyle/>
                    <a:p>
                      <a:endParaRPr lang="fr-FR" sz="1100" dirty="0">
                        <a:solidFill>
                          <a:srgbClr val="0070C0"/>
                        </a:solidFill>
                      </a:endParaRPr>
                    </a:p>
                  </a:txBody>
                  <a:tcPr marL="89032" marR="89032"/>
                </a:tc>
                <a:tc>
                  <a:txBody>
                    <a:bodyPr/>
                    <a:lstStyle/>
                    <a:p>
                      <a:r>
                        <a:rPr lang="fr-FR" sz="1100" dirty="0" smtClean="0">
                          <a:solidFill>
                            <a:srgbClr val="0070C0"/>
                          </a:solidFill>
                        </a:rPr>
                        <a:t>SR-BA</a:t>
                      </a:r>
                      <a:endParaRPr lang="fr-FR" sz="1100" dirty="0">
                        <a:solidFill>
                          <a:srgbClr val="0070C0"/>
                        </a:solidFill>
                      </a:endParaRPr>
                    </a:p>
                  </a:txBody>
                  <a:tcPr marL="89032" marR="89032"/>
                </a:tc>
                <a:tc>
                  <a:txBody>
                    <a:bodyPr/>
                    <a:lstStyle/>
                    <a:p>
                      <a:endParaRPr lang="fr-FR" sz="1100" dirty="0">
                        <a:solidFill>
                          <a:srgbClr val="0070C0"/>
                        </a:solidFill>
                      </a:endParaRPr>
                    </a:p>
                  </a:txBody>
                  <a:tcPr marL="89032" marR="89032"/>
                </a:tc>
                <a:tc>
                  <a:txBody>
                    <a:bodyPr/>
                    <a:lstStyle/>
                    <a:p>
                      <a:endParaRPr lang="fr-FR" sz="1100" dirty="0">
                        <a:solidFill>
                          <a:srgbClr val="0070C0"/>
                        </a:solidFill>
                      </a:endParaRPr>
                    </a:p>
                  </a:txBody>
                  <a:tcPr marL="89032" marR="89032"/>
                </a:tc>
              </a:tr>
              <a:tr h="276013">
                <a:tc>
                  <a:txBody>
                    <a:bodyPr/>
                    <a:lstStyle/>
                    <a:p>
                      <a:endParaRPr lang="fr-FR" sz="1100" dirty="0">
                        <a:solidFill>
                          <a:srgbClr val="0070C0"/>
                        </a:solidFill>
                      </a:endParaRPr>
                    </a:p>
                  </a:txBody>
                  <a:tcPr marL="89032" marR="89032"/>
                </a:tc>
                <a:tc>
                  <a:txBody>
                    <a:bodyPr/>
                    <a:lstStyle/>
                    <a:p>
                      <a:r>
                        <a:rPr lang="fr-FR" sz="1100" dirty="0" smtClean="0">
                          <a:solidFill>
                            <a:srgbClr val="0070C0"/>
                          </a:solidFill>
                        </a:rPr>
                        <a:t>SR-CB</a:t>
                      </a:r>
                      <a:endParaRPr lang="fr-FR" sz="1100" dirty="0">
                        <a:solidFill>
                          <a:srgbClr val="0070C0"/>
                        </a:solidFill>
                      </a:endParaRPr>
                    </a:p>
                  </a:txBody>
                  <a:tcPr marL="89032" marR="89032"/>
                </a:tc>
                <a:tc>
                  <a:txBody>
                    <a:bodyPr/>
                    <a:lstStyle/>
                    <a:p>
                      <a:endParaRPr lang="fr-FR" sz="1100" dirty="0">
                        <a:solidFill>
                          <a:srgbClr val="0070C0"/>
                        </a:solidFill>
                      </a:endParaRPr>
                    </a:p>
                  </a:txBody>
                  <a:tcPr marL="89032" marR="89032"/>
                </a:tc>
                <a:tc>
                  <a:txBody>
                    <a:bodyPr/>
                    <a:lstStyle/>
                    <a:p>
                      <a:endParaRPr lang="fr-FR" sz="1100" dirty="0">
                        <a:solidFill>
                          <a:srgbClr val="0070C0"/>
                        </a:solidFill>
                      </a:endParaRPr>
                    </a:p>
                  </a:txBody>
                  <a:tcPr marL="89032" marR="89032"/>
                </a:tc>
              </a:tr>
              <a:tr h="276013">
                <a:tc>
                  <a:txBody>
                    <a:bodyPr/>
                    <a:lstStyle/>
                    <a:p>
                      <a:endParaRPr lang="fr-FR" sz="1100" dirty="0">
                        <a:solidFill>
                          <a:srgbClr val="0070C0"/>
                        </a:solidFill>
                      </a:endParaRPr>
                    </a:p>
                  </a:txBody>
                  <a:tcPr marL="89032" marR="89032"/>
                </a:tc>
                <a:tc>
                  <a:txBody>
                    <a:bodyPr/>
                    <a:lstStyle/>
                    <a:p>
                      <a:r>
                        <a:rPr lang="fr-FR" sz="1100" dirty="0" smtClean="0">
                          <a:solidFill>
                            <a:srgbClr val="0070C0"/>
                          </a:solidFill>
                        </a:rPr>
                        <a:t>SR-DC</a:t>
                      </a:r>
                      <a:endParaRPr lang="fr-FR" sz="1100" dirty="0">
                        <a:solidFill>
                          <a:srgbClr val="0070C0"/>
                        </a:solidFill>
                      </a:endParaRPr>
                    </a:p>
                  </a:txBody>
                  <a:tcPr marL="89032" marR="89032"/>
                </a:tc>
                <a:tc>
                  <a:txBody>
                    <a:bodyPr/>
                    <a:lstStyle/>
                    <a:p>
                      <a:endParaRPr lang="fr-FR" sz="1100" dirty="0">
                        <a:solidFill>
                          <a:srgbClr val="0070C0"/>
                        </a:solidFill>
                      </a:endParaRPr>
                    </a:p>
                  </a:txBody>
                  <a:tcPr marL="89032" marR="89032"/>
                </a:tc>
                <a:tc>
                  <a:txBody>
                    <a:bodyPr/>
                    <a:lstStyle/>
                    <a:p>
                      <a:endParaRPr lang="fr-FR" sz="1100" dirty="0">
                        <a:solidFill>
                          <a:srgbClr val="0070C0"/>
                        </a:solidFill>
                      </a:endParaRPr>
                    </a:p>
                  </a:txBody>
                  <a:tcPr marL="89032" marR="89032"/>
                </a:tc>
              </a:tr>
              <a:tr h="276013">
                <a:tc>
                  <a:txBody>
                    <a:bodyPr/>
                    <a:lstStyle/>
                    <a:p>
                      <a:endParaRPr lang="fr-FR" sz="1100" dirty="0">
                        <a:solidFill>
                          <a:srgbClr val="0070C0"/>
                        </a:solidFill>
                      </a:endParaRPr>
                    </a:p>
                  </a:txBody>
                  <a:tcPr marL="89032" marR="89032"/>
                </a:tc>
                <a:tc>
                  <a:txBody>
                    <a:bodyPr/>
                    <a:lstStyle/>
                    <a:p>
                      <a:r>
                        <a:rPr lang="fr-FR" sz="1100" dirty="0" smtClean="0">
                          <a:solidFill>
                            <a:srgbClr val="0070C0"/>
                          </a:solidFill>
                        </a:rPr>
                        <a:t>SR-EC</a:t>
                      </a:r>
                      <a:endParaRPr lang="fr-FR" sz="1100" dirty="0">
                        <a:solidFill>
                          <a:srgbClr val="0070C0"/>
                        </a:solidFill>
                      </a:endParaRPr>
                    </a:p>
                  </a:txBody>
                  <a:tcPr marL="89032" marR="89032"/>
                </a:tc>
                <a:tc>
                  <a:txBody>
                    <a:bodyPr/>
                    <a:lstStyle/>
                    <a:p>
                      <a:endParaRPr lang="fr-FR" sz="1100" dirty="0">
                        <a:solidFill>
                          <a:srgbClr val="0070C0"/>
                        </a:solidFill>
                      </a:endParaRPr>
                    </a:p>
                  </a:txBody>
                  <a:tcPr marL="89032" marR="89032"/>
                </a:tc>
                <a:tc>
                  <a:txBody>
                    <a:bodyPr/>
                    <a:lstStyle/>
                    <a:p>
                      <a:endParaRPr lang="fr-FR" sz="1100" dirty="0">
                        <a:solidFill>
                          <a:srgbClr val="0070C0"/>
                        </a:solidFill>
                      </a:endParaRPr>
                    </a:p>
                  </a:txBody>
                  <a:tcPr marL="89032" marR="89032"/>
                </a:tc>
              </a:tr>
              <a:tr h="276013">
                <a:tc>
                  <a:txBody>
                    <a:bodyPr/>
                    <a:lstStyle/>
                    <a:p>
                      <a:endParaRPr lang="fr-FR" sz="1100" dirty="0">
                        <a:solidFill>
                          <a:srgbClr val="00B050"/>
                        </a:solidFill>
                      </a:endParaRPr>
                    </a:p>
                  </a:txBody>
                  <a:tcPr marL="89032" marR="89032"/>
                </a:tc>
                <a:tc>
                  <a:txBody>
                    <a:bodyPr/>
                    <a:lstStyle/>
                    <a:p>
                      <a:r>
                        <a:rPr lang="fr-FR" sz="1100" dirty="0" smtClean="0">
                          <a:solidFill>
                            <a:srgbClr val="0070C0"/>
                          </a:solidFill>
                        </a:rPr>
                        <a:t>SR-A</a:t>
                      </a:r>
                      <a:endParaRPr lang="fr-FR" sz="1100" dirty="0">
                        <a:solidFill>
                          <a:srgbClr val="0070C0"/>
                        </a:solidFill>
                      </a:endParaRPr>
                    </a:p>
                  </a:txBody>
                  <a:tcPr marL="89032" marR="89032"/>
                </a:tc>
                <a:tc>
                  <a:txBody>
                    <a:bodyPr/>
                    <a:lstStyle/>
                    <a:p>
                      <a:endParaRPr lang="fr-FR" sz="1100" dirty="0">
                        <a:solidFill>
                          <a:srgbClr val="00B050"/>
                        </a:solidFill>
                      </a:endParaRPr>
                    </a:p>
                  </a:txBody>
                  <a:tcPr marL="89032" marR="89032"/>
                </a:tc>
                <a:tc>
                  <a:txBody>
                    <a:bodyPr/>
                    <a:lstStyle/>
                    <a:p>
                      <a:endParaRPr lang="fr-FR" sz="1100" dirty="0">
                        <a:solidFill>
                          <a:srgbClr val="0070C0"/>
                        </a:solidFill>
                      </a:endParaRPr>
                    </a:p>
                  </a:txBody>
                  <a:tcPr marL="89032" marR="89032"/>
                </a:tc>
              </a:tr>
              <a:tr h="276013">
                <a:tc>
                  <a:txBody>
                    <a:bodyPr/>
                    <a:lstStyle/>
                    <a:p>
                      <a:endParaRPr lang="fr-FR" sz="1100" dirty="0">
                        <a:solidFill>
                          <a:srgbClr val="AD1DAD"/>
                        </a:solidFill>
                      </a:endParaRPr>
                    </a:p>
                  </a:txBody>
                  <a:tcPr marL="89032" marR="89032"/>
                </a:tc>
                <a:tc>
                  <a:txBody>
                    <a:bodyPr/>
                    <a:lstStyle/>
                    <a:p>
                      <a:r>
                        <a:rPr lang="fr-FR" sz="1100" dirty="0" smtClean="0">
                          <a:solidFill>
                            <a:srgbClr val="0070C0"/>
                          </a:solidFill>
                        </a:rPr>
                        <a:t>SR-AG</a:t>
                      </a:r>
                      <a:endParaRPr lang="fr-FR" sz="1100" dirty="0">
                        <a:solidFill>
                          <a:srgbClr val="0070C0"/>
                        </a:solidFill>
                      </a:endParaRPr>
                    </a:p>
                  </a:txBody>
                  <a:tcPr marL="89032" marR="89032"/>
                </a:tc>
                <a:tc>
                  <a:txBody>
                    <a:bodyPr/>
                    <a:lstStyle/>
                    <a:p>
                      <a:endParaRPr lang="fr-FR" sz="1100" dirty="0">
                        <a:solidFill>
                          <a:srgbClr val="AD1DAD"/>
                        </a:solidFill>
                      </a:endParaRPr>
                    </a:p>
                  </a:txBody>
                  <a:tcPr marL="89032" marR="89032"/>
                </a:tc>
                <a:tc>
                  <a:txBody>
                    <a:bodyPr/>
                    <a:lstStyle/>
                    <a:p>
                      <a:endParaRPr lang="fr-FR" sz="1100" dirty="0">
                        <a:solidFill>
                          <a:srgbClr val="0070C0"/>
                        </a:solidFill>
                      </a:endParaRPr>
                    </a:p>
                  </a:txBody>
                  <a:tcPr marL="89032" marR="89032"/>
                </a:tc>
              </a:tr>
              <a:tr h="276013">
                <a:tc>
                  <a:txBody>
                    <a:bodyPr/>
                    <a:lstStyle/>
                    <a:p>
                      <a:endParaRPr lang="fr-FR" sz="1100" dirty="0">
                        <a:solidFill>
                          <a:srgbClr val="AD1DAD"/>
                        </a:solidFill>
                      </a:endParaRPr>
                    </a:p>
                  </a:txBody>
                  <a:tcPr marL="89032" marR="89032"/>
                </a:tc>
                <a:tc>
                  <a:txBody>
                    <a:bodyPr/>
                    <a:lstStyle/>
                    <a:p>
                      <a:r>
                        <a:rPr lang="fr-FR" sz="1100" dirty="0" smtClean="0">
                          <a:solidFill>
                            <a:srgbClr val="0070C0"/>
                          </a:solidFill>
                        </a:rPr>
                        <a:t>SR-G</a:t>
                      </a:r>
                      <a:endParaRPr lang="fr-FR" sz="1100" dirty="0">
                        <a:solidFill>
                          <a:srgbClr val="0070C0"/>
                        </a:solidFill>
                      </a:endParaRPr>
                    </a:p>
                  </a:txBody>
                  <a:tcPr marL="89032" marR="89032"/>
                </a:tc>
                <a:tc>
                  <a:txBody>
                    <a:bodyPr/>
                    <a:lstStyle/>
                    <a:p>
                      <a:endParaRPr lang="fr-FR" sz="1100" dirty="0">
                        <a:solidFill>
                          <a:srgbClr val="AD1DAD"/>
                        </a:solidFill>
                      </a:endParaRPr>
                    </a:p>
                  </a:txBody>
                  <a:tcPr marL="89032" marR="89032"/>
                </a:tc>
                <a:tc>
                  <a:txBody>
                    <a:bodyPr/>
                    <a:lstStyle/>
                    <a:p>
                      <a:endParaRPr lang="fr-FR" sz="1100" dirty="0">
                        <a:solidFill>
                          <a:srgbClr val="0070C0"/>
                        </a:solidFill>
                      </a:endParaRPr>
                    </a:p>
                  </a:txBody>
                  <a:tcPr marL="89032" marR="89032"/>
                </a:tc>
              </a:tr>
              <a:tr h="276013">
                <a:tc>
                  <a:txBody>
                    <a:bodyPr/>
                    <a:lstStyle/>
                    <a:p>
                      <a:endParaRPr lang="fr-FR" sz="1100" dirty="0">
                        <a:solidFill>
                          <a:srgbClr val="AD1DAD"/>
                        </a:solidFill>
                      </a:endParaRPr>
                    </a:p>
                  </a:txBody>
                  <a:tcPr marL="89032" marR="89032"/>
                </a:tc>
                <a:tc>
                  <a:txBody>
                    <a:bodyPr/>
                    <a:lstStyle/>
                    <a:p>
                      <a:r>
                        <a:rPr lang="fr-FR" sz="1100" dirty="0" smtClean="0">
                          <a:solidFill>
                            <a:srgbClr val="0070C0"/>
                          </a:solidFill>
                        </a:rPr>
                        <a:t>SR-GF</a:t>
                      </a:r>
                      <a:endParaRPr lang="fr-FR" sz="1100" dirty="0">
                        <a:solidFill>
                          <a:srgbClr val="0070C0"/>
                        </a:solidFill>
                      </a:endParaRPr>
                    </a:p>
                  </a:txBody>
                  <a:tcPr marL="89032" marR="89032"/>
                </a:tc>
                <a:tc>
                  <a:txBody>
                    <a:bodyPr/>
                    <a:lstStyle/>
                    <a:p>
                      <a:endParaRPr lang="fr-FR" sz="1100" dirty="0">
                        <a:solidFill>
                          <a:srgbClr val="AD1DAD"/>
                        </a:solidFill>
                      </a:endParaRPr>
                    </a:p>
                  </a:txBody>
                  <a:tcPr marL="89032" marR="89032"/>
                </a:tc>
                <a:tc>
                  <a:txBody>
                    <a:bodyPr/>
                    <a:lstStyle/>
                    <a:p>
                      <a:endParaRPr lang="fr-FR" sz="1100" dirty="0">
                        <a:solidFill>
                          <a:srgbClr val="0070C0"/>
                        </a:solidFill>
                      </a:endParaRPr>
                    </a:p>
                  </a:txBody>
                  <a:tcPr marL="89032" marR="89032"/>
                </a:tc>
              </a:tr>
              <a:tr h="276013">
                <a:tc>
                  <a:txBody>
                    <a:bodyPr/>
                    <a:lstStyle/>
                    <a:p>
                      <a:endParaRPr lang="fr-FR" sz="1100" dirty="0">
                        <a:solidFill>
                          <a:srgbClr val="AD1DAD"/>
                        </a:solidFill>
                      </a:endParaRPr>
                    </a:p>
                  </a:txBody>
                  <a:tcPr marL="89032" marR="89032"/>
                </a:tc>
                <a:tc>
                  <a:txBody>
                    <a:bodyPr/>
                    <a:lstStyle/>
                    <a:p>
                      <a:r>
                        <a:rPr lang="fr-FR" sz="1100" dirty="0" smtClean="0">
                          <a:solidFill>
                            <a:srgbClr val="0070C0"/>
                          </a:solidFill>
                        </a:rPr>
                        <a:t>SR-FE</a:t>
                      </a:r>
                      <a:endParaRPr lang="fr-FR" sz="1100" dirty="0">
                        <a:solidFill>
                          <a:srgbClr val="0070C0"/>
                        </a:solidFill>
                      </a:endParaRPr>
                    </a:p>
                  </a:txBody>
                  <a:tcPr marL="89032" marR="89032"/>
                </a:tc>
                <a:tc>
                  <a:txBody>
                    <a:bodyPr/>
                    <a:lstStyle/>
                    <a:p>
                      <a:endParaRPr lang="fr-FR" sz="1100" dirty="0" smtClean="0">
                        <a:solidFill>
                          <a:srgbClr val="AD1DAD"/>
                        </a:solidFill>
                      </a:endParaRPr>
                    </a:p>
                  </a:txBody>
                  <a:tcPr marL="89032" marR="89032"/>
                </a:tc>
                <a:tc>
                  <a:txBody>
                    <a:bodyPr/>
                    <a:lstStyle/>
                    <a:p>
                      <a:endParaRPr lang="fr-FR" sz="1100" dirty="0">
                        <a:solidFill>
                          <a:srgbClr val="0070C0"/>
                        </a:solidFill>
                      </a:endParaRPr>
                    </a:p>
                  </a:txBody>
                  <a:tcPr marL="89032" marR="89032"/>
                </a:tc>
              </a:tr>
              <a:tr h="276013">
                <a:tc>
                  <a:txBody>
                    <a:bodyPr/>
                    <a:lstStyle/>
                    <a:p>
                      <a:endParaRPr lang="fr-FR" sz="1100" dirty="0">
                        <a:solidFill>
                          <a:srgbClr val="AD1DAD"/>
                        </a:solidFill>
                      </a:endParaRPr>
                    </a:p>
                  </a:txBody>
                  <a:tcPr marL="89032" marR="89032"/>
                </a:tc>
                <a:tc>
                  <a:txBody>
                    <a:bodyPr/>
                    <a:lstStyle/>
                    <a:p>
                      <a:r>
                        <a:rPr lang="fr-FR" sz="1100" dirty="0" smtClean="0">
                          <a:solidFill>
                            <a:srgbClr val="0070C0"/>
                          </a:solidFill>
                        </a:rPr>
                        <a:t>SR-DE</a:t>
                      </a:r>
                      <a:endParaRPr lang="fr-FR" sz="1100" dirty="0">
                        <a:solidFill>
                          <a:srgbClr val="0070C0"/>
                        </a:solidFill>
                      </a:endParaRPr>
                    </a:p>
                  </a:txBody>
                  <a:tcPr marL="89032" marR="89032"/>
                </a:tc>
                <a:tc>
                  <a:txBody>
                    <a:bodyPr/>
                    <a:lstStyle/>
                    <a:p>
                      <a:endParaRPr lang="fr-FR" sz="1100" dirty="0" smtClean="0">
                        <a:solidFill>
                          <a:srgbClr val="AD1DAD"/>
                        </a:solidFill>
                      </a:endParaRPr>
                    </a:p>
                  </a:txBody>
                  <a:tcPr marL="89032" marR="89032"/>
                </a:tc>
                <a:tc>
                  <a:txBody>
                    <a:bodyPr/>
                    <a:lstStyle/>
                    <a:p>
                      <a:endParaRPr lang="fr-FR" sz="1100" dirty="0">
                        <a:solidFill>
                          <a:srgbClr val="0070C0"/>
                        </a:solidFill>
                      </a:endParaRPr>
                    </a:p>
                  </a:txBody>
                  <a:tcPr marL="89032" marR="89032"/>
                </a:tc>
              </a:tr>
            </a:tbl>
          </a:graphicData>
        </a:graphic>
      </p:graphicFrame>
      <p:graphicFrame>
        <p:nvGraphicFramePr>
          <p:cNvPr id="94" name="Espace réservé du contenu 3"/>
          <p:cNvGraphicFramePr>
            <a:graphicFrameLocks noGrp="1"/>
          </p:cNvGraphicFramePr>
          <p:nvPr>
            <p:ph sz="half" idx="2"/>
            <p:extLst>
              <p:ext uri="{D42A27DB-BD31-4B8C-83A1-F6EECF244321}">
                <p14:modId xmlns:p14="http://schemas.microsoft.com/office/powerpoint/2010/main" val="656760285"/>
              </p:ext>
            </p:extLst>
          </p:nvPr>
        </p:nvGraphicFramePr>
        <p:xfrm>
          <a:off x="188314" y="1899773"/>
          <a:ext cx="4301256" cy="3424967"/>
        </p:xfrm>
        <a:graphic>
          <a:graphicData uri="http://schemas.openxmlformats.org/drawingml/2006/table">
            <a:tbl>
              <a:tblPr firstRow="1" bandRow="1">
                <a:tableStyleId>{5C22544A-7EE6-4342-B048-85BDC9FD1C3A}</a:tableStyleId>
              </a:tblPr>
              <a:tblGrid>
                <a:gridCol w="772865"/>
                <a:gridCol w="1224136"/>
                <a:gridCol w="936104"/>
                <a:gridCol w="1368151"/>
              </a:tblGrid>
              <a:tr h="560837">
                <a:tc>
                  <a:txBody>
                    <a:bodyPr/>
                    <a:lstStyle/>
                    <a:p>
                      <a:r>
                        <a:rPr lang="fr-FR" sz="1100" dirty="0" smtClean="0"/>
                        <a:t>Type de route</a:t>
                      </a:r>
                      <a:endParaRPr lang="fr-FR" sz="1100" dirty="0"/>
                    </a:p>
                  </a:txBody>
                  <a:tcPr marL="89032" marR="89032"/>
                </a:tc>
                <a:tc>
                  <a:txBody>
                    <a:bodyPr/>
                    <a:lstStyle/>
                    <a:p>
                      <a:r>
                        <a:rPr lang="fr-FR" sz="1100" dirty="0" smtClean="0"/>
                        <a:t>Préfix</a:t>
                      </a:r>
                      <a:r>
                        <a:rPr lang="fr-FR" sz="1100" baseline="0" dirty="0" smtClean="0"/>
                        <a:t> de destination</a:t>
                      </a:r>
                      <a:endParaRPr lang="fr-FR" sz="1100" dirty="0"/>
                    </a:p>
                  </a:txBody>
                  <a:tcPr marL="89032" marR="89032"/>
                </a:tc>
                <a:tc>
                  <a:txBody>
                    <a:bodyPr/>
                    <a:lstStyle/>
                    <a:p>
                      <a:r>
                        <a:rPr lang="fr-FR" sz="1100" dirty="0" err="1" smtClean="0"/>
                        <a:t>Next</a:t>
                      </a:r>
                      <a:r>
                        <a:rPr lang="fr-FR" sz="1100" dirty="0" smtClean="0"/>
                        <a:t>-hop</a:t>
                      </a:r>
                      <a:endParaRPr lang="fr-FR" sz="1100" dirty="0"/>
                    </a:p>
                  </a:txBody>
                  <a:tcPr marL="89032" marR="89032"/>
                </a:tc>
                <a:tc>
                  <a:txBody>
                    <a:bodyPr/>
                    <a:lstStyle/>
                    <a:p>
                      <a:r>
                        <a:rPr lang="fr-FR" sz="1100" dirty="0" smtClean="0"/>
                        <a:t>Distance</a:t>
                      </a:r>
                      <a:r>
                        <a:rPr lang="fr-FR" sz="1100" baseline="0" dirty="0" smtClean="0"/>
                        <a:t> Administrative</a:t>
                      </a:r>
                      <a:endParaRPr lang="fr-FR" sz="1100" dirty="0"/>
                    </a:p>
                  </a:txBody>
                  <a:tcPr marL="89032" marR="89032"/>
                </a:tc>
              </a:tr>
              <a:tr h="286413">
                <a:tc>
                  <a:txBody>
                    <a:bodyPr/>
                    <a:lstStyle/>
                    <a:p>
                      <a:endParaRPr lang="fr-FR" sz="1100" dirty="0">
                        <a:solidFill>
                          <a:srgbClr val="FF0000"/>
                        </a:solidFill>
                      </a:endParaRPr>
                    </a:p>
                  </a:txBody>
                  <a:tcPr marL="89032" marR="89032"/>
                </a:tc>
                <a:tc>
                  <a:txBody>
                    <a:bodyPr/>
                    <a:lstStyle/>
                    <a:p>
                      <a:r>
                        <a:rPr lang="fr-FR" sz="1100" dirty="0" smtClean="0">
                          <a:solidFill>
                            <a:srgbClr val="0070C0"/>
                          </a:solidFill>
                        </a:rPr>
                        <a:t>SR-BA</a:t>
                      </a:r>
                      <a:endParaRPr lang="fr-FR" sz="1100" dirty="0">
                        <a:solidFill>
                          <a:srgbClr val="0070C0"/>
                        </a:solidFill>
                      </a:endParaRPr>
                    </a:p>
                  </a:txBody>
                  <a:tcPr marL="89032" marR="89032"/>
                </a:tc>
                <a:tc>
                  <a:txBody>
                    <a:bodyPr/>
                    <a:lstStyle/>
                    <a:p>
                      <a:endParaRPr lang="fr-FR" sz="1100" dirty="0">
                        <a:solidFill>
                          <a:srgbClr val="0070C0"/>
                        </a:solidFill>
                      </a:endParaRPr>
                    </a:p>
                  </a:txBody>
                  <a:tcPr marL="89032" marR="89032"/>
                </a:tc>
                <a:tc>
                  <a:txBody>
                    <a:bodyPr/>
                    <a:lstStyle/>
                    <a:p>
                      <a:endParaRPr lang="fr-FR" sz="1100" dirty="0">
                        <a:solidFill>
                          <a:srgbClr val="FF0000"/>
                        </a:solidFill>
                      </a:endParaRPr>
                    </a:p>
                  </a:txBody>
                  <a:tcPr marL="89032" marR="89032"/>
                </a:tc>
              </a:tr>
              <a:tr h="286413">
                <a:tc>
                  <a:txBody>
                    <a:bodyPr/>
                    <a:lstStyle/>
                    <a:p>
                      <a:endParaRPr lang="fr-FR" sz="1100" dirty="0">
                        <a:solidFill>
                          <a:srgbClr val="0070C0"/>
                        </a:solidFill>
                      </a:endParaRPr>
                    </a:p>
                  </a:txBody>
                  <a:tcPr marL="89032" marR="89032"/>
                </a:tc>
                <a:tc>
                  <a:txBody>
                    <a:bodyPr/>
                    <a:lstStyle/>
                    <a:p>
                      <a:r>
                        <a:rPr lang="fr-FR" sz="1100" dirty="0" smtClean="0">
                          <a:solidFill>
                            <a:srgbClr val="0070C0"/>
                          </a:solidFill>
                        </a:rPr>
                        <a:t>SR-CB</a:t>
                      </a:r>
                      <a:endParaRPr lang="fr-FR" sz="1100" dirty="0">
                        <a:solidFill>
                          <a:srgbClr val="0070C0"/>
                        </a:solidFill>
                      </a:endParaRPr>
                    </a:p>
                  </a:txBody>
                  <a:tcPr marL="89032" marR="89032"/>
                </a:tc>
                <a:tc>
                  <a:txBody>
                    <a:bodyPr/>
                    <a:lstStyle/>
                    <a:p>
                      <a:endParaRPr lang="fr-FR" sz="1100" dirty="0">
                        <a:solidFill>
                          <a:srgbClr val="0070C0"/>
                        </a:solidFill>
                      </a:endParaRPr>
                    </a:p>
                  </a:txBody>
                  <a:tcPr marL="89032" marR="89032"/>
                </a:tc>
                <a:tc>
                  <a:txBody>
                    <a:bodyPr/>
                    <a:lstStyle/>
                    <a:p>
                      <a:endParaRPr lang="fr-FR" sz="1100" dirty="0">
                        <a:solidFill>
                          <a:srgbClr val="0070C0"/>
                        </a:solidFill>
                      </a:endParaRPr>
                    </a:p>
                  </a:txBody>
                  <a:tcPr marL="89032" marR="89032"/>
                </a:tc>
              </a:tr>
              <a:tr h="286413">
                <a:tc>
                  <a:txBody>
                    <a:bodyPr/>
                    <a:lstStyle/>
                    <a:p>
                      <a:endParaRPr lang="fr-FR" sz="1100" dirty="0">
                        <a:solidFill>
                          <a:srgbClr val="0070C0"/>
                        </a:solidFill>
                      </a:endParaRPr>
                    </a:p>
                  </a:txBody>
                  <a:tcPr marL="89032" marR="89032"/>
                </a:tc>
                <a:tc>
                  <a:txBody>
                    <a:bodyPr/>
                    <a:lstStyle/>
                    <a:p>
                      <a:r>
                        <a:rPr lang="fr-FR" sz="1100" dirty="0" smtClean="0">
                          <a:solidFill>
                            <a:srgbClr val="0070C0"/>
                          </a:solidFill>
                        </a:rPr>
                        <a:t>SR-DC</a:t>
                      </a:r>
                      <a:endParaRPr lang="fr-FR" sz="1100" dirty="0">
                        <a:solidFill>
                          <a:srgbClr val="0070C0"/>
                        </a:solidFill>
                      </a:endParaRPr>
                    </a:p>
                  </a:txBody>
                  <a:tcPr marL="89032" marR="89032"/>
                </a:tc>
                <a:tc>
                  <a:txBody>
                    <a:bodyPr/>
                    <a:lstStyle/>
                    <a:p>
                      <a:endParaRPr lang="fr-FR" sz="1100" dirty="0">
                        <a:solidFill>
                          <a:srgbClr val="0070C0"/>
                        </a:solidFill>
                      </a:endParaRPr>
                    </a:p>
                  </a:txBody>
                  <a:tcPr marL="89032" marR="89032"/>
                </a:tc>
                <a:tc>
                  <a:txBody>
                    <a:bodyPr/>
                    <a:lstStyle/>
                    <a:p>
                      <a:endParaRPr lang="fr-FR" sz="1100" dirty="0">
                        <a:solidFill>
                          <a:srgbClr val="0070C0"/>
                        </a:solidFill>
                      </a:endParaRPr>
                    </a:p>
                  </a:txBody>
                  <a:tcPr marL="89032" marR="89032"/>
                </a:tc>
              </a:tr>
              <a:tr h="286413">
                <a:tc>
                  <a:txBody>
                    <a:bodyPr/>
                    <a:lstStyle/>
                    <a:p>
                      <a:endParaRPr lang="fr-FR" sz="1100" dirty="0">
                        <a:solidFill>
                          <a:srgbClr val="0070C0"/>
                        </a:solidFill>
                      </a:endParaRPr>
                    </a:p>
                  </a:txBody>
                  <a:tcPr marL="89032" marR="89032"/>
                </a:tc>
                <a:tc>
                  <a:txBody>
                    <a:bodyPr/>
                    <a:lstStyle/>
                    <a:p>
                      <a:r>
                        <a:rPr lang="fr-FR" sz="1100" dirty="0" smtClean="0">
                          <a:solidFill>
                            <a:srgbClr val="0070C0"/>
                          </a:solidFill>
                        </a:rPr>
                        <a:t>SR-EC</a:t>
                      </a:r>
                      <a:endParaRPr lang="fr-FR" sz="1100" dirty="0">
                        <a:solidFill>
                          <a:srgbClr val="0070C0"/>
                        </a:solidFill>
                      </a:endParaRPr>
                    </a:p>
                  </a:txBody>
                  <a:tcPr marL="89032" marR="89032"/>
                </a:tc>
                <a:tc>
                  <a:txBody>
                    <a:bodyPr/>
                    <a:lstStyle/>
                    <a:p>
                      <a:endParaRPr lang="fr-FR" sz="1100" dirty="0">
                        <a:solidFill>
                          <a:srgbClr val="0070C0"/>
                        </a:solidFill>
                      </a:endParaRPr>
                    </a:p>
                  </a:txBody>
                  <a:tcPr marL="89032" marR="89032"/>
                </a:tc>
                <a:tc>
                  <a:txBody>
                    <a:bodyPr/>
                    <a:lstStyle/>
                    <a:p>
                      <a:endParaRPr lang="fr-FR" sz="1100" dirty="0">
                        <a:solidFill>
                          <a:srgbClr val="0070C0"/>
                        </a:solidFill>
                      </a:endParaRPr>
                    </a:p>
                  </a:txBody>
                  <a:tcPr marL="89032" marR="89032"/>
                </a:tc>
              </a:tr>
              <a:tr h="286413">
                <a:tc>
                  <a:txBody>
                    <a:bodyPr/>
                    <a:lstStyle/>
                    <a:p>
                      <a:endParaRPr lang="fr-FR" sz="1100" dirty="0">
                        <a:solidFill>
                          <a:srgbClr val="FF0000"/>
                        </a:solidFill>
                      </a:endParaRPr>
                    </a:p>
                  </a:txBody>
                  <a:tcPr marL="89032" marR="89032"/>
                </a:tc>
                <a:tc>
                  <a:txBody>
                    <a:bodyPr/>
                    <a:lstStyle/>
                    <a:p>
                      <a:r>
                        <a:rPr lang="fr-FR" sz="1100" dirty="0" smtClean="0">
                          <a:solidFill>
                            <a:srgbClr val="0070C0"/>
                          </a:solidFill>
                        </a:rPr>
                        <a:t>SR-A</a:t>
                      </a:r>
                      <a:endParaRPr lang="fr-FR" sz="1100" dirty="0">
                        <a:solidFill>
                          <a:srgbClr val="0070C0"/>
                        </a:solidFill>
                      </a:endParaRPr>
                    </a:p>
                  </a:txBody>
                  <a:tcPr marL="89032" marR="89032"/>
                </a:tc>
                <a:tc>
                  <a:txBody>
                    <a:bodyPr/>
                    <a:lstStyle/>
                    <a:p>
                      <a:endParaRPr lang="fr-FR" sz="1100" dirty="0">
                        <a:solidFill>
                          <a:srgbClr val="00B050"/>
                        </a:solidFill>
                      </a:endParaRPr>
                    </a:p>
                  </a:txBody>
                  <a:tcPr marL="89032" marR="89032"/>
                </a:tc>
                <a:tc>
                  <a:txBody>
                    <a:bodyPr/>
                    <a:lstStyle/>
                    <a:p>
                      <a:endParaRPr lang="fr-FR" sz="1100" dirty="0">
                        <a:solidFill>
                          <a:srgbClr val="FF0000"/>
                        </a:solidFill>
                      </a:endParaRPr>
                    </a:p>
                  </a:txBody>
                  <a:tcPr marL="89032" marR="89032"/>
                </a:tc>
              </a:tr>
              <a:tr h="286413">
                <a:tc>
                  <a:txBody>
                    <a:bodyPr/>
                    <a:lstStyle/>
                    <a:p>
                      <a:endParaRPr lang="fr-FR" sz="1100" dirty="0">
                        <a:solidFill>
                          <a:srgbClr val="FF0000"/>
                        </a:solidFill>
                      </a:endParaRPr>
                    </a:p>
                  </a:txBody>
                  <a:tcPr marL="89032" marR="89032"/>
                </a:tc>
                <a:tc>
                  <a:txBody>
                    <a:bodyPr/>
                    <a:lstStyle/>
                    <a:p>
                      <a:r>
                        <a:rPr lang="fr-FR" sz="1100" dirty="0" smtClean="0">
                          <a:solidFill>
                            <a:srgbClr val="0070C0"/>
                          </a:solidFill>
                        </a:rPr>
                        <a:t>SR-AG</a:t>
                      </a:r>
                      <a:endParaRPr lang="fr-FR" sz="1100" dirty="0">
                        <a:solidFill>
                          <a:srgbClr val="0070C0"/>
                        </a:solidFill>
                      </a:endParaRPr>
                    </a:p>
                  </a:txBody>
                  <a:tcPr marL="89032" marR="89032"/>
                </a:tc>
                <a:tc>
                  <a:txBody>
                    <a:bodyPr/>
                    <a:lstStyle/>
                    <a:p>
                      <a:endParaRPr lang="fr-FR" sz="1100" dirty="0">
                        <a:solidFill>
                          <a:srgbClr val="AD1DAD"/>
                        </a:solidFill>
                      </a:endParaRPr>
                    </a:p>
                  </a:txBody>
                  <a:tcPr marL="89032" marR="89032"/>
                </a:tc>
                <a:tc>
                  <a:txBody>
                    <a:bodyPr/>
                    <a:lstStyle/>
                    <a:p>
                      <a:endParaRPr lang="fr-FR" sz="1100" dirty="0">
                        <a:solidFill>
                          <a:srgbClr val="FF0000"/>
                        </a:solidFill>
                      </a:endParaRPr>
                    </a:p>
                  </a:txBody>
                  <a:tcPr marL="89032" marR="89032"/>
                </a:tc>
              </a:tr>
              <a:tr h="286413">
                <a:tc>
                  <a:txBody>
                    <a:bodyPr/>
                    <a:lstStyle/>
                    <a:p>
                      <a:endParaRPr lang="fr-FR" sz="1100" dirty="0">
                        <a:solidFill>
                          <a:srgbClr val="AD1DAD"/>
                        </a:solidFill>
                      </a:endParaRPr>
                    </a:p>
                  </a:txBody>
                  <a:tcPr marL="89032" marR="89032"/>
                </a:tc>
                <a:tc>
                  <a:txBody>
                    <a:bodyPr/>
                    <a:lstStyle/>
                    <a:p>
                      <a:r>
                        <a:rPr lang="fr-FR" sz="1100" dirty="0" smtClean="0">
                          <a:solidFill>
                            <a:srgbClr val="0070C0"/>
                          </a:solidFill>
                        </a:rPr>
                        <a:t>SR-G</a:t>
                      </a:r>
                      <a:endParaRPr lang="fr-FR" sz="1100" dirty="0">
                        <a:solidFill>
                          <a:srgbClr val="0070C0"/>
                        </a:solidFill>
                      </a:endParaRPr>
                    </a:p>
                  </a:txBody>
                  <a:tcPr marL="89032" marR="89032"/>
                </a:tc>
                <a:tc>
                  <a:txBody>
                    <a:bodyPr/>
                    <a:lstStyle/>
                    <a:p>
                      <a:endParaRPr lang="fr-FR" sz="1100" dirty="0">
                        <a:solidFill>
                          <a:srgbClr val="AD1DAD"/>
                        </a:solidFill>
                      </a:endParaRPr>
                    </a:p>
                  </a:txBody>
                  <a:tcPr marL="89032" marR="89032"/>
                </a:tc>
                <a:tc>
                  <a:txBody>
                    <a:bodyPr/>
                    <a:lstStyle/>
                    <a:p>
                      <a:endParaRPr lang="fr-FR" sz="1100" dirty="0">
                        <a:solidFill>
                          <a:srgbClr val="0070C0"/>
                        </a:solidFill>
                      </a:endParaRPr>
                    </a:p>
                  </a:txBody>
                  <a:tcPr marL="89032" marR="89032"/>
                </a:tc>
              </a:tr>
              <a:tr h="286413">
                <a:tc>
                  <a:txBody>
                    <a:bodyPr/>
                    <a:lstStyle/>
                    <a:p>
                      <a:endParaRPr lang="fr-FR" sz="1100" dirty="0">
                        <a:solidFill>
                          <a:srgbClr val="AD1DAD"/>
                        </a:solidFill>
                      </a:endParaRPr>
                    </a:p>
                  </a:txBody>
                  <a:tcPr marL="89032" marR="89032"/>
                </a:tc>
                <a:tc>
                  <a:txBody>
                    <a:bodyPr/>
                    <a:lstStyle/>
                    <a:p>
                      <a:r>
                        <a:rPr lang="fr-FR" sz="1100" dirty="0" smtClean="0">
                          <a:solidFill>
                            <a:srgbClr val="0070C0"/>
                          </a:solidFill>
                        </a:rPr>
                        <a:t>SR-GF</a:t>
                      </a:r>
                      <a:endParaRPr lang="fr-FR" sz="1100" dirty="0">
                        <a:solidFill>
                          <a:srgbClr val="0070C0"/>
                        </a:solidFill>
                      </a:endParaRPr>
                    </a:p>
                  </a:txBody>
                  <a:tcPr marL="89032" marR="89032"/>
                </a:tc>
                <a:tc>
                  <a:txBody>
                    <a:bodyPr/>
                    <a:lstStyle/>
                    <a:p>
                      <a:endParaRPr lang="fr-FR" sz="1100" dirty="0">
                        <a:solidFill>
                          <a:srgbClr val="AD1DAD"/>
                        </a:solidFill>
                      </a:endParaRPr>
                    </a:p>
                  </a:txBody>
                  <a:tcPr marL="89032" marR="89032"/>
                </a:tc>
                <a:tc>
                  <a:txBody>
                    <a:bodyPr/>
                    <a:lstStyle/>
                    <a:p>
                      <a:endParaRPr lang="fr-FR" sz="1100" dirty="0">
                        <a:solidFill>
                          <a:srgbClr val="0070C0"/>
                        </a:solidFill>
                      </a:endParaRPr>
                    </a:p>
                  </a:txBody>
                  <a:tcPr marL="89032" marR="89032"/>
                </a:tc>
              </a:tr>
              <a:tr h="286413">
                <a:tc>
                  <a:txBody>
                    <a:bodyPr/>
                    <a:lstStyle/>
                    <a:p>
                      <a:endParaRPr lang="fr-FR" sz="1100" dirty="0">
                        <a:solidFill>
                          <a:srgbClr val="AD1DAD"/>
                        </a:solidFill>
                      </a:endParaRPr>
                    </a:p>
                  </a:txBody>
                  <a:tcPr marL="89032" marR="89032"/>
                </a:tc>
                <a:tc>
                  <a:txBody>
                    <a:bodyPr/>
                    <a:lstStyle/>
                    <a:p>
                      <a:r>
                        <a:rPr lang="fr-FR" sz="1100" dirty="0" smtClean="0">
                          <a:solidFill>
                            <a:srgbClr val="0070C0"/>
                          </a:solidFill>
                        </a:rPr>
                        <a:t>SR-FE</a:t>
                      </a:r>
                      <a:endParaRPr lang="fr-FR" sz="1100" dirty="0">
                        <a:solidFill>
                          <a:srgbClr val="0070C0"/>
                        </a:solidFill>
                      </a:endParaRPr>
                    </a:p>
                  </a:txBody>
                  <a:tcPr marL="89032" marR="89032"/>
                </a:tc>
                <a:tc>
                  <a:txBody>
                    <a:bodyPr/>
                    <a:lstStyle/>
                    <a:p>
                      <a:endParaRPr lang="fr-FR" sz="1100" dirty="0" smtClean="0">
                        <a:solidFill>
                          <a:srgbClr val="AD1DAD"/>
                        </a:solidFill>
                      </a:endParaRPr>
                    </a:p>
                  </a:txBody>
                  <a:tcPr marL="89032" marR="89032"/>
                </a:tc>
                <a:tc>
                  <a:txBody>
                    <a:bodyPr/>
                    <a:lstStyle/>
                    <a:p>
                      <a:endParaRPr lang="fr-FR" sz="1100" dirty="0">
                        <a:solidFill>
                          <a:srgbClr val="0070C0"/>
                        </a:solidFill>
                      </a:endParaRPr>
                    </a:p>
                  </a:txBody>
                  <a:tcPr marL="89032" marR="89032"/>
                </a:tc>
              </a:tr>
              <a:tr h="286413">
                <a:tc>
                  <a:txBody>
                    <a:bodyPr/>
                    <a:lstStyle/>
                    <a:p>
                      <a:endParaRPr lang="fr-FR" sz="1100" dirty="0">
                        <a:solidFill>
                          <a:srgbClr val="AD1DAD"/>
                        </a:solidFill>
                      </a:endParaRPr>
                    </a:p>
                  </a:txBody>
                  <a:tcPr marL="89032" marR="89032"/>
                </a:tc>
                <a:tc>
                  <a:txBody>
                    <a:bodyPr/>
                    <a:lstStyle/>
                    <a:p>
                      <a:r>
                        <a:rPr lang="fr-FR" sz="1100" dirty="0" smtClean="0">
                          <a:solidFill>
                            <a:srgbClr val="0070C0"/>
                          </a:solidFill>
                        </a:rPr>
                        <a:t>SR-DE</a:t>
                      </a:r>
                      <a:endParaRPr lang="fr-FR" sz="1100" dirty="0">
                        <a:solidFill>
                          <a:srgbClr val="0070C0"/>
                        </a:solidFill>
                      </a:endParaRPr>
                    </a:p>
                  </a:txBody>
                  <a:tcPr marL="89032" marR="89032"/>
                </a:tc>
                <a:tc>
                  <a:txBody>
                    <a:bodyPr/>
                    <a:lstStyle/>
                    <a:p>
                      <a:endParaRPr lang="fr-FR" sz="1100" dirty="0" smtClean="0">
                        <a:solidFill>
                          <a:srgbClr val="AD1DAD"/>
                        </a:solidFill>
                      </a:endParaRPr>
                    </a:p>
                  </a:txBody>
                  <a:tcPr marL="89032" marR="89032"/>
                </a:tc>
                <a:tc>
                  <a:txBody>
                    <a:bodyPr/>
                    <a:lstStyle/>
                    <a:p>
                      <a:endParaRPr lang="fr-FR" sz="1100" dirty="0">
                        <a:solidFill>
                          <a:srgbClr val="0070C0"/>
                        </a:solidFill>
                      </a:endParaRPr>
                    </a:p>
                  </a:txBody>
                  <a:tcPr marL="89032" marR="89032"/>
                </a:tc>
              </a:tr>
            </a:tbl>
          </a:graphicData>
        </a:graphic>
      </p:graphicFrame>
      <p:sp>
        <p:nvSpPr>
          <p:cNvPr id="95" name="ZoneTexte 94"/>
          <p:cNvSpPr txBox="1"/>
          <p:nvPr/>
        </p:nvSpPr>
        <p:spPr>
          <a:xfrm>
            <a:off x="85002" y="5368275"/>
            <a:ext cx="8804616" cy="307777"/>
          </a:xfrm>
          <a:prstGeom prst="rect">
            <a:avLst/>
          </a:prstGeom>
          <a:noFill/>
        </p:spPr>
        <p:txBody>
          <a:bodyPr wrap="square" rtlCol="0">
            <a:spAutoFit/>
          </a:bodyPr>
          <a:lstStyle/>
          <a:p>
            <a:pPr algn="ctr"/>
            <a:r>
              <a:rPr lang="fr-FR" sz="1400" dirty="0" smtClean="0">
                <a:solidFill>
                  <a:srgbClr val="00B0F0"/>
                </a:solidFill>
              </a:rPr>
              <a:t>Compléter les deux tableaux pour le routeur F</a:t>
            </a:r>
            <a:endParaRPr lang="fr-FR" sz="1400" b="1" dirty="0">
              <a:solidFill>
                <a:srgbClr val="00B050"/>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21</a:t>
            </a:fld>
            <a:endParaRPr lang="fr-BE" dirty="0"/>
          </a:p>
        </p:txBody>
      </p:sp>
    </p:spTree>
    <p:extLst>
      <p:ext uri="{BB962C8B-B14F-4D97-AF65-F5344CB8AC3E}">
        <p14:creationId xmlns:p14="http://schemas.microsoft.com/office/powerpoint/2010/main" val="3442312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fr-FR" altLang="fr-FR" dirty="0" smtClean="0"/>
              <a:t>Les messages OSPF</a:t>
            </a:r>
          </a:p>
        </p:txBody>
      </p:sp>
      <p:sp>
        <p:nvSpPr>
          <p:cNvPr id="15" name="Espace réservé du contenu 14"/>
          <p:cNvSpPr>
            <a:spLocks noGrp="1"/>
          </p:cNvSpPr>
          <p:nvPr>
            <p:ph idx="1"/>
          </p:nvPr>
        </p:nvSpPr>
        <p:spPr/>
        <p:txBody>
          <a:bodyPr>
            <a:normAutofit fontScale="92500"/>
          </a:bodyPr>
          <a:lstStyle/>
          <a:p>
            <a:r>
              <a:rPr lang="fr-FR" sz="1600" dirty="0" smtClean="0">
                <a:solidFill>
                  <a:srgbClr val="0070C0"/>
                </a:solidFill>
              </a:rPr>
              <a:t>Hello :</a:t>
            </a:r>
          </a:p>
          <a:p>
            <a:pPr lvl="1"/>
            <a:r>
              <a:rPr lang="fr-FR" sz="1400" dirty="0" smtClean="0"/>
              <a:t>Établir et maintenir les relations de voisinage</a:t>
            </a:r>
          </a:p>
          <a:p>
            <a:pPr lvl="1"/>
            <a:r>
              <a:rPr lang="fr-FR" sz="1400" dirty="0" smtClean="0"/>
              <a:t>Élection DR/BDR dans un réseau multipoint</a:t>
            </a:r>
          </a:p>
          <a:p>
            <a:r>
              <a:rPr lang="fr-FR" altLang="fr-FR" sz="1600" dirty="0" smtClean="0">
                <a:solidFill>
                  <a:srgbClr val="0070C0"/>
                </a:solidFill>
              </a:rPr>
              <a:t>DDP (</a:t>
            </a:r>
            <a:r>
              <a:rPr lang="fr-FR" altLang="fr-FR" sz="1600" dirty="0" err="1" smtClean="0">
                <a:solidFill>
                  <a:srgbClr val="0070C0"/>
                </a:solidFill>
              </a:rPr>
              <a:t>Database</a:t>
            </a:r>
            <a:r>
              <a:rPr lang="fr-FR" altLang="fr-FR" sz="1600" dirty="0" smtClean="0">
                <a:solidFill>
                  <a:srgbClr val="0070C0"/>
                </a:solidFill>
              </a:rPr>
              <a:t> Description </a:t>
            </a:r>
            <a:r>
              <a:rPr lang="fr-FR" altLang="fr-FR" sz="1600" dirty="0" err="1" smtClean="0">
                <a:solidFill>
                  <a:srgbClr val="0070C0"/>
                </a:solidFill>
              </a:rPr>
              <a:t>Packets</a:t>
            </a:r>
            <a:r>
              <a:rPr lang="fr-FR" altLang="fr-FR" sz="1600" dirty="0" smtClean="0">
                <a:solidFill>
                  <a:srgbClr val="0070C0"/>
                </a:solidFill>
              </a:rPr>
              <a:t>) :</a:t>
            </a:r>
          </a:p>
          <a:p>
            <a:pPr lvl="1"/>
            <a:r>
              <a:rPr lang="fr-FR" altLang="fr-FR" sz="1400" dirty="0" smtClean="0"/>
              <a:t>Échanger le contenu des bases de données topologiques OSPF entre deux routeurs voisins lors de l’établissement de la relation de voisinage. Cette opération se déroule lors de la phase « exchange » </a:t>
            </a:r>
          </a:p>
          <a:p>
            <a:pPr lvl="1"/>
            <a:r>
              <a:rPr lang="fr-FR" altLang="fr-FR" sz="1400" dirty="0" smtClean="0"/>
              <a:t>Communication en mode d’acheminement fiable avec un accusé de réception (</a:t>
            </a:r>
            <a:r>
              <a:rPr lang="fr-FR" altLang="fr-FR" sz="1400" dirty="0" err="1" smtClean="0"/>
              <a:t>Acknowledgement</a:t>
            </a:r>
            <a:r>
              <a:rPr lang="fr-FR" altLang="fr-FR" sz="1400" dirty="0" smtClean="0"/>
              <a:t>) envoyé pour chaque DDP reçu</a:t>
            </a:r>
          </a:p>
          <a:p>
            <a:r>
              <a:rPr lang="fr-FR" sz="1600" dirty="0" smtClean="0">
                <a:solidFill>
                  <a:srgbClr val="0070C0"/>
                </a:solidFill>
              </a:rPr>
              <a:t>Link State </a:t>
            </a:r>
            <a:r>
              <a:rPr lang="fr-FR" sz="1600" dirty="0" err="1" smtClean="0">
                <a:solidFill>
                  <a:srgbClr val="0070C0"/>
                </a:solidFill>
              </a:rPr>
              <a:t>Request</a:t>
            </a:r>
            <a:r>
              <a:rPr lang="fr-FR" sz="1600" dirty="0" smtClean="0">
                <a:solidFill>
                  <a:srgbClr val="0070C0"/>
                </a:solidFill>
              </a:rPr>
              <a:t> </a:t>
            </a:r>
            <a:r>
              <a:rPr lang="fr-FR" sz="1600" dirty="0" err="1" smtClean="0">
                <a:solidFill>
                  <a:srgbClr val="0070C0"/>
                </a:solidFill>
              </a:rPr>
              <a:t>Packet</a:t>
            </a:r>
            <a:r>
              <a:rPr lang="fr-FR" sz="1600" dirty="0" smtClean="0">
                <a:solidFill>
                  <a:srgbClr val="0070C0"/>
                </a:solidFill>
              </a:rPr>
              <a:t> :</a:t>
            </a:r>
          </a:p>
          <a:p>
            <a:pPr lvl="1"/>
            <a:r>
              <a:rPr lang="fr-FR" sz="1400" dirty="0" smtClean="0"/>
              <a:t>Pendant l’échange des bases de données topologiques :</a:t>
            </a:r>
          </a:p>
          <a:p>
            <a:pPr lvl="2"/>
            <a:r>
              <a:rPr lang="fr-FR" sz="1200" dirty="0" smtClean="0"/>
              <a:t>Si un des routeurs voisins constate que des entrées dans sa base sont moins récentes que les données envoyées par son voisin alors il envoie un message de Link State </a:t>
            </a:r>
            <a:r>
              <a:rPr lang="fr-FR" sz="1200" dirty="0" err="1" smtClean="0"/>
              <a:t>Request</a:t>
            </a:r>
            <a:r>
              <a:rPr lang="fr-FR" sz="1200" dirty="0" smtClean="0"/>
              <a:t> </a:t>
            </a:r>
            <a:r>
              <a:rPr lang="fr-FR" sz="1200" dirty="0" err="1" smtClean="0"/>
              <a:t>Packet</a:t>
            </a:r>
            <a:r>
              <a:rPr lang="fr-FR" sz="1200" dirty="0" smtClean="0"/>
              <a:t> pour demander les détailles </a:t>
            </a:r>
          </a:p>
          <a:p>
            <a:r>
              <a:rPr lang="fr-FR" sz="1600" dirty="0" smtClean="0">
                <a:solidFill>
                  <a:srgbClr val="0070C0"/>
                </a:solidFill>
              </a:rPr>
              <a:t>Link State </a:t>
            </a:r>
            <a:r>
              <a:rPr lang="fr-FR" sz="1600" dirty="0" err="1" smtClean="0">
                <a:solidFill>
                  <a:srgbClr val="0070C0"/>
                </a:solidFill>
              </a:rPr>
              <a:t>Updapte</a:t>
            </a:r>
            <a:r>
              <a:rPr lang="fr-FR" sz="1600" dirty="0" smtClean="0">
                <a:solidFill>
                  <a:srgbClr val="0070C0"/>
                </a:solidFill>
              </a:rPr>
              <a:t> </a:t>
            </a:r>
            <a:r>
              <a:rPr lang="fr-FR" sz="1600" dirty="0" err="1" smtClean="0">
                <a:solidFill>
                  <a:srgbClr val="0070C0"/>
                </a:solidFill>
              </a:rPr>
              <a:t>Packet</a:t>
            </a:r>
            <a:r>
              <a:rPr lang="fr-FR" sz="1600" dirty="0" smtClean="0">
                <a:solidFill>
                  <a:srgbClr val="0070C0"/>
                </a:solidFill>
              </a:rPr>
              <a:t> : </a:t>
            </a:r>
          </a:p>
          <a:p>
            <a:pPr lvl="1"/>
            <a:r>
              <a:rPr lang="fr-FR" sz="1400" dirty="0" smtClean="0"/>
              <a:t>Pour répondre à un message de Link State </a:t>
            </a:r>
            <a:r>
              <a:rPr lang="fr-FR" sz="1400" dirty="0" err="1" smtClean="0"/>
              <a:t>Request</a:t>
            </a:r>
            <a:r>
              <a:rPr lang="fr-FR" sz="1400" dirty="0" smtClean="0"/>
              <a:t> </a:t>
            </a:r>
            <a:r>
              <a:rPr lang="fr-FR" sz="1400" dirty="0" err="1" smtClean="0"/>
              <a:t>Packet</a:t>
            </a:r>
            <a:endParaRPr lang="fr-FR" sz="1400" dirty="0" smtClean="0"/>
          </a:p>
          <a:p>
            <a:r>
              <a:rPr lang="fr-FR" altLang="fr-FR" sz="1600" dirty="0" smtClean="0">
                <a:solidFill>
                  <a:srgbClr val="0070C0"/>
                </a:solidFill>
              </a:rPr>
              <a:t>Link State </a:t>
            </a:r>
            <a:r>
              <a:rPr lang="fr-FR" altLang="fr-FR" sz="1600" dirty="0" err="1" smtClean="0">
                <a:solidFill>
                  <a:srgbClr val="0070C0"/>
                </a:solidFill>
              </a:rPr>
              <a:t>Acknowledgment</a:t>
            </a:r>
            <a:r>
              <a:rPr lang="fr-FR" altLang="fr-FR" sz="1600" dirty="0" smtClean="0">
                <a:solidFill>
                  <a:srgbClr val="0070C0"/>
                </a:solidFill>
              </a:rPr>
              <a:t> </a:t>
            </a:r>
            <a:r>
              <a:rPr lang="fr-FR" altLang="fr-FR" sz="1600" dirty="0" err="1" smtClean="0">
                <a:solidFill>
                  <a:srgbClr val="0070C0"/>
                </a:solidFill>
              </a:rPr>
              <a:t>Packets</a:t>
            </a:r>
            <a:r>
              <a:rPr lang="fr-FR" altLang="fr-FR" sz="1600" dirty="0">
                <a:solidFill>
                  <a:srgbClr val="0070C0"/>
                </a:solidFill>
              </a:rPr>
              <a:t> </a:t>
            </a:r>
            <a:r>
              <a:rPr lang="fr-FR" altLang="fr-FR" sz="1600" dirty="0" smtClean="0">
                <a:solidFill>
                  <a:srgbClr val="0070C0"/>
                </a:solidFill>
              </a:rPr>
              <a:t>:</a:t>
            </a:r>
          </a:p>
          <a:p>
            <a:pPr lvl="1"/>
            <a:r>
              <a:rPr lang="fr-FR" sz="1400" dirty="0" smtClean="0"/>
              <a:t>Pour accuser réception d’un message Link State Update </a:t>
            </a:r>
            <a:r>
              <a:rPr lang="fr-FR" sz="1400" dirty="0" err="1" smtClean="0"/>
              <a:t>Packet</a:t>
            </a:r>
            <a:endParaRPr lang="fr-FR" sz="1400"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22</a:t>
            </a:fld>
            <a:endParaRPr lang="fr-BE" dirty="0"/>
          </a:p>
        </p:txBody>
      </p:sp>
    </p:spTree>
    <p:extLst>
      <p:ext uri="{BB962C8B-B14F-4D97-AF65-F5344CB8AC3E}">
        <p14:creationId xmlns:p14="http://schemas.microsoft.com/office/powerpoint/2010/main" val="433886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pPr eaLnBrk="1" hangingPunct="1"/>
            <a:r>
              <a:rPr lang="fr-FR" altLang="fr-FR" dirty="0" smtClean="0"/>
              <a:t>Format de paquet OSPF</a:t>
            </a:r>
          </a:p>
        </p:txBody>
      </p:sp>
      <p:grpSp>
        <p:nvGrpSpPr>
          <p:cNvPr id="87045" name="Group 3"/>
          <p:cNvGrpSpPr>
            <a:grpSpLocks/>
          </p:cNvGrpSpPr>
          <p:nvPr/>
        </p:nvGrpSpPr>
        <p:grpSpPr bwMode="auto">
          <a:xfrm>
            <a:off x="1263940" y="1830917"/>
            <a:ext cx="6477000" cy="2984500"/>
            <a:chOff x="432" y="1152"/>
            <a:chExt cx="4896" cy="2256"/>
          </a:xfrm>
        </p:grpSpPr>
        <p:sp>
          <p:nvSpPr>
            <p:cNvPr id="87046" name="Rectangle 4"/>
            <p:cNvSpPr>
              <a:spLocks noChangeArrowheads="1"/>
            </p:cNvSpPr>
            <p:nvPr/>
          </p:nvSpPr>
          <p:spPr bwMode="auto">
            <a:xfrm>
              <a:off x="480" y="1392"/>
              <a:ext cx="470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500">
                <a:latin typeface="Arial" charset="0"/>
              </a:endParaRPr>
            </a:p>
          </p:txBody>
        </p:sp>
        <p:sp>
          <p:nvSpPr>
            <p:cNvPr id="87047" name="Rectangle 5"/>
            <p:cNvSpPr>
              <a:spLocks noChangeArrowheads="1"/>
            </p:cNvSpPr>
            <p:nvPr/>
          </p:nvSpPr>
          <p:spPr bwMode="auto">
            <a:xfrm>
              <a:off x="480" y="1728"/>
              <a:ext cx="470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500">
                <a:latin typeface="Arial" charset="0"/>
              </a:endParaRPr>
            </a:p>
          </p:txBody>
        </p:sp>
        <p:sp>
          <p:nvSpPr>
            <p:cNvPr id="87048" name="Rectangle 6"/>
            <p:cNvSpPr>
              <a:spLocks noChangeArrowheads="1"/>
            </p:cNvSpPr>
            <p:nvPr/>
          </p:nvSpPr>
          <p:spPr bwMode="auto">
            <a:xfrm>
              <a:off x="480" y="2064"/>
              <a:ext cx="470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500">
                <a:latin typeface="Arial" charset="0"/>
              </a:endParaRPr>
            </a:p>
          </p:txBody>
        </p:sp>
        <p:sp>
          <p:nvSpPr>
            <p:cNvPr id="87049" name="Rectangle 7"/>
            <p:cNvSpPr>
              <a:spLocks noChangeArrowheads="1"/>
            </p:cNvSpPr>
            <p:nvPr/>
          </p:nvSpPr>
          <p:spPr bwMode="auto">
            <a:xfrm>
              <a:off x="480" y="2400"/>
              <a:ext cx="470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500">
                <a:latin typeface="Arial" charset="0"/>
              </a:endParaRPr>
            </a:p>
          </p:txBody>
        </p:sp>
        <p:sp>
          <p:nvSpPr>
            <p:cNvPr id="87050" name="Rectangle 8"/>
            <p:cNvSpPr>
              <a:spLocks noChangeArrowheads="1"/>
            </p:cNvSpPr>
            <p:nvPr/>
          </p:nvSpPr>
          <p:spPr bwMode="auto">
            <a:xfrm>
              <a:off x="480" y="2736"/>
              <a:ext cx="470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500">
                <a:latin typeface="Arial" charset="0"/>
              </a:endParaRPr>
            </a:p>
          </p:txBody>
        </p:sp>
        <p:sp>
          <p:nvSpPr>
            <p:cNvPr id="87051" name="Rectangle 9"/>
            <p:cNvSpPr>
              <a:spLocks noChangeArrowheads="1"/>
            </p:cNvSpPr>
            <p:nvPr/>
          </p:nvSpPr>
          <p:spPr bwMode="auto">
            <a:xfrm>
              <a:off x="480" y="3072"/>
              <a:ext cx="470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500">
                <a:latin typeface="Arial" charset="0"/>
              </a:endParaRPr>
            </a:p>
          </p:txBody>
        </p:sp>
        <p:sp>
          <p:nvSpPr>
            <p:cNvPr id="87052" name="Line 10"/>
            <p:cNvSpPr>
              <a:spLocks noChangeShapeType="1"/>
            </p:cNvSpPr>
            <p:nvPr/>
          </p:nvSpPr>
          <p:spPr bwMode="auto">
            <a:xfrm>
              <a:off x="2640" y="13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sz="1500"/>
            </a:p>
          </p:txBody>
        </p:sp>
        <p:sp>
          <p:nvSpPr>
            <p:cNvPr id="87053" name="Line 11"/>
            <p:cNvSpPr>
              <a:spLocks noChangeShapeType="1"/>
            </p:cNvSpPr>
            <p:nvPr/>
          </p:nvSpPr>
          <p:spPr bwMode="auto">
            <a:xfrm>
              <a:off x="2640" y="240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sz="1500"/>
            </a:p>
          </p:txBody>
        </p:sp>
        <p:sp>
          <p:nvSpPr>
            <p:cNvPr id="87054" name="Text Box 12"/>
            <p:cNvSpPr txBox="1">
              <a:spLocks noChangeArrowheads="1"/>
            </p:cNvSpPr>
            <p:nvPr/>
          </p:nvSpPr>
          <p:spPr bwMode="auto">
            <a:xfrm>
              <a:off x="432" y="1152"/>
              <a:ext cx="28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fr-FR" sz="1333">
                  <a:latin typeface="Times New Roman" pitchFamily="18" charset="0"/>
                </a:rPr>
                <a:t>0</a:t>
              </a:r>
              <a:endParaRPr lang="en-US" altLang="fr-FR" sz="2000">
                <a:latin typeface="Times New Roman" pitchFamily="18" charset="0"/>
              </a:endParaRPr>
            </a:p>
          </p:txBody>
        </p:sp>
        <p:sp>
          <p:nvSpPr>
            <p:cNvPr id="87055" name="Text Box 13"/>
            <p:cNvSpPr txBox="1">
              <a:spLocks noChangeArrowheads="1"/>
            </p:cNvSpPr>
            <p:nvPr/>
          </p:nvSpPr>
          <p:spPr bwMode="auto">
            <a:xfrm>
              <a:off x="2544" y="1152"/>
              <a:ext cx="28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fr-FR" sz="1333">
                  <a:latin typeface="Times New Roman" pitchFamily="18" charset="0"/>
                </a:rPr>
                <a:t>15</a:t>
              </a:r>
              <a:endParaRPr lang="en-US" altLang="fr-FR" sz="2000">
                <a:latin typeface="Times New Roman" pitchFamily="18" charset="0"/>
              </a:endParaRPr>
            </a:p>
          </p:txBody>
        </p:sp>
        <p:sp>
          <p:nvSpPr>
            <p:cNvPr id="87056" name="Text Box 14"/>
            <p:cNvSpPr txBox="1">
              <a:spLocks noChangeArrowheads="1"/>
            </p:cNvSpPr>
            <p:nvPr/>
          </p:nvSpPr>
          <p:spPr bwMode="auto">
            <a:xfrm>
              <a:off x="5040" y="1152"/>
              <a:ext cx="28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fr-FR" sz="1333">
                  <a:latin typeface="Times New Roman" pitchFamily="18" charset="0"/>
                </a:rPr>
                <a:t>31</a:t>
              </a:r>
              <a:endParaRPr lang="en-US" altLang="fr-FR" sz="2000">
                <a:latin typeface="Times New Roman" pitchFamily="18" charset="0"/>
              </a:endParaRPr>
            </a:p>
          </p:txBody>
        </p:sp>
        <p:sp>
          <p:nvSpPr>
            <p:cNvPr id="87057" name="Text Box 15"/>
            <p:cNvSpPr txBox="1">
              <a:spLocks noChangeArrowheads="1"/>
            </p:cNvSpPr>
            <p:nvPr/>
          </p:nvSpPr>
          <p:spPr bwMode="auto">
            <a:xfrm>
              <a:off x="480" y="1440"/>
              <a:ext cx="57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fr-FR" sz="1333">
                  <a:latin typeface="Times New Roman" pitchFamily="18" charset="0"/>
                </a:rPr>
                <a:t>Version</a:t>
              </a:r>
              <a:endParaRPr lang="en-US" altLang="fr-FR" sz="2000">
                <a:latin typeface="Times New Roman" pitchFamily="18" charset="0"/>
              </a:endParaRPr>
            </a:p>
          </p:txBody>
        </p:sp>
        <p:sp>
          <p:nvSpPr>
            <p:cNvPr id="87058" name="Line 16"/>
            <p:cNvSpPr>
              <a:spLocks noChangeShapeType="1"/>
            </p:cNvSpPr>
            <p:nvPr/>
          </p:nvSpPr>
          <p:spPr bwMode="auto">
            <a:xfrm>
              <a:off x="1536" y="13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sz="1500"/>
            </a:p>
          </p:txBody>
        </p:sp>
        <p:sp>
          <p:nvSpPr>
            <p:cNvPr id="87059" name="Text Box 17"/>
            <p:cNvSpPr txBox="1">
              <a:spLocks noChangeArrowheads="1"/>
            </p:cNvSpPr>
            <p:nvPr/>
          </p:nvSpPr>
          <p:spPr bwMode="auto">
            <a:xfrm>
              <a:off x="1728" y="1440"/>
              <a:ext cx="76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fr-FR" sz="1333">
                  <a:latin typeface="Times New Roman" pitchFamily="18" charset="0"/>
                </a:rPr>
                <a:t>Packet Type</a:t>
              </a:r>
              <a:endParaRPr lang="en-US" altLang="fr-FR" sz="2000">
                <a:latin typeface="Times New Roman" pitchFamily="18" charset="0"/>
              </a:endParaRPr>
            </a:p>
          </p:txBody>
        </p:sp>
        <p:sp>
          <p:nvSpPr>
            <p:cNvPr id="87060" name="Text Box 18"/>
            <p:cNvSpPr txBox="1">
              <a:spLocks noChangeArrowheads="1"/>
            </p:cNvSpPr>
            <p:nvPr/>
          </p:nvSpPr>
          <p:spPr bwMode="auto">
            <a:xfrm>
              <a:off x="3312" y="1440"/>
              <a:ext cx="134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fr-FR" sz="1333">
                  <a:latin typeface="Times New Roman" pitchFamily="18" charset="0"/>
                </a:rPr>
                <a:t>Packet Length</a:t>
              </a:r>
              <a:endParaRPr lang="en-US" altLang="fr-FR" sz="2000">
                <a:latin typeface="Times New Roman" pitchFamily="18" charset="0"/>
              </a:endParaRPr>
            </a:p>
          </p:txBody>
        </p:sp>
        <p:sp>
          <p:nvSpPr>
            <p:cNvPr id="87061" name="Text Box 19"/>
            <p:cNvSpPr txBox="1">
              <a:spLocks noChangeArrowheads="1"/>
            </p:cNvSpPr>
            <p:nvPr/>
          </p:nvSpPr>
          <p:spPr bwMode="auto">
            <a:xfrm>
              <a:off x="2256" y="1776"/>
              <a:ext cx="168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fr-FR" sz="1333">
                  <a:latin typeface="Times New Roman" pitchFamily="18" charset="0"/>
                </a:rPr>
                <a:t>Router ID</a:t>
              </a:r>
              <a:endParaRPr lang="en-US" altLang="fr-FR" sz="2000">
                <a:latin typeface="Times New Roman" pitchFamily="18" charset="0"/>
              </a:endParaRPr>
            </a:p>
          </p:txBody>
        </p:sp>
        <p:sp>
          <p:nvSpPr>
            <p:cNvPr id="87062" name="Text Box 20"/>
            <p:cNvSpPr txBox="1">
              <a:spLocks noChangeArrowheads="1"/>
            </p:cNvSpPr>
            <p:nvPr/>
          </p:nvSpPr>
          <p:spPr bwMode="auto">
            <a:xfrm>
              <a:off x="2304" y="2112"/>
              <a:ext cx="168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fr-FR" sz="1333">
                  <a:latin typeface="Times New Roman" pitchFamily="18" charset="0"/>
                </a:rPr>
                <a:t>Area ID</a:t>
              </a:r>
              <a:endParaRPr lang="en-US" altLang="fr-FR" sz="2000">
                <a:latin typeface="Times New Roman" pitchFamily="18" charset="0"/>
              </a:endParaRPr>
            </a:p>
          </p:txBody>
        </p:sp>
        <p:sp>
          <p:nvSpPr>
            <p:cNvPr id="87063" name="Text Box 21"/>
            <p:cNvSpPr txBox="1">
              <a:spLocks noChangeArrowheads="1"/>
            </p:cNvSpPr>
            <p:nvPr/>
          </p:nvSpPr>
          <p:spPr bwMode="auto">
            <a:xfrm>
              <a:off x="1152" y="2448"/>
              <a:ext cx="86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fr-FR" sz="1333">
                  <a:latin typeface="Times New Roman" pitchFamily="18" charset="0"/>
                </a:rPr>
                <a:t>CheckSum</a:t>
              </a:r>
              <a:endParaRPr lang="en-US" altLang="fr-FR" sz="2000">
                <a:latin typeface="Times New Roman" pitchFamily="18" charset="0"/>
              </a:endParaRPr>
            </a:p>
          </p:txBody>
        </p:sp>
        <p:sp>
          <p:nvSpPr>
            <p:cNvPr id="87064" name="Text Box 22"/>
            <p:cNvSpPr txBox="1">
              <a:spLocks noChangeArrowheads="1"/>
            </p:cNvSpPr>
            <p:nvPr/>
          </p:nvSpPr>
          <p:spPr bwMode="auto">
            <a:xfrm>
              <a:off x="2976" y="2448"/>
              <a:ext cx="168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fr-FR" sz="1333">
                  <a:latin typeface="Times New Roman" pitchFamily="18" charset="0"/>
                </a:rPr>
                <a:t>Authentication type</a:t>
              </a:r>
              <a:endParaRPr lang="en-US" altLang="fr-FR" sz="2000">
                <a:latin typeface="Times New Roman" pitchFamily="18" charset="0"/>
              </a:endParaRPr>
            </a:p>
          </p:txBody>
        </p:sp>
        <p:sp>
          <p:nvSpPr>
            <p:cNvPr id="87065" name="Text Box 23"/>
            <p:cNvSpPr txBox="1">
              <a:spLocks noChangeArrowheads="1"/>
            </p:cNvSpPr>
            <p:nvPr/>
          </p:nvSpPr>
          <p:spPr bwMode="auto">
            <a:xfrm>
              <a:off x="2208" y="2784"/>
              <a:ext cx="168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fr-FR" sz="1333">
                  <a:latin typeface="Times New Roman" pitchFamily="18" charset="0"/>
                </a:rPr>
                <a:t>Authentication</a:t>
              </a:r>
            </a:p>
          </p:txBody>
        </p:sp>
        <p:sp>
          <p:nvSpPr>
            <p:cNvPr id="87066" name="Text Box 24"/>
            <p:cNvSpPr txBox="1">
              <a:spLocks noChangeArrowheads="1"/>
            </p:cNvSpPr>
            <p:nvPr/>
          </p:nvSpPr>
          <p:spPr bwMode="auto">
            <a:xfrm>
              <a:off x="2208" y="3120"/>
              <a:ext cx="168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fr-FR" sz="1333">
                  <a:latin typeface="Times New Roman" pitchFamily="18" charset="0"/>
                </a:rPr>
                <a:t>Authentication</a:t>
              </a:r>
            </a:p>
          </p:txBody>
        </p:sp>
      </p:grpSp>
      <p:sp>
        <p:nvSpPr>
          <p:cNvPr id="2" name="Espace réservé du numéro de diapositive 1"/>
          <p:cNvSpPr>
            <a:spLocks noGrp="1"/>
          </p:cNvSpPr>
          <p:nvPr>
            <p:ph type="sldNum" sz="quarter" idx="12"/>
          </p:nvPr>
        </p:nvSpPr>
        <p:spPr/>
        <p:txBody>
          <a:bodyPr/>
          <a:lstStyle/>
          <a:p>
            <a:fld id="{CF4668DC-857F-487D-BFFA-8C0CA5037977}" type="slidenum">
              <a:rPr lang="fr-BE" smtClean="0"/>
              <a:t>23</a:t>
            </a:fld>
            <a:endParaRPr lang="fr-BE" dirty="0"/>
          </a:p>
        </p:txBody>
      </p:sp>
    </p:spTree>
    <p:extLst>
      <p:ext uri="{BB962C8B-B14F-4D97-AF65-F5344CB8AC3E}">
        <p14:creationId xmlns:p14="http://schemas.microsoft.com/office/powerpoint/2010/main" val="3070636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fr-FR" altLang="fr-FR" smtClean="0"/>
              <a:t>Les messages OSPF: Hello</a:t>
            </a:r>
            <a:endParaRPr lang="fr-FR" altLang="fr-FR" dirty="0" smtClean="0"/>
          </a:p>
        </p:txBody>
      </p:sp>
      <p:sp>
        <p:nvSpPr>
          <p:cNvPr id="9" name="Espace réservé du texte 8"/>
          <p:cNvSpPr>
            <a:spLocks noGrp="1"/>
          </p:cNvSpPr>
          <p:nvPr>
            <p:ph type="body" idx="1"/>
          </p:nvPr>
        </p:nvSpPr>
        <p:spPr/>
        <p:txBody>
          <a:bodyPr>
            <a:normAutofit fontScale="85000" lnSpcReduction="20000"/>
          </a:bodyPr>
          <a:lstStyle/>
          <a:p>
            <a:r>
              <a:rPr lang="fr-FR" dirty="0" smtClean="0"/>
              <a:t>Hello pour établir et maintenir les relations de voisinage</a:t>
            </a:r>
            <a:endParaRPr lang="fr-FR" dirty="0"/>
          </a:p>
        </p:txBody>
      </p:sp>
      <p:sp>
        <p:nvSpPr>
          <p:cNvPr id="4" name="Espace réservé du contenu 3"/>
          <p:cNvSpPr>
            <a:spLocks noGrp="1"/>
          </p:cNvSpPr>
          <p:nvPr>
            <p:ph sz="half" idx="2"/>
          </p:nvPr>
        </p:nvSpPr>
        <p:spPr/>
        <p:txBody>
          <a:bodyPr>
            <a:normAutofit fontScale="62500" lnSpcReduction="20000"/>
          </a:bodyPr>
          <a:lstStyle/>
          <a:p>
            <a:r>
              <a:rPr lang="fr-FR" altLang="fr-FR" dirty="0" smtClean="0"/>
              <a:t>OSPF crée des relations de voisinage avec les autres routeurs sur le même lien</a:t>
            </a:r>
          </a:p>
          <a:p>
            <a:pPr lvl="1"/>
            <a:r>
              <a:rPr lang="fr-FR" altLang="fr-FR" dirty="0" smtClean="0"/>
              <a:t>Par le biais d'échanges de messages Hello</a:t>
            </a:r>
          </a:p>
          <a:p>
            <a:pPr lvl="1"/>
            <a:r>
              <a:rPr lang="fr-FR" altLang="fr-FR" dirty="0" smtClean="0"/>
              <a:t>Dès l'échange initial des paquets Hello, les routeurs ajoutent leurs voisins dans leur table de voisinage</a:t>
            </a:r>
          </a:p>
          <a:p>
            <a:pPr lvl="1"/>
            <a:r>
              <a:rPr lang="fr-FR" altLang="fr-FR" dirty="0" smtClean="0"/>
              <a:t>Les routeurs configurés avec OSPF sont aussi appelés Speakers OSPF</a:t>
            </a:r>
          </a:p>
          <a:p>
            <a:r>
              <a:rPr lang="fr-FR" altLang="fr-FR" dirty="0" smtClean="0"/>
              <a:t>Les speakers OSPF envoient les messages Hello en multicast (adresse 224.0.0.5)</a:t>
            </a:r>
          </a:p>
          <a:p>
            <a:r>
              <a:rPr lang="fr-FR" altLang="fr-FR" dirty="0" smtClean="0"/>
              <a:t>Les paquets Hello sont envoyés :</a:t>
            </a:r>
          </a:p>
          <a:p>
            <a:pPr lvl="1"/>
            <a:r>
              <a:rPr lang="fr-FR" altLang="fr-FR" dirty="0" smtClean="0"/>
              <a:t>Toutes les 10 secondes sur un lien de type Broadcast (Ethernet)</a:t>
            </a:r>
          </a:p>
          <a:p>
            <a:pPr lvl="1"/>
            <a:r>
              <a:rPr lang="fr-FR" altLang="fr-FR" dirty="0" smtClean="0"/>
              <a:t>Toutes les 30 secondes sur un lien </a:t>
            </a:r>
            <a:r>
              <a:rPr lang="fr-FR" altLang="fr-FR" dirty="0" err="1" smtClean="0"/>
              <a:t>NonBroadcast</a:t>
            </a:r>
            <a:r>
              <a:rPr lang="fr-FR" altLang="fr-FR" dirty="0" smtClean="0"/>
              <a:t> (</a:t>
            </a:r>
            <a:r>
              <a:rPr lang="fr-FR" altLang="fr-FR" dirty="0" err="1" smtClean="0"/>
              <a:t>FrameRelay</a:t>
            </a:r>
            <a:r>
              <a:rPr lang="fr-FR" altLang="fr-FR" dirty="0" smtClean="0"/>
              <a:t>, PPP, HDLC,…)</a:t>
            </a:r>
          </a:p>
          <a:p>
            <a:endParaRPr lang="fr-FR" dirty="0"/>
          </a:p>
        </p:txBody>
      </p:sp>
      <p:sp>
        <p:nvSpPr>
          <p:cNvPr id="10" name="Espace réservé du texte 9"/>
          <p:cNvSpPr>
            <a:spLocks noGrp="1"/>
          </p:cNvSpPr>
          <p:nvPr>
            <p:ph type="body" sz="quarter" idx="3"/>
          </p:nvPr>
        </p:nvSpPr>
        <p:spPr/>
        <p:txBody>
          <a:bodyPr/>
          <a:lstStyle/>
          <a:p>
            <a:r>
              <a:rPr lang="fr-FR" dirty="0" smtClean="0"/>
              <a:t>Contenu des messages Hello</a:t>
            </a:r>
            <a:endParaRPr lang="fr-FR" dirty="0"/>
          </a:p>
        </p:txBody>
      </p:sp>
      <p:pic>
        <p:nvPicPr>
          <p:cNvPr id="8" name="Espace réservé du contenu 7"/>
          <p:cNvPicPr>
            <a:picLocks noGrp="1" noChangeAspect="1"/>
          </p:cNvPicPr>
          <p:nvPr>
            <p:ph sz="quarter" idx="4"/>
          </p:nvPr>
        </p:nvPicPr>
        <p:blipFill>
          <a:blip r:embed="rId3"/>
          <a:stretch>
            <a:fillRect/>
          </a:stretch>
        </p:blipFill>
        <p:spPr>
          <a:xfrm>
            <a:off x="4754563" y="2493020"/>
            <a:ext cx="3932237" cy="2370435"/>
          </a:xfrm>
          <a:prstGeom prst="rect">
            <a:avLst/>
          </a:prstGeom>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24</a:t>
            </a:fld>
            <a:endParaRPr lang="fr-BE" dirty="0"/>
          </a:p>
        </p:txBody>
      </p:sp>
    </p:spTree>
    <p:extLst>
      <p:ext uri="{BB962C8B-B14F-4D97-AF65-F5344CB8AC3E}">
        <p14:creationId xmlns:p14="http://schemas.microsoft.com/office/powerpoint/2010/main" val="4128057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fr-FR" altLang="fr-FR" smtClean="0"/>
              <a:t>Les messages OSPF: Hello</a:t>
            </a:r>
            <a:endParaRPr lang="fr-FR" altLang="fr-FR" dirty="0" smtClean="0"/>
          </a:p>
        </p:txBody>
      </p:sp>
      <p:sp>
        <p:nvSpPr>
          <p:cNvPr id="9" name="Espace réservé du texte 8"/>
          <p:cNvSpPr>
            <a:spLocks noGrp="1"/>
          </p:cNvSpPr>
          <p:nvPr>
            <p:ph type="body" idx="1"/>
          </p:nvPr>
        </p:nvSpPr>
        <p:spPr/>
        <p:txBody>
          <a:bodyPr>
            <a:normAutofit fontScale="85000" lnSpcReduction="20000"/>
          </a:bodyPr>
          <a:lstStyle/>
          <a:p>
            <a:r>
              <a:rPr lang="fr-FR" dirty="0" smtClean="0"/>
              <a:t>Hello pour établir et maintenir les relations de voisinage</a:t>
            </a:r>
            <a:endParaRPr lang="fr-FR" dirty="0"/>
          </a:p>
        </p:txBody>
      </p:sp>
      <p:sp>
        <p:nvSpPr>
          <p:cNvPr id="4" name="Espace réservé du contenu 3"/>
          <p:cNvSpPr>
            <a:spLocks noGrp="1"/>
          </p:cNvSpPr>
          <p:nvPr>
            <p:ph sz="half" idx="2"/>
          </p:nvPr>
        </p:nvSpPr>
        <p:spPr/>
        <p:txBody>
          <a:bodyPr>
            <a:normAutofit fontScale="47500" lnSpcReduction="20000"/>
          </a:bodyPr>
          <a:lstStyle/>
          <a:p>
            <a:r>
              <a:rPr lang="fr-FR" altLang="fr-FR" dirty="0" smtClean="0"/>
              <a:t>OSPF crée des relations de voisinage avec les autres routeurs sur le même lien</a:t>
            </a:r>
          </a:p>
          <a:p>
            <a:pPr lvl="1"/>
            <a:r>
              <a:rPr lang="fr-FR" altLang="fr-FR" dirty="0" smtClean="0"/>
              <a:t>Par le biais d'échanges de messages Hello</a:t>
            </a:r>
          </a:p>
          <a:p>
            <a:pPr lvl="1"/>
            <a:r>
              <a:rPr lang="fr-FR" altLang="fr-FR" dirty="0" smtClean="0"/>
              <a:t>Dès l'échange initial de paquets Hello, les routeurs ajoutent leurs voisin dans leur table de voisinage</a:t>
            </a:r>
          </a:p>
          <a:p>
            <a:pPr lvl="1"/>
            <a:r>
              <a:rPr lang="fr-FR" altLang="fr-FR" dirty="0" smtClean="0"/>
              <a:t>Les routeurs configurés avec OSPF sont aussi appelés Speakers OSPF</a:t>
            </a:r>
          </a:p>
          <a:p>
            <a:r>
              <a:rPr lang="fr-FR" altLang="fr-FR" dirty="0" smtClean="0"/>
              <a:t>Les speakers OSPF envoient les messages Hello en multicast (adresse 224.0.0.5)</a:t>
            </a:r>
          </a:p>
          <a:p>
            <a:r>
              <a:rPr lang="fr-FR" altLang="fr-FR" dirty="0" smtClean="0"/>
              <a:t>Les paquets Hello sont envoyés :</a:t>
            </a:r>
          </a:p>
          <a:p>
            <a:pPr lvl="1"/>
            <a:r>
              <a:rPr lang="fr-FR" altLang="fr-FR" dirty="0" smtClean="0"/>
              <a:t>Toutes les 10 secondes sur un lien de type Broadcast (Ethernet)</a:t>
            </a:r>
          </a:p>
          <a:p>
            <a:pPr lvl="1"/>
            <a:r>
              <a:rPr lang="fr-FR" altLang="fr-FR" dirty="0" smtClean="0"/>
              <a:t>Toutes les 30 secondes sur un lien </a:t>
            </a:r>
            <a:r>
              <a:rPr lang="fr-FR" altLang="fr-FR" dirty="0" err="1" smtClean="0"/>
              <a:t>NonBroadcast</a:t>
            </a:r>
            <a:r>
              <a:rPr lang="fr-FR" altLang="fr-FR" dirty="0" smtClean="0"/>
              <a:t> (</a:t>
            </a:r>
            <a:r>
              <a:rPr lang="fr-FR" altLang="fr-FR" dirty="0" err="1" smtClean="0"/>
              <a:t>FrameRelay</a:t>
            </a:r>
            <a:r>
              <a:rPr lang="fr-FR" altLang="fr-FR" dirty="0" smtClean="0"/>
              <a:t>, PPP, HDLC,…)</a:t>
            </a:r>
          </a:p>
          <a:p>
            <a:r>
              <a:rPr lang="fr-FR" altLang="fr-FR" dirty="0" err="1" smtClean="0"/>
              <a:t>Acknowledgement</a:t>
            </a:r>
            <a:r>
              <a:rPr lang="fr-FR" altLang="fr-FR" dirty="0" smtClean="0"/>
              <a:t> </a:t>
            </a:r>
            <a:r>
              <a:rPr lang="fr-FR" altLang="fr-FR" dirty="0" err="1" smtClean="0"/>
              <a:t>timer</a:t>
            </a:r>
            <a:r>
              <a:rPr lang="fr-FR" altLang="fr-FR" dirty="0" smtClean="0"/>
              <a:t>: </a:t>
            </a:r>
          </a:p>
          <a:p>
            <a:pPr lvl="1"/>
            <a:r>
              <a:rPr lang="fr-FR" altLang="fr-FR" dirty="0" smtClean="0"/>
              <a:t>Le temps qu’un routeur attend après l’envoi d’un message Hello à un routeur voisin pour la réception d’une réponse</a:t>
            </a:r>
          </a:p>
          <a:p>
            <a:pPr lvl="1"/>
            <a:r>
              <a:rPr lang="fr-FR" altLang="fr-FR" dirty="0" smtClean="0"/>
              <a:t>En l’absence d’une réponse avant l’expiration de ce délai le routeur considère le lien avec le routeur OSPF « Down »</a:t>
            </a:r>
          </a:p>
          <a:p>
            <a:endParaRPr lang="fr-FR" dirty="0"/>
          </a:p>
        </p:txBody>
      </p:sp>
      <p:sp>
        <p:nvSpPr>
          <p:cNvPr id="10" name="Espace réservé du texte 9"/>
          <p:cNvSpPr>
            <a:spLocks noGrp="1"/>
          </p:cNvSpPr>
          <p:nvPr>
            <p:ph type="body" sz="quarter" idx="3"/>
          </p:nvPr>
        </p:nvSpPr>
        <p:spPr/>
        <p:txBody>
          <a:bodyPr/>
          <a:lstStyle/>
          <a:p>
            <a:r>
              <a:rPr lang="fr-FR" dirty="0" smtClean="0"/>
              <a:t>Contenu des messages Hello</a:t>
            </a:r>
            <a:endParaRPr lang="fr-FR" dirty="0"/>
          </a:p>
        </p:txBody>
      </p:sp>
      <p:pic>
        <p:nvPicPr>
          <p:cNvPr id="8" name="Espace réservé du contenu 7"/>
          <p:cNvPicPr>
            <a:picLocks noGrp="1" noChangeAspect="1"/>
          </p:cNvPicPr>
          <p:nvPr>
            <p:ph sz="quarter" idx="4"/>
          </p:nvPr>
        </p:nvPicPr>
        <p:blipFill>
          <a:blip r:embed="rId3"/>
          <a:stretch>
            <a:fillRect/>
          </a:stretch>
        </p:blipFill>
        <p:spPr>
          <a:xfrm>
            <a:off x="4754563" y="2493020"/>
            <a:ext cx="3932237" cy="2370435"/>
          </a:xfrm>
          <a:prstGeom prst="rect">
            <a:avLst/>
          </a:prstGeom>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25</a:t>
            </a:fld>
            <a:endParaRPr lang="fr-BE" dirty="0"/>
          </a:p>
        </p:txBody>
      </p:sp>
    </p:spTree>
    <p:extLst>
      <p:ext uri="{BB962C8B-B14F-4D97-AF65-F5344CB8AC3E}">
        <p14:creationId xmlns:p14="http://schemas.microsoft.com/office/powerpoint/2010/main" val="1093482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messages OSPF: Hello</a:t>
            </a:r>
            <a:endParaRPr lang="fr-FR" dirty="0"/>
          </a:p>
        </p:txBody>
      </p:sp>
      <p:pic>
        <p:nvPicPr>
          <p:cNvPr id="5" name="Picture 2"/>
          <p:cNvPicPr>
            <a:picLocks noGrp="1" noChangeAspect="1" noChangeArrowheads="1"/>
          </p:cNvPicPr>
          <p:nvPr>
            <p:ph sz="half" idx="1"/>
          </p:nvPr>
        </p:nvPicPr>
        <p:blipFill>
          <a:blip r:embed="rId3"/>
          <a:stretch>
            <a:fillRect/>
          </a:stretch>
        </p:blipFill>
        <p:spPr>
          <a:xfrm>
            <a:off x="3275856" y="1561356"/>
            <a:ext cx="5683317" cy="3528392"/>
          </a:xfrm>
        </p:spPr>
      </p:pic>
      <p:sp>
        <p:nvSpPr>
          <p:cNvPr id="6" name="Espace réservé du contenu 5"/>
          <p:cNvSpPr>
            <a:spLocks noGrp="1"/>
          </p:cNvSpPr>
          <p:nvPr>
            <p:ph sz="half" idx="2"/>
          </p:nvPr>
        </p:nvSpPr>
        <p:spPr>
          <a:xfrm>
            <a:off x="251520" y="3001516"/>
            <a:ext cx="4038600" cy="1823080"/>
          </a:xfrm>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p>
            <a:r>
              <a:rPr lang="fr-FR" sz="2000" dirty="0" smtClean="0"/>
              <a:t>A notre que :  </a:t>
            </a:r>
          </a:p>
          <a:p>
            <a:pPr lvl="1"/>
            <a:r>
              <a:rPr lang="fr-FR" sz="1800" dirty="0" smtClean="0"/>
              <a:t>Les messages OSPF sont encapsulés directement dans un datagramme IP</a:t>
            </a:r>
          </a:p>
          <a:p>
            <a:pPr lvl="1"/>
            <a:r>
              <a:rPr lang="fr-FR" sz="1800" dirty="0" smtClean="0"/>
              <a:t>OSPF n’utilise ni TCP ni UDP</a:t>
            </a:r>
          </a:p>
          <a:p>
            <a:pPr lvl="1"/>
            <a:r>
              <a:rPr lang="fr-FR" sz="1800" dirty="0" smtClean="0"/>
              <a:t>OSPF intègre ses propre mécanismes d’ordonnancement et de fiabilité</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26</a:t>
            </a:fld>
            <a:endParaRPr lang="fr-BE" dirty="0"/>
          </a:p>
        </p:txBody>
      </p:sp>
    </p:spTree>
    <p:extLst>
      <p:ext uri="{BB962C8B-B14F-4D97-AF65-F5344CB8AC3E}">
        <p14:creationId xmlns:p14="http://schemas.microsoft.com/office/powerpoint/2010/main" val="33131326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8"/>
          <p:cNvSpPr>
            <a:spLocks noGrp="1" noChangeArrowheads="1"/>
          </p:cNvSpPr>
          <p:nvPr>
            <p:ph type="title"/>
          </p:nvPr>
        </p:nvSpPr>
        <p:spPr/>
        <p:txBody>
          <a:bodyPr/>
          <a:lstStyle/>
          <a:p>
            <a:r>
              <a:rPr lang="fr-FR" altLang="fr-FR" dirty="0" smtClean="0"/>
              <a:t>Les messages OSPF: Hello</a:t>
            </a:r>
          </a:p>
        </p:txBody>
      </p:sp>
      <p:sp>
        <p:nvSpPr>
          <p:cNvPr id="78851" name="Rectangle 9"/>
          <p:cNvSpPr>
            <a:spLocks noGrp="1" noChangeArrowheads="1"/>
          </p:cNvSpPr>
          <p:nvPr>
            <p:ph type="body" idx="1"/>
          </p:nvPr>
        </p:nvSpPr>
        <p:spPr>
          <a:xfrm>
            <a:off x="457200" y="1333500"/>
            <a:ext cx="8229600" cy="1433773"/>
          </a:xfrm>
        </p:spPr>
        <p:txBody>
          <a:bodyPr>
            <a:noAutofit/>
          </a:bodyPr>
          <a:lstStyle/>
          <a:p>
            <a:pPr>
              <a:buFont typeface="Wingdings" charset="2"/>
              <a:buChar char="Ø"/>
            </a:pPr>
            <a:r>
              <a:rPr lang="fr-FR" altLang="fr-FR" sz="1600" dirty="0" smtClean="0"/>
              <a:t>Routeurs voisins: </a:t>
            </a:r>
          </a:p>
          <a:p>
            <a:pPr lvl="1">
              <a:buFont typeface="Wingdings" charset="2"/>
              <a:buChar char="§"/>
            </a:pPr>
            <a:r>
              <a:rPr lang="fr-FR" altLang="fr-FR" sz="1400" dirty="0" smtClean="0"/>
              <a:t>Deux routeurs connectés </a:t>
            </a:r>
            <a:r>
              <a:rPr lang="fr-FR" altLang="fr-FR" sz="1400" dirty="0" smtClean="0">
                <a:solidFill>
                  <a:srgbClr val="FF0000"/>
                </a:solidFill>
              </a:rPr>
              <a:t>au même segment </a:t>
            </a:r>
            <a:r>
              <a:rPr lang="fr-FR" altLang="fr-FR" sz="1400" dirty="0" smtClean="0"/>
              <a:t>sont deux routeurs voisins</a:t>
            </a:r>
          </a:p>
          <a:p>
            <a:pPr lvl="1">
              <a:buFont typeface="Wingdings" charset="2"/>
              <a:buChar char="§"/>
            </a:pPr>
            <a:r>
              <a:rPr lang="fr-FR" altLang="fr-FR" sz="1400" dirty="0" smtClean="0"/>
              <a:t>OSPF utilise les messages Hello pour la découverte de ses voisins</a:t>
            </a:r>
          </a:p>
          <a:p>
            <a:pPr>
              <a:buFont typeface="Wingdings" charset="2"/>
              <a:buChar char="Ø"/>
            </a:pPr>
            <a:r>
              <a:rPr lang="fr-FR" altLang="fr-FR" sz="1600" dirty="0" smtClean="0"/>
              <a:t>Relation de voisinage (</a:t>
            </a:r>
            <a:r>
              <a:rPr lang="en-US" altLang="fr-FR" sz="1600" dirty="0" smtClean="0"/>
              <a:t>Adjacencies)</a:t>
            </a:r>
          </a:p>
          <a:p>
            <a:pPr lvl="1">
              <a:buFont typeface="Wingdings" charset="2"/>
              <a:buChar char="§"/>
            </a:pPr>
            <a:r>
              <a:rPr lang="fr-FR" altLang="fr-FR" sz="1400" dirty="0" smtClean="0"/>
              <a:t>Des relations de voisinage sont établies afin d’échanger les données topologiques</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27</a:t>
            </a:fld>
            <a:endParaRPr lang="fr-BE" dirty="0"/>
          </a:p>
        </p:txBody>
      </p:sp>
      <p:grpSp>
        <p:nvGrpSpPr>
          <p:cNvPr id="3" name="Groupe 2"/>
          <p:cNvGrpSpPr/>
          <p:nvPr/>
        </p:nvGrpSpPr>
        <p:grpSpPr>
          <a:xfrm>
            <a:off x="2962661" y="3073524"/>
            <a:ext cx="3218677" cy="2041320"/>
            <a:chOff x="2962661" y="3073524"/>
            <a:chExt cx="3218677" cy="2041320"/>
          </a:xfrm>
        </p:grpSpPr>
        <p:grpSp>
          <p:nvGrpSpPr>
            <p:cNvPr id="83" name="Groupe 82"/>
            <p:cNvGrpSpPr/>
            <p:nvPr/>
          </p:nvGrpSpPr>
          <p:grpSpPr>
            <a:xfrm>
              <a:off x="2962661" y="3073524"/>
              <a:ext cx="3218677" cy="2041320"/>
              <a:chOff x="309234" y="3069615"/>
              <a:chExt cx="3218677" cy="2041320"/>
            </a:xfrm>
          </p:grpSpPr>
          <p:cxnSp>
            <p:nvCxnSpPr>
              <p:cNvPr id="18" name="Connecteur droit avec flèche 17"/>
              <p:cNvCxnSpPr/>
              <p:nvPr/>
            </p:nvCxnSpPr>
            <p:spPr>
              <a:xfrm>
                <a:off x="1763367" y="3355242"/>
                <a:ext cx="1080120" cy="0"/>
              </a:xfrm>
              <a:prstGeom prst="straightConnector1">
                <a:avLst/>
              </a:prstGeom>
              <a:ln>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1815694" y="3069615"/>
                <a:ext cx="691215" cy="230832"/>
              </a:xfrm>
              <a:prstGeom prst="rect">
                <a:avLst/>
              </a:prstGeom>
              <a:noFill/>
            </p:spPr>
            <p:txBody>
              <a:bodyPr wrap="none" rtlCol="0">
                <a:spAutoFit/>
              </a:bodyPr>
              <a:lstStyle/>
              <a:p>
                <a:r>
                  <a:rPr lang="fr-FR" sz="900" dirty="0" smtClean="0"/>
                  <a:t>Voisinage</a:t>
                </a:r>
                <a:endParaRPr lang="fr-FR" sz="900" dirty="0"/>
              </a:p>
            </p:txBody>
          </p:sp>
          <p:sp>
            <p:nvSpPr>
              <p:cNvPr id="46" name="Freeform 35"/>
              <p:cNvSpPr>
                <a:spLocks/>
              </p:cNvSpPr>
              <p:nvPr/>
            </p:nvSpPr>
            <p:spPr bwMode="auto">
              <a:xfrm>
                <a:off x="1711422" y="3469503"/>
                <a:ext cx="1042545" cy="71438"/>
              </a:xfrm>
              <a:custGeom>
                <a:avLst/>
                <a:gdLst>
                  <a:gd name="T0" fmla="*/ 0 w 1452"/>
                  <a:gd name="T1" fmla="*/ 0 h 45"/>
                  <a:gd name="T2" fmla="*/ 744 w 1452"/>
                  <a:gd name="T3" fmla="*/ 0 h 45"/>
                  <a:gd name="T4" fmla="*/ 664 w 1452"/>
                  <a:gd name="T5" fmla="*/ 44 h 45"/>
                  <a:gd name="T6" fmla="*/ 1451 w 1452"/>
                  <a:gd name="T7" fmla="*/ 44 h 45"/>
                </a:gdLst>
                <a:ahLst/>
                <a:cxnLst>
                  <a:cxn ang="0">
                    <a:pos x="T0" y="T1"/>
                  </a:cxn>
                  <a:cxn ang="0">
                    <a:pos x="T2" y="T3"/>
                  </a:cxn>
                  <a:cxn ang="0">
                    <a:pos x="T4" y="T5"/>
                  </a:cxn>
                  <a:cxn ang="0">
                    <a:pos x="T6" y="T7"/>
                  </a:cxn>
                </a:cxnLst>
                <a:rect l="0" t="0" r="r" b="b"/>
                <a:pathLst>
                  <a:path w="1452" h="45">
                    <a:moveTo>
                      <a:pt x="0" y="0"/>
                    </a:moveTo>
                    <a:lnTo>
                      <a:pt x="744" y="0"/>
                    </a:lnTo>
                    <a:lnTo>
                      <a:pt x="664" y="44"/>
                    </a:lnTo>
                    <a:lnTo>
                      <a:pt x="1451" y="44"/>
                    </a:lnTo>
                  </a:path>
                </a:pathLst>
              </a:custGeom>
              <a:noFill/>
              <a:ln w="25400" cap="rnd" cmpd="sng">
                <a:solidFill>
                  <a:srgbClr val="FF2A35"/>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8" name="Freeform 35"/>
              <p:cNvSpPr>
                <a:spLocks/>
              </p:cNvSpPr>
              <p:nvPr/>
            </p:nvSpPr>
            <p:spPr bwMode="auto">
              <a:xfrm rot="5400000">
                <a:off x="1092182" y="3928927"/>
                <a:ext cx="741167" cy="45719"/>
              </a:xfrm>
              <a:custGeom>
                <a:avLst/>
                <a:gdLst>
                  <a:gd name="T0" fmla="*/ 0 w 1452"/>
                  <a:gd name="T1" fmla="*/ 0 h 45"/>
                  <a:gd name="T2" fmla="*/ 744 w 1452"/>
                  <a:gd name="T3" fmla="*/ 0 h 45"/>
                  <a:gd name="T4" fmla="*/ 664 w 1452"/>
                  <a:gd name="T5" fmla="*/ 44 h 45"/>
                  <a:gd name="T6" fmla="*/ 1451 w 1452"/>
                  <a:gd name="T7" fmla="*/ 44 h 45"/>
                </a:gdLst>
                <a:ahLst/>
                <a:cxnLst>
                  <a:cxn ang="0">
                    <a:pos x="T0" y="T1"/>
                  </a:cxn>
                  <a:cxn ang="0">
                    <a:pos x="T2" y="T3"/>
                  </a:cxn>
                  <a:cxn ang="0">
                    <a:pos x="T4" y="T5"/>
                  </a:cxn>
                  <a:cxn ang="0">
                    <a:pos x="T6" y="T7"/>
                  </a:cxn>
                </a:cxnLst>
                <a:rect l="0" t="0" r="r" b="b"/>
                <a:pathLst>
                  <a:path w="1452" h="45">
                    <a:moveTo>
                      <a:pt x="0" y="0"/>
                    </a:moveTo>
                    <a:lnTo>
                      <a:pt x="744" y="0"/>
                    </a:lnTo>
                    <a:lnTo>
                      <a:pt x="664" y="44"/>
                    </a:lnTo>
                    <a:lnTo>
                      <a:pt x="1451" y="44"/>
                    </a:lnTo>
                  </a:path>
                </a:pathLst>
              </a:custGeom>
              <a:noFill/>
              <a:ln w="25400" cap="rnd" cmpd="sng">
                <a:solidFill>
                  <a:srgbClr val="FF2A35"/>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0" name="Freeform 35"/>
              <p:cNvSpPr>
                <a:spLocks/>
              </p:cNvSpPr>
              <p:nvPr/>
            </p:nvSpPr>
            <p:spPr bwMode="auto">
              <a:xfrm>
                <a:off x="1735167" y="4420263"/>
                <a:ext cx="1042545" cy="71438"/>
              </a:xfrm>
              <a:custGeom>
                <a:avLst/>
                <a:gdLst>
                  <a:gd name="T0" fmla="*/ 0 w 1452"/>
                  <a:gd name="T1" fmla="*/ 0 h 45"/>
                  <a:gd name="T2" fmla="*/ 744 w 1452"/>
                  <a:gd name="T3" fmla="*/ 0 h 45"/>
                  <a:gd name="T4" fmla="*/ 664 w 1452"/>
                  <a:gd name="T5" fmla="*/ 44 h 45"/>
                  <a:gd name="T6" fmla="*/ 1451 w 1452"/>
                  <a:gd name="T7" fmla="*/ 44 h 45"/>
                </a:gdLst>
                <a:ahLst/>
                <a:cxnLst>
                  <a:cxn ang="0">
                    <a:pos x="T0" y="T1"/>
                  </a:cxn>
                  <a:cxn ang="0">
                    <a:pos x="T2" y="T3"/>
                  </a:cxn>
                  <a:cxn ang="0">
                    <a:pos x="T4" y="T5"/>
                  </a:cxn>
                  <a:cxn ang="0">
                    <a:pos x="T6" y="T7"/>
                  </a:cxn>
                </a:cxnLst>
                <a:rect l="0" t="0" r="r" b="b"/>
                <a:pathLst>
                  <a:path w="1452" h="45">
                    <a:moveTo>
                      <a:pt x="0" y="0"/>
                    </a:moveTo>
                    <a:lnTo>
                      <a:pt x="744" y="0"/>
                    </a:lnTo>
                    <a:lnTo>
                      <a:pt x="664" y="44"/>
                    </a:lnTo>
                    <a:lnTo>
                      <a:pt x="1451" y="44"/>
                    </a:lnTo>
                  </a:path>
                </a:pathLst>
              </a:custGeom>
              <a:noFill/>
              <a:ln w="25400" cap="rnd" cmpd="sng">
                <a:solidFill>
                  <a:srgbClr val="FF2A35"/>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1" name="Freeform 35"/>
              <p:cNvSpPr>
                <a:spLocks/>
              </p:cNvSpPr>
              <p:nvPr/>
            </p:nvSpPr>
            <p:spPr bwMode="auto">
              <a:xfrm rot="5400000">
                <a:off x="2589856" y="3960290"/>
                <a:ext cx="741167" cy="45719"/>
              </a:xfrm>
              <a:custGeom>
                <a:avLst/>
                <a:gdLst>
                  <a:gd name="T0" fmla="*/ 0 w 1452"/>
                  <a:gd name="T1" fmla="*/ 0 h 45"/>
                  <a:gd name="T2" fmla="*/ 744 w 1452"/>
                  <a:gd name="T3" fmla="*/ 0 h 45"/>
                  <a:gd name="T4" fmla="*/ 664 w 1452"/>
                  <a:gd name="T5" fmla="*/ 44 h 45"/>
                  <a:gd name="T6" fmla="*/ 1451 w 1452"/>
                  <a:gd name="T7" fmla="*/ 44 h 45"/>
                </a:gdLst>
                <a:ahLst/>
                <a:cxnLst>
                  <a:cxn ang="0">
                    <a:pos x="T0" y="T1"/>
                  </a:cxn>
                  <a:cxn ang="0">
                    <a:pos x="T2" y="T3"/>
                  </a:cxn>
                  <a:cxn ang="0">
                    <a:pos x="T4" y="T5"/>
                  </a:cxn>
                  <a:cxn ang="0">
                    <a:pos x="T6" y="T7"/>
                  </a:cxn>
                </a:cxnLst>
                <a:rect l="0" t="0" r="r" b="b"/>
                <a:pathLst>
                  <a:path w="1452" h="45">
                    <a:moveTo>
                      <a:pt x="0" y="0"/>
                    </a:moveTo>
                    <a:lnTo>
                      <a:pt x="744" y="0"/>
                    </a:lnTo>
                    <a:lnTo>
                      <a:pt x="664" y="44"/>
                    </a:lnTo>
                    <a:lnTo>
                      <a:pt x="1451" y="44"/>
                    </a:lnTo>
                  </a:path>
                </a:pathLst>
              </a:custGeom>
              <a:noFill/>
              <a:ln w="25400" cap="rnd" cmpd="sng">
                <a:solidFill>
                  <a:srgbClr val="FF2A35"/>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2" name="ZoneTexte 51"/>
              <p:cNvSpPr txBox="1"/>
              <p:nvPr/>
            </p:nvSpPr>
            <p:spPr>
              <a:xfrm>
                <a:off x="1808763" y="4567465"/>
                <a:ext cx="691215" cy="230832"/>
              </a:xfrm>
              <a:prstGeom prst="rect">
                <a:avLst/>
              </a:prstGeom>
              <a:noFill/>
            </p:spPr>
            <p:txBody>
              <a:bodyPr wrap="none" rtlCol="0">
                <a:spAutoFit/>
              </a:bodyPr>
              <a:lstStyle/>
              <a:p>
                <a:r>
                  <a:rPr lang="fr-FR" sz="900" dirty="0" smtClean="0"/>
                  <a:t>Voisinage</a:t>
                </a:r>
                <a:endParaRPr lang="fr-FR" sz="900" dirty="0"/>
              </a:p>
            </p:txBody>
          </p:sp>
          <p:sp>
            <p:nvSpPr>
              <p:cNvPr id="53" name="ZoneTexte 52"/>
              <p:cNvSpPr txBox="1"/>
              <p:nvPr/>
            </p:nvSpPr>
            <p:spPr>
              <a:xfrm rot="16200000">
                <a:off x="3066887" y="3813449"/>
                <a:ext cx="691215" cy="230832"/>
              </a:xfrm>
              <a:prstGeom prst="rect">
                <a:avLst/>
              </a:prstGeom>
              <a:noFill/>
            </p:spPr>
            <p:txBody>
              <a:bodyPr wrap="none" rtlCol="0">
                <a:spAutoFit/>
              </a:bodyPr>
              <a:lstStyle/>
              <a:p>
                <a:r>
                  <a:rPr lang="fr-FR" sz="900" dirty="0" smtClean="0"/>
                  <a:t>Voisinage</a:t>
                </a:r>
                <a:endParaRPr lang="fr-FR" sz="900" dirty="0"/>
              </a:p>
            </p:txBody>
          </p:sp>
          <p:sp>
            <p:nvSpPr>
              <p:cNvPr id="54" name="ZoneTexte 53"/>
              <p:cNvSpPr txBox="1"/>
              <p:nvPr/>
            </p:nvSpPr>
            <p:spPr>
              <a:xfrm rot="16200000">
                <a:off x="803149" y="3813450"/>
                <a:ext cx="691215" cy="230832"/>
              </a:xfrm>
              <a:prstGeom prst="rect">
                <a:avLst/>
              </a:prstGeom>
              <a:noFill/>
            </p:spPr>
            <p:txBody>
              <a:bodyPr wrap="none" rtlCol="0">
                <a:spAutoFit/>
              </a:bodyPr>
              <a:lstStyle/>
              <a:p>
                <a:r>
                  <a:rPr lang="fr-FR" sz="900" dirty="0" smtClean="0"/>
                  <a:t>Voisinage</a:t>
                </a:r>
                <a:endParaRPr lang="fr-FR" sz="900" dirty="0"/>
              </a:p>
            </p:txBody>
          </p:sp>
          <p:cxnSp>
            <p:nvCxnSpPr>
              <p:cNvPr id="55" name="Connecteur droit avec flèche 54"/>
              <p:cNvCxnSpPr/>
              <p:nvPr/>
            </p:nvCxnSpPr>
            <p:spPr>
              <a:xfrm>
                <a:off x="1310861" y="3624890"/>
                <a:ext cx="0" cy="653792"/>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a:off x="1697592" y="4599998"/>
                <a:ext cx="1080120" cy="0"/>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p:cNvCxnSpPr/>
              <p:nvPr/>
            </p:nvCxnSpPr>
            <p:spPr>
              <a:xfrm>
                <a:off x="3142709" y="3699941"/>
                <a:ext cx="0" cy="653792"/>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10" name="Freeform 35"/>
              <p:cNvSpPr>
                <a:spLocks/>
              </p:cNvSpPr>
              <p:nvPr/>
            </p:nvSpPr>
            <p:spPr bwMode="auto">
              <a:xfrm>
                <a:off x="309234" y="4932222"/>
                <a:ext cx="1042545" cy="71438"/>
              </a:xfrm>
              <a:custGeom>
                <a:avLst/>
                <a:gdLst>
                  <a:gd name="T0" fmla="*/ 0 w 1452"/>
                  <a:gd name="T1" fmla="*/ 0 h 45"/>
                  <a:gd name="T2" fmla="*/ 744 w 1452"/>
                  <a:gd name="T3" fmla="*/ 0 h 45"/>
                  <a:gd name="T4" fmla="*/ 664 w 1452"/>
                  <a:gd name="T5" fmla="*/ 44 h 45"/>
                  <a:gd name="T6" fmla="*/ 1451 w 1452"/>
                  <a:gd name="T7" fmla="*/ 44 h 45"/>
                </a:gdLst>
                <a:ahLst/>
                <a:cxnLst>
                  <a:cxn ang="0">
                    <a:pos x="T0" y="T1"/>
                  </a:cxn>
                  <a:cxn ang="0">
                    <a:pos x="T2" y="T3"/>
                  </a:cxn>
                  <a:cxn ang="0">
                    <a:pos x="T4" y="T5"/>
                  </a:cxn>
                  <a:cxn ang="0">
                    <a:pos x="T6" y="T7"/>
                  </a:cxn>
                </a:cxnLst>
                <a:rect l="0" t="0" r="r" b="b"/>
                <a:pathLst>
                  <a:path w="1452" h="45">
                    <a:moveTo>
                      <a:pt x="0" y="0"/>
                    </a:moveTo>
                    <a:lnTo>
                      <a:pt x="744" y="0"/>
                    </a:lnTo>
                    <a:lnTo>
                      <a:pt x="664" y="44"/>
                    </a:lnTo>
                    <a:lnTo>
                      <a:pt x="1451" y="44"/>
                    </a:lnTo>
                  </a:path>
                </a:pathLst>
              </a:custGeom>
              <a:noFill/>
              <a:ln w="25400" cap="rnd" cmpd="sng">
                <a:solidFill>
                  <a:srgbClr val="FF2A35"/>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6" name="ZoneTexte 55"/>
              <p:cNvSpPr txBox="1"/>
              <p:nvPr/>
            </p:nvSpPr>
            <p:spPr>
              <a:xfrm>
                <a:off x="1351779" y="4833936"/>
                <a:ext cx="1880643" cy="276999"/>
              </a:xfrm>
              <a:prstGeom prst="rect">
                <a:avLst/>
              </a:prstGeom>
              <a:noFill/>
            </p:spPr>
            <p:txBody>
              <a:bodyPr wrap="none" rtlCol="0">
                <a:spAutoFit/>
              </a:bodyPr>
              <a:lstStyle/>
              <a:p>
                <a:r>
                  <a:rPr lang="fr-FR" sz="1200" dirty="0" smtClean="0"/>
                  <a:t>Point-to-point </a:t>
                </a:r>
                <a:r>
                  <a:rPr lang="fr-FR" sz="1200" dirty="0" err="1" smtClean="0"/>
                  <a:t>connection</a:t>
                </a:r>
                <a:endParaRPr lang="fr-FR" sz="1200" dirty="0"/>
              </a:p>
            </p:txBody>
          </p:sp>
        </p:grpSp>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6997" y="3384999"/>
              <a:ext cx="518599" cy="344106"/>
            </a:xfrm>
            <a:prstGeom prst="rect">
              <a:avLst/>
            </a:prstGeom>
          </p:spPr>
        </p:pic>
        <p:pic>
          <p:nvPicPr>
            <p:cNvPr id="26" name="Imag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3353" y="3375116"/>
              <a:ext cx="518599" cy="344106"/>
            </a:xfrm>
            <a:prstGeom prst="rect">
              <a:avLst/>
            </a:prstGeom>
          </p:spPr>
        </p:pic>
        <p:pic>
          <p:nvPicPr>
            <p:cNvPr id="27" name="Imag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1906" y="4414479"/>
              <a:ext cx="518599" cy="344106"/>
            </a:xfrm>
            <a:prstGeom prst="rect">
              <a:avLst/>
            </a:prstGeom>
          </p:spPr>
        </p:pic>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7661" y="4370829"/>
              <a:ext cx="518599" cy="344106"/>
            </a:xfrm>
            <a:prstGeom prst="rect">
              <a:avLst/>
            </a:prstGeom>
          </p:spPr>
        </p:pic>
      </p:grpSp>
    </p:spTree>
    <p:extLst>
      <p:ext uri="{BB962C8B-B14F-4D97-AF65-F5344CB8AC3E}">
        <p14:creationId xmlns:p14="http://schemas.microsoft.com/office/powerpoint/2010/main" val="3335674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fr-FR" altLang="fr-FR" smtClean="0"/>
              <a:t>Les messages OSPF: Hello</a:t>
            </a:r>
            <a:endParaRPr lang="fr-FR" altLang="fr-FR" dirty="0" smtClean="0"/>
          </a:p>
        </p:txBody>
      </p:sp>
      <p:sp>
        <p:nvSpPr>
          <p:cNvPr id="9" name="Espace réservé du texte 8"/>
          <p:cNvSpPr>
            <a:spLocks noGrp="1"/>
          </p:cNvSpPr>
          <p:nvPr>
            <p:ph type="body" idx="1"/>
          </p:nvPr>
        </p:nvSpPr>
        <p:spPr>
          <a:xfrm>
            <a:off x="0" y="1397000"/>
            <a:ext cx="4572000" cy="533136"/>
          </a:xfrm>
        </p:spPr>
        <p:txBody>
          <a:bodyPr>
            <a:normAutofit/>
          </a:bodyPr>
          <a:lstStyle/>
          <a:p>
            <a:r>
              <a:rPr lang="fr-FR" sz="1200" dirty="0"/>
              <a:t>É</a:t>
            </a:r>
            <a:r>
              <a:rPr lang="fr-FR" sz="1200" dirty="0" smtClean="0"/>
              <a:t>lection d’un DR et d’un BDR dans un réseau multipoint (accès </a:t>
            </a:r>
            <a:r>
              <a:rPr lang="fr-FR" sz="1200" dirty="0"/>
              <a:t>multiple) avec broadcast </a:t>
            </a:r>
          </a:p>
        </p:txBody>
      </p:sp>
      <p:sp>
        <p:nvSpPr>
          <p:cNvPr id="10" name="Espace réservé du texte 9"/>
          <p:cNvSpPr>
            <a:spLocks noGrp="1"/>
          </p:cNvSpPr>
          <p:nvPr>
            <p:ph type="body" sz="quarter" idx="3"/>
          </p:nvPr>
        </p:nvSpPr>
        <p:spPr>
          <a:xfrm>
            <a:off x="4572000" y="1397000"/>
            <a:ext cx="4572000" cy="533136"/>
          </a:xfrm>
        </p:spPr>
        <p:txBody>
          <a:bodyPr>
            <a:noAutofit/>
          </a:bodyPr>
          <a:lstStyle/>
          <a:p>
            <a:r>
              <a:rPr lang="fr-FR" sz="1200" dirty="0" smtClean="0"/>
              <a:t>Chaque routeur dans un réseau multipoint établit un voisinage avec le DR et un voisinage avec le BDR uniquement</a:t>
            </a:r>
            <a:endParaRPr lang="fr-FR" sz="1200" dirty="0"/>
          </a:p>
        </p:txBody>
      </p:sp>
      <p:grpSp>
        <p:nvGrpSpPr>
          <p:cNvPr id="11" name="Groupe 10"/>
          <p:cNvGrpSpPr/>
          <p:nvPr/>
        </p:nvGrpSpPr>
        <p:grpSpPr>
          <a:xfrm>
            <a:off x="616900" y="2379560"/>
            <a:ext cx="3373863" cy="2390659"/>
            <a:chOff x="4520131" y="2937551"/>
            <a:chExt cx="3092252" cy="2131467"/>
          </a:xfrm>
        </p:grpSpPr>
        <p:cxnSp>
          <p:nvCxnSpPr>
            <p:cNvPr id="12" name="Connecteur droit avec flèche 11"/>
            <p:cNvCxnSpPr/>
            <p:nvPr/>
          </p:nvCxnSpPr>
          <p:spPr>
            <a:xfrm>
              <a:off x="5852283" y="3196919"/>
              <a:ext cx="1080120" cy="0"/>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13" name="ZoneTexte 12"/>
            <p:cNvSpPr txBox="1"/>
            <p:nvPr/>
          </p:nvSpPr>
          <p:spPr>
            <a:xfrm>
              <a:off x="5909802" y="2937551"/>
              <a:ext cx="410201" cy="205806"/>
            </a:xfrm>
            <a:prstGeom prst="rect">
              <a:avLst/>
            </a:prstGeom>
            <a:noFill/>
          </p:spPr>
          <p:txBody>
            <a:bodyPr wrap="none" rtlCol="0">
              <a:spAutoFit/>
            </a:bodyPr>
            <a:lstStyle/>
            <a:p>
              <a:r>
                <a:rPr lang="fr-FR" sz="900" dirty="0" smtClean="0"/>
                <a:t>Hello</a:t>
              </a:r>
              <a:endParaRPr lang="fr-FR" sz="900" dirty="0"/>
            </a:p>
          </p:txBody>
        </p:sp>
        <p:sp>
          <p:nvSpPr>
            <p:cNvPr id="14" name="ZoneTexte 13"/>
            <p:cNvSpPr txBox="1"/>
            <p:nvPr/>
          </p:nvSpPr>
          <p:spPr>
            <a:xfrm>
              <a:off x="5902871" y="4409142"/>
              <a:ext cx="410201" cy="205806"/>
            </a:xfrm>
            <a:prstGeom prst="rect">
              <a:avLst/>
            </a:prstGeom>
            <a:noFill/>
          </p:spPr>
          <p:txBody>
            <a:bodyPr wrap="none" rtlCol="0">
              <a:spAutoFit/>
            </a:bodyPr>
            <a:lstStyle/>
            <a:p>
              <a:r>
                <a:rPr lang="fr-FR" sz="900" dirty="0" smtClean="0"/>
                <a:t>Hello</a:t>
              </a:r>
              <a:endParaRPr lang="fr-FR" sz="900" dirty="0"/>
            </a:p>
          </p:txBody>
        </p:sp>
        <p:sp>
          <p:nvSpPr>
            <p:cNvPr id="15" name="ZoneTexte 14"/>
            <p:cNvSpPr txBox="1"/>
            <p:nvPr/>
          </p:nvSpPr>
          <p:spPr>
            <a:xfrm rot="16200000">
              <a:off x="7307084" y="3691019"/>
              <a:ext cx="399034" cy="211565"/>
            </a:xfrm>
            <a:prstGeom prst="rect">
              <a:avLst/>
            </a:prstGeom>
            <a:noFill/>
          </p:spPr>
          <p:txBody>
            <a:bodyPr wrap="none" rtlCol="0">
              <a:spAutoFit/>
            </a:bodyPr>
            <a:lstStyle/>
            <a:p>
              <a:r>
                <a:rPr lang="fr-FR" sz="900" dirty="0" smtClean="0"/>
                <a:t>Hello</a:t>
              </a:r>
              <a:endParaRPr lang="fr-FR" sz="900" dirty="0"/>
            </a:p>
          </p:txBody>
        </p:sp>
        <p:sp>
          <p:nvSpPr>
            <p:cNvPr id="16" name="ZoneTexte 15"/>
            <p:cNvSpPr txBox="1"/>
            <p:nvPr/>
          </p:nvSpPr>
          <p:spPr>
            <a:xfrm rot="16200000">
              <a:off x="5043345" y="3691019"/>
              <a:ext cx="399034" cy="211565"/>
            </a:xfrm>
            <a:prstGeom prst="rect">
              <a:avLst/>
            </a:prstGeom>
            <a:noFill/>
          </p:spPr>
          <p:txBody>
            <a:bodyPr wrap="none" rtlCol="0">
              <a:spAutoFit/>
            </a:bodyPr>
            <a:lstStyle/>
            <a:p>
              <a:r>
                <a:rPr lang="fr-FR" sz="900" dirty="0" smtClean="0"/>
                <a:t>Hello</a:t>
              </a:r>
              <a:endParaRPr lang="fr-FR" sz="900" dirty="0"/>
            </a:p>
          </p:txBody>
        </p:sp>
        <p:cxnSp>
          <p:nvCxnSpPr>
            <p:cNvPr id="17" name="Connecteur droit avec flèche 16"/>
            <p:cNvCxnSpPr/>
            <p:nvPr/>
          </p:nvCxnSpPr>
          <p:spPr>
            <a:xfrm>
              <a:off x="5445887" y="3434316"/>
              <a:ext cx="0" cy="653792"/>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8" name="Connecteur droit avec flèche 17"/>
            <p:cNvCxnSpPr/>
            <p:nvPr/>
          </p:nvCxnSpPr>
          <p:spPr>
            <a:xfrm>
              <a:off x="5791700" y="4441675"/>
              <a:ext cx="1080120" cy="0"/>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9" name="Connecteur droit avec flèche 18"/>
            <p:cNvCxnSpPr/>
            <p:nvPr/>
          </p:nvCxnSpPr>
          <p:spPr>
            <a:xfrm>
              <a:off x="7174079" y="3490629"/>
              <a:ext cx="0" cy="653792"/>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0" name="Connecteur droit 19"/>
            <p:cNvCxnSpPr/>
            <p:nvPr/>
          </p:nvCxnSpPr>
          <p:spPr>
            <a:xfrm flipH="1">
              <a:off x="6480153" y="3202598"/>
              <a:ext cx="599950" cy="495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6492329" y="3940817"/>
              <a:ext cx="618998" cy="377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flipH="1">
              <a:off x="5729851" y="3941894"/>
              <a:ext cx="518473" cy="304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5620993" y="3164984"/>
              <a:ext cx="627330" cy="596228"/>
            </a:xfrm>
            <a:prstGeom prst="line">
              <a:avLst/>
            </a:prstGeom>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6027900" y="3418788"/>
              <a:ext cx="904503" cy="246221"/>
            </a:xfrm>
            <a:prstGeom prst="rect">
              <a:avLst/>
            </a:prstGeom>
            <a:noFill/>
          </p:spPr>
          <p:txBody>
            <a:bodyPr wrap="square" rtlCol="0">
              <a:spAutoFit/>
            </a:bodyPr>
            <a:lstStyle/>
            <a:p>
              <a:r>
                <a:rPr lang="fr-FR" sz="1000" dirty="0" smtClean="0"/>
                <a:t>Ethernet</a:t>
              </a:r>
              <a:endParaRPr lang="fr-FR" sz="1000" dirty="0"/>
            </a:p>
          </p:txBody>
        </p:sp>
        <p:cxnSp>
          <p:nvCxnSpPr>
            <p:cNvPr id="26" name="Connecteur en arc 25"/>
            <p:cNvCxnSpPr/>
            <p:nvPr/>
          </p:nvCxnSpPr>
          <p:spPr>
            <a:xfrm rot="5400000">
              <a:off x="6055044" y="3272602"/>
              <a:ext cx="807032" cy="1243087"/>
            </a:xfrm>
            <a:prstGeom prst="curvedConnector2">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7" name="Connecteur en arc 26"/>
            <p:cNvCxnSpPr/>
            <p:nvPr/>
          </p:nvCxnSpPr>
          <p:spPr>
            <a:xfrm rot="10800000">
              <a:off x="5620994" y="3453016"/>
              <a:ext cx="1255263" cy="844645"/>
            </a:xfrm>
            <a:prstGeom prst="curvedConnector2">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28" name="ZoneTexte 27"/>
            <p:cNvSpPr txBox="1"/>
            <p:nvPr/>
          </p:nvSpPr>
          <p:spPr>
            <a:xfrm rot="18772149">
              <a:off x="6538300" y="3762020"/>
              <a:ext cx="399034" cy="211565"/>
            </a:xfrm>
            <a:prstGeom prst="rect">
              <a:avLst/>
            </a:prstGeom>
            <a:noFill/>
          </p:spPr>
          <p:txBody>
            <a:bodyPr wrap="none" rtlCol="0">
              <a:spAutoFit/>
            </a:bodyPr>
            <a:lstStyle/>
            <a:p>
              <a:r>
                <a:rPr lang="fr-FR" sz="900" dirty="0" smtClean="0"/>
                <a:t>Hello</a:t>
              </a:r>
              <a:endParaRPr lang="fr-FR" sz="900" dirty="0"/>
            </a:p>
          </p:txBody>
        </p:sp>
        <p:sp>
          <p:nvSpPr>
            <p:cNvPr id="29" name="ZoneTexte 28"/>
            <p:cNvSpPr txBox="1"/>
            <p:nvPr/>
          </p:nvSpPr>
          <p:spPr>
            <a:xfrm rot="2369605">
              <a:off x="5637825" y="3613046"/>
              <a:ext cx="410201" cy="205806"/>
            </a:xfrm>
            <a:prstGeom prst="rect">
              <a:avLst/>
            </a:prstGeom>
            <a:noFill/>
          </p:spPr>
          <p:txBody>
            <a:bodyPr wrap="none" rtlCol="0">
              <a:spAutoFit/>
            </a:bodyPr>
            <a:lstStyle/>
            <a:p>
              <a:r>
                <a:rPr lang="fr-FR" sz="900" dirty="0" smtClean="0"/>
                <a:t>Hello</a:t>
              </a:r>
              <a:endParaRPr lang="fr-FR" sz="900" dirty="0"/>
            </a:p>
          </p:txBody>
        </p:sp>
        <p:cxnSp>
          <p:nvCxnSpPr>
            <p:cNvPr id="34" name="Connecteur droit 33"/>
            <p:cNvCxnSpPr/>
            <p:nvPr/>
          </p:nvCxnSpPr>
          <p:spPr>
            <a:xfrm>
              <a:off x="4520131" y="4932222"/>
              <a:ext cx="1100861" cy="69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5626023" y="4792019"/>
              <a:ext cx="1657826" cy="276999"/>
            </a:xfrm>
            <a:prstGeom prst="rect">
              <a:avLst/>
            </a:prstGeom>
            <a:noFill/>
          </p:spPr>
          <p:txBody>
            <a:bodyPr wrap="none" rtlCol="0">
              <a:spAutoFit/>
            </a:bodyPr>
            <a:lstStyle/>
            <a:p>
              <a:r>
                <a:rPr lang="fr-FR" sz="1200" dirty="0" smtClean="0"/>
                <a:t>Connection multipoint</a:t>
              </a:r>
              <a:endParaRPr lang="fr-FR" sz="1200" dirty="0"/>
            </a:p>
          </p:txBody>
        </p:sp>
      </p:grpSp>
      <p:sp>
        <p:nvSpPr>
          <p:cNvPr id="86022" name="ZoneTexte 86021"/>
          <p:cNvSpPr txBox="1"/>
          <p:nvPr/>
        </p:nvSpPr>
        <p:spPr>
          <a:xfrm>
            <a:off x="1609490" y="5299716"/>
            <a:ext cx="6045245" cy="369332"/>
          </a:xfrm>
          <a:prstGeom prst="rect">
            <a:avLst/>
          </a:prstGeom>
          <a:noFill/>
        </p:spPr>
        <p:txBody>
          <a:bodyPr wrap="none" rtlCol="0">
            <a:spAutoFit/>
          </a:bodyPr>
          <a:lstStyle/>
          <a:p>
            <a:pPr algn="ctr"/>
            <a:r>
              <a:rPr lang="fr-FR" dirty="0" smtClean="0"/>
              <a:t>Le processus de l’élection DR/BDR sera détaillé plus tard</a:t>
            </a:r>
            <a:endParaRPr lang="fr-FR"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28</a:t>
            </a:fld>
            <a:endParaRPr lang="fr-BE" dirty="0"/>
          </a:p>
        </p:txBody>
      </p:sp>
      <p:pic>
        <p:nvPicPr>
          <p:cNvPr id="62" name="Imag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0747" y="2650720"/>
            <a:ext cx="518599" cy="344106"/>
          </a:xfrm>
          <a:prstGeom prst="rect">
            <a:avLst/>
          </a:prstGeom>
        </p:spPr>
      </p:pic>
      <p:pic>
        <p:nvPicPr>
          <p:cNvPr id="63" name="Imag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435" y="3874919"/>
            <a:ext cx="518599" cy="344106"/>
          </a:xfrm>
          <a:prstGeom prst="rect">
            <a:avLst/>
          </a:prstGeom>
        </p:spPr>
      </p:pic>
      <p:pic>
        <p:nvPicPr>
          <p:cNvPr id="64" name="Image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9977" y="3857901"/>
            <a:ext cx="518599" cy="344106"/>
          </a:xfrm>
          <a:prstGeom prst="rect">
            <a:avLst/>
          </a:prstGeom>
        </p:spPr>
      </p:pic>
      <p:pic>
        <p:nvPicPr>
          <p:cNvPr id="65" name="Image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0302" y="2608016"/>
            <a:ext cx="518599" cy="344106"/>
          </a:xfrm>
          <a:prstGeom prst="rect">
            <a:avLst/>
          </a:prstGeom>
        </p:spPr>
      </p:pic>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0271" y="3120831"/>
            <a:ext cx="565241" cy="436736"/>
          </a:xfrm>
          <a:prstGeom prst="rect">
            <a:avLst/>
          </a:prstGeom>
        </p:spPr>
      </p:pic>
      <p:grpSp>
        <p:nvGrpSpPr>
          <p:cNvPr id="86017" name="Groupe 86016"/>
          <p:cNvGrpSpPr/>
          <p:nvPr/>
        </p:nvGrpSpPr>
        <p:grpSpPr>
          <a:xfrm>
            <a:off x="4932040" y="2301954"/>
            <a:ext cx="3384376" cy="2442149"/>
            <a:chOff x="4932040" y="2301954"/>
            <a:chExt cx="3384376" cy="2442149"/>
          </a:xfrm>
        </p:grpSpPr>
        <p:grpSp>
          <p:nvGrpSpPr>
            <p:cNvPr id="36" name="Groupe 35"/>
            <p:cNvGrpSpPr/>
            <p:nvPr/>
          </p:nvGrpSpPr>
          <p:grpSpPr>
            <a:xfrm>
              <a:off x="4932040" y="2353444"/>
              <a:ext cx="3384376" cy="2390659"/>
              <a:chOff x="4520131" y="2937551"/>
              <a:chExt cx="3101888" cy="2131467"/>
            </a:xfrm>
          </p:grpSpPr>
          <p:cxnSp>
            <p:nvCxnSpPr>
              <p:cNvPr id="37" name="Connecteur droit avec flèche 36"/>
              <p:cNvCxnSpPr/>
              <p:nvPr/>
            </p:nvCxnSpPr>
            <p:spPr>
              <a:xfrm>
                <a:off x="5857475" y="3196919"/>
                <a:ext cx="1080120" cy="0"/>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38" name="ZoneTexte 37"/>
              <p:cNvSpPr txBox="1"/>
              <p:nvPr/>
            </p:nvSpPr>
            <p:spPr>
              <a:xfrm>
                <a:off x="5909802" y="2937551"/>
                <a:ext cx="691215" cy="230832"/>
              </a:xfrm>
              <a:prstGeom prst="rect">
                <a:avLst/>
              </a:prstGeom>
              <a:noFill/>
            </p:spPr>
            <p:txBody>
              <a:bodyPr wrap="none" rtlCol="0">
                <a:spAutoFit/>
              </a:bodyPr>
              <a:lstStyle/>
              <a:p>
                <a:r>
                  <a:rPr lang="fr-FR" sz="900" dirty="0" smtClean="0"/>
                  <a:t>Voisinage</a:t>
                </a:r>
                <a:endParaRPr lang="fr-FR" sz="900" dirty="0"/>
              </a:p>
            </p:txBody>
          </p:sp>
          <p:sp>
            <p:nvSpPr>
              <p:cNvPr id="39" name="ZoneTexte 38"/>
              <p:cNvSpPr txBox="1"/>
              <p:nvPr/>
            </p:nvSpPr>
            <p:spPr>
              <a:xfrm>
                <a:off x="5625663" y="4533767"/>
                <a:ext cx="1708977" cy="205806"/>
              </a:xfrm>
              <a:prstGeom prst="rect">
                <a:avLst/>
              </a:prstGeom>
              <a:noFill/>
            </p:spPr>
            <p:txBody>
              <a:bodyPr wrap="none" rtlCol="0">
                <a:spAutoFit/>
              </a:bodyPr>
              <a:lstStyle/>
              <a:p>
                <a:r>
                  <a:rPr lang="fr-FR" sz="900" dirty="0" smtClean="0"/>
                  <a:t>Pas besoin d’établir ce voisinage</a:t>
                </a:r>
                <a:endParaRPr lang="fr-FR" sz="900" dirty="0"/>
              </a:p>
            </p:txBody>
          </p:sp>
          <p:sp>
            <p:nvSpPr>
              <p:cNvPr id="40" name="ZoneTexte 39"/>
              <p:cNvSpPr txBox="1"/>
              <p:nvPr/>
            </p:nvSpPr>
            <p:spPr>
              <a:xfrm rot="16200000">
                <a:off x="7160995" y="3681385"/>
                <a:ext cx="691215" cy="230832"/>
              </a:xfrm>
              <a:prstGeom prst="rect">
                <a:avLst/>
              </a:prstGeom>
              <a:noFill/>
            </p:spPr>
            <p:txBody>
              <a:bodyPr wrap="none" rtlCol="0">
                <a:spAutoFit/>
              </a:bodyPr>
              <a:lstStyle/>
              <a:p>
                <a:r>
                  <a:rPr lang="fr-FR" sz="900" dirty="0" smtClean="0"/>
                  <a:t>Voisinage</a:t>
                </a:r>
                <a:endParaRPr lang="fr-FR" sz="900" dirty="0"/>
              </a:p>
            </p:txBody>
          </p:sp>
          <p:sp>
            <p:nvSpPr>
              <p:cNvPr id="41" name="ZoneTexte 40"/>
              <p:cNvSpPr txBox="1"/>
              <p:nvPr/>
            </p:nvSpPr>
            <p:spPr>
              <a:xfrm rot="16200000">
                <a:off x="4897257" y="3681386"/>
                <a:ext cx="691215" cy="230832"/>
              </a:xfrm>
              <a:prstGeom prst="rect">
                <a:avLst/>
              </a:prstGeom>
              <a:noFill/>
            </p:spPr>
            <p:txBody>
              <a:bodyPr wrap="none" rtlCol="0">
                <a:spAutoFit/>
              </a:bodyPr>
              <a:lstStyle/>
              <a:p>
                <a:r>
                  <a:rPr lang="fr-FR" sz="900" dirty="0" smtClean="0"/>
                  <a:t>Voisinage</a:t>
                </a:r>
                <a:endParaRPr lang="fr-FR" sz="900" dirty="0"/>
              </a:p>
            </p:txBody>
          </p:sp>
          <p:cxnSp>
            <p:nvCxnSpPr>
              <p:cNvPr id="42" name="Connecteur droit avec flèche 41"/>
              <p:cNvCxnSpPr/>
              <p:nvPr/>
            </p:nvCxnSpPr>
            <p:spPr>
              <a:xfrm>
                <a:off x="5445887" y="3434316"/>
                <a:ext cx="0" cy="653792"/>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3" name="Connecteur droit avec flèche 42"/>
              <p:cNvCxnSpPr/>
              <p:nvPr/>
            </p:nvCxnSpPr>
            <p:spPr>
              <a:xfrm>
                <a:off x="5791700" y="4441675"/>
                <a:ext cx="1080120" cy="0"/>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4" name="Connecteur droit avec flèche 43"/>
              <p:cNvCxnSpPr/>
              <p:nvPr/>
            </p:nvCxnSpPr>
            <p:spPr>
              <a:xfrm>
                <a:off x="7174079" y="3490629"/>
                <a:ext cx="0" cy="653792"/>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5" name="Connecteur droit 44"/>
              <p:cNvCxnSpPr>
                <a:stCxn id="72" idx="1"/>
              </p:cNvCxnSpPr>
              <p:nvPr/>
            </p:nvCxnSpPr>
            <p:spPr>
              <a:xfrm flipH="1">
                <a:off x="6480154" y="3326543"/>
                <a:ext cx="482576" cy="371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p:cNvCxnSpPr>
                <a:endCxn id="71" idx="1"/>
              </p:cNvCxnSpPr>
              <p:nvPr/>
            </p:nvCxnSpPr>
            <p:spPr>
              <a:xfrm>
                <a:off x="6492329" y="3940817"/>
                <a:ext cx="440075" cy="43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6"/>
              <p:cNvCxnSpPr>
                <a:endCxn id="74" idx="3"/>
              </p:cNvCxnSpPr>
              <p:nvPr/>
            </p:nvCxnSpPr>
            <p:spPr>
              <a:xfrm flipH="1">
                <a:off x="5831014" y="3941894"/>
                <a:ext cx="417310" cy="347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p:cNvCxnSpPr>
                <a:stCxn id="73" idx="3"/>
              </p:cNvCxnSpPr>
              <p:nvPr/>
            </p:nvCxnSpPr>
            <p:spPr>
              <a:xfrm>
                <a:off x="5688675" y="3288674"/>
                <a:ext cx="559648" cy="472538"/>
              </a:xfrm>
              <a:prstGeom prst="line">
                <a:avLst/>
              </a:prstGeom>
            </p:spPr>
            <p:style>
              <a:lnRef idx="1">
                <a:schemeClr val="accent1"/>
              </a:lnRef>
              <a:fillRef idx="0">
                <a:schemeClr val="accent1"/>
              </a:fillRef>
              <a:effectRef idx="0">
                <a:schemeClr val="accent1"/>
              </a:effectRef>
              <a:fontRef idx="minor">
                <a:schemeClr val="tx1"/>
              </a:fontRef>
            </p:style>
          </p:cxnSp>
          <p:sp>
            <p:nvSpPr>
              <p:cNvPr id="50" name="ZoneTexte 49"/>
              <p:cNvSpPr txBox="1"/>
              <p:nvPr/>
            </p:nvSpPr>
            <p:spPr>
              <a:xfrm>
                <a:off x="6027900" y="3418788"/>
                <a:ext cx="904503" cy="246221"/>
              </a:xfrm>
              <a:prstGeom prst="rect">
                <a:avLst/>
              </a:prstGeom>
              <a:noFill/>
            </p:spPr>
            <p:txBody>
              <a:bodyPr wrap="square" rtlCol="0">
                <a:spAutoFit/>
              </a:bodyPr>
              <a:lstStyle/>
              <a:p>
                <a:r>
                  <a:rPr lang="fr-FR" sz="1000" dirty="0" smtClean="0"/>
                  <a:t>Ethernet</a:t>
                </a:r>
                <a:endParaRPr lang="fr-FR" sz="1000" dirty="0"/>
              </a:p>
            </p:txBody>
          </p:sp>
          <p:cxnSp>
            <p:nvCxnSpPr>
              <p:cNvPr id="51" name="Connecteur en arc 50"/>
              <p:cNvCxnSpPr/>
              <p:nvPr/>
            </p:nvCxnSpPr>
            <p:spPr>
              <a:xfrm rot="5400000">
                <a:off x="6055044" y="3272602"/>
                <a:ext cx="807032" cy="1243087"/>
              </a:xfrm>
              <a:prstGeom prst="curvedConnector2">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2" name="Connecteur en arc 51"/>
              <p:cNvCxnSpPr/>
              <p:nvPr/>
            </p:nvCxnSpPr>
            <p:spPr>
              <a:xfrm rot="10800000">
                <a:off x="5620994" y="3453016"/>
                <a:ext cx="1255263" cy="844645"/>
              </a:xfrm>
              <a:prstGeom prst="curvedConnector2">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53" name="ZoneTexte 52"/>
              <p:cNvSpPr txBox="1"/>
              <p:nvPr/>
            </p:nvSpPr>
            <p:spPr>
              <a:xfrm rot="18772149">
                <a:off x="6392212" y="3752387"/>
                <a:ext cx="691215" cy="230832"/>
              </a:xfrm>
              <a:prstGeom prst="rect">
                <a:avLst/>
              </a:prstGeom>
              <a:noFill/>
            </p:spPr>
            <p:txBody>
              <a:bodyPr wrap="none" rtlCol="0">
                <a:spAutoFit/>
              </a:bodyPr>
              <a:lstStyle/>
              <a:p>
                <a:r>
                  <a:rPr lang="fr-FR" sz="900" dirty="0" smtClean="0"/>
                  <a:t>Voisinage</a:t>
                </a:r>
                <a:endParaRPr lang="fr-FR" sz="900" dirty="0"/>
              </a:p>
            </p:txBody>
          </p:sp>
          <p:sp>
            <p:nvSpPr>
              <p:cNvPr id="54" name="ZoneTexte 53"/>
              <p:cNvSpPr txBox="1"/>
              <p:nvPr/>
            </p:nvSpPr>
            <p:spPr>
              <a:xfrm rot="2369605">
                <a:off x="5497318" y="3600533"/>
                <a:ext cx="691215" cy="230832"/>
              </a:xfrm>
              <a:prstGeom prst="rect">
                <a:avLst/>
              </a:prstGeom>
              <a:noFill/>
            </p:spPr>
            <p:txBody>
              <a:bodyPr wrap="none" rtlCol="0">
                <a:spAutoFit/>
              </a:bodyPr>
              <a:lstStyle/>
              <a:p>
                <a:r>
                  <a:rPr lang="fr-FR" sz="900" dirty="0" smtClean="0"/>
                  <a:t>Voisinage</a:t>
                </a:r>
                <a:endParaRPr lang="fr-FR" sz="900" dirty="0"/>
              </a:p>
            </p:txBody>
          </p:sp>
          <p:cxnSp>
            <p:nvCxnSpPr>
              <p:cNvPr id="59" name="Connecteur droit 58"/>
              <p:cNvCxnSpPr/>
              <p:nvPr/>
            </p:nvCxnSpPr>
            <p:spPr>
              <a:xfrm>
                <a:off x="4520131" y="4932222"/>
                <a:ext cx="1100861" cy="6988"/>
              </a:xfrm>
              <a:prstGeom prst="line">
                <a:avLst/>
              </a:prstGeom>
            </p:spPr>
            <p:style>
              <a:lnRef idx="1">
                <a:schemeClr val="accent1"/>
              </a:lnRef>
              <a:fillRef idx="0">
                <a:schemeClr val="accent1"/>
              </a:fillRef>
              <a:effectRef idx="0">
                <a:schemeClr val="accent1"/>
              </a:effectRef>
              <a:fontRef idx="minor">
                <a:schemeClr val="tx1"/>
              </a:fontRef>
            </p:style>
          </p:cxnSp>
          <p:sp>
            <p:nvSpPr>
              <p:cNvPr id="60" name="ZoneTexte 59"/>
              <p:cNvSpPr txBox="1"/>
              <p:nvPr/>
            </p:nvSpPr>
            <p:spPr>
              <a:xfrm>
                <a:off x="5626023" y="4792019"/>
                <a:ext cx="1657826" cy="276999"/>
              </a:xfrm>
              <a:prstGeom prst="rect">
                <a:avLst/>
              </a:prstGeom>
              <a:noFill/>
            </p:spPr>
            <p:txBody>
              <a:bodyPr wrap="none" rtlCol="0">
                <a:spAutoFit/>
              </a:bodyPr>
              <a:lstStyle/>
              <a:p>
                <a:r>
                  <a:rPr lang="fr-FR" sz="1200" dirty="0" smtClean="0"/>
                  <a:t>Connection multipoint</a:t>
                </a:r>
                <a:endParaRPr lang="fr-FR" sz="1200" dirty="0"/>
              </a:p>
            </p:txBody>
          </p:sp>
        </p:grpSp>
        <p:sp>
          <p:nvSpPr>
            <p:cNvPr id="3" name="ZoneTexte 2"/>
            <p:cNvSpPr txBox="1"/>
            <p:nvPr/>
          </p:nvSpPr>
          <p:spPr>
            <a:xfrm>
              <a:off x="5849809" y="2301954"/>
              <a:ext cx="518091" cy="369332"/>
            </a:xfrm>
            <a:prstGeom prst="rect">
              <a:avLst/>
            </a:prstGeom>
            <a:noFill/>
          </p:spPr>
          <p:txBody>
            <a:bodyPr wrap="none" rtlCol="0">
              <a:spAutoFit/>
            </a:bodyPr>
            <a:lstStyle/>
            <a:p>
              <a:r>
                <a:rPr lang="fr-FR" dirty="0" smtClean="0"/>
                <a:t>DR</a:t>
              </a:r>
              <a:endParaRPr lang="fr-FR" dirty="0"/>
            </a:p>
          </p:txBody>
        </p:sp>
        <p:sp>
          <p:nvSpPr>
            <p:cNvPr id="61" name="ZoneTexte 60"/>
            <p:cNvSpPr txBox="1"/>
            <p:nvPr/>
          </p:nvSpPr>
          <p:spPr>
            <a:xfrm>
              <a:off x="7518509" y="2301954"/>
              <a:ext cx="671979" cy="369332"/>
            </a:xfrm>
            <a:prstGeom prst="rect">
              <a:avLst/>
            </a:prstGeom>
            <a:noFill/>
          </p:spPr>
          <p:txBody>
            <a:bodyPr wrap="none" rtlCol="0">
              <a:spAutoFit/>
            </a:bodyPr>
            <a:lstStyle/>
            <a:p>
              <a:r>
                <a:rPr lang="fr-FR" dirty="0" smtClean="0"/>
                <a:t>BDR</a:t>
              </a:r>
              <a:endParaRPr lang="fr-FR" dirty="0"/>
            </a:p>
          </p:txBody>
        </p:sp>
        <p:grpSp>
          <p:nvGrpSpPr>
            <p:cNvPr id="86020" name="Groupe 86019"/>
            <p:cNvGrpSpPr/>
            <p:nvPr/>
          </p:nvGrpSpPr>
          <p:grpSpPr>
            <a:xfrm>
              <a:off x="6801342" y="3979385"/>
              <a:ext cx="194375" cy="174711"/>
              <a:chOff x="6908653" y="3874770"/>
              <a:chExt cx="194375" cy="174711"/>
            </a:xfrm>
          </p:grpSpPr>
          <p:cxnSp>
            <p:nvCxnSpPr>
              <p:cNvPr id="6" name="Connecteur droit 5"/>
              <p:cNvCxnSpPr/>
              <p:nvPr/>
            </p:nvCxnSpPr>
            <p:spPr>
              <a:xfrm flipH="1">
                <a:off x="6916940" y="3878945"/>
                <a:ext cx="166906" cy="16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6016" name="Connecteur droit 86015"/>
              <p:cNvCxnSpPr/>
              <p:nvPr/>
            </p:nvCxnSpPr>
            <p:spPr>
              <a:xfrm>
                <a:off x="6908653" y="3874770"/>
                <a:ext cx="194375" cy="174711"/>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7" name="Image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7347" y="3085866"/>
              <a:ext cx="565241" cy="436736"/>
            </a:xfrm>
            <a:prstGeom prst="rect">
              <a:avLst/>
            </a:prstGeom>
          </p:spPr>
        </p:pic>
        <p:pic>
          <p:nvPicPr>
            <p:cNvPr id="71" name="Imag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3997" y="3798808"/>
              <a:ext cx="518599" cy="344106"/>
            </a:xfrm>
            <a:prstGeom prst="rect">
              <a:avLst/>
            </a:prstGeom>
          </p:spPr>
        </p:pic>
        <p:pic>
          <p:nvPicPr>
            <p:cNvPr id="72" name="Imag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7086" y="2617686"/>
              <a:ext cx="518599" cy="344106"/>
            </a:xfrm>
            <a:prstGeom prst="rect">
              <a:avLst/>
            </a:prstGeom>
          </p:spPr>
        </p:pic>
        <p:pic>
          <p:nvPicPr>
            <p:cNvPr id="73" name="Imag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8404" y="2575211"/>
              <a:ext cx="518599" cy="344106"/>
            </a:xfrm>
            <a:prstGeom prst="rect">
              <a:avLst/>
            </a:prstGeom>
          </p:spPr>
        </p:pic>
        <p:pic>
          <p:nvPicPr>
            <p:cNvPr id="74" name="Imag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3706" y="3697251"/>
              <a:ext cx="518599" cy="344106"/>
            </a:xfrm>
            <a:prstGeom prst="rect">
              <a:avLst/>
            </a:prstGeom>
          </p:spPr>
        </p:pic>
      </p:grpSp>
    </p:spTree>
    <p:extLst>
      <p:ext uri="{BB962C8B-B14F-4D97-AF65-F5344CB8AC3E}">
        <p14:creationId xmlns:p14="http://schemas.microsoft.com/office/powerpoint/2010/main" val="2367325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fr-FR" altLang="fr-FR" smtClean="0"/>
              <a:t>OSPF: Les états</a:t>
            </a:r>
            <a:endParaRPr lang="fr-FR" altLang="fr-FR" dirty="0"/>
          </a:p>
        </p:txBody>
      </p:sp>
      <p:sp>
        <p:nvSpPr>
          <p:cNvPr id="25605" name="Rectangle 3"/>
          <p:cNvSpPr>
            <a:spLocks noGrp="1" noChangeArrowheads="1"/>
          </p:cNvSpPr>
          <p:nvPr>
            <p:ph type="body" idx="1"/>
          </p:nvPr>
        </p:nvSpPr>
        <p:spPr/>
        <p:txBody>
          <a:bodyPr>
            <a:normAutofit lnSpcReduction="10000"/>
          </a:bodyPr>
          <a:lstStyle/>
          <a:p>
            <a:r>
              <a:rPr lang="fr-FR" altLang="fr-FR" dirty="0" smtClean="0"/>
              <a:t>Down</a:t>
            </a:r>
          </a:p>
          <a:p>
            <a:pPr lvl="1"/>
            <a:r>
              <a:rPr lang="fr-FR" altLang="fr-FR" dirty="0" smtClean="0"/>
              <a:t>Aucun message Hello n'a été reçu du voisin</a:t>
            </a:r>
          </a:p>
          <a:p>
            <a:r>
              <a:rPr lang="fr-FR" altLang="fr-FR" dirty="0" err="1" smtClean="0"/>
              <a:t>Attempt</a:t>
            </a:r>
            <a:endParaRPr lang="fr-FR" altLang="fr-FR" dirty="0" smtClean="0"/>
          </a:p>
          <a:p>
            <a:pPr lvl="1"/>
            <a:r>
              <a:rPr lang="fr-FR" altLang="fr-FR" dirty="0" smtClean="0"/>
              <a:t>Etat uniquement quand les voisins ont été définis manuellement (réseau NBMA)</a:t>
            </a:r>
          </a:p>
          <a:p>
            <a:r>
              <a:rPr lang="fr-FR" altLang="fr-FR" dirty="0" err="1" smtClean="0"/>
              <a:t>Init</a:t>
            </a:r>
            <a:endParaRPr lang="fr-FR" altLang="fr-FR" dirty="0" smtClean="0"/>
          </a:p>
          <a:p>
            <a:pPr lvl="1"/>
            <a:r>
              <a:rPr lang="fr-FR" altLang="fr-FR" dirty="0" smtClean="0"/>
              <a:t>Indique que le routeur a reçu un Hello de son voisin mais que </a:t>
            </a:r>
            <a:r>
              <a:rPr lang="fr-FR" altLang="fr-FR" dirty="0" smtClean="0">
                <a:solidFill>
                  <a:srgbClr val="FF0000"/>
                </a:solidFill>
              </a:rPr>
              <a:t>le Router ID n'était pas inclus dans le message</a:t>
            </a:r>
          </a:p>
          <a:p>
            <a:r>
              <a:rPr lang="fr-FR" altLang="fr-FR" dirty="0"/>
              <a:t>2-way</a:t>
            </a:r>
          </a:p>
          <a:p>
            <a:pPr lvl="1"/>
            <a:r>
              <a:rPr lang="fr-FR" altLang="fr-FR" dirty="0">
                <a:latin typeface="Arial" panose="020B0604020202020204" pitchFamily="34" charset="0"/>
              </a:rPr>
              <a:t>Une communication bidirectionnelle a été établie entre les 2 routeurs</a:t>
            </a:r>
          </a:p>
          <a:p>
            <a:r>
              <a:rPr lang="fr-FR" altLang="fr-FR" dirty="0" err="1"/>
              <a:t>Exstart</a:t>
            </a:r>
            <a:endParaRPr lang="fr-FR" altLang="fr-FR" dirty="0"/>
          </a:p>
          <a:p>
            <a:pPr lvl="1"/>
            <a:r>
              <a:rPr lang="fr-FR" altLang="fr-FR" dirty="0">
                <a:latin typeface="Arial" panose="020B0604020202020204" pitchFamily="34" charset="0"/>
              </a:rPr>
              <a:t>Une fois que les DR et les BDR sont élus (si nécessaire), le processus d'échange des informations à propos de l'état des liens </a:t>
            </a:r>
            <a:r>
              <a:rPr lang="fr-FR" altLang="fr-FR" dirty="0" smtClean="0">
                <a:latin typeface="Arial" panose="020B0604020202020204" pitchFamily="34" charset="0"/>
              </a:rPr>
              <a:t>commence</a:t>
            </a:r>
            <a:endParaRPr lang="fr-FR" altLang="fr-FR" dirty="0">
              <a:latin typeface="Arial" panose="020B0604020202020204" pitchFamily="34" charset="0"/>
            </a:endParaRPr>
          </a:p>
        </p:txBody>
      </p:sp>
    </p:spTree>
    <p:extLst>
      <p:ext uri="{BB962C8B-B14F-4D97-AF65-F5344CB8AC3E}">
        <p14:creationId xmlns:p14="http://schemas.microsoft.com/office/powerpoint/2010/main" val="3775266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Autofit/>
          </a:bodyPr>
          <a:lstStyle/>
          <a:p>
            <a:r>
              <a:rPr lang="fr-FR" sz="3200" dirty="0"/>
              <a:t>Classification des protocoles de routage </a:t>
            </a:r>
            <a:r>
              <a:rPr lang="fr-FR" sz="3200" dirty="0" smtClean="0"/>
              <a:t>dynamique</a:t>
            </a:r>
            <a:endParaRPr lang="fr-FR" sz="3200" dirty="0"/>
          </a:p>
        </p:txBody>
      </p:sp>
      <p:sp>
        <p:nvSpPr>
          <p:cNvPr id="6" name="Sous-titre 5"/>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3</a:t>
            </a:fld>
            <a:endParaRPr lang="fr-BE" dirty="0"/>
          </a:p>
        </p:txBody>
      </p:sp>
    </p:spTree>
    <p:extLst>
      <p:ext uri="{BB962C8B-B14F-4D97-AF65-F5344CB8AC3E}">
        <p14:creationId xmlns:p14="http://schemas.microsoft.com/office/powerpoint/2010/main" val="3038658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fr-FR" altLang="fr-FR" smtClean="0"/>
              <a:t>OSPF: Les états</a:t>
            </a:r>
            <a:endParaRPr lang="fr-FR" altLang="fr-FR" dirty="0"/>
          </a:p>
        </p:txBody>
      </p:sp>
      <p:sp>
        <p:nvSpPr>
          <p:cNvPr id="26629" name="Rectangle 3"/>
          <p:cNvSpPr>
            <a:spLocks noGrp="1" noChangeArrowheads="1"/>
          </p:cNvSpPr>
          <p:nvPr>
            <p:ph type="body" idx="1"/>
          </p:nvPr>
        </p:nvSpPr>
        <p:spPr/>
        <p:txBody>
          <a:bodyPr/>
          <a:lstStyle/>
          <a:p>
            <a:r>
              <a:rPr lang="fr-FR" altLang="fr-FR" smtClean="0"/>
              <a:t>Exchange</a:t>
            </a:r>
          </a:p>
          <a:p>
            <a:pPr lvl="1"/>
            <a:r>
              <a:rPr lang="fr-FR" altLang="fr-FR" smtClean="0"/>
              <a:t>Les routeurs échangent des paquets descriptifs de leur base de données "Database descriptor Packets" DDP</a:t>
            </a:r>
          </a:p>
          <a:p>
            <a:r>
              <a:rPr lang="fr-FR" altLang="fr-FR" smtClean="0"/>
              <a:t>Loading</a:t>
            </a:r>
          </a:p>
          <a:p>
            <a:pPr lvl="1"/>
            <a:r>
              <a:rPr lang="fr-FR" altLang="fr-FR" smtClean="0"/>
              <a:t>Les routeurs continuent d'échanger et de charger les informations sur leurs liens</a:t>
            </a:r>
          </a:p>
          <a:p>
            <a:r>
              <a:rPr lang="fr-FR" altLang="fr-FR" smtClean="0"/>
              <a:t>Full</a:t>
            </a:r>
          </a:p>
          <a:p>
            <a:pPr lvl="1"/>
            <a:r>
              <a:rPr lang="fr-FR" altLang="fr-FR" smtClean="0"/>
              <a:t>Les routeurs sont totalement adjacents</a:t>
            </a:r>
          </a:p>
          <a:p>
            <a:pPr lvl="1"/>
            <a:r>
              <a:rPr lang="fr-FR" altLang="fr-FR" smtClean="0"/>
              <a:t>Les bases de données topologiques sont entièrement synchronisées</a:t>
            </a:r>
          </a:p>
          <a:p>
            <a:pPr lvl="1"/>
            <a:endParaRPr lang="fr-FR" altLang="fr-FR" dirty="0"/>
          </a:p>
        </p:txBody>
      </p:sp>
    </p:spTree>
    <p:extLst>
      <p:ext uri="{BB962C8B-B14F-4D97-AF65-F5344CB8AC3E}">
        <p14:creationId xmlns:p14="http://schemas.microsoft.com/office/powerpoint/2010/main" val="37284660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lstStyle/>
          <a:p>
            <a:r>
              <a:rPr lang="fr-FR" altLang="fr-FR" dirty="0" smtClean="0"/>
              <a:t>OSPF: Relations de voisinage</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31</a:t>
            </a:fld>
            <a:endParaRPr lang="fr-BE" dirty="0"/>
          </a:p>
        </p:txBody>
      </p:sp>
      <p:grpSp>
        <p:nvGrpSpPr>
          <p:cNvPr id="4" name="Groupe 3"/>
          <p:cNvGrpSpPr/>
          <p:nvPr/>
        </p:nvGrpSpPr>
        <p:grpSpPr>
          <a:xfrm>
            <a:off x="179512" y="1270000"/>
            <a:ext cx="8784976" cy="4320480"/>
            <a:chOff x="179512" y="1270000"/>
            <a:chExt cx="8784976" cy="4320480"/>
          </a:xfrm>
        </p:grpSpPr>
        <p:grpSp>
          <p:nvGrpSpPr>
            <p:cNvPr id="33" name="Groupe 32"/>
            <p:cNvGrpSpPr/>
            <p:nvPr/>
          </p:nvGrpSpPr>
          <p:grpSpPr>
            <a:xfrm>
              <a:off x="179512" y="1270000"/>
              <a:ext cx="8784976" cy="4320480"/>
              <a:chOff x="179512" y="1129308"/>
              <a:chExt cx="8784976" cy="4320480"/>
            </a:xfrm>
          </p:grpSpPr>
          <p:sp>
            <p:nvSpPr>
              <p:cNvPr id="5" name="Rectangle 4"/>
              <p:cNvSpPr/>
              <p:nvPr/>
            </p:nvSpPr>
            <p:spPr>
              <a:xfrm>
                <a:off x="179512" y="1129308"/>
                <a:ext cx="8784976" cy="432048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a:p>
            </p:txBody>
          </p:sp>
          <p:sp>
            <p:nvSpPr>
              <p:cNvPr id="9" name="TextBox 22"/>
              <p:cNvSpPr txBox="1"/>
              <p:nvPr/>
            </p:nvSpPr>
            <p:spPr>
              <a:xfrm>
                <a:off x="1980668" y="1447677"/>
                <a:ext cx="359419" cy="221447"/>
              </a:xfrm>
              <a:prstGeom prst="rect">
                <a:avLst/>
              </a:prstGeom>
              <a:noFill/>
            </p:spPr>
            <p:txBody>
              <a:bodyPr wrap="none" rtlCol="0">
                <a:spAutoFit/>
              </a:bodyPr>
              <a:lstStyle/>
              <a:p>
                <a:r>
                  <a:rPr lang="en-US" sz="1200" b="1" dirty="0" smtClean="0">
                    <a:solidFill>
                      <a:schemeClr val="bg1"/>
                    </a:solidFill>
                  </a:rPr>
                  <a:t>R1</a:t>
                </a:r>
                <a:endParaRPr lang="en-US" sz="1200" b="1" dirty="0">
                  <a:solidFill>
                    <a:schemeClr val="bg1"/>
                  </a:solidFill>
                </a:endParaRPr>
              </a:p>
            </p:txBody>
          </p:sp>
          <p:sp>
            <p:nvSpPr>
              <p:cNvPr id="10" name="TextBox 23"/>
              <p:cNvSpPr txBox="1"/>
              <p:nvPr/>
            </p:nvSpPr>
            <p:spPr>
              <a:xfrm>
                <a:off x="6769463" y="1446933"/>
                <a:ext cx="359419" cy="221447"/>
              </a:xfrm>
              <a:prstGeom prst="rect">
                <a:avLst/>
              </a:prstGeom>
              <a:noFill/>
            </p:spPr>
            <p:txBody>
              <a:bodyPr wrap="none" rtlCol="0">
                <a:spAutoFit/>
              </a:bodyPr>
              <a:lstStyle/>
              <a:p>
                <a:r>
                  <a:rPr lang="en-US" sz="1200" b="1" dirty="0" smtClean="0">
                    <a:solidFill>
                      <a:schemeClr val="bg1"/>
                    </a:solidFill>
                  </a:rPr>
                  <a:t>R2</a:t>
                </a:r>
                <a:endParaRPr lang="en-US" sz="1200" b="1" dirty="0">
                  <a:solidFill>
                    <a:schemeClr val="bg1"/>
                  </a:solidFill>
                </a:endParaRPr>
              </a:p>
            </p:txBody>
          </p:sp>
          <p:sp>
            <p:nvSpPr>
              <p:cNvPr id="11" name="TextBox 31"/>
              <p:cNvSpPr txBox="1"/>
              <p:nvPr/>
            </p:nvSpPr>
            <p:spPr>
              <a:xfrm>
                <a:off x="4009499" y="1270390"/>
                <a:ext cx="958071" cy="141549"/>
              </a:xfrm>
              <a:prstGeom prst="rect">
                <a:avLst/>
              </a:prstGeom>
              <a:noFill/>
            </p:spPr>
            <p:txBody>
              <a:bodyPr wrap="square" lIns="0" tIns="0" rIns="0" bIns="0" rtlCol="0" anchor="ctr" anchorCtr="0">
                <a:noAutofit/>
              </a:bodyPr>
              <a:lstStyle/>
              <a:p>
                <a:pPr algn="l"/>
                <a:r>
                  <a:rPr lang="en-US" sz="1050" dirty="0" smtClean="0"/>
                  <a:t>172.16.5.0 /24</a:t>
                </a:r>
                <a:endParaRPr lang="en-US" sz="1050" dirty="0"/>
              </a:p>
            </p:txBody>
          </p:sp>
          <p:sp>
            <p:nvSpPr>
              <p:cNvPr id="12" name="TextBox 33"/>
              <p:cNvSpPr txBox="1"/>
              <p:nvPr/>
            </p:nvSpPr>
            <p:spPr>
              <a:xfrm>
                <a:off x="2598295" y="1492328"/>
                <a:ext cx="481027" cy="160166"/>
              </a:xfrm>
              <a:prstGeom prst="rect">
                <a:avLst/>
              </a:prstGeom>
              <a:noFill/>
            </p:spPr>
            <p:txBody>
              <a:bodyPr wrap="square" lIns="0" tIns="0" rIns="0" bIns="0" rtlCol="0" anchor="ctr" anchorCtr="0">
                <a:noAutofit/>
              </a:bodyPr>
              <a:lstStyle/>
              <a:p>
                <a:pPr algn="l"/>
                <a:r>
                  <a:rPr lang="en-US" sz="1050" dirty="0" smtClean="0"/>
                  <a:t>Fa0/0</a:t>
                </a:r>
                <a:endParaRPr lang="en-US" sz="1050" dirty="0"/>
              </a:p>
            </p:txBody>
          </p:sp>
          <p:sp>
            <p:nvSpPr>
              <p:cNvPr id="13" name="TextBox 36"/>
              <p:cNvSpPr txBox="1"/>
              <p:nvPr/>
            </p:nvSpPr>
            <p:spPr>
              <a:xfrm>
                <a:off x="2570749" y="1284185"/>
                <a:ext cx="958071" cy="141549"/>
              </a:xfrm>
              <a:prstGeom prst="rect">
                <a:avLst/>
              </a:prstGeom>
              <a:noFill/>
            </p:spPr>
            <p:txBody>
              <a:bodyPr wrap="square" lIns="0" tIns="0" rIns="0" bIns="0" rtlCol="0" anchor="ctr" anchorCtr="0">
                <a:noAutofit/>
              </a:bodyPr>
              <a:lstStyle/>
              <a:p>
                <a:pPr algn="l"/>
                <a:r>
                  <a:rPr lang="en-US" sz="1050" dirty="0" smtClean="0"/>
                  <a:t>.1</a:t>
                </a:r>
                <a:endParaRPr lang="en-US" sz="1050" dirty="0"/>
              </a:p>
            </p:txBody>
          </p:sp>
          <p:sp>
            <p:nvSpPr>
              <p:cNvPr id="14" name="TextBox 37"/>
              <p:cNvSpPr txBox="1"/>
              <p:nvPr/>
            </p:nvSpPr>
            <p:spPr>
              <a:xfrm>
                <a:off x="6329019" y="1304273"/>
                <a:ext cx="514520" cy="153798"/>
              </a:xfrm>
              <a:prstGeom prst="rect">
                <a:avLst/>
              </a:prstGeom>
              <a:noFill/>
            </p:spPr>
            <p:txBody>
              <a:bodyPr wrap="square" lIns="0" tIns="0" rIns="0" bIns="0" rtlCol="0" anchor="ctr" anchorCtr="0">
                <a:noAutofit/>
              </a:bodyPr>
              <a:lstStyle/>
              <a:p>
                <a:pPr algn="l"/>
                <a:r>
                  <a:rPr lang="en-US" sz="1050" dirty="0" smtClean="0"/>
                  <a:t>.2</a:t>
                </a:r>
                <a:endParaRPr lang="en-US" sz="1050" dirty="0"/>
              </a:p>
            </p:txBody>
          </p:sp>
          <p:cxnSp>
            <p:nvCxnSpPr>
              <p:cNvPr id="15" name="Straight Connector 42"/>
              <p:cNvCxnSpPr/>
              <p:nvPr/>
            </p:nvCxnSpPr>
            <p:spPr bwMode="auto">
              <a:xfrm>
                <a:off x="2450170" y="1464156"/>
                <a:ext cx="4294216" cy="10012"/>
              </a:xfrm>
              <a:prstGeom prst="line">
                <a:avLst/>
              </a:prstGeom>
              <a:solidFill>
                <a:schemeClr val="accent1"/>
              </a:solidFill>
              <a:ln w="28575" cap="flat" cmpd="sng" algn="ctr">
                <a:solidFill>
                  <a:schemeClr val="accent6"/>
                </a:solidFill>
                <a:prstDash val="solid"/>
                <a:round/>
                <a:headEnd type="none" w="med" len="med"/>
                <a:tailEnd type="none" w="med" len="med"/>
              </a:ln>
              <a:effectLst/>
            </p:spPr>
          </p:cxnSp>
          <p:sp>
            <p:nvSpPr>
              <p:cNvPr id="16" name="TextBox 44"/>
              <p:cNvSpPr txBox="1"/>
              <p:nvPr/>
            </p:nvSpPr>
            <p:spPr>
              <a:xfrm>
                <a:off x="6190239" y="1493762"/>
                <a:ext cx="481027" cy="160166"/>
              </a:xfrm>
              <a:prstGeom prst="rect">
                <a:avLst/>
              </a:prstGeom>
              <a:noFill/>
            </p:spPr>
            <p:txBody>
              <a:bodyPr wrap="square" lIns="0" tIns="0" rIns="0" bIns="0" rtlCol="0" anchor="ctr" anchorCtr="0">
                <a:noAutofit/>
              </a:bodyPr>
              <a:lstStyle/>
              <a:p>
                <a:pPr algn="l"/>
                <a:r>
                  <a:rPr lang="en-US" sz="1050" dirty="0" smtClean="0"/>
                  <a:t>Fa0/1</a:t>
                </a:r>
                <a:endParaRPr lang="en-US" sz="1050" dirty="0"/>
              </a:p>
            </p:txBody>
          </p:sp>
          <p:sp>
            <p:nvSpPr>
              <p:cNvPr id="17" name="TextBox 45"/>
              <p:cNvSpPr txBox="1"/>
              <p:nvPr/>
            </p:nvSpPr>
            <p:spPr>
              <a:xfrm>
                <a:off x="540246" y="2137598"/>
                <a:ext cx="1443706" cy="245174"/>
              </a:xfrm>
              <a:prstGeom prst="rect">
                <a:avLst/>
              </a:prstGeom>
              <a:solidFill>
                <a:srgbClr val="FFFF99"/>
              </a:solidFill>
              <a:ln>
                <a:solidFill>
                  <a:schemeClr val="tx1"/>
                </a:solidFill>
              </a:ln>
            </p:spPr>
            <p:txBody>
              <a:bodyPr wrap="square" rtlCol="0">
                <a:spAutoFit/>
              </a:bodyPr>
              <a:lstStyle/>
              <a:p>
                <a:r>
                  <a:rPr lang="en-US" sz="1400" b="1" dirty="0" smtClean="0"/>
                  <a:t>Down State</a:t>
                </a:r>
                <a:endParaRPr lang="en-US" sz="1400" b="1" dirty="0"/>
              </a:p>
            </p:txBody>
          </p:sp>
          <p:sp>
            <p:nvSpPr>
              <p:cNvPr id="18" name="TextBox 51"/>
              <p:cNvSpPr txBox="1"/>
              <p:nvPr/>
            </p:nvSpPr>
            <p:spPr>
              <a:xfrm>
                <a:off x="538630" y="3317822"/>
                <a:ext cx="1443706" cy="245174"/>
              </a:xfrm>
              <a:prstGeom prst="rect">
                <a:avLst/>
              </a:prstGeom>
              <a:solidFill>
                <a:srgbClr val="FFFF99"/>
              </a:solidFill>
              <a:ln>
                <a:solidFill>
                  <a:schemeClr val="tx1"/>
                </a:solidFill>
              </a:ln>
            </p:spPr>
            <p:txBody>
              <a:bodyPr wrap="square" rtlCol="0">
                <a:spAutoFit/>
              </a:bodyPr>
              <a:lstStyle/>
              <a:p>
                <a:r>
                  <a:rPr lang="en-US" sz="1400" b="1" dirty="0" smtClean="0"/>
                  <a:t>Init State</a:t>
                </a:r>
                <a:endParaRPr lang="en-US" sz="1400" b="1" dirty="0"/>
              </a:p>
            </p:txBody>
          </p:sp>
          <p:sp>
            <p:nvSpPr>
              <p:cNvPr id="19" name="TextBox 52"/>
              <p:cNvSpPr txBox="1"/>
              <p:nvPr/>
            </p:nvSpPr>
            <p:spPr>
              <a:xfrm>
                <a:off x="1991832" y="3248955"/>
                <a:ext cx="503369" cy="363807"/>
              </a:xfrm>
              <a:prstGeom prst="rect">
                <a:avLst/>
              </a:prstGeom>
              <a:noFill/>
            </p:spPr>
            <p:txBody>
              <a:bodyPr wrap="none" rtlCol="0">
                <a:spAutoFit/>
              </a:bodyPr>
              <a:lstStyle/>
              <a:p>
                <a:r>
                  <a:rPr lang="en-US" b="1" dirty="0" smtClean="0">
                    <a:sym typeface="Wingdings"/>
                  </a:rPr>
                  <a:t></a:t>
                </a:r>
                <a:endParaRPr lang="en-US" b="1" dirty="0"/>
              </a:p>
            </p:txBody>
          </p:sp>
          <p:cxnSp>
            <p:nvCxnSpPr>
              <p:cNvPr id="20" name="Straight Arrow Connector 53"/>
              <p:cNvCxnSpPr>
                <a:stCxn id="19" idx="3"/>
              </p:cNvCxnSpPr>
              <p:nvPr/>
            </p:nvCxnSpPr>
            <p:spPr bwMode="auto">
              <a:xfrm flipV="1">
                <a:off x="2495201" y="3429699"/>
                <a:ext cx="4103317" cy="115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1" name="TextBox 54"/>
              <p:cNvSpPr txBox="1"/>
              <p:nvPr/>
            </p:nvSpPr>
            <p:spPr>
              <a:xfrm>
                <a:off x="2416271" y="3242665"/>
                <a:ext cx="3635405" cy="197721"/>
              </a:xfrm>
              <a:prstGeom prst="rect">
                <a:avLst/>
              </a:prstGeom>
              <a:noFill/>
            </p:spPr>
            <p:txBody>
              <a:bodyPr wrap="none" rtlCol="0">
                <a:spAutoFit/>
              </a:bodyPr>
              <a:lstStyle/>
              <a:p>
                <a:r>
                  <a:rPr lang="en-US" sz="1000" dirty="0" smtClean="0"/>
                  <a:t>Hello!  I’m router ID 172.16.5.1. Is there anyone else on this link?</a:t>
                </a:r>
                <a:endParaRPr lang="en-US" sz="1000" dirty="0"/>
              </a:p>
            </p:txBody>
          </p:sp>
          <p:sp>
            <p:nvSpPr>
              <p:cNvPr id="22" name="TextBox 55"/>
              <p:cNvSpPr txBox="1"/>
              <p:nvPr/>
            </p:nvSpPr>
            <p:spPr>
              <a:xfrm>
                <a:off x="2016471" y="3487610"/>
                <a:ext cx="485186" cy="203652"/>
              </a:xfrm>
              <a:prstGeom prst="rect">
                <a:avLst/>
              </a:prstGeom>
              <a:noFill/>
            </p:spPr>
            <p:txBody>
              <a:bodyPr wrap="none" rtlCol="0">
                <a:spAutoFit/>
              </a:bodyPr>
              <a:lstStyle/>
              <a:p>
                <a:r>
                  <a:rPr lang="en-US" sz="1050" b="1" dirty="0" smtClean="0"/>
                  <a:t>Hello</a:t>
                </a:r>
                <a:endParaRPr lang="en-US" sz="1050" b="1" dirty="0"/>
              </a:p>
            </p:txBody>
          </p:sp>
          <p:cxnSp>
            <p:nvCxnSpPr>
              <p:cNvPr id="23" name="Straight Arrow Connector 57"/>
              <p:cNvCxnSpPr/>
              <p:nvPr/>
            </p:nvCxnSpPr>
            <p:spPr bwMode="auto">
              <a:xfrm flipV="1">
                <a:off x="2553777" y="3936407"/>
                <a:ext cx="4103317" cy="1159"/>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25" name="TextBox 58"/>
              <p:cNvSpPr txBox="1"/>
              <p:nvPr/>
            </p:nvSpPr>
            <p:spPr>
              <a:xfrm>
                <a:off x="3480061" y="3749373"/>
                <a:ext cx="2976268" cy="197721"/>
              </a:xfrm>
              <a:prstGeom prst="rect">
                <a:avLst/>
              </a:prstGeom>
              <a:noFill/>
            </p:spPr>
            <p:txBody>
              <a:bodyPr wrap="none" rtlCol="0">
                <a:spAutoFit/>
              </a:bodyPr>
              <a:lstStyle/>
              <a:p>
                <a:r>
                  <a:rPr lang="en-US" sz="1000" dirty="0" smtClean="0"/>
                  <a:t>Hello!  I’m router ID 172.16.5.2 and I see 172.16.5.1.</a:t>
                </a:r>
                <a:endParaRPr lang="en-US" sz="1000" dirty="0"/>
              </a:p>
            </p:txBody>
          </p:sp>
          <p:sp>
            <p:nvSpPr>
              <p:cNvPr id="26" name="TextBox 60"/>
              <p:cNvSpPr txBox="1"/>
              <p:nvPr/>
            </p:nvSpPr>
            <p:spPr>
              <a:xfrm>
                <a:off x="6677677" y="3696853"/>
                <a:ext cx="503369" cy="363807"/>
              </a:xfrm>
              <a:prstGeom prst="rect">
                <a:avLst/>
              </a:prstGeom>
              <a:noFill/>
            </p:spPr>
            <p:txBody>
              <a:bodyPr wrap="none" rtlCol="0">
                <a:spAutoFit/>
              </a:bodyPr>
              <a:lstStyle/>
              <a:p>
                <a:r>
                  <a:rPr lang="en-US" b="1" dirty="0" smtClean="0">
                    <a:sym typeface="Wingdings"/>
                  </a:rPr>
                  <a:t></a:t>
                </a:r>
                <a:endParaRPr lang="en-US" b="1" dirty="0"/>
              </a:p>
            </p:txBody>
          </p:sp>
          <p:sp>
            <p:nvSpPr>
              <p:cNvPr id="27" name="TextBox 61"/>
              <p:cNvSpPr txBox="1"/>
              <p:nvPr/>
            </p:nvSpPr>
            <p:spPr>
              <a:xfrm>
                <a:off x="6702316" y="3935507"/>
                <a:ext cx="485186" cy="203652"/>
              </a:xfrm>
              <a:prstGeom prst="rect">
                <a:avLst/>
              </a:prstGeom>
              <a:noFill/>
            </p:spPr>
            <p:txBody>
              <a:bodyPr wrap="none" rtlCol="0">
                <a:spAutoFit/>
              </a:bodyPr>
              <a:lstStyle/>
              <a:p>
                <a:r>
                  <a:rPr lang="en-US" sz="1050" b="1" dirty="0" smtClean="0"/>
                  <a:t>Hello</a:t>
                </a:r>
                <a:endParaRPr lang="en-US" sz="1050" b="1" dirty="0"/>
              </a:p>
            </p:txBody>
          </p:sp>
          <p:sp>
            <p:nvSpPr>
              <p:cNvPr id="28" name="TextBox 62"/>
              <p:cNvSpPr txBox="1"/>
              <p:nvPr/>
            </p:nvSpPr>
            <p:spPr>
              <a:xfrm>
                <a:off x="7155741" y="3727755"/>
                <a:ext cx="1630354" cy="415498"/>
              </a:xfrm>
              <a:prstGeom prst="rect">
                <a:avLst/>
              </a:prstGeom>
              <a:solidFill>
                <a:schemeClr val="bg1">
                  <a:lumMod val="85000"/>
                </a:schemeClr>
              </a:solidFill>
              <a:ln>
                <a:solidFill>
                  <a:schemeClr val="tx1"/>
                </a:solidFill>
              </a:ln>
            </p:spPr>
            <p:txBody>
              <a:bodyPr wrap="square" rtlCol="0">
                <a:spAutoFit/>
              </a:bodyPr>
              <a:lstStyle/>
              <a:p>
                <a:pPr algn="l"/>
                <a:r>
                  <a:rPr lang="en-US" sz="1050" dirty="0" smtClean="0"/>
                  <a:t>R2 neighbor list:</a:t>
                </a:r>
              </a:p>
              <a:p>
                <a:pPr algn="l"/>
                <a:r>
                  <a:rPr lang="en-US" sz="1050" dirty="0" smtClean="0"/>
                  <a:t>172.16.5.1, </a:t>
                </a:r>
                <a:r>
                  <a:rPr lang="en-US" sz="1050" dirty="0" err="1" smtClean="0"/>
                  <a:t>int</a:t>
                </a:r>
                <a:r>
                  <a:rPr lang="en-US" sz="1050" dirty="0" smtClean="0"/>
                  <a:t> Fa0/1</a:t>
                </a:r>
                <a:endParaRPr lang="en-US" sz="1050" dirty="0"/>
              </a:p>
            </p:txBody>
          </p:sp>
          <p:sp>
            <p:nvSpPr>
              <p:cNvPr id="29" name="TextBox 63"/>
              <p:cNvSpPr txBox="1"/>
              <p:nvPr/>
            </p:nvSpPr>
            <p:spPr>
              <a:xfrm>
                <a:off x="4262070" y="3948760"/>
                <a:ext cx="898850" cy="197721"/>
              </a:xfrm>
              <a:prstGeom prst="rect">
                <a:avLst/>
              </a:prstGeom>
              <a:noFill/>
            </p:spPr>
            <p:txBody>
              <a:bodyPr wrap="none" rtlCol="0">
                <a:spAutoFit/>
              </a:bodyPr>
              <a:lstStyle/>
              <a:p>
                <a:r>
                  <a:rPr lang="en-US" sz="1000" dirty="0" smtClean="0"/>
                  <a:t>Unicast to R1</a:t>
                </a:r>
                <a:endParaRPr lang="en-US" sz="1000" dirty="0"/>
              </a:p>
            </p:txBody>
          </p:sp>
          <p:sp>
            <p:nvSpPr>
              <p:cNvPr id="30" name="TextBox 64"/>
              <p:cNvSpPr txBox="1"/>
              <p:nvPr/>
            </p:nvSpPr>
            <p:spPr>
              <a:xfrm>
                <a:off x="1605614" y="4350180"/>
                <a:ext cx="1598234" cy="415498"/>
              </a:xfrm>
              <a:prstGeom prst="rect">
                <a:avLst/>
              </a:prstGeom>
              <a:solidFill>
                <a:schemeClr val="bg1">
                  <a:lumMod val="85000"/>
                </a:schemeClr>
              </a:solidFill>
              <a:ln>
                <a:solidFill>
                  <a:schemeClr val="tx1"/>
                </a:solidFill>
              </a:ln>
            </p:spPr>
            <p:txBody>
              <a:bodyPr wrap="square" rtlCol="0">
                <a:spAutoFit/>
              </a:bodyPr>
              <a:lstStyle/>
              <a:p>
                <a:pPr algn="l"/>
                <a:r>
                  <a:rPr lang="en-US" sz="1050" dirty="0" smtClean="0"/>
                  <a:t>R1 neighbor list:</a:t>
                </a:r>
              </a:p>
              <a:p>
                <a:pPr algn="l"/>
                <a:r>
                  <a:rPr lang="en-US" sz="1050" dirty="0" smtClean="0"/>
                  <a:t>172.16.5.2, </a:t>
                </a:r>
                <a:r>
                  <a:rPr lang="en-US" sz="1050" dirty="0" err="1" smtClean="0"/>
                  <a:t>int</a:t>
                </a:r>
                <a:r>
                  <a:rPr lang="en-US" sz="1050" dirty="0" smtClean="0"/>
                  <a:t> Fa0/0</a:t>
                </a:r>
                <a:endParaRPr lang="en-US" sz="1050" dirty="0"/>
              </a:p>
            </p:txBody>
          </p:sp>
          <p:sp>
            <p:nvSpPr>
              <p:cNvPr id="31" name="TextBox 65"/>
              <p:cNvSpPr txBox="1"/>
              <p:nvPr/>
            </p:nvSpPr>
            <p:spPr>
              <a:xfrm>
                <a:off x="540218" y="4791230"/>
                <a:ext cx="1443706" cy="245174"/>
              </a:xfrm>
              <a:prstGeom prst="rect">
                <a:avLst/>
              </a:prstGeom>
              <a:solidFill>
                <a:srgbClr val="FFFF99"/>
              </a:solidFill>
              <a:ln>
                <a:solidFill>
                  <a:schemeClr val="tx1"/>
                </a:solidFill>
              </a:ln>
            </p:spPr>
            <p:txBody>
              <a:bodyPr wrap="square" rtlCol="0">
                <a:spAutoFit/>
              </a:bodyPr>
              <a:lstStyle/>
              <a:p>
                <a:r>
                  <a:rPr lang="en-US" sz="1400" b="1" dirty="0" smtClean="0"/>
                  <a:t>Two-Way State</a:t>
                </a:r>
                <a:endParaRPr lang="en-US" sz="1400" b="1" dirty="0"/>
              </a:p>
            </p:txBody>
          </p:sp>
          <p:sp>
            <p:nvSpPr>
              <p:cNvPr id="32" name="TextBox 67"/>
              <p:cNvSpPr txBox="1"/>
              <p:nvPr/>
            </p:nvSpPr>
            <p:spPr>
              <a:xfrm>
                <a:off x="552251" y="2692390"/>
                <a:ext cx="1443706" cy="245174"/>
              </a:xfrm>
              <a:prstGeom prst="rect">
                <a:avLst/>
              </a:prstGeom>
              <a:solidFill>
                <a:schemeClr val="bg1">
                  <a:lumMod val="85000"/>
                </a:schemeClr>
              </a:solidFill>
              <a:ln>
                <a:solidFill>
                  <a:schemeClr val="tx1"/>
                </a:solidFill>
                <a:prstDash val="lgDash"/>
              </a:ln>
            </p:spPr>
            <p:txBody>
              <a:bodyPr wrap="square" rtlCol="0">
                <a:spAutoFit/>
              </a:bodyPr>
              <a:lstStyle/>
              <a:p>
                <a:r>
                  <a:rPr lang="en-US" sz="1400" b="1" dirty="0" smtClean="0">
                    <a:solidFill>
                      <a:schemeClr val="tx1">
                        <a:lumMod val="75000"/>
                        <a:lumOff val="25000"/>
                      </a:schemeClr>
                    </a:solidFill>
                  </a:rPr>
                  <a:t>Attempt State</a:t>
                </a:r>
                <a:endParaRPr lang="en-US" sz="1400" b="1" dirty="0">
                  <a:solidFill>
                    <a:schemeClr val="tx1">
                      <a:lumMod val="75000"/>
                      <a:lumOff val="25000"/>
                    </a:schemeClr>
                  </a:solidFill>
                </a:endParaRPr>
              </a:p>
            </p:txBody>
          </p:sp>
        </p:grpSp>
        <p:pic>
          <p:nvPicPr>
            <p:cNvPr id="34" name="Imag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8550" y="1460967"/>
              <a:ext cx="518599" cy="344106"/>
            </a:xfrm>
            <a:prstGeom prst="rect">
              <a:avLst/>
            </a:prstGeom>
          </p:spPr>
        </p:pic>
        <p:pic>
          <p:nvPicPr>
            <p:cNvPr id="35" name="Imag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3393" y="1467065"/>
              <a:ext cx="518599" cy="344106"/>
            </a:xfrm>
            <a:prstGeom prst="rect">
              <a:avLst/>
            </a:prstGeom>
          </p:spPr>
        </p:pic>
        <p:sp>
          <p:nvSpPr>
            <p:cNvPr id="3" name="ZoneTexte 2"/>
            <p:cNvSpPr txBox="1"/>
            <p:nvPr/>
          </p:nvSpPr>
          <p:spPr>
            <a:xfrm>
              <a:off x="1949042" y="1737535"/>
              <a:ext cx="365806" cy="261610"/>
            </a:xfrm>
            <a:prstGeom prst="rect">
              <a:avLst/>
            </a:prstGeom>
            <a:noFill/>
          </p:spPr>
          <p:txBody>
            <a:bodyPr wrap="none" rtlCol="0">
              <a:spAutoFit/>
            </a:bodyPr>
            <a:lstStyle/>
            <a:p>
              <a:r>
                <a:rPr lang="fr-FR" sz="1100" dirty="0" smtClean="0"/>
                <a:t>R1</a:t>
              </a:r>
              <a:endParaRPr lang="fr-FR" sz="1100" dirty="0"/>
            </a:p>
          </p:txBody>
        </p:sp>
        <p:sp>
          <p:nvSpPr>
            <p:cNvPr id="36" name="ZoneTexte 35"/>
            <p:cNvSpPr txBox="1"/>
            <p:nvPr/>
          </p:nvSpPr>
          <p:spPr>
            <a:xfrm>
              <a:off x="6854631" y="1739747"/>
              <a:ext cx="365806" cy="261610"/>
            </a:xfrm>
            <a:prstGeom prst="rect">
              <a:avLst/>
            </a:prstGeom>
            <a:noFill/>
          </p:spPr>
          <p:txBody>
            <a:bodyPr wrap="none" rtlCol="0">
              <a:spAutoFit/>
            </a:bodyPr>
            <a:lstStyle/>
            <a:p>
              <a:r>
                <a:rPr lang="fr-FR" sz="1100" dirty="0" smtClean="0"/>
                <a:t>R2</a:t>
              </a:r>
              <a:endParaRPr lang="fr-FR" sz="1100" dirty="0"/>
            </a:p>
          </p:txBody>
        </p:sp>
      </p:grpSp>
    </p:spTree>
    <p:extLst>
      <p:ext uri="{BB962C8B-B14F-4D97-AF65-F5344CB8AC3E}">
        <p14:creationId xmlns:p14="http://schemas.microsoft.com/office/powerpoint/2010/main" val="41446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789388" y="4075679"/>
            <a:ext cx="7455020" cy="154239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83" name="Rectangle 82"/>
          <p:cNvSpPr/>
          <p:nvPr/>
        </p:nvSpPr>
        <p:spPr>
          <a:xfrm>
            <a:off x="789388" y="1118363"/>
            <a:ext cx="7455020" cy="278769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82948" name="Rectangle 2"/>
          <p:cNvSpPr>
            <a:spLocks noGrp="1" noChangeArrowheads="1"/>
          </p:cNvSpPr>
          <p:nvPr>
            <p:ph type="title"/>
          </p:nvPr>
        </p:nvSpPr>
        <p:spPr/>
        <p:txBody>
          <a:bodyPr/>
          <a:lstStyle/>
          <a:p>
            <a:r>
              <a:rPr lang="fr-FR" altLang="fr-FR" smtClean="0"/>
              <a:t>OSPF: Relations de voisinage</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32</a:t>
            </a:fld>
            <a:endParaRPr lang="fr-BE" dirty="0"/>
          </a:p>
        </p:txBody>
      </p:sp>
      <p:sp>
        <p:nvSpPr>
          <p:cNvPr id="39" name="TextBox 31"/>
          <p:cNvSpPr txBox="1"/>
          <p:nvPr/>
        </p:nvSpPr>
        <p:spPr>
          <a:xfrm>
            <a:off x="4132392" y="1251004"/>
            <a:ext cx="899492" cy="135736"/>
          </a:xfrm>
          <a:prstGeom prst="rect">
            <a:avLst/>
          </a:prstGeom>
          <a:noFill/>
        </p:spPr>
        <p:txBody>
          <a:bodyPr wrap="square" lIns="0" tIns="0" rIns="0" bIns="0" rtlCol="0" anchor="ctr" anchorCtr="0">
            <a:noAutofit/>
          </a:bodyPr>
          <a:lstStyle/>
          <a:p>
            <a:pPr algn="l"/>
            <a:r>
              <a:rPr lang="en-US" sz="1050" dirty="0" smtClean="0"/>
              <a:t>172.16.5.0 /24</a:t>
            </a:r>
            <a:endParaRPr lang="en-US" sz="1050" dirty="0"/>
          </a:p>
        </p:txBody>
      </p:sp>
      <p:sp>
        <p:nvSpPr>
          <p:cNvPr id="40" name="TextBox 33"/>
          <p:cNvSpPr txBox="1"/>
          <p:nvPr/>
        </p:nvSpPr>
        <p:spPr>
          <a:xfrm>
            <a:off x="2807473" y="1463827"/>
            <a:ext cx="451615" cy="153589"/>
          </a:xfrm>
          <a:prstGeom prst="rect">
            <a:avLst/>
          </a:prstGeom>
          <a:noFill/>
        </p:spPr>
        <p:txBody>
          <a:bodyPr wrap="square" lIns="0" tIns="0" rIns="0" bIns="0" rtlCol="0" anchor="ctr" anchorCtr="0">
            <a:noAutofit/>
          </a:bodyPr>
          <a:lstStyle/>
          <a:p>
            <a:pPr algn="l"/>
            <a:r>
              <a:rPr lang="en-US" sz="1050" dirty="0" smtClean="0"/>
              <a:t>Fa0/0</a:t>
            </a:r>
            <a:endParaRPr lang="en-US" sz="1050" dirty="0"/>
          </a:p>
        </p:txBody>
      </p:sp>
      <p:sp>
        <p:nvSpPr>
          <p:cNvPr id="41" name="TextBox 36"/>
          <p:cNvSpPr txBox="1"/>
          <p:nvPr/>
        </p:nvSpPr>
        <p:spPr>
          <a:xfrm>
            <a:off x="2781611" y="1264232"/>
            <a:ext cx="899492" cy="135736"/>
          </a:xfrm>
          <a:prstGeom prst="rect">
            <a:avLst/>
          </a:prstGeom>
          <a:noFill/>
        </p:spPr>
        <p:txBody>
          <a:bodyPr wrap="square" lIns="0" tIns="0" rIns="0" bIns="0" rtlCol="0" anchor="ctr" anchorCtr="0">
            <a:noAutofit/>
          </a:bodyPr>
          <a:lstStyle/>
          <a:p>
            <a:pPr algn="l"/>
            <a:r>
              <a:rPr lang="en-US" sz="1050" dirty="0" smtClean="0"/>
              <a:t>.1</a:t>
            </a:r>
            <a:endParaRPr lang="en-US" sz="1050" dirty="0"/>
          </a:p>
        </p:txBody>
      </p:sp>
      <p:sp>
        <p:nvSpPr>
          <p:cNvPr id="42" name="TextBox 37"/>
          <p:cNvSpPr txBox="1"/>
          <p:nvPr/>
        </p:nvSpPr>
        <p:spPr>
          <a:xfrm>
            <a:off x="6345796" y="1273863"/>
            <a:ext cx="483061" cy="147483"/>
          </a:xfrm>
          <a:prstGeom prst="rect">
            <a:avLst/>
          </a:prstGeom>
          <a:noFill/>
        </p:spPr>
        <p:txBody>
          <a:bodyPr wrap="square" lIns="0" tIns="0" rIns="0" bIns="0" rtlCol="0" anchor="ctr" anchorCtr="0">
            <a:noAutofit/>
          </a:bodyPr>
          <a:lstStyle/>
          <a:p>
            <a:pPr algn="l"/>
            <a:r>
              <a:rPr lang="en-US" sz="1050" dirty="0" smtClean="0"/>
              <a:t>.2</a:t>
            </a:r>
            <a:endParaRPr lang="en-US" sz="1050" dirty="0"/>
          </a:p>
        </p:txBody>
      </p:sp>
      <p:cxnSp>
        <p:nvCxnSpPr>
          <p:cNvPr id="43" name="Straight Connector 42"/>
          <p:cNvCxnSpPr/>
          <p:nvPr/>
        </p:nvCxnSpPr>
        <p:spPr bwMode="auto">
          <a:xfrm>
            <a:off x="2755578" y="1425535"/>
            <a:ext cx="3741312" cy="796"/>
          </a:xfrm>
          <a:prstGeom prst="line">
            <a:avLst/>
          </a:prstGeom>
          <a:solidFill>
            <a:schemeClr val="accent1"/>
          </a:solidFill>
          <a:ln w="28575" cap="flat" cmpd="sng" algn="ctr">
            <a:solidFill>
              <a:schemeClr val="accent6"/>
            </a:solidFill>
            <a:prstDash val="solid"/>
            <a:round/>
            <a:headEnd type="none" w="med" len="med"/>
            <a:tailEnd type="none" w="med" len="med"/>
          </a:ln>
          <a:effectLst/>
        </p:spPr>
      </p:cxnSp>
      <p:sp>
        <p:nvSpPr>
          <p:cNvPr id="44" name="TextBox 44"/>
          <p:cNvSpPr txBox="1"/>
          <p:nvPr/>
        </p:nvSpPr>
        <p:spPr>
          <a:xfrm>
            <a:off x="6179796" y="1465202"/>
            <a:ext cx="451615" cy="153589"/>
          </a:xfrm>
          <a:prstGeom prst="rect">
            <a:avLst/>
          </a:prstGeom>
          <a:noFill/>
        </p:spPr>
        <p:txBody>
          <a:bodyPr wrap="square" lIns="0" tIns="0" rIns="0" bIns="0" rtlCol="0" anchor="ctr" anchorCtr="0">
            <a:noAutofit/>
          </a:bodyPr>
          <a:lstStyle/>
          <a:p>
            <a:pPr algn="l"/>
            <a:r>
              <a:rPr lang="en-US" sz="1050" dirty="0" smtClean="0"/>
              <a:t>Fa0/1</a:t>
            </a:r>
            <a:endParaRPr lang="en-US" sz="1050" dirty="0"/>
          </a:p>
        </p:txBody>
      </p:sp>
      <p:sp>
        <p:nvSpPr>
          <p:cNvPr id="45" name="TextBox 51"/>
          <p:cNvSpPr txBox="1"/>
          <p:nvPr/>
        </p:nvSpPr>
        <p:spPr>
          <a:xfrm>
            <a:off x="941365" y="1747536"/>
            <a:ext cx="1355434" cy="276999"/>
          </a:xfrm>
          <a:prstGeom prst="rect">
            <a:avLst/>
          </a:prstGeom>
          <a:solidFill>
            <a:schemeClr val="accent6">
              <a:lumMod val="60000"/>
              <a:lumOff val="40000"/>
            </a:schemeClr>
          </a:solidFill>
          <a:ln>
            <a:noFill/>
          </a:ln>
        </p:spPr>
        <p:txBody>
          <a:bodyPr wrap="square" rtlCol="0">
            <a:spAutoFit/>
          </a:bodyPr>
          <a:lstStyle/>
          <a:p>
            <a:r>
              <a:rPr lang="en-US" sz="1200" b="1" dirty="0" smtClean="0"/>
              <a:t>ExStart State</a:t>
            </a:r>
            <a:endParaRPr lang="en-US" sz="1200" b="1" dirty="0"/>
          </a:p>
        </p:txBody>
      </p:sp>
      <p:sp>
        <p:nvSpPr>
          <p:cNvPr id="46" name="TextBox 52"/>
          <p:cNvSpPr txBox="1"/>
          <p:nvPr/>
        </p:nvSpPr>
        <p:spPr>
          <a:xfrm>
            <a:off x="2305715" y="1681497"/>
            <a:ext cx="472592" cy="348868"/>
          </a:xfrm>
          <a:prstGeom prst="rect">
            <a:avLst/>
          </a:prstGeom>
          <a:noFill/>
        </p:spPr>
        <p:txBody>
          <a:bodyPr wrap="none" rtlCol="0">
            <a:spAutoFit/>
          </a:bodyPr>
          <a:lstStyle/>
          <a:p>
            <a:r>
              <a:rPr lang="en-US" b="1" dirty="0" smtClean="0">
                <a:sym typeface="Wingdings"/>
              </a:rPr>
              <a:t></a:t>
            </a:r>
            <a:endParaRPr lang="en-US" b="1" dirty="0"/>
          </a:p>
        </p:txBody>
      </p:sp>
      <p:cxnSp>
        <p:nvCxnSpPr>
          <p:cNvPr id="47" name="Straight Arrow Connector 53"/>
          <p:cNvCxnSpPr>
            <a:stCxn id="46" idx="3"/>
          </p:cNvCxnSpPr>
          <p:nvPr/>
        </p:nvCxnSpPr>
        <p:spPr bwMode="auto">
          <a:xfrm flipV="1">
            <a:off x="2778307" y="1854819"/>
            <a:ext cx="3852430" cy="11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8" name="TextBox 54"/>
          <p:cNvSpPr txBox="1"/>
          <p:nvPr/>
        </p:nvSpPr>
        <p:spPr>
          <a:xfrm>
            <a:off x="2704203" y="1633364"/>
            <a:ext cx="3209694" cy="189602"/>
          </a:xfrm>
          <a:prstGeom prst="rect">
            <a:avLst/>
          </a:prstGeom>
          <a:noFill/>
        </p:spPr>
        <p:txBody>
          <a:bodyPr wrap="none" rtlCol="0">
            <a:spAutoFit/>
          </a:bodyPr>
          <a:lstStyle/>
          <a:p>
            <a:r>
              <a:rPr lang="en-US" sz="1000" dirty="0" smtClean="0"/>
              <a:t>I will start the exchange because I have router ID 172.16.5.1.</a:t>
            </a:r>
            <a:endParaRPr lang="en-US" sz="1000" dirty="0"/>
          </a:p>
        </p:txBody>
      </p:sp>
      <p:sp>
        <p:nvSpPr>
          <p:cNvPr id="49" name="TextBox 55"/>
          <p:cNvSpPr txBox="1"/>
          <p:nvPr/>
        </p:nvSpPr>
        <p:spPr>
          <a:xfrm>
            <a:off x="2328847" y="1910352"/>
            <a:ext cx="455520" cy="195290"/>
          </a:xfrm>
          <a:prstGeom prst="rect">
            <a:avLst/>
          </a:prstGeom>
          <a:noFill/>
        </p:spPr>
        <p:txBody>
          <a:bodyPr wrap="none" rtlCol="0">
            <a:spAutoFit/>
          </a:bodyPr>
          <a:lstStyle/>
          <a:p>
            <a:r>
              <a:rPr lang="en-US" sz="1050" b="1" dirty="0" smtClean="0"/>
              <a:t>Hello</a:t>
            </a:r>
            <a:endParaRPr lang="en-US" sz="1050" b="1" dirty="0"/>
          </a:p>
        </p:txBody>
      </p:sp>
      <p:cxnSp>
        <p:nvCxnSpPr>
          <p:cNvPr id="50" name="Straight Arrow Connector 57"/>
          <p:cNvCxnSpPr/>
          <p:nvPr/>
        </p:nvCxnSpPr>
        <p:spPr bwMode="auto">
          <a:xfrm flipV="1">
            <a:off x="2833301" y="2225973"/>
            <a:ext cx="3852430" cy="1111"/>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51" name="TextBox 58"/>
          <p:cNvSpPr txBox="1"/>
          <p:nvPr/>
        </p:nvSpPr>
        <p:spPr>
          <a:xfrm>
            <a:off x="3483089" y="1993404"/>
            <a:ext cx="3262330" cy="189602"/>
          </a:xfrm>
          <a:prstGeom prst="rect">
            <a:avLst/>
          </a:prstGeom>
          <a:noFill/>
        </p:spPr>
        <p:txBody>
          <a:bodyPr wrap="none" rtlCol="0">
            <a:spAutoFit/>
          </a:bodyPr>
          <a:lstStyle/>
          <a:p>
            <a:r>
              <a:rPr lang="en-US" sz="1000" dirty="0" smtClean="0"/>
              <a:t>No, I will start the exchange because I have a higher router ID.</a:t>
            </a:r>
            <a:endParaRPr lang="en-US" sz="1000" dirty="0"/>
          </a:p>
        </p:txBody>
      </p:sp>
      <p:sp>
        <p:nvSpPr>
          <p:cNvPr id="52" name="TextBox 60"/>
          <p:cNvSpPr txBox="1"/>
          <p:nvPr/>
        </p:nvSpPr>
        <p:spPr>
          <a:xfrm>
            <a:off x="7051736" y="1996255"/>
            <a:ext cx="472592" cy="348868"/>
          </a:xfrm>
          <a:prstGeom prst="rect">
            <a:avLst/>
          </a:prstGeom>
          <a:noFill/>
        </p:spPr>
        <p:txBody>
          <a:bodyPr wrap="none" rtlCol="0">
            <a:spAutoFit/>
          </a:bodyPr>
          <a:lstStyle/>
          <a:p>
            <a:r>
              <a:rPr lang="en-US" b="1" dirty="0" smtClean="0">
                <a:sym typeface="Wingdings"/>
              </a:rPr>
              <a:t></a:t>
            </a:r>
            <a:endParaRPr lang="en-US" b="1" dirty="0"/>
          </a:p>
        </p:txBody>
      </p:sp>
      <p:sp>
        <p:nvSpPr>
          <p:cNvPr id="53" name="TextBox 61"/>
          <p:cNvSpPr txBox="1"/>
          <p:nvPr/>
        </p:nvSpPr>
        <p:spPr>
          <a:xfrm>
            <a:off x="7068808" y="2235542"/>
            <a:ext cx="455520" cy="195290"/>
          </a:xfrm>
          <a:prstGeom prst="rect">
            <a:avLst/>
          </a:prstGeom>
          <a:noFill/>
        </p:spPr>
        <p:txBody>
          <a:bodyPr wrap="none" rtlCol="0">
            <a:spAutoFit/>
          </a:bodyPr>
          <a:lstStyle/>
          <a:p>
            <a:r>
              <a:rPr lang="en-US" sz="1050" b="1" dirty="0" smtClean="0"/>
              <a:t>Hello</a:t>
            </a:r>
            <a:endParaRPr lang="en-US" sz="1050" b="1" dirty="0"/>
          </a:p>
        </p:txBody>
      </p:sp>
      <p:cxnSp>
        <p:nvCxnSpPr>
          <p:cNvPr id="54" name="Straight Arrow Connector 26"/>
          <p:cNvCxnSpPr/>
          <p:nvPr/>
        </p:nvCxnSpPr>
        <p:spPr bwMode="auto">
          <a:xfrm flipV="1">
            <a:off x="2833301" y="2851868"/>
            <a:ext cx="3852430" cy="1111"/>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55" name="TextBox 27"/>
          <p:cNvSpPr txBox="1"/>
          <p:nvPr/>
        </p:nvSpPr>
        <p:spPr>
          <a:xfrm>
            <a:off x="4305859" y="2641476"/>
            <a:ext cx="2437218" cy="189602"/>
          </a:xfrm>
          <a:prstGeom prst="rect">
            <a:avLst/>
          </a:prstGeom>
          <a:noFill/>
        </p:spPr>
        <p:txBody>
          <a:bodyPr wrap="none" rtlCol="0">
            <a:spAutoFit/>
          </a:bodyPr>
          <a:lstStyle/>
          <a:p>
            <a:r>
              <a:rPr lang="en-US" sz="1000" dirty="0" smtClean="0"/>
              <a:t>Here is a summary of my link-state database.</a:t>
            </a:r>
            <a:endParaRPr lang="en-US" sz="1000" dirty="0"/>
          </a:p>
        </p:txBody>
      </p:sp>
      <p:sp>
        <p:nvSpPr>
          <p:cNvPr id="56" name="TextBox 28"/>
          <p:cNvSpPr txBox="1"/>
          <p:nvPr/>
        </p:nvSpPr>
        <p:spPr>
          <a:xfrm>
            <a:off x="7054919" y="2614342"/>
            <a:ext cx="472592" cy="348868"/>
          </a:xfrm>
          <a:prstGeom prst="rect">
            <a:avLst/>
          </a:prstGeom>
          <a:noFill/>
        </p:spPr>
        <p:txBody>
          <a:bodyPr wrap="none" rtlCol="0">
            <a:spAutoFit/>
          </a:bodyPr>
          <a:lstStyle/>
          <a:p>
            <a:r>
              <a:rPr lang="en-US" b="1" dirty="0" smtClean="0">
                <a:sym typeface="Wingdings"/>
              </a:rPr>
              <a:t></a:t>
            </a:r>
            <a:endParaRPr lang="en-US" b="1" dirty="0"/>
          </a:p>
        </p:txBody>
      </p:sp>
      <p:sp>
        <p:nvSpPr>
          <p:cNvPr id="57" name="TextBox 29"/>
          <p:cNvSpPr txBox="1"/>
          <p:nvPr/>
        </p:nvSpPr>
        <p:spPr>
          <a:xfrm>
            <a:off x="7075920" y="2865565"/>
            <a:ext cx="424223" cy="195290"/>
          </a:xfrm>
          <a:prstGeom prst="rect">
            <a:avLst/>
          </a:prstGeom>
          <a:noFill/>
        </p:spPr>
        <p:txBody>
          <a:bodyPr wrap="none" rtlCol="0">
            <a:spAutoFit/>
          </a:bodyPr>
          <a:lstStyle/>
          <a:p>
            <a:r>
              <a:rPr lang="en-US" sz="1050" b="1" dirty="0" smtClean="0"/>
              <a:t>DBD</a:t>
            </a:r>
            <a:endParaRPr lang="en-US" sz="1050" b="1" dirty="0"/>
          </a:p>
        </p:txBody>
      </p:sp>
      <p:sp>
        <p:nvSpPr>
          <p:cNvPr id="58" name="TextBox 30"/>
          <p:cNvSpPr txBox="1"/>
          <p:nvPr/>
        </p:nvSpPr>
        <p:spPr>
          <a:xfrm>
            <a:off x="2305715" y="2995876"/>
            <a:ext cx="472592" cy="348868"/>
          </a:xfrm>
          <a:prstGeom prst="rect">
            <a:avLst/>
          </a:prstGeom>
          <a:noFill/>
        </p:spPr>
        <p:txBody>
          <a:bodyPr wrap="none" rtlCol="0">
            <a:spAutoFit/>
          </a:bodyPr>
          <a:lstStyle/>
          <a:p>
            <a:r>
              <a:rPr lang="en-US" b="1" dirty="0" smtClean="0">
                <a:sym typeface="Wingdings"/>
              </a:rPr>
              <a:t></a:t>
            </a:r>
            <a:endParaRPr lang="en-US" b="1" dirty="0"/>
          </a:p>
        </p:txBody>
      </p:sp>
      <p:cxnSp>
        <p:nvCxnSpPr>
          <p:cNvPr id="59" name="Straight Arrow Connector 32"/>
          <p:cNvCxnSpPr>
            <a:stCxn id="58" idx="3"/>
          </p:cNvCxnSpPr>
          <p:nvPr/>
        </p:nvCxnSpPr>
        <p:spPr bwMode="auto">
          <a:xfrm flipV="1">
            <a:off x="2778307" y="3169198"/>
            <a:ext cx="3852430" cy="11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60" name="TextBox 34"/>
          <p:cNvSpPr txBox="1"/>
          <p:nvPr/>
        </p:nvSpPr>
        <p:spPr>
          <a:xfrm>
            <a:off x="2704203" y="2929508"/>
            <a:ext cx="2437217" cy="189602"/>
          </a:xfrm>
          <a:prstGeom prst="rect">
            <a:avLst/>
          </a:prstGeom>
          <a:noFill/>
        </p:spPr>
        <p:txBody>
          <a:bodyPr wrap="none" rtlCol="0">
            <a:spAutoFit/>
          </a:bodyPr>
          <a:lstStyle/>
          <a:p>
            <a:r>
              <a:rPr lang="en-US" sz="1000" dirty="0" smtClean="0"/>
              <a:t>Here is a summary of my link-state database.</a:t>
            </a:r>
            <a:endParaRPr lang="en-US" sz="1000" dirty="0"/>
          </a:p>
        </p:txBody>
      </p:sp>
      <p:sp>
        <p:nvSpPr>
          <p:cNvPr id="61" name="TextBox 35"/>
          <p:cNvSpPr txBox="1"/>
          <p:nvPr/>
        </p:nvSpPr>
        <p:spPr>
          <a:xfrm>
            <a:off x="2328847" y="3224731"/>
            <a:ext cx="424223" cy="195290"/>
          </a:xfrm>
          <a:prstGeom prst="rect">
            <a:avLst/>
          </a:prstGeom>
          <a:noFill/>
        </p:spPr>
        <p:txBody>
          <a:bodyPr wrap="none" rtlCol="0">
            <a:spAutoFit/>
          </a:bodyPr>
          <a:lstStyle/>
          <a:p>
            <a:r>
              <a:rPr lang="en-US" sz="1050" b="1" dirty="0" smtClean="0"/>
              <a:t>DBD</a:t>
            </a:r>
            <a:endParaRPr lang="en-US" sz="1050" b="1" dirty="0"/>
          </a:p>
        </p:txBody>
      </p:sp>
      <p:sp>
        <p:nvSpPr>
          <p:cNvPr id="62" name="TextBox 38"/>
          <p:cNvSpPr txBox="1"/>
          <p:nvPr/>
        </p:nvSpPr>
        <p:spPr>
          <a:xfrm>
            <a:off x="941365" y="2728104"/>
            <a:ext cx="1580094" cy="276999"/>
          </a:xfrm>
          <a:prstGeom prst="rect">
            <a:avLst/>
          </a:prstGeom>
          <a:solidFill>
            <a:schemeClr val="accent6">
              <a:lumMod val="60000"/>
              <a:lumOff val="40000"/>
            </a:schemeClr>
          </a:solidFill>
          <a:ln>
            <a:noFill/>
          </a:ln>
        </p:spPr>
        <p:txBody>
          <a:bodyPr wrap="square" rtlCol="0">
            <a:spAutoFit/>
          </a:bodyPr>
          <a:lstStyle/>
          <a:p>
            <a:r>
              <a:rPr lang="en-US" sz="1200" b="1" dirty="0" smtClean="0"/>
              <a:t>Exchange State</a:t>
            </a:r>
            <a:endParaRPr lang="en-US" sz="1200" b="1" dirty="0"/>
          </a:p>
        </p:txBody>
      </p:sp>
      <p:sp>
        <p:nvSpPr>
          <p:cNvPr id="63" name="TextBox 39"/>
          <p:cNvSpPr txBox="1"/>
          <p:nvPr/>
        </p:nvSpPr>
        <p:spPr>
          <a:xfrm>
            <a:off x="2327043" y="3454865"/>
            <a:ext cx="472592" cy="348868"/>
          </a:xfrm>
          <a:prstGeom prst="rect">
            <a:avLst/>
          </a:prstGeom>
          <a:noFill/>
        </p:spPr>
        <p:txBody>
          <a:bodyPr wrap="none" rtlCol="0">
            <a:spAutoFit/>
          </a:bodyPr>
          <a:lstStyle/>
          <a:p>
            <a:r>
              <a:rPr lang="en-US" b="1" dirty="0" smtClean="0">
                <a:sym typeface="Wingdings"/>
              </a:rPr>
              <a:t></a:t>
            </a:r>
            <a:endParaRPr lang="en-US" b="1" dirty="0"/>
          </a:p>
        </p:txBody>
      </p:sp>
      <p:cxnSp>
        <p:nvCxnSpPr>
          <p:cNvPr id="64" name="Straight Arrow Connector 40"/>
          <p:cNvCxnSpPr>
            <a:stCxn id="63" idx="3"/>
          </p:cNvCxnSpPr>
          <p:nvPr/>
        </p:nvCxnSpPr>
        <p:spPr bwMode="auto">
          <a:xfrm flipV="1">
            <a:off x="2799635" y="3628189"/>
            <a:ext cx="3831103" cy="1111"/>
          </a:xfrm>
          <a:prstGeom prst="straightConnector1">
            <a:avLst/>
          </a:prstGeom>
          <a:solidFill>
            <a:schemeClr val="accent1"/>
          </a:solidFill>
          <a:ln w="19050" cap="flat" cmpd="sng" algn="ctr">
            <a:solidFill>
              <a:schemeClr val="tx1"/>
            </a:solidFill>
            <a:prstDash val="solid"/>
            <a:round/>
            <a:headEnd type="arrow" w="med" len="med"/>
            <a:tailEnd type="arrow"/>
          </a:ln>
          <a:effectLst/>
        </p:spPr>
      </p:cxnSp>
      <p:sp>
        <p:nvSpPr>
          <p:cNvPr id="65" name="TextBox 41"/>
          <p:cNvSpPr txBox="1"/>
          <p:nvPr/>
        </p:nvSpPr>
        <p:spPr>
          <a:xfrm>
            <a:off x="2704203" y="3361556"/>
            <a:ext cx="3855844" cy="189602"/>
          </a:xfrm>
          <a:prstGeom prst="rect">
            <a:avLst/>
          </a:prstGeom>
          <a:noFill/>
        </p:spPr>
        <p:txBody>
          <a:bodyPr wrap="square" rtlCol="0">
            <a:spAutoFit/>
          </a:bodyPr>
          <a:lstStyle/>
          <a:p>
            <a:r>
              <a:rPr lang="en-US" sz="1000" dirty="0" smtClean="0"/>
              <a:t>Thanks for the information!</a:t>
            </a:r>
            <a:endParaRPr lang="en-US" sz="1000" dirty="0"/>
          </a:p>
        </p:txBody>
      </p:sp>
      <p:sp>
        <p:nvSpPr>
          <p:cNvPr id="66" name="TextBox 43"/>
          <p:cNvSpPr txBox="1"/>
          <p:nvPr/>
        </p:nvSpPr>
        <p:spPr>
          <a:xfrm>
            <a:off x="2295035" y="3683720"/>
            <a:ext cx="536609" cy="195290"/>
          </a:xfrm>
          <a:prstGeom prst="rect">
            <a:avLst/>
          </a:prstGeom>
          <a:noFill/>
        </p:spPr>
        <p:txBody>
          <a:bodyPr wrap="none" rtlCol="0">
            <a:spAutoFit/>
          </a:bodyPr>
          <a:lstStyle/>
          <a:p>
            <a:r>
              <a:rPr lang="en-US" sz="1050" b="1" dirty="0" smtClean="0"/>
              <a:t>LSAck</a:t>
            </a:r>
            <a:endParaRPr lang="en-US" sz="1050" b="1" dirty="0"/>
          </a:p>
        </p:txBody>
      </p:sp>
      <p:sp>
        <p:nvSpPr>
          <p:cNvPr id="67" name="TextBox 46"/>
          <p:cNvSpPr txBox="1"/>
          <p:nvPr/>
        </p:nvSpPr>
        <p:spPr>
          <a:xfrm>
            <a:off x="7046968" y="3372728"/>
            <a:ext cx="472592" cy="348868"/>
          </a:xfrm>
          <a:prstGeom prst="rect">
            <a:avLst/>
          </a:prstGeom>
          <a:noFill/>
        </p:spPr>
        <p:txBody>
          <a:bodyPr wrap="none" rtlCol="0">
            <a:spAutoFit/>
          </a:bodyPr>
          <a:lstStyle/>
          <a:p>
            <a:r>
              <a:rPr lang="en-US" b="1" dirty="0" smtClean="0">
                <a:sym typeface="Wingdings"/>
              </a:rPr>
              <a:t></a:t>
            </a:r>
            <a:endParaRPr lang="en-US" b="1" dirty="0"/>
          </a:p>
        </p:txBody>
      </p:sp>
      <p:sp>
        <p:nvSpPr>
          <p:cNvPr id="68" name="TextBox 47"/>
          <p:cNvSpPr txBox="1"/>
          <p:nvPr/>
        </p:nvSpPr>
        <p:spPr>
          <a:xfrm>
            <a:off x="6963534" y="3649588"/>
            <a:ext cx="536609" cy="195290"/>
          </a:xfrm>
          <a:prstGeom prst="rect">
            <a:avLst/>
          </a:prstGeom>
          <a:noFill/>
        </p:spPr>
        <p:txBody>
          <a:bodyPr wrap="none" rtlCol="0">
            <a:spAutoFit/>
          </a:bodyPr>
          <a:lstStyle/>
          <a:p>
            <a:r>
              <a:rPr lang="en-US" sz="1050" b="1" dirty="0" smtClean="0"/>
              <a:t>LSAck</a:t>
            </a:r>
            <a:endParaRPr lang="en-US" sz="1050" b="1" dirty="0"/>
          </a:p>
        </p:txBody>
      </p:sp>
      <p:sp>
        <p:nvSpPr>
          <p:cNvPr id="69" name="TextBox 48"/>
          <p:cNvSpPr txBox="1"/>
          <p:nvPr/>
        </p:nvSpPr>
        <p:spPr>
          <a:xfrm>
            <a:off x="941365" y="4219820"/>
            <a:ext cx="1355434" cy="276999"/>
          </a:xfrm>
          <a:prstGeom prst="rect">
            <a:avLst/>
          </a:prstGeom>
          <a:solidFill>
            <a:schemeClr val="accent6">
              <a:lumMod val="60000"/>
              <a:lumOff val="40000"/>
            </a:schemeClr>
          </a:solidFill>
          <a:ln>
            <a:noFill/>
          </a:ln>
        </p:spPr>
        <p:txBody>
          <a:bodyPr wrap="square" rtlCol="0">
            <a:spAutoFit/>
          </a:bodyPr>
          <a:lstStyle/>
          <a:p>
            <a:r>
              <a:rPr lang="en-US" sz="1200" b="1" dirty="0" smtClean="0"/>
              <a:t>Loading State</a:t>
            </a:r>
            <a:endParaRPr lang="en-US" sz="1200" b="1" dirty="0"/>
          </a:p>
        </p:txBody>
      </p:sp>
      <p:sp>
        <p:nvSpPr>
          <p:cNvPr id="70" name="TextBox 49"/>
          <p:cNvSpPr txBox="1"/>
          <p:nvPr/>
        </p:nvSpPr>
        <p:spPr>
          <a:xfrm>
            <a:off x="2316986" y="4205939"/>
            <a:ext cx="472592" cy="348868"/>
          </a:xfrm>
          <a:prstGeom prst="rect">
            <a:avLst/>
          </a:prstGeom>
          <a:noFill/>
        </p:spPr>
        <p:txBody>
          <a:bodyPr wrap="none" rtlCol="0">
            <a:spAutoFit/>
          </a:bodyPr>
          <a:lstStyle/>
          <a:p>
            <a:r>
              <a:rPr lang="en-US" b="1" dirty="0" smtClean="0">
                <a:sym typeface="Wingdings"/>
              </a:rPr>
              <a:t></a:t>
            </a:r>
            <a:endParaRPr lang="en-US" b="1" dirty="0"/>
          </a:p>
        </p:txBody>
      </p:sp>
      <p:cxnSp>
        <p:nvCxnSpPr>
          <p:cNvPr id="71" name="Straight Arrow Connector 50"/>
          <p:cNvCxnSpPr>
            <a:stCxn id="70" idx="3"/>
          </p:cNvCxnSpPr>
          <p:nvPr/>
        </p:nvCxnSpPr>
        <p:spPr bwMode="auto">
          <a:xfrm flipV="1">
            <a:off x="2789578" y="4379262"/>
            <a:ext cx="3852430" cy="11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2" name="TextBox 56"/>
          <p:cNvSpPr txBox="1"/>
          <p:nvPr/>
        </p:nvSpPr>
        <p:spPr>
          <a:xfrm>
            <a:off x="2715474" y="4199908"/>
            <a:ext cx="2726007" cy="189602"/>
          </a:xfrm>
          <a:prstGeom prst="rect">
            <a:avLst/>
          </a:prstGeom>
          <a:noFill/>
        </p:spPr>
        <p:txBody>
          <a:bodyPr wrap="none" rtlCol="0">
            <a:spAutoFit/>
          </a:bodyPr>
          <a:lstStyle/>
          <a:p>
            <a:r>
              <a:rPr lang="en-US" sz="1000" dirty="0" smtClean="0"/>
              <a:t>I need more information on the 172.16.6.0 network.</a:t>
            </a:r>
            <a:endParaRPr lang="en-US" sz="1000" dirty="0"/>
          </a:p>
        </p:txBody>
      </p:sp>
      <p:sp>
        <p:nvSpPr>
          <p:cNvPr id="73" name="TextBox 59"/>
          <p:cNvSpPr txBox="1"/>
          <p:nvPr/>
        </p:nvSpPr>
        <p:spPr>
          <a:xfrm>
            <a:off x="2340118" y="4434794"/>
            <a:ext cx="402884" cy="195290"/>
          </a:xfrm>
          <a:prstGeom prst="rect">
            <a:avLst/>
          </a:prstGeom>
          <a:noFill/>
        </p:spPr>
        <p:txBody>
          <a:bodyPr wrap="none" rtlCol="0">
            <a:spAutoFit/>
          </a:bodyPr>
          <a:lstStyle/>
          <a:p>
            <a:r>
              <a:rPr lang="en-US" sz="1050" b="1" dirty="0" err="1" smtClean="0"/>
              <a:t>LSR</a:t>
            </a:r>
            <a:endParaRPr lang="en-US" sz="1050" b="1" dirty="0"/>
          </a:p>
        </p:txBody>
      </p:sp>
      <p:cxnSp>
        <p:nvCxnSpPr>
          <p:cNvPr id="74" name="Straight Arrow Connector 66"/>
          <p:cNvCxnSpPr/>
          <p:nvPr/>
        </p:nvCxnSpPr>
        <p:spPr bwMode="auto">
          <a:xfrm flipV="1">
            <a:off x="2844572" y="4781710"/>
            <a:ext cx="3852430" cy="1111"/>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75" name="TextBox 67"/>
          <p:cNvSpPr txBox="1"/>
          <p:nvPr/>
        </p:nvSpPr>
        <p:spPr>
          <a:xfrm>
            <a:off x="4917001" y="4513684"/>
            <a:ext cx="1909428" cy="189602"/>
          </a:xfrm>
          <a:prstGeom prst="rect">
            <a:avLst/>
          </a:prstGeom>
          <a:noFill/>
        </p:spPr>
        <p:txBody>
          <a:bodyPr wrap="none" rtlCol="0">
            <a:spAutoFit/>
          </a:bodyPr>
          <a:lstStyle/>
          <a:p>
            <a:r>
              <a:rPr lang="en-US" sz="1000" dirty="0" smtClean="0"/>
              <a:t>Here is the entry for 172.16.6.0/24.</a:t>
            </a:r>
            <a:endParaRPr lang="en-US" sz="1000" dirty="0"/>
          </a:p>
        </p:txBody>
      </p:sp>
      <p:sp>
        <p:nvSpPr>
          <p:cNvPr id="76" name="TextBox 68"/>
          <p:cNvSpPr txBox="1"/>
          <p:nvPr/>
        </p:nvSpPr>
        <p:spPr>
          <a:xfrm>
            <a:off x="7020272" y="4551992"/>
            <a:ext cx="472592" cy="348868"/>
          </a:xfrm>
          <a:prstGeom prst="rect">
            <a:avLst/>
          </a:prstGeom>
          <a:noFill/>
        </p:spPr>
        <p:txBody>
          <a:bodyPr wrap="none" rtlCol="0">
            <a:spAutoFit/>
          </a:bodyPr>
          <a:lstStyle/>
          <a:p>
            <a:r>
              <a:rPr lang="en-US" b="1" dirty="0" smtClean="0">
                <a:sym typeface="Wingdings"/>
              </a:rPr>
              <a:t></a:t>
            </a:r>
            <a:endParaRPr lang="en-US" b="1" dirty="0"/>
          </a:p>
        </p:txBody>
      </p:sp>
      <p:sp>
        <p:nvSpPr>
          <p:cNvPr id="77" name="TextBox 69"/>
          <p:cNvSpPr txBox="1"/>
          <p:nvPr/>
        </p:nvSpPr>
        <p:spPr>
          <a:xfrm>
            <a:off x="7020272" y="4822450"/>
            <a:ext cx="402884" cy="195290"/>
          </a:xfrm>
          <a:prstGeom prst="rect">
            <a:avLst/>
          </a:prstGeom>
          <a:noFill/>
        </p:spPr>
        <p:txBody>
          <a:bodyPr wrap="none" rtlCol="0">
            <a:spAutoFit/>
          </a:bodyPr>
          <a:lstStyle/>
          <a:p>
            <a:r>
              <a:rPr lang="en-US" sz="1050" b="1" dirty="0" smtClean="0"/>
              <a:t>LSU</a:t>
            </a:r>
            <a:endParaRPr lang="en-US" sz="1050" b="1" dirty="0"/>
          </a:p>
        </p:txBody>
      </p:sp>
      <p:sp>
        <p:nvSpPr>
          <p:cNvPr id="78" name="TextBox 70"/>
          <p:cNvSpPr txBox="1"/>
          <p:nvPr/>
        </p:nvSpPr>
        <p:spPr>
          <a:xfrm>
            <a:off x="2327043" y="4925718"/>
            <a:ext cx="472592" cy="348868"/>
          </a:xfrm>
          <a:prstGeom prst="rect">
            <a:avLst/>
          </a:prstGeom>
          <a:noFill/>
        </p:spPr>
        <p:txBody>
          <a:bodyPr wrap="none" rtlCol="0">
            <a:spAutoFit/>
          </a:bodyPr>
          <a:lstStyle/>
          <a:p>
            <a:r>
              <a:rPr lang="en-US" b="1" dirty="0" smtClean="0">
                <a:sym typeface="Wingdings"/>
              </a:rPr>
              <a:t></a:t>
            </a:r>
            <a:endParaRPr lang="en-US" b="1" dirty="0"/>
          </a:p>
        </p:txBody>
      </p:sp>
      <p:cxnSp>
        <p:nvCxnSpPr>
          <p:cNvPr id="79" name="Straight Arrow Connector 71"/>
          <p:cNvCxnSpPr>
            <a:stCxn id="78" idx="3"/>
          </p:cNvCxnSpPr>
          <p:nvPr/>
        </p:nvCxnSpPr>
        <p:spPr bwMode="auto">
          <a:xfrm flipV="1">
            <a:off x="2799635" y="5099042"/>
            <a:ext cx="3831103" cy="11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0" name="TextBox 72"/>
          <p:cNvSpPr txBox="1"/>
          <p:nvPr/>
        </p:nvSpPr>
        <p:spPr>
          <a:xfrm>
            <a:off x="2704203" y="4926182"/>
            <a:ext cx="3855844" cy="189602"/>
          </a:xfrm>
          <a:prstGeom prst="rect">
            <a:avLst/>
          </a:prstGeom>
          <a:noFill/>
        </p:spPr>
        <p:txBody>
          <a:bodyPr wrap="square" rtlCol="0">
            <a:spAutoFit/>
          </a:bodyPr>
          <a:lstStyle/>
          <a:p>
            <a:pPr algn="l"/>
            <a:r>
              <a:rPr lang="en-US" sz="1000" dirty="0" smtClean="0"/>
              <a:t>Thanks for the information!</a:t>
            </a:r>
            <a:endParaRPr lang="en-US" sz="1000" dirty="0"/>
          </a:p>
        </p:txBody>
      </p:sp>
      <p:sp>
        <p:nvSpPr>
          <p:cNvPr id="81" name="TextBox 73"/>
          <p:cNvSpPr txBox="1"/>
          <p:nvPr/>
        </p:nvSpPr>
        <p:spPr>
          <a:xfrm>
            <a:off x="2295035" y="5154573"/>
            <a:ext cx="536609" cy="195290"/>
          </a:xfrm>
          <a:prstGeom prst="rect">
            <a:avLst/>
          </a:prstGeom>
          <a:noFill/>
        </p:spPr>
        <p:txBody>
          <a:bodyPr wrap="none" rtlCol="0">
            <a:spAutoFit/>
          </a:bodyPr>
          <a:lstStyle/>
          <a:p>
            <a:r>
              <a:rPr lang="en-US" sz="1050" b="1" dirty="0" smtClean="0"/>
              <a:t>LSAck</a:t>
            </a:r>
            <a:endParaRPr lang="en-US" sz="1050" b="1" dirty="0"/>
          </a:p>
        </p:txBody>
      </p:sp>
      <p:sp>
        <p:nvSpPr>
          <p:cNvPr id="82" name="TextBox 76"/>
          <p:cNvSpPr txBox="1"/>
          <p:nvPr/>
        </p:nvSpPr>
        <p:spPr>
          <a:xfrm>
            <a:off x="941365" y="5315136"/>
            <a:ext cx="1355434" cy="276999"/>
          </a:xfrm>
          <a:prstGeom prst="rect">
            <a:avLst/>
          </a:prstGeom>
          <a:solidFill>
            <a:schemeClr val="accent6">
              <a:lumMod val="60000"/>
              <a:lumOff val="40000"/>
            </a:schemeClr>
          </a:solidFill>
          <a:ln>
            <a:noFill/>
          </a:ln>
        </p:spPr>
        <p:txBody>
          <a:bodyPr wrap="square" rtlCol="0">
            <a:spAutoFit/>
          </a:bodyPr>
          <a:lstStyle/>
          <a:p>
            <a:r>
              <a:rPr lang="en-US" sz="1200" b="1" dirty="0" smtClean="0"/>
              <a:t>Full State</a:t>
            </a:r>
            <a:endParaRPr lang="en-US" sz="1200" b="1" dirty="0"/>
          </a:p>
        </p:txBody>
      </p:sp>
      <p:pic>
        <p:nvPicPr>
          <p:cNvPr id="85" name="Image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6360" y="1298142"/>
            <a:ext cx="518599" cy="344106"/>
          </a:xfrm>
          <a:prstGeom prst="rect">
            <a:avLst/>
          </a:prstGeom>
        </p:spPr>
      </p:pic>
      <p:pic>
        <p:nvPicPr>
          <p:cNvPr id="86" name="Imag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9918" y="1266709"/>
            <a:ext cx="518599" cy="344106"/>
          </a:xfrm>
          <a:prstGeom prst="rect">
            <a:avLst/>
          </a:prstGeom>
        </p:spPr>
      </p:pic>
      <p:sp>
        <p:nvSpPr>
          <p:cNvPr id="87" name="ZoneTexte 86"/>
          <p:cNvSpPr txBox="1"/>
          <p:nvPr/>
        </p:nvSpPr>
        <p:spPr>
          <a:xfrm>
            <a:off x="1680933" y="1334645"/>
            <a:ext cx="365806" cy="261610"/>
          </a:xfrm>
          <a:prstGeom prst="rect">
            <a:avLst/>
          </a:prstGeom>
          <a:noFill/>
        </p:spPr>
        <p:txBody>
          <a:bodyPr wrap="none" rtlCol="0">
            <a:spAutoFit/>
          </a:bodyPr>
          <a:lstStyle/>
          <a:p>
            <a:r>
              <a:rPr lang="fr-FR" sz="1100" dirty="0" smtClean="0"/>
              <a:t>R1</a:t>
            </a:r>
            <a:endParaRPr lang="fr-FR" sz="1100" dirty="0"/>
          </a:p>
        </p:txBody>
      </p:sp>
      <p:sp>
        <p:nvSpPr>
          <p:cNvPr id="88" name="ZoneTexte 87"/>
          <p:cNvSpPr txBox="1"/>
          <p:nvPr/>
        </p:nvSpPr>
        <p:spPr>
          <a:xfrm>
            <a:off x="7091652" y="1301761"/>
            <a:ext cx="365806" cy="261610"/>
          </a:xfrm>
          <a:prstGeom prst="rect">
            <a:avLst/>
          </a:prstGeom>
          <a:noFill/>
        </p:spPr>
        <p:txBody>
          <a:bodyPr wrap="none" rtlCol="0">
            <a:spAutoFit/>
          </a:bodyPr>
          <a:lstStyle/>
          <a:p>
            <a:r>
              <a:rPr lang="fr-FR" sz="1100" dirty="0" smtClean="0"/>
              <a:t>R2</a:t>
            </a:r>
            <a:endParaRPr lang="fr-FR" sz="1100" dirty="0"/>
          </a:p>
        </p:txBody>
      </p:sp>
    </p:spTree>
    <p:extLst>
      <p:ext uri="{BB962C8B-B14F-4D97-AF65-F5344CB8AC3E}">
        <p14:creationId xmlns:p14="http://schemas.microsoft.com/office/powerpoint/2010/main" val="96933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62" y="1369632"/>
            <a:ext cx="3825807" cy="2130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8" y="3568031"/>
            <a:ext cx="3825807" cy="208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870"/>
          <a:stretch/>
        </p:blipFill>
        <p:spPr bwMode="auto">
          <a:xfrm>
            <a:off x="4458906" y="1633364"/>
            <a:ext cx="3698592" cy="3373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re 10"/>
          <p:cNvSpPr>
            <a:spLocks noGrp="1"/>
          </p:cNvSpPr>
          <p:nvPr>
            <p:ph type="title"/>
          </p:nvPr>
        </p:nvSpPr>
        <p:spPr/>
        <p:txBody>
          <a:bodyPr>
            <a:normAutofit fontScale="90000"/>
          </a:bodyPr>
          <a:lstStyle/>
          <a:p>
            <a:r>
              <a:rPr lang="fr-CA" dirty="0" smtClean="0"/>
              <a:t>Travail demandé (avec </a:t>
            </a:r>
            <a:r>
              <a:rPr lang="fr-CA" dirty="0" err="1" smtClean="0"/>
              <a:t>packet</a:t>
            </a:r>
            <a:r>
              <a:rPr lang="fr-CA" dirty="0" smtClean="0"/>
              <a:t> tracer ou GNS3)</a:t>
            </a:r>
            <a:br>
              <a:rPr lang="fr-CA" dirty="0" smtClean="0"/>
            </a:br>
            <a:r>
              <a:rPr lang="fr-CA" dirty="0" smtClean="0"/>
              <a:t>Configuration d’OSPF à zone unique</a:t>
            </a:r>
            <a:endParaRPr lang="fr-FR"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33</a:t>
            </a:fld>
            <a:endParaRPr lang="fr-BE" dirty="0"/>
          </a:p>
        </p:txBody>
      </p:sp>
    </p:spTree>
    <p:extLst>
      <p:ext uri="{BB962C8B-B14F-4D97-AF65-F5344CB8AC3E}">
        <p14:creationId xmlns:p14="http://schemas.microsoft.com/office/powerpoint/2010/main" val="1319727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13738" y="2425452"/>
            <a:ext cx="3486417" cy="3055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579" y="1479580"/>
            <a:ext cx="5107758" cy="1212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322" name="Rectangle 2"/>
          <p:cNvSpPr>
            <a:spLocks noGrp="1" noChangeArrowheads="1"/>
          </p:cNvSpPr>
          <p:nvPr>
            <p:ph type="title"/>
          </p:nvPr>
        </p:nvSpPr>
        <p:spPr/>
        <p:txBody>
          <a:bodyPr>
            <a:normAutofit fontScale="90000"/>
          </a:bodyPr>
          <a:lstStyle/>
          <a:p>
            <a:r>
              <a:rPr lang="fr-CA" dirty="0" smtClean="0"/>
              <a:t>Travail demandé (avec </a:t>
            </a:r>
            <a:r>
              <a:rPr lang="fr-CA" dirty="0" err="1" smtClean="0"/>
              <a:t>Packet</a:t>
            </a:r>
            <a:r>
              <a:rPr lang="fr-CA" dirty="0" smtClean="0"/>
              <a:t> Tracer ou gns3)</a:t>
            </a:r>
            <a:br>
              <a:rPr lang="fr-CA" dirty="0" smtClean="0"/>
            </a:br>
            <a:r>
              <a:rPr lang="fr-CA" dirty="0" smtClean="0"/>
              <a:t>Vérification d’OSPF à zone unique</a:t>
            </a:r>
            <a:endParaRPr lang="en-US" dirty="0"/>
          </a:p>
        </p:txBody>
      </p: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824" y="1322255"/>
            <a:ext cx="26670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579" y="2972436"/>
            <a:ext cx="3698902" cy="259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579" y="2744915"/>
            <a:ext cx="3333750" cy="198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Connecteur droit 9"/>
          <p:cNvCxnSpPr/>
          <p:nvPr/>
        </p:nvCxnSpPr>
        <p:spPr bwMode="auto">
          <a:xfrm>
            <a:off x="1455761" y="3798627"/>
            <a:ext cx="648269" cy="0"/>
          </a:xfrm>
          <a:prstGeom prst="line">
            <a:avLst/>
          </a:prstGeom>
          <a:solidFill>
            <a:schemeClr val="accent1"/>
          </a:solidFill>
          <a:ln w="9525" cap="flat" cmpd="sng" algn="ctr">
            <a:solidFill>
              <a:srgbClr val="00B0F0"/>
            </a:solidFill>
            <a:prstDash val="solid"/>
            <a:round/>
            <a:headEnd type="none" w="med" len="med"/>
            <a:tailEnd type="none" w="med" len="med"/>
          </a:ln>
          <a:effectLst/>
        </p:spPr>
      </p:cxnSp>
      <p:sp>
        <p:nvSpPr>
          <p:cNvPr id="9" name="Espace réservé du numéro de diapositive 8"/>
          <p:cNvSpPr>
            <a:spLocks noGrp="1"/>
          </p:cNvSpPr>
          <p:nvPr>
            <p:ph type="sldNum" sz="quarter" idx="12"/>
          </p:nvPr>
        </p:nvSpPr>
        <p:spPr/>
        <p:txBody>
          <a:bodyPr/>
          <a:lstStyle/>
          <a:p>
            <a:fld id="{CF4668DC-857F-487D-BFFA-8C0CA5037977}" type="slidenum">
              <a:rPr lang="fr-BE" smtClean="0"/>
              <a:t>34</a:t>
            </a:fld>
            <a:endParaRPr lang="fr-BE" dirty="0"/>
          </a:p>
        </p:txBody>
      </p:sp>
    </p:spTree>
    <p:extLst>
      <p:ext uri="{BB962C8B-B14F-4D97-AF65-F5344CB8AC3E}">
        <p14:creationId xmlns:p14="http://schemas.microsoft.com/office/powerpoint/2010/main" val="370995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fr-FR" dirty="0" smtClean="0"/>
              <a:t>Travail demandé (avec </a:t>
            </a:r>
            <a:r>
              <a:rPr lang="fr-FR" dirty="0" err="1" smtClean="0"/>
              <a:t>packet</a:t>
            </a:r>
            <a:r>
              <a:rPr lang="fr-FR" dirty="0" smtClean="0"/>
              <a:t> tracer ou gns3)</a:t>
            </a:r>
            <a:br>
              <a:rPr lang="fr-FR" dirty="0" smtClean="0"/>
            </a:br>
            <a:r>
              <a:rPr lang="fr-FR" dirty="0" smtClean="0"/>
              <a:t>Vérification d’OSPF à zone unique</a:t>
            </a:r>
            <a:endParaRPr lang="fr-FR"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35</a:t>
            </a:fld>
            <a:endParaRPr lang="fr-BE"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77380"/>
            <a:ext cx="4498483" cy="3757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563067"/>
            <a:ext cx="3667125" cy="21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173568" y="2128420"/>
            <a:ext cx="3486417" cy="3055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298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251520" y="1548378"/>
            <a:ext cx="3869402" cy="3410744"/>
            <a:chOff x="4401758" y="1562399"/>
            <a:chExt cx="4643282" cy="4092893"/>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758" y="1562399"/>
              <a:ext cx="4643282" cy="4092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4" name="Groupe 33"/>
            <p:cNvGrpSpPr/>
            <p:nvPr/>
          </p:nvGrpSpPr>
          <p:grpSpPr>
            <a:xfrm>
              <a:off x="4633131" y="1978925"/>
              <a:ext cx="4224266" cy="3215612"/>
              <a:chOff x="4633131" y="1978925"/>
              <a:chExt cx="4224266" cy="3215612"/>
            </a:xfrm>
          </p:grpSpPr>
          <p:cxnSp>
            <p:nvCxnSpPr>
              <p:cNvPr id="5" name="Connecteur droit 4"/>
              <p:cNvCxnSpPr/>
              <p:nvPr/>
            </p:nvCxnSpPr>
            <p:spPr bwMode="auto">
              <a:xfrm>
                <a:off x="4633131" y="1978925"/>
                <a:ext cx="2873138" cy="0"/>
              </a:xfrm>
              <a:prstGeom prst="line">
                <a:avLst/>
              </a:prstGeom>
              <a:solidFill>
                <a:schemeClr val="accent1"/>
              </a:solidFill>
              <a:ln w="15875" cap="flat" cmpd="sng" algn="ctr">
                <a:solidFill>
                  <a:srgbClr val="FF0000"/>
                </a:solidFill>
                <a:prstDash val="solid"/>
                <a:round/>
                <a:headEnd type="none" w="med" len="med"/>
                <a:tailEnd type="none" w="med" len="med"/>
              </a:ln>
              <a:effectLst/>
            </p:spPr>
          </p:cxnSp>
          <p:cxnSp>
            <p:nvCxnSpPr>
              <p:cNvPr id="7" name="Connecteur droit 6"/>
              <p:cNvCxnSpPr/>
              <p:nvPr/>
            </p:nvCxnSpPr>
            <p:spPr bwMode="auto">
              <a:xfrm>
                <a:off x="5650173" y="2333767"/>
                <a:ext cx="1173708" cy="27296"/>
              </a:xfrm>
              <a:prstGeom prst="line">
                <a:avLst/>
              </a:prstGeom>
              <a:solidFill>
                <a:schemeClr val="accent1"/>
              </a:solidFill>
              <a:ln w="15875" cap="flat" cmpd="sng" algn="ctr">
                <a:solidFill>
                  <a:srgbClr val="FF0000"/>
                </a:solidFill>
                <a:prstDash val="solid"/>
                <a:round/>
                <a:headEnd type="none" w="med" len="med"/>
                <a:tailEnd type="none" w="med" len="med"/>
              </a:ln>
              <a:effectLst/>
            </p:spPr>
          </p:cxnSp>
          <p:cxnSp>
            <p:nvCxnSpPr>
              <p:cNvPr id="9" name="Connecteur droit 8"/>
              <p:cNvCxnSpPr/>
              <p:nvPr/>
            </p:nvCxnSpPr>
            <p:spPr bwMode="auto">
              <a:xfrm>
                <a:off x="6237027" y="2715904"/>
                <a:ext cx="1392072" cy="13648"/>
              </a:xfrm>
              <a:prstGeom prst="line">
                <a:avLst/>
              </a:prstGeom>
              <a:solidFill>
                <a:schemeClr val="accent1"/>
              </a:solidFill>
              <a:ln w="15875" cap="flat" cmpd="sng" algn="ctr">
                <a:solidFill>
                  <a:srgbClr val="FF0000"/>
                </a:solidFill>
                <a:prstDash val="solid"/>
                <a:round/>
                <a:headEnd type="none" w="med" len="med"/>
                <a:tailEnd type="none" w="med" len="med"/>
              </a:ln>
              <a:effectLst/>
            </p:spPr>
          </p:cxnSp>
          <p:cxnSp>
            <p:nvCxnSpPr>
              <p:cNvPr id="11" name="Connecteur droit 10"/>
              <p:cNvCxnSpPr/>
              <p:nvPr/>
            </p:nvCxnSpPr>
            <p:spPr bwMode="auto">
              <a:xfrm>
                <a:off x="4633131" y="2961564"/>
                <a:ext cx="2873138" cy="0"/>
              </a:xfrm>
              <a:prstGeom prst="line">
                <a:avLst/>
              </a:prstGeom>
              <a:solidFill>
                <a:schemeClr val="accent1"/>
              </a:solidFill>
              <a:ln w="15875" cap="flat" cmpd="sng" algn="ctr">
                <a:solidFill>
                  <a:srgbClr val="FF0000"/>
                </a:solidFill>
                <a:prstDash val="solid"/>
                <a:round/>
                <a:headEnd type="none" w="med" len="med"/>
                <a:tailEnd type="none" w="med" len="med"/>
              </a:ln>
              <a:effectLst/>
            </p:spPr>
          </p:cxnSp>
          <p:cxnSp>
            <p:nvCxnSpPr>
              <p:cNvPr id="13" name="Connecteur droit 12"/>
              <p:cNvCxnSpPr/>
              <p:nvPr/>
            </p:nvCxnSpPr>
            <p:spPr bwMode="auto">
              <a:xfrm>
                <a:off x="8379725" y="2333767"/>
                <a:ext cx="477672" cy="13648"/>
              </a:xfrm>
              <a:prstGeom prst="line">
                <a:avLst/>
              </a:prstGeom>
              <a:solidFill>
                <a:schemeClr val="accent1"/>
              </a:solidFill>
              <a:ln w="15875" cap="flat" cmpd="sng" algn="ctr">
                <a:solidFill>
                  <a:srgbClr val="FF0000"/>
                </a:solidFill>
                <a:prstDash val="solid"/>
                <a:round/>
                <a:headEnd type="none" w="med" len="med"/>
                <a:tailEnd type="none" w="med" len="med"/>
              </a:ln>
              <a:effectLst/>
            </p:spPr>
          </p:cxnSp>
          <p:cxnSp>
            <p:nvCxnSpPr>
              <p:cNvPr id="15" name="Connecteur droit 14"/>
              <p:cNvCxnSpPr/>
              <p:nvPr/>
            </p:nvCxnSpPr>
            <p:spPr bwMode="auto">
              <a:xfrm>
                <a:off x="4633131" y="4708478"/>
                <a:ext cx="2299932" cy="13647"/>
              </a:xfrm>
              <a:prstGeom prst="line">
                <a:avLst/>
              </a:prstGeom>
              <a:solidFill>
                <a:schemeClr val="accent1"/>
              </a:solidFill>
              <a:ln w="15875" cap="flat" cmpd="sng" algn="ctr">
                <a:solidFill>
                  <a:srgbClr val="FF0000"/>
                </a:solidFill>
                <a:prstDash val="solid"/>
                <a:round/>
                <a:headEnd type="none" w="med" len="med"/>
                <a:tailEnd type="none" w="med" len="med"/>
              </a:ln>
              <a:effectLst/>
            </p:spPr>
          </p:cxnSp>
          <p:cxnSp>
            <p:nvCxnSpPr>
              <p:cNvPr id="17" name="Connecteur droit 16"/>
              <p:cNvCxnSpPr/>
              <p:nvPr/>
            </p:nvCxnSpPr>
            <p:spPr bwMode="auto">
              <a:xfrm>
                <a:off x="4633131" y="2333767"/>
                <a:ext cx="921508" cy="0"/>
              </a:xfrm>
              <a:prstGeom prst="line">
                <a:avLst/>
              </a:prstGeom>
              <a:solidFill>
                <a:schemeClr val="accent1"/>
              </a:solidFill>
              <a:ln w="15875" cap="flat" cmpd="sng" algn="ctr">
                <a:solidFill>
                  <a:srgbClr val="FF0000"/>
                </a:solidFill>
                <a:prstDash val="solid"/>
                <a:round/>
                <a:headEnd type="none" w="med" len="med"/>
                <a:tailEnd type="none" w="med" len="med"/>
              </a:ln>
              <a:effectLst/>
            </p:spPr>
          </p:cxnSp>
          <p:cxnSp>
            <p:nvCxnSpPr>
              <p:cNvPr id="25" name="Connecteur droit 24"/>
              <p:cNvCxnSpPr/>
              <p:nvPr/>
            </p:nvCxnSpPr>
            <p:spPr bwMode="auto">
              <a:xfrm>
                <a:off x="5279480" y="5066448"/>
                <a:ext cx="1249054" cy="0"/>
              </a:xfrm>
              <a:prstGeom prst="line">
                <a:avLst/>
              </a:prstGeom>
              <a:solidFill>
                <a:schemeClr val="accent1"/>
              </a:solidFill>
              <a:ln w="15875" cap="flat" cmpd="sng" algn="ctr">
                <a:solidFill>
                  <a:srgbClr val="FF0000"/>
                </a:solidFill>
                <a:prstDash val="solid"/>
                <a:round/>
                <a:headEnd type="none" w="med" len="med"/>
                <a:tailEnd type="none" w="med" len="med"/>
              </a:ln>
              <a:effectLst/>
            </p:spPr>
          </p:cxnSp>
          <p:cxnSp>
            <p:nvCxnSpPr>
              <p:cNvPr id="28" name="Connecteur droit 27"/>
              <p:cNvCxnSpPr/>
              <p:nvPr/>
            </p:nvCxnSpPr>
            <p:spPr bwMode="auto">
              <a:xfrm>
                <a:off x="6933063" y="5099003"/>
                <a:ext cx="1685498" cy="0"/>
              </a:xfrm>
              <a:prstGeom prst="line">
                <a:avLst/>
              </a:prstGeom>
              <a:solidFill>
                <a:schemeClr val="accent1"/>
              </a:solidFill>
              <a:ln w="15875" cap="flat" cmpd="sng" algn="ctr">
                <a:solidFill>
                  <a:srgbClr val="FF0000"/>
                </a:solidFill>
                <a:prstDash val="solid"/>
                <a:round/>
                <a:headEnd type="none" w="med" len="med"/>
                <a:tailEnd type="none" w="med" len="med"/>
              </a:ln>
              <a:effectLst/>
            </p:spPr>
          </p:cxnSp>
          <p:cxnSp>
            <p:nvCxnSpPr>
              <p:cNvPr id="30" name="Connecteur droit 29"/>
              <p:cNvCxnSpPr/>
              <p:nvPr/>
            </p:nvCxnSpPr>
            <p:spPr bwMode="auto">
              <a:xfrm>
                <a:off x="4981433" y="5194537"/>
                <a:ext cx="298047" cy="0"/>
              </a:xfrm>
              <a:prstGeom prst="line">
                <a:avLst/>
              </a:prstGeom>
              <a:solidFill>
                <a:schemeClr val="accent1"/>
              </a:solidFill>
              <a:ln w="15875" cap="flat" cmpd="sng" algn="ctr">
                <a:solidFill>
                  <a:srgbClr val="FF0000"/>
                </a:solidFill>
                <a:prstDash val="solid"/>
                <a:round/>
                <a:headEnd type="none" w="med" len="med"/>
                <a:tailEnd type="none" w="med" len="med"/>
              </a:ln>
              <a:effectLst/>
            </p:spPr>
          </p:cxnSp>
          <p:cxnSp>
            <p:nvCxnSpPr>
              <p:cNvPr id="33" name="Connecteur droit 32"/>
              <p:cNvCxnSpPr/>
              <p:nvPr/>
            </p:nvCxnSpPr>
            <p:spPr bwMode="auto">
              <a:xfrm>
                <a:off x="6878472" y="2333767"/>
                <a:ext cx="1351128" cy="27296"/>
              </a:xfrm>
              <a:prstGeom prst="line">
                <a:avLst/>
              </a:prstGeom>
              <a:solidFill>
                <a:schemeClr val="accent1"/>
              </a:solidFill>
              <a:ln w="15875" cap="flat" cmpd="sng" algn="ctr">
                <a:solidFill>
                  <a:srgbClr val="FF0000"/>
                </a:solidFill>
                <a:prstDash val="solid"/>
                <a:round/>
                <a:headEnd type="none" w="med" len="med"/>
                <a:tailEnd type="none" w="med" len="med"/>
              </a:ln>
              <a:effectLst/>
            </p:spPr>
          </p:cxnSp>
        </p:grpSp>
      </p:grpSp>
      <p:sp>
        <p:nvSpPr>
          <p:cNvPr id="56322" name="Rectangle 2"/>
          <p:cNvSpPr>
            <a:spLocks noGrp="1" noChangeArrowheads="1"/>
          </p:cNvSpPr>
          <p:nvPr>
            <p:ph type="title"/>
          </p:nvPr>
        </p:nvSpPr>
        <p:spPr/>
        <p:txBody>
          <a:bodyPr>
            <a:normAutofit fontScale="90000"/>
          </a:bodyPr>
          <a:lstStyle/>
          <a:p>
            <a:r>
              <a:rPr lang="fr-CA" smtClean="0"/>
              <a:t>Travail demandé</a:t>
            </a:r>
            <a:br>
              <a:rPr lang="fr-CA" smtClean="0"/>
            </a:br>
            <a:r>
              <a:rPr lang="fr-CA" smtClean="0"/>
              <a:t>Vérification d’OSPF à zone unique</a:t>
            </a:r>
            <a:endParaRPr lang="en-US"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pPr/>
              <a:t>36</a:t>
            </a:fld>
            <a:endParaRPr lang="fr-BE"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270000"/>
            <a:ext cx="2214563"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7300" y="5047001"/>
            <a:ext cx="2984844" cy="383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2110" t="11424" b="5904"/>
          <a:stretch/>
        </p:blipFill>
        <p:spPr bwMode="auto">
          <a:xfrm>
            <a:off x="4355975" y="4585692"/>
            <a:ext cx="4440801" cy="1008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200383" y="1390490"/>
            <a:ext cx="3486417" cy="3055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25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fr-CA" smtClean="0"/>
              <a:t>Types de réseaux OSPF</a:t>
            </a:r>
            <a:endParaRPr lang="fr-CA"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pPr/>
              <a:t>37</a:t>
            </a:fld>
            <a:endParaRPr lang="fr-BE" dirty="0"/>
          </a:p>
        </p:txBody>
      </p:sp>
      <p:graphicFrame>
        <p:nvGraphicFramePr>
          <p:cNvPr id="3" name="Tableau 2"/>
          <p:cNvGraphicFramePr>
            <a:graphicFrameLocks noGrp="1"/>
          </p:cNvGraphicFramePr>
          <p:nvPr>
            <p:extLst>
              <p:ext uri="{D42A27DB-BD31-4B8C-83A1-F6EECF244321}">
                <p14:modId xmlns:p14="http://schemas.microsoft.com/office/powerpoint/2010/main" val="2268159573"/>
              </p:ext>
            </p:extLst>
          </p:nvPr>
        </p:nvGraphicFramePr>
        <p:xfrm>
          <a:off x="251520" y="1270000"/>
          <a:ext cx="7259488" cy="1920240"/>
        </p:xfrm>
        <a:graphic>
          <a:graphicData uri="http://schemas.openxmlformats.org/drawingml/2006/table">
            <a:tbl>
              <a:tblPr firstRow="1" bandRow="1">
                <a:tableStyleId>{7DF18680-E054-41AD-8BC1-D1AEF772440D}</a:tableStyleId>
              </a:tblPr>
              <a:tblGrid>
                <a:gridCol w="1823996"/>
                <a:gridCol w="1805748"/>
                <a:gridCol w="1814872"/>
                <a:gridCol w="1814872"/>
              </a:tblGrid>
              <a:tr h="371073">
                <a:tc>
                  <a:txBody>
                    <a:bodyPr/>
                    <a:lstStyle/>
                    <a:p>
                      <a:r>
                        <a:rPr lang="fr-FR" sz="1000" dirty="0" smtClean="0"/>
                        <a:t>Type de réseaux OSPF</a:t>
                      </a:r>
                      <a:endParaRPr lang="fr-FR" sz="1000" dirty="0"/>
                    </a:p>
                  </a:txBody>
                  <a:tcPr/>
                </a:tc>
                <a:tc>
                  <a:txBody>
                    <a:bodyPr/>
                    <a:lstStyle/>
                    <a:p>
                      <a:r>
                        <a:rPr lang="fr-FR" sz="1000" dirty="0" smtClean="0"/>
                        <a:t>Point-to-point</a:t>
                      </a:r>
                      <a:endParaRPr lang="fr-FR" sz="1000" dirty="0"/>
                    </a:p>
                  </a:txBody>
                  <a:tcPr/>
                </a:tc>
                <a:tc>
                  <a:txBody>
                    <a:bodyPr/>
                    <a:lstStyle/>
                    <a:p>
                      <a:r>
                        <a:rPr lang="fr-FR" sz="1000" dirty="0" smtClean="0"/>
                        <a:t>Broadcast</a:t>
                      </a:r>
                      <a:endParaRPr lang="fr-FR" sz="1000" dirty="0"/>
                    </a:p>
                  </a:txBody>
                  <a:tcPr/>
                </a:tc>
                <a:tc>
                  <a:txBody>
                    <a:bodyPr/>
                    <a:lstStyle/>
                    <a:p>
                      <a:r>
                        <a:rPr lang="fr-FR" sz="1000" dirty="0" smtClean="0"/>
                        <a:t>NBMA (Non Broadcast </a:t>
                      </a:r>
                      <a:r>
                        <a:rPr lang="fr-FR" sz="1000" dirty="0" err="1" smtClean="0"/>
                        <a:t>MultiAcess</a:t>
                      </a:r>
                      <a:r>
                        <a:rPr lang="fr-FR" sz="1000" dirty="0" smtClean="0"/>
                        <a:t>)</a:t>
                      </a:r>
                      <a:endParaRPr lang="fr-FR" sz="1000" dirty="0"/>
                    </a:p>
                  </a:txBody>
                  <a:tcPr/>
                </a:tc>
              </a:tr>
              <a:tr h="222644">
                <a:tc>
                  <a:txBody>
                    <a:bodyPr/>
                    <a:lstStyle/>
                    <a:p>
                      <a:r>
                        <a:rPr lang="fr-FR" sz="1000" dirty="0" smtClean="0"/>
                        <a:t>Élection</a:t>
                      </a:r>
                      <a:r>
                        <a:rPr lang="fr-FR" sz="1000" baseline="0" dirty="0" smtClean="0"/>
                        <a:t> DR/BDR</a:t>
                      </a:r>
                      <a:endParaRPr lang="fr-FR" sz="1000" dirty="0"/>
                    </a:p>
                  </a:txBody>
                  <a:tcPr/>
                </a:tc>
                <a:tc>
                  <a:txBody>
                    <a:bodyPr/>
                    <a:lstStyle/>
                    <a:p>
                      <a:r>
                        <a:rPr lang="fr-FR" sz="1000" dirty="0" smtClean="0"/>
                        <a:t>Non (Pas besoin)</a:t>
                      </a:r>
                      <a:endParaRPr lang="fr-FR" sz="1000" dirty="0"/>
                    </a:p>
                  </a:txBody>
                  <a:tcPr/>
                </a:tc>
                <a:tc>
                  <a:txBody>
                    <a:bodyPr/>
                    <a:lstStyle/>
                    <a:p>
                      <a:r>
                        <a:rPr lang="fr-FR" sz="1000" dirty="0" smtClean="0"/>
                        <a:t>Oui</a:t>
                      </a:r>
                      <a:endParaRPr lang="fr-FR" sz="1000" dirty="0"/>
                    </a:p>
                  </a:txBody>
                  <a:tcPr/>
                </a:tc>
                <a:tc>
                  <a:txBody>
                    <a:bodyPr/>
                    <a:lstStyle/>
                    <a:p>
                      <a:r>
                        <a:rPr lang="fr-FR" sz="1000" dirty="0" smtClean="0"/>
                        <a:t>oui</a:t>
                      </a:r>
                      <a:endParaRPr lang="fr-FR" sz="1000" dirty="0"/>
                    </a:p>
                  </a:txBody>
                  <a:tcPr/>
                </a:tc>
              </a:tr>
              <a:tr h="222644">
                <a:tc>
                  <a:txBody>
                    <a:bodyPr/>
                    <a:lstStyle/>
                    <a:p>
                      <a:r>
                        <a:rPr lang="fr-FR" sz="1000" dirty="0" smtClean="0"/>
                        <a:t>Hello/Dead</a:t>
                      </a:r>
                      <a:endParaRPr lang="fr-FR" sz="1000" dirty="0"/>
                    </a:p>
                  </a:txBody>
                  <a:tcPr/>
                </a:tc>
                <a:tc>
                  <a:txBody>
                    <a:bodyPr/>
                    <a:lstStyle/>
                    <a:p>
                      <a:r>
                        <a:rPr lang="fr-FR" sz="1000" dirty="0" smtClean="0"/>
                        <a:t>10s/40s</a:t>
                      </a:r>
                      <a:endParaRPr lang="fr-FR" sz="1000" dirty="0"/>
                    </a:p>
                  </a:txBody>
                  <a:tcPr/>
                </a:tc>
                <a:tc>
                  <a:txBody>
                    <a:bodyPr/>
                    <a:lstStyle/>
                    <a:p>
                      <a:r>
                        <a:rPr lang="fr-FR" sz="1000" dirty="0" smtClean="0"/>
                        <a:t>10s/40s</a:t>
                      </a:r>
                      <a:endParaRPr lang="fr-FR" sz="1000" dirty="0"/>
                    </a:p>
                  </a:txBody>
                  <a:tcPr/>
                </a:tc>
                <a:tc>
                  <a:txBody>
                    <a:bodyPr/>
                    <a:lstStyle/>
                    <a:p>
                      <a:r>
                        <a:rPr lang="fr-FR" sz="1000" dirty="0" smtClean="0"/>
                        <a:t>30s/120s</a:t>
                      </a:r>
                      <a:endParaRPr lang="fr-FR" sz="1000" dirty="0"/>
                    </a:p>
                  </a:txBody>
                  <a:tcPr/>
                </a:tc>
              </a:tr>
              <a:tr h="222644">
                <a:tc>
                  <a:txBody>
                    <a:bodyPr/>
                    <a:lstStyle/>
                    <a:p>
                      <a:r>
                        <a:rPr lang="fr-FR" sz="1000" dirty="0" smtClean="0"/>
                        <a:t>Découverte des</a:t>
                      </a:r>
                      <a:r>
                        <a:rPr lang="fr-FR" sz="1000" baseline="0" dirty="0" smtClean="0"/>
                        <a:t> voisins</a:t>
                      </a:r>
                      <a:endParaRPr lang="fr-FR" sz="1000" dirty="0"/>
                    </a:p>
                  </a:txBody>
                  <a:tcPr/>
                </a:tc>
                <a:tc>
                  <a:txBody>
                    <a:bodyPr/>
                    <a:lstStyle/>
                    <a:p>
                      <a:r>
                        <a:rPr lang="fr-FR" sz="1000" dirty="0" smtClean="0"/>
                        <a:t>Oui</a:t>
                      </a:r>
                      <a:endParaRPr lang="fr-FR" sz="1000" dirty="0"/>
                    </a:p>
                  </a:txBody>
                  <a:tcPr/>
                </a:tc>
                <a:tc>
                  <a:txBody>
                    <a:bodyPr/>
                    <a:lstStyle/>
                    <a:p>
                      <a:r>
                        <a:rPr lang="fr-FR" sz="1000" dirty="0" smtClean="0"/>
                        <a:t>Oui</a:t>
                      </a:r>
                      <a:endParaRPr lang="fr-FR" sz="1000" dirty="0"/>
                    </a:p>
                  </a:txBody>
                  <a:tcPr/>
                </a:tc>
                <a:tc>
                  <a:txBody>
                    <a:bodyPr/>
                    <a:lstStyle/>
                    <a:p>
                      <a:r>
                        <a:rPr lang="fr-FR" sz="1000" dirty="0" smtClean="0"/>
                        <a:t>Non</a:t>
                      </a:r>
                      <a:endParaRPr lang="fr-FR" sz="1000" dirty="0"/>
                    </a:p>
                  </a:txBody>
                  <a:tcPr/>
                </a:tc>
              </a:tr>
              <a:tr h="222644">
                <a:tc>
                  <a:txBody>
                    <a:bodyPr/>
                    <a:lstStyle/>
                    <a:p>
                      <a:r>
                        <a:rPr lang="fr-FR" sz="1000" dirty="0" smtClean="0"/>
                        <a:t>Défini</a:t>
                      </a:r>
                      <a:r>
                        <a:rPr lang="fr-FR" sz="1000" baseline="0" dirty="0" smtClean="0"/>
                        <a:t> dans le RFC2328</a:t>
                      </a:r>
                      <a:endParaRPr lang="fr-FR" sz="1000" dirty="0"/>
                    </a:p>
                  </a:txBody>
                  <a:tcPr/>
                </a:tc>
                <a:tc>
                  <a:txBody>
                    <a:bodyPr/>
                    <a:lstStyle/>
                    <a:p>
                      <a:r>
                        <a:rPr lang="fr-FR" sz="1000" dirty="0" smtClean="0"/>
                        <a:t>Oui</a:t>
                      </a:r>
                      <a:endParaRPr lang="fr-FR" sz="1000" dirty="0"/>
                    </a:p>
                  </a:txBody>
                  <a:tcPr/>
                </a:tc>
                <a:tc>
                  <a:txBody>
                    <a:bodyPr/>
                    <a:lstStyle/>
                    <a:p>
                      <a:r>
                        <a:rPr lang="fr-FR" sz="1000" dirty="0" smtClean="0"/>
                        <a:t>OUI</a:t>
                      </a:r>
                      <a:endParaRPr lang="fr-FR" sz="1000" dirty="0"/>
                    </a:p>
                  </a:txBody>
                  <a:tcPr/>
                </a:tc>
                <a:tc>
                  <a:txBody>
                    <a:bodyPr/>
                    <a:lstStyle/>
                    <a:p>
                      <a:r>
                        <a:rPr lang="fr-FR" sz="1000" dirty="0" smtClean="0"/>
                        <a:t>Oui</a:t>
                      </a:r>
                      <a:endParaRPr lang="fr-FR" sz="1000" dirty="0"/>
                    </a:p>
                  </a:txBody>
                  <a:tcPr/>
                </a:tc>
              </a:tr>
              <a:tr h="371073">
                <a:tc>
                  <a:txBody>
                    <a:bodyPr/>
                    <a:lstStyle/>
                    <a:p>
                      <a:endParaRPr lang="fr-FR" sz="1000" dirty="0"/>
                    </a:p>
                  </a:txBody>
                  <a:tcPr/>
                </a:tc>
                <a:tc>
                  <a:txBody>
                    <a:bodyPr/>
                    <a:lstStyle/>
                    <a:p>
                      <a:r>
                        <a:rPr lang="fr-FR" sz="1000" dirty="0" smtClean="0"/>
                        <a:t>Liaison</a:t>
                      </a:r>
                      <a:r>
                        <a:rPr lang="fr-FR" sz="1000" baseline="0" dirty="0" smtClean="0"/>
                        <a:t> série avec PPP/HDLC ou encore Frame Relay </a:t>
                      </a:r>
                      <a:r>
                        <a:rPr lang="fr-FR" sz="1000" baseline="0" dirty="0" smtClean="0">
                          <a:solidFill>
                            <a:srgbClr val="FF0000"/>
                          </a:solidFill>
                        </a:rPr>
                        <a:t>point-to-point</a:t>
                      </a:r>
                      <a:endParaRPr lang="fr-FR" sz="1000" dirty="0">
                        <a:solidFill>
                          <a:srgbClr val="FF0000"/>
                        </a:solidFill>
                      </a:endParaRPr>
                    </a:p>
                  </a:txBody>
                  <a:tcPr/>
                </a:tc>
                <a:tc>
                  <a:txBody>
                    <a:bodyPr/>
                    <a:lstStyle/>
                    <a:p>
                      <a:r>
                        <a:rPr lang="fr-FR" sz="1000" dirty="0" smtClean="0"/>
                        <a:t>Réseaux Ethernet</a:t>
                      </a:r>
                      <a:endParaRPr lang="fr-FR" sz="1000" dirty="0"/>
                    </a:p>
                  </a:txBody>
                  <a:tcPr/>
                </a:tc>
                <a:tc>
                  <a:txBody>
                    <a:bodyPr/>
                    <a:lstStyle/>
                    <a:p>
                      <a:r>
                        <a:rPr lang="fr-FR" sz="1000" dirty="0" smtClean="0"/>
                        <a:t>Frame Relay,</a:t>
                      </a:r>
                      <a:r>
                        <a:rPr lang="fr-FR" sz="1000" baseline="0" dirty="0" smtClean="0"/>
                        <a:t> ATM X.25</a:t>
                      </a:r>
                      <a:endParaRPr lang="fr-FR" sz="1000" dirty="0"/>
                    </a:p>
                  </a:txBody>
                  <a:tcPr/>
                </a:tc>
              </a:tr>
            </a:tbl>
          </a:graphicData>
        </a:graphic>
      </p:graphicFrame>
      <p:graphicFrame>
        <p:nvGraphicFramePr>
          <p:cNvPr id="4" name="Tableau 3"/>
          <p:cNvGraphicFramePr>
            <a:graphicFrameLocks noGrp="1"/>
          </p:cNvGraphicFramePr>
          <p:nvPr>
            <p:extLst>
              <p:ext uri="{D42A27DB-BD31-4B8C-83A1-F6EECF244321}">
                <p14:modId xmlns:p14="http://schemas.microsoft.com/office/powerpoint/2010/main" val="887626089"/>
              </p:ext>
            </p:extLst>
          </p:nvPr>
        </p:nvGraphicFramePr>
        <p:xfrm>
          <a:off x="4788024" y="3289548"/>
          <a:ext cx="4064000" cy="2397760"/>
        </p:xfrm>
        <a:graphic>
          <a:graphicData uri="http://schemas.openxmlformats.org/drawingml/2006/table">
            <a:tbl>
              <a:tblPr firstRow="1" bandRow="1">
                <a:tableStyleId>{5C22544A-7EE6-4342-B048-85BDC9FD1C3A}</a:tableStyleId>
              </a:tblPr>
              <a:tblGrid>
                <a:gridCol w="2032000"/>
                <a:gridCol w="2032000"/>
              </a:tblGrid>
              <a:tr h="370840">
                <a:tc gridSpan="2">
                  <a:txBody>
                    <a:bodyPr/>
                    <a:lstStyle/>
                    <a:p>
                      <a:r>
                        <a:rPr lang="fr-FR" sz="1200" dirty="0" smtClean="0"/>
                        <a:t>5 modes</a:t>
                      </a:r>
                      <a:r>
                        <a:rPr lang="fr-FR" sz="1200" baseline="0" dirty="0" smtClean="0"/>
                        <a:t> NBMA (2 standards et 3 spécifiques Cisco)</a:t>
                      </a:r>
                      <a:endParaRPr lang="fr-FR" sz="1200" dirty="0"/>
                    </a:p>
                  </a:txBody>
                  <a:tcPr/>
                </a:tc>
                <a:tc hMerge="1">
                  <a:txBody>
                    <a:bodyPr/>
                    <a:lstStyle/>
                    <a:p>
                      <a:endParaRPr lang="fr-FR" dirty="0"/>
                    </a:p>
                  </a:txBody>
                  <a:tcPr/>
                </a:tc>
              </a:tr>
              <a:tr h="370840">
                <a:tc>
                  <a:txBody>
                    <a:bodyPr/>
                    <a:lstStyle/>
                    <a:p>
                      <a:r>
                        <a:rPr lang="fr-FR" sz="1200" dirty="0" smtClean="0">
                          <a:solidFill>
                            <a:srgbClr val="00B050"/>
                          </a:solidFill>
                        </a:rPr>
                        <a:t>Mode RFC</a:t>
                      </a:r>
                      <a:r>
                        <a:rPr lang="fr-FR" sz="1200" baseline="0" dirty="0" smtClean="0">
                          <a:solidFill>
                            <a:srgbClr val="00B050"/>
                          </a:solidFill>
                        </a:rPr>
                        <a:t> 2328</a:t>
                      </a:r>
                      <a:endParaRPr lang="fr-FR" sz="1200" dirty="0">
                        <a:solidFill>
                          <a:srgbClr val="00B050"/>
                        </a:solidFill>
                      </a:endParaRPr>
                    </a:p>
                  </a:txBody>
                  <a:tcPr/>
                </a:tc>
                <a:tc>
                  <a:txBody>
                    <a:bodyPr/>
                    <a:lstStyle/>
                    <a:p>
                      <a:r>
                        <a:rPr lang="fr-FR" sz="1200" dirty="0" smtClean="0">
                          <a:solidFill>
                            <a:srgbClr val="00B050"/>
                          </a:solidFill>
                        </a:rPr>
                        <a:t>Non</a:t>
                      </a:r>
                      <a:r>
                        <a:rPr lang="fr-FR" sz="1200" baseline="0" dirty="0" smtClean="0">
                          <a:solidFill>
                            <a:srgbClr val="00B050"/>
                          </a:solidFill>
                        </a:rPr>
                        <a:t> Broadcast</a:t>
                      </a:r>
                      <a:endParaRPr lang="fr-FR" sz="1200" dirty="0">
                        <a:solidFill>
                          <a:srgbClr val="00B050"/>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solidFill>
                            <a:srgbClr val="00B050"/>
                          </a:solidFill>
                        </a:rPr>
                        <a:t>Mode RFC</a:t>
                      </a:r>
                      <a:r>
                        <a:rPr lang="fr-FR" sz="1200" baseline="0" dirty="0" smtClean="0">
                          <a:solidFill>
                            <a:srgbClr val="00B050"/>
                          </a:solidFill>
                        </a:rPr>
                        <a:t> 2328</a:t>
                      </a:r>
                      <a:endParaRPr lang="fr-FR" sz="1200" dirty="0" smtClean="0">
                        <a:solidFill>
                          <a:srgbClr val="00B050"/>
                        </a:solidFill>
                      </a:endParaRPr>
                    </a:p>
                    <a:p>
                      <a:endParaRPr lang="fr-FR" sz="1200" dirty="0">
                        <a:solidFill>
                          <a:srgbClr val="00B050"/>
                        </a:solidFill>
                      </a:endParaRPr>
                    </a:p>
                  </a:txBody>
                  <a:tcPr/>
                </a:tc>
                <a:tc>
                  <a:txBody>
                    <a:bodyPr/>
                    <a:lstStyle/>
                    <a:p>
                      <a:r>
                        <a:rPr lang="fr-FR" sz="1200" dirty="0" smtClean="0">
                          <a:solidFill>
                            <a:srgbClr val="00B050"/>
                          </a:solidFill>
                        </a:rPr>
                        <a:t>Point-to-multipoint</a:t>
                      </a:r>
                      <a:endParaRPr lang="fr-FR" sz="1200" dirty="0">
                        <a:solidFill>
                          <a:srgbClr val="00B050"/>
                        </a:solidFill>
                      </a:endParaRPr>
                    </a:p>
                  </a:txBody>
                  <a:tcPr/>
                </a:tc>
              </a:tr>
              <a:tr h="370840">
                <a:tc>
                  <a:txBody>
                    <a:bodyPr/>
                    <a:lstStyle/>
                    <a:p>
                      <a:r>
                        <a:rPr lang="fr-FR" sz="1200" dirty="0" smtClean="0"/>
                        <a:t>Spécifique</a:t>
                      </a:r>
                      <a:r>
                        <a:rPr lang="fr-FR" sz="1200" baseline="0" dirty="0" smtClean="0"/>
                        <a:t> Cisco</a:t>
                      </a:r>
                      <a:endParaRPr lang="fr-FR" sz="1200" dirty="0"/>
                    </a:p>
                  </a:txBody>
                  <a:tcPr/>
                </a:tc>
                <a:tc>
                  <a:txBody>
                    <a:bodyPr/>
                    <a:lstStyle/>
                    <a:p>
                      <a:r>
                        <a:rPr lang="fr-FR" sz="1200" dirty="0" smtClean="0"/>
                        <a:t>Point-to-multipoint </a:t>
                      </a:r>
                      <a:r>
                        <a:rPr lang="fr-FR" sz="1200" dirty="0" err="1" smtClean="0"/>
                        <a:t>nonbroadcast</a:t>
                      </a:r>
                      <a:endParaRPr lang="fr-FR" sz="1200" dirty="0"/>
                    </a:p>
                  </a:txBody>
                  <a:tcPr/>
                </a:tc>
              </a:tr>
              <a:tr h="370840">
                <a:tc>
                  <a:txBody>
                    <a:bodyPr/>
                    <a:lstStyle/>
                    <a:p>
                      <a:r>
                        <a:rPr lang="fr-FR" sz="1200" dirty="0" smtClean="0"/>
                        <a:t>Spécifique Cisco</a:t>
                      </a:r>
                      <a:endParaRPr lang="fr-FR" sz="1200" dirty="0"/>
                    </a:p>
                  </a:txBody>
                  <a:tcPr/>
                </a:tc>
                <a:tc>
                  <a:txBody>
                    <a:bodyPr/>
                    <a:lstStyle/>
                    <a:p>
                      <a:r>
                        <a:rPr lang="fr-FR" sz="1200" dirty="0" smtClean="0"/>
                        <a:t>Broadcast</a:t>
                      </a:r>
                      <a:endParaRPr lang="fr-FR" sz="1200" dirty="0"/>
                    </a:p>
                  </a:txBody>
                  <a:tcPr/>
                </a:tc>
              </a:tr>
              <a:tr h="370840">
                <a:tc>
                  <a:txBody>
                    <a:bodyPr/>
                    <a:lstStyle/>
                    <a:p>
                      <a:r>
                        <a:rPr lang="fr-FR" sz="1200" dirty="0" smtClean="0"/>
                        <a:t>Spécifique Cisco </a:t>
                      </a:r>
                      <a:endParaRPr lang="fr-FR" sz="1200" dirty="0"/>
                    </a:p>
                  </a:txBody>
                  <a:tcPr/>
                </a:tc>
                <a:tc>
                  <a:txBody>
                    <a:bodyPr/>
                    <a:lstStyle/>
                    <a:p>
                      <a:r>
                        <a:rPr lang="fr-FR" sz="1200" dirty="0" smtClean="0"/>
                        <a:t>Point-to-point</a:t>
                      </a:r>
                      <a:endParaRPr lang="fr-FR" sz="1200" dirty="0"/>
                    </a:p>
                  </a:txBody>
                  <a:tcPr/>
                </a:tc>
              </a:tr>
            </a:tbl>
          </a:graphicData>
        </a:graphic>
      </p:graphicFrame>
      <p:sp>
        <p:nvSpPr>
          <p:cNvPr id="5" name="Accolade ouvrante 4"/>
          <p:cNvSpPr/>
          <p:nvPr/>
        </p:nvSpPr>
        <p:spPr>
          <a:xfrm rot="5400000">
            <a:off x="6687840" y="2740436"/>
            <a:ext cx="264368" cy="81978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7" name="Rectangle 6"/>
          <p:cNvSpPr/>
          <p:nvPr/>
        </p:nvSpPr>
        <p:spPr>
          <a:xfrm>
            <a:off x="159897" y="3271788"/>
            <a:ext cx="4320480" cy="101038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171450" indent="-171450">
              <a:buFont typeface="Wingdings" panose="05000000000000000000" pitchFamily="2" charset="2"/>
              <a:buChar char="§"/>
            </a:pPr>
            <a:r>
              <a:rPr lang="en-US" sz="1000" dirty="0" err="1" smtClean="0"/>
              <a:t>Même</a:t>
            </a:r>
            <a:r>
              <a:rPr lang="en-US" sz="1000" dirty="0" smtClean="0"/>
              <a:t> sous-</a:t>
            </a:r>
            <a:r>
              <a:rPr lang="en-US" sz="1000" dirty="0" err="1" smtClean="0"/>
              <a:t>réseau</a:t>
            </a:r>
            <a:endParaRPr lang="en-US" sz="1000" dirty="0" smtClean="0"/>
          </a:p>
          <a:p>
            <a:pPr marL="171450" indent="-171450">
              <a:buFont typeface="Wingdings" panose="05000000000000000000" pitchFamily="2" charset="2"/>
              <a:buChar char="§"/>
            </a:pPr>
            <a:r>
              <a:rPr lang="en-US" sz="1000" dirty="0" smtClean="0"/>
              <a:t>Configuration </a:t>
            </a:r>
            <a:r>
              <a:rPr lang="en-US" sz="1000" dirty="0" err="1" smtClean="0"/>
              <a:t>manuelle</a:t>
            </a:r>
            <a:r>
              <a:rPr lang="en-US" sz="1000" dirty="0" smtClean="0"/>
              <a:t> des </a:t>
            </a:r>
            <a:r>
              <a:rPr lang="en-US" sz="1000" dirty="0" err="1" smtClean="0"/>
              <a:t>voisins</a:t>
            </a:r>
            <a:endParaRPr lang="en-US" sz="1000" dirty="0" smtClean="0"/>
          </a:p>
          <a:p>
            <a:pPr marL="171450" indent="-171450">
              <a:buFont typeface="Wingdings" panose="05000000000000000000" pitchFamily="2" charset="2"/>
              <a:buChar char="§"/>
            </a:pPr>
            <a:r>
              <a:rPr lang="en-US" sz="1000" dirty="0" err="1" smtClean="0"/>
              <a:t>Élection</a:t>
            </a:r>
            <a:r>
              <a:rPr lang="en-US" sz="1000" dirty="0" smtClean="0"/>
              <a:t> DR/BDR</a:t>
            </a:r>
          </a:p>
          <a:p>
            <a:pPr marL="171450" indent="-171450">
              <a:buFont typeface="Wingdings" panose="05000000000000000000" pitchFamily="2" charset="2"/>
              <a:buChar char="§"/>
            </a:pPr>
            <a:r>
              <a:rPr lang="en-US" sz="1000" dirty="0" smtClean="0"/>
              <a:t>DR et BDR </a:t>
            </a:r>
            <a:r>
              <a:rPr lang="en-US" sz="1000" dirty="0" err="1" smtClean="0"/>
              <a:t>doivent</a:t>
            </a:r>
            <a:r>
              <a:rPr lang="en-US" sz="1000" dirty="0" smtClean="0"/>
              <a:t> </a:t>
            </a:r>
            <a:r>
              <a:rPr lang="en-US" sz="1000" dirty="0" err="1" smtClean="0"/>
              <a:t>être</a:t>
            </a:r>
            <a:r>
              <a:rPr lang="en-US" sz="1000" dirty="0" smtClean="0"/>
              <a:t> </a:t>
            </a:r>
            <a:r>
              <a:rPr lang="en-US" sz="1000" dirty="0" err="1" smtClean="0"/>
              <a:t>connectés</a:t>
            </a:r>
            <a:r>
              <a:rPr lang="en-US" sz="1000" dirty="0" smtClean="0"/>
              <a:t> à </a:t>
            </a:r>
            <a:r>
              <a:rPr lang="en-US" sz="1000" dirty="0" err="1" smtClean="0"/>
              <a:t>tous</a:t>
            </a:r>
            <a:r>
              <a:rPr lang="en-US" sz="1000" dirty="0" smtClean="0"/>
              <a:t> les </a:t>
            </a:r>
            <a:r>
              <a:rPr lang="en-US" sz="1000" dirty="0" err="1" smtClean="0"/>
              <a:t>autres</a:t>
            </a:r>
            <a:r>
              <a:rPr lang="en-US" sz="1000" dirty="0" smtClean="0"/>
              <a:t> </a:t>
            </a:r>
            <a:r>
              <a:rPr lang="en-US" sz="1000" dirty="0" err="1" smtClean="0"/>
              <a:t>routeurs</a:t>
            </a:r>
            <a:endParaRPr lang="en-US" sz="1000" dirty="0" smtClean="0"/>
          </a:p>
          <a:p>
            <a:pPr marL="171450" indent="-171450">
              <a:buFont typeface="Wingdings" panose="05000000000000000000" pitchFamily="2" charset="2"/>
              <a:buChar char="§"/>
            </a:pPr>
            <a:r>
              <a:rPr lang="en-US" sz="1000" dirty="0" smtClean="0"/>
              <a:t>Utile pour les topologies avec </a:t>
            </a:r>
            <a:r>
              <a:rPr lang="en-US" sz="1000" dirty="0" err="1" smtClean="0"/>
              <a:t>une</a:t>
            </a:r>
            <a:r>
              <a:rPr lang="en-US" sz="1000" dirty="0" smtClean="0"/>
              <a:t> forte </a:t>
            </a:r>
            <a:r>
              <a:rPr lang="en-US" sz="1000" dirty="0" err="1" smtClean="0"/>
              <a:t>connectivités</a:t>
            </a:r>
            <a:r>
              <a:rPr lang="en-US" sz="1000" dirty="0" smtClean="0"/>
              <a:t> entre les </a:t>
            </a:r>
            <a:r>
              <a:rPr lang="en-US" sz="1000" dirty="0" err="1" smtClean="0"/>
              <a:t>routeurs</a:t>
            </a:r>
            <a:endParaRPr lang="en-US" sz="1000" dirty="0"/>
          </a:p>
        </p:txBody>
      </p:sp>
      <p:sp>
        <p:nvSpPr>
          <p:cNvPr id="10" name="Rectangle 9"/>
          <p:cNvSpPr/>
          <p:nvPr/>
        </p:nvSpPr>
        <p:spPr>
          <a:xfrm>
            <a:off x="170088" y="4492513"/>
            <a:ext cx="4310289" cy="101038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
            </a:pPr>
            <a:r>
              <a:rPr lang="en-US" sz="1000" dirty="0" err="1" smtClean="0"/>
              <a:t>Même</a:t>
            </a:r>
            <a:r>
              <a:rPr lang="en-US" sz="1000" dirty="0" smtClean="0"/>
              <a:t> sous-</a:t>
            </a:r>
            <a:r>
              <a:rPr lang="en-US" sz="1000" dirty="0" err="1" smtClean="0"/>
              <a:t>réseau</a:t>
            </a:r>
            <a:endParaRPr lang="en-US" sz="1000" dirty="0" smtClean="0"/>
          </a:p>
          <a:p>
            <a:pPr marL="171450" indent="-171450">
              <a:buFont typeface="Wingdings" panose="05000000000000000000" pitchFamily="2" charset="2"/>
              <a:buChar char="§"/>
            </a:pPr>
            <a:r>
              <a:rPr lang="en-US" sz="1000" dirty="0" err="1" smtClean="0"/>
              <a:t>Utilise</a:t>
            </a:r>
            <a:r>
              <a:rPr lang="en-US" sz="1000" dirty="0" smtClean="0"/>
              <a:t> les messages Hello (</a:t>
            </a:r>
            <a:r>
              <a:rPr lang="en-US" sz="1000" dirty="0" err="1" smtClean="0"/>
              <a:t>en</a:t>
            </a:r>
            <a:r>
              <a:rPr lang="en-US" sz="1000" dirty="0" smtClean="0"/>
              <a:t> multicast) pour </a:t>
            </a:r>
            <a:r>
              <a:rPr lang="en-US" sz="1000" dirty="0" err="1" smtClean="0"/>
              <a:t>découvrir</a:t>
            </a:r>
            <a:r>
              <a:rPr lang="en-US" sz="1000" dirty="0" smtClean="0"/>
              <a:t> les </a:t>
            </a:r>
            <a:r>
              <a:rPr lang="en-US" sz="1000" dirty="0" err="1" smtClean="0"/>
              <a:t>voisins</a:t>
            </a:r>
            <a:endParaRPr lang="en-US" sz="1000" dirty="0" smtClean="0"/>
          </a:p>
          <a:p>
            <a:pPr marL="171450" indent="-171450">
              <a:buFont typeface="Wingdings" panose="05000000000000000000" pitchFamily="2" charset="2"/>
              <a:buChar char="§"/>
            </a:pPr>
            <a:r>
              <a:rPr lang="en-US" sz="1000" dirty="0" smtClean="0"/>
              <a:t>Pas </a:t>
            </a:r>
            <a:r>
              <a:rPr lang="en-US" sz="1000" dirty="0" err="1" smtClean="0"/>
              <a:t>besoin</a:t>
            </a:r>
            <a:r>
              <a:rPr lang="en-US" sz="1000" dirty="0" smtClean="0"/>
              <a:t> d’un DR/BDR</a:t>
            </a:r>
          </a:p>
          <a:p>
            <a:pPr marL="171450" indent="-171450">
              <a:buFont typeface="Wingdings" panose="05000000000000000000" pitchFamily="2" charset="2"/>
              <a:buChar char="§"/>
            </a:pPr>
            <a:r>
              <a:rPr lang="en-US" sz="1000" dirty="0" smtClean="0"/>
              <a:t>DR et BDR </a:t>
            </a:r>
            <a:r>
              <a:rPr lang="en-US" sz="1000" dirty="0" err="1" smtClean="0"/>
              <a:t>doivent</a:t>
            </a:r>
            <a:r>
              <a:rPr lang="en-US" sz="1000" dirty="0" smtClean="0"/>
              <a:t> </a:t>
            </a:r>
            <a:r>
              <a:rPr lang="en-US" sz="1000" dirty="0" err="1" smtClean="0"/>
              <a:t>être</a:t>
            </a:r>
            <a:r>
              <a:rPr lang="en-US" sz="1000" dirty="0" smtClean="0"/>
              <a:t> </a:t>
            </a:r>
            <a:r>
              <a:rPr lang="en-US" sz="1000" dirty="0" err="1" smtClean="0"/>
              <a:t>connectés</a:t>
            </a:r>
            <a:r>
              <a:rPr lang="en-US" sz="1000" dirty="0" smtClean="0"/>
              <a:t> à </a:t>
            </a:r>
            <a:r>
              <a:rPr lang="en-US" sz="1000" dirty="0" err="1" smtClean="0"/>
              <a:t>tous</a:t>
            </a:r>
            <a:r>
              <a:rPr lang="en-US" sz="1000" dirty="0" smtClean="0"/>
              <a:t> les </a:t>
            </a:r>
            <a:r>
              <a:rPr lang="en-US" sz="1000" dirty="0" err="1" smtClean="0"/>
              <a:t>autres</a:t>
            </a:r>
            <a:r>
              <a:rPr lang="en-US" sz="1000" dirty="0" smtClean="0"/>
              <a:t> </a:t>
            </a:r>
            <a:r>
              <a:rPr lang="en-US" sz="1000" dirty="0" err="1" smtClean="0"/>
              <a:t>routeurs</a:t>
            </a:r>
            <a:endParaRPr lang="en-US" sz="1000" dirty="0" smtClean="0"/>
          </a:p>
          <a:p>
            <a:pPr marL="171450" indent="-171450">
              <a:buFont typeface="Wingdings" panose="05000000000000000000" pitchFamily="2" charset="2"/>
              <a:buChar char="§"/>
            </a:pPr>
            <a:r>
              <a:rPr lang="en-US" sz="1000" dirty="0" err="1" smtClean="0"/>
              <a:t>Utilisé</a:t>
            </a:r>
            <a:r>
              <a:rPr lang="en-US" sz="1000" dirty="0" smtClean="0"/>
              <a:t> pour les topologies avec </a:t>
            </a:r>
            <a:r>
              <a:rPr lang="en-US" sz="1000" dirty="0" err="1" smtClean="0"/>
              <a:t>une</a:t>
            </a:r>
            <a:r>
              <a:rPr lang="en-US" sz="1000" dirty="0" smtClean="0"/>
              <a:t> </a:t>
            </a:r>
            <a:r>
              <a:rPr lang="en-US" sz="1000" dirty="0" err="1" smtClean="0"/>
              <a:t>faible</a:t>
            </a:r>
            <a:r>
              <a:rPr lang="en-US" sz="1000" dirty="0" smtClean="0"/>
              <a:t> </a:t>
            </a:r>
            <a:r>
              <a:rPr lang="en-US" sz="1000" dirty="0" err="1" smtClean="0"/>
              <a:t>connectivité</a:t>
            </a:r>
            <a:r>
              <a:rPr lang="en-US" sz="1000" dirty="0" smtClean="0"/>
              <a:t> entre les </a:t>
            </a:r>
            <a:r>
              <a:rPr lang="en-US" sz="1000" dirty="0" err="1" smtClean="0"/>
              <a:t>routeurs</a:t>
            </a:r>
            <a:endParaRPr lang="en-US" sz="1000" dirty="0"/>
          </a:p>
        </p:txBody>
      </p:sp>
      <p:cxnSp>
        <p:nvCxnSpPr>
          <p:cNvPr id="9" name="Connecteur droit avec flèche 8"/>
          <p:cNvCxnSpPr>
            <a:endCxn id="7" idx="3"/>
          </p:cNvCxnSpPr>
          <p:nvPr/>
        </p:nvCxnSpPr>
        <p:spPr>
          <a:xfrm flipH="1" flipV="1">
            <a:off x="4480377" y="3776980"/>
            <a:ext cx="307647" cy="16624"/>
          </a:xfrm>
          <a:prstGeom prst="straightConnector1">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12" name="Connecteur droit avec flèche 11"/>
          <p:cNvCxnSpPr/>
          <p:nvPr/>
        </p:nvCxnSpPr>
        <p:spPr>
          <a:xfrm flipH="1">
            <a:off x="4480377" y="4225652"/>
            <a:ext cx="379655" cy="432048"/>
          </a:xfrm>
          <a:prstGeom prst="straightConnector1">
            <a:avLst/>
          </a:prstGeom>
          <a:ln>
            <a:headEnd type="triangle"/>
            <a:tailEnd type="triangle"/>
          </a:ln>
        </p:spPr>
        <p:style>
          <a:lnRef idx="2">
            <a:schemeClr val="accent4"/>
          </a:lnRef>
          <a:fillRef idx="0">
            <a:schemeClr val="accent4"/>
          </a:fillRef>
          <a:effectRef idx="1">
            <a:schemeClr val="accent4"/>
          </a:effectRef>
          <a:fontRef idx="minor">
            <a:schemeClr val="tx1"/>
          </a:fontRef>
        </p:style>
      </p:cxnSp>
      <p:sp>
        <p:nvSpPr>
          <p:cNvPr id="13" name="Rectangle 12"/>
          <p:cNvSpPr/>
          <p:nvPr/>
        </p:nvSpPr>
        <p:spPr>
          <a:xfrm>
            <a:off x="2051720" y="1129308"/>
            <a:ext cx="3600400" cy="2021018"/>
          </a:xfrm>
          <a:prstGeom prst="rect">
            <a:avLst/>
          </a:prstGeom>
          <a:noFill/>
          <a:ln w="31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574906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CA" sz="3600" dirty="0" smtClean="0"/>
              <a:t>réseaux </a:t>
            </a:r>
            <a:r>
              <a:rPr lang="fr-CA" sz="3600" dirty="0"/>
              <a:t>à </a:t>
            </a:r>
            <a:r>
              <a:rPr lang="fr-CA" sz="3600" dirty="0" smtClean="0"/>
              <a:t>accès multiple</a:t>
            </a:r>
            <a:r>
              <a:rPr lang="en-US" sz="3600" dirty="0" smtClean="0"/>
              <a:t> avec broadcast</a:t>
            </a:r>
            <a:endParaRPr lang="fr-FR" sz="3600" dirty="0"/>
          </a:p>
        </p:txBody>
      </p:sp>
      <p:sp>
        <p:nvSpPr>
          <p:cNvPr id="11" name="Sous-titre 10"/>
          <p:cNvSpPr>
            <a:spLocks noGrp="1"/>
          </p:cNvSpPr>
          <p:nvPr>
            <p:ph type="subTitle" idx="1"/>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38</a:t>
            </a:fld>
            <a:endParaRPr lang="fr-BE" dirty="0"/>
          </a:p>
        </p:txBody>
      </p:sp>
    </p:spTree>
    <p:extLst>
      <p:ext uri="{BB962C8B-B14F-4D97-AF65-F5344CB8AC3E}">
        <p14:creationId xmlns:p14="http://schemas.microsoft.com/office/powerpoint/2010/main" val="42598181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fr-CA" dirty="0" smtClean="0"/>
              <a:t>OSPF dans les réseaux à accès multiple</a:t>
            </a:r>
            <a:r>
              <a:rPr lang="en-US" dirty="0" smtClean="0"/>
              <a:t> avec broadcast</a:t>
            </a:r>
            <a:endParaRPr lang="fr-CA" dirty="0"/>
          </a:p>
        </p:txBody>
      </p:sp>
      <p:sp>
        <p:nvSpPr>
          <p:cNvPr id="7171" name="Rectangle 6"/>
          <p:cNvSpPr>
            <a:spLocks noGrp="1" noChangeArrowheads="1"/>
          </p:cNvSpPr>
          <p:nvPr>
            <p:ph idx="1"/>
          </p:nvPr>
        </p:nvSpPr>
        <p:spPr/>
        <p:txBody>
          <a:bodyPr/>
          <a:lstStyle/>
          <a:p>
            <a:r>
              <a:rPr lang="fr-CA" smtClean="0"/>
              <a:t>Les LSA sur les réseaux à accès multiple avec broacast (Ethernet) peuvent présenter deux difficultés pour OSPF </a:t>
            </a:r>
            <a:r>
              <a:rPr lang="en-US" smtClean="0"/>
              <a:t>:</a:t>
            </a:r>
          </a:p>
          <a:p>
            <a:pPr lvl="1"/>
            <a:r>
              <a:rPr lang="fr-CA" smtClean="0"/>
              <a:t>Création de contiguïtés multiples</a:t>
            </a:r>
          </a:p>
          <a:p>
            <a:pPr lvl="2"/>
            <a:r>
              <a:rPr lang="fr-CA" smtClean="0"/>
              <a:t>La création de contiguïtés avec chaque routeur est inutile et non souhaitée</a:t>
            </a:r>
          </a:p>
          <a:p>
            <a:pPr lvl="2"/>
            <a:r>
              <a:rPr lang="fr-CA" smtClean="0"/>
              <a:t>Elle se traduirait par un nombre excessif de paquets LSA circulant entre les routeurs du même réseau</a:t>
            </a:r>
            <a:endParaRPr lang="fr-CA" dirty="0" smtClean="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pPr/>
              <a:t>39</a:t>
            </a:fld>
            <a:endParaRPr lang="fr-BE" dirty="0"/>
          </a:p>
        </p:txBody>
      </p:sp>
      <p:sp>
        <p:nvSpPr>
          <p:cNvPr id="4" name="Rectangle à coins arrondis 3"/>
          <p:cNvSpPr/>
          <p:nvPr/>
        </p:nvSpPr>
        <p:spPr bwMode="auto">
          <a:xfrm>
            <a:off x="1169683" y="4242152"/>
            <a:ext cx="2513317" cy="689177"/>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437" tIns="34218" rIns="68437" bIns="34218" numCol="1" rtlCol="0" anchor="ctr" anchorCtr="0" compatLnSpc="1">
            <a:prstTxWarp prst="textNoShape">
              <a:avLst/>
            </a:prstTxWarp>
            <a:spAutoFit/>
          </a:bodyPr>
          <a:lstStyle/>
          <a:p>
            <a:pPr defTabSz="678630" eaLnBrk="0" fontAlgn="base" hangingPunct="0">
              <a:lnSpc>
                <a:spcPct val="90000"/>
              </a:lnSpc>
              <a:spcBef>
                <a:spcPct val="0"/>
              </a:spcBef>
              <a:spcAft>
                <a:spcPct val="0"/>
              </a:spcAft>
            </a:pPr>
            <a:r>
              <a:rPr lang="fr-FR" sz="1333" dirty="0">
                <a:solidFill>
                  <a:schemeClr val="accent6">
                    <a:lumMod val="75000"/>
                  </a:schemeClr>
                </a:solidFill>
              </a:rPr>
              <a:t>Pour n routeurs le nombre de relations de voisinage:</a:t>
            </a:r>
          </a:p>
          <a:p>
            <a:pPr defTabSz="678630" eaLnBrk="0" fontAlgn="base" hangingPunct="0">
              <a:lnSpc>
                <a:spcPct val="90000"/>
              </a:lnSpc>
              <a:spcBef>
                <a:spcPct val="0"/>
              </a:spcBef>
              <a:spcAft>
                <a:spcPct val="0"/>
              </a:spcAft>
            </a:pPr>
            <a:r>
              <a:rPr lang="fr-FR" sz="1333" dirty="0">
                <a:solidFill>
                  <a:schemeClr val="accent6">
                    <a:lumMod val="75000"/>
                  </a:schemeClr>
                </a:solidFill>
              </a:rPr>
              <a:t>N*(n-1)/2</a:t>
            </a:r>
          </a:p>
        </p:txBody>
      </p:sp>
      <p:pic>
        <p:nvPicPr>
          <p:cNvPr id="11" name="Picture 3"/>
          <p:cNvPicPr>
            <a:picLocks noChangeAspect="1" noChangeArrowheads="1"/>
          </p:cNvPicPr>
          <p:nvPr/>
        </p:nvPicPr>
        <p:blipFill>
          <a:blip r:embed="rId3"/>
          <a:stretch>
            <a:fillRect/>
          </a:stretch>
        </p:blipFill>
        <p:spPr>
          <a:xfrm>
            <a:off x="4415822" y="3304997"/>
            <a:ext cx="4431630" cy="1874309"/>
          </a:xfrm>
          <a:prstGeom prst="rect">
            <a:avLst/>
          </a:prstGeom>
        </p:spPr>
      </p:pic>
      <p:cxnSp>
        <p:nvCxnSpPr>
          <p:cNvPr id="8" name="Connecteur droit avec flèche 7"/>
          <p:cNvCxnSpPr/>
          <p:nvPr/>
        </p:nvCxnSpPr>
        <p:spPr>
          <a:xfrm flipH="1">
            <a:off x="6948264" y="4931329"/>
            <a:ext cx="671736" cy="0"/>
          </a:xfrm>
          <a:prstGeom prst="straightConnector1">
            <a:avLst/>
          </a:prstGeom>
          <a:ln>
            <a:solidFill>
              <a:srgbClr val="FF0000"/>
            </a:solidFill>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4" name="Connecteur droit avec flèche 13"/>
          <p:cNvCxnSpPr/>
          <p:nvPr/>
        </p:nvCxnSpPr>
        <p:spPr>
          <a:xfrm flipH="1">
            <a:off x="5580112" y="4937449"/>
            <a:ext cx="671736" cy="0"/>
          </a:xfrm>
          <a:prstGeom prst="straightConnector1">
            <a:avLst/>
          </a:prstGeom>
          <a:ln>
            <a:solidFill>
              <a:srgbClr val="FF0000"/>
            </a:solidFill>
            <a:headEnd type="triangle"/>
            <a:tailEnd type="triangle"/>
          </a:ln>
        </p:spPr>
        <p:style>
          <a:lnRef idx="2">
            <a:schemeClr val="accent2"/>
          </a:lnRef>
          <a:fillRef idx="0">
            <a:schemeClr val="accent2"/>
          </a:fillRef>
          <a:effectRef idx="1">
            <a:schemeClr val="accent2"/>
          </a:effectRef>
          <a:fontRef idx="minor">
            <a:schemeClr val="tx1"/>
          </a:fontRef>
        </p:style>
      </p:cxnSp>
      <p:sp>
        <p:nvSpPr>
          <p:cNvPr id="9" name="ZoneTexte 8"/>
          <p:cNvSpPr txBox="1"/>
          <p:nvPr/>
        </p:nvSpPr>
        <p:spPr>
          <a:xfrm>
            <a:off x="5725864" y="3721596"/>
            <a:ext cx="358304" cy="215444"/>
          </a:xfrm>
          <a:prstGeom prst="rect">
            <a:avLst/>
          </a:prstGeom>
          <a:solidFill>
            <a:schemeClr val="accent5">
              <a:lumMod val="40000"/>
              <a:lumOff val="60000"/>
            </a:schemeClr>
          </a:solidFill>
          <a:ln>
            <a:noFill/>
          </a:ln>
        </p:spPr>
        <p:txBody>
          <a:bodyPr wrap="square" rtlCol="0">
            <a:spAutoFit/>
          </a:bodyPr>
          <a:lstStyle/>
          <a:p>
            <a:r>
              <a:rPr lang="fr-FR" sz="800" dirty="0" smtClean="0"/>
              <a:t>R1</a:t>
            </a:r>
            <a:endParaRPr lang="fr-FR" sz="800" dirty="0"/>
          </a:p>
        </p:txBody>
      </p:sp>
      <p:sp>
        <p:nvSpPr>
          <p:cNvPr id="16" name="ZoneTexte 15"/>
          <p:cNvSpPr txBox="1"/>
          <p:nvPr/>
        </p:nvSpPr>
        <p:spPr>
          <a:xfrm>
            <a:off x="7137126" y="3741807"/>
            <a:ext cx="358304" cy="215444"/>
          </a:xfrm>
          <a:prstGeom prst="rect">
            <a:avLst/>
          </a:prstGeom>
          <a:solidFill>
            <a:schemeClr val="accent5">
              <a:lumMod val="40000"/>
              <a:lumOff val="60000"/>
            </a:schemeClr>
          </a:solidFill>
          <a:ln>
            <a:noFill/>
          </a:ln>
        </p:spPr>
        <p:txBody>
          <a:bodyPr wrap="square" rtlCol="0">
            <a:spAutoFit/>
          </a:bodyPr>
          <a:lstStyle/>
          <a:p>
            <a:r>
              <a:rPr lang="fr-FR" sz="800" dirty="0" smtClean="0"/>
              <a:t>R2</a:t>
            </a:r>
            <a:endParaRPr lang="fr-FR" sz="800" dirty="0"/>
          </a:p>
        </p:txBody>
      </p:sp>
      <p:sp>
        <p:nvSpPr>
          <p:cNvPr id="17" name="ZoneTexte 16"/>
          <p:cNvSpPr txBox="1"/>
          <p:nvPr/>
        </p:nvSpPr>
        <p:spPr>
          <a:xfrm>
            <a:off x="5061156" y="4823607"/>
            <a:ext cx="358304" cy="215444"/>
          </a:xfrm>
          <a:prstGeom prst="rect">
            <a:avLst/>
          </a:prstGeom>
          <a:solidFill>
            <a:schemeClr val="accent5">
              <a:lumMod val="40000"/>
              <a:lumOff val="60000"/>
            </a:schemeClr>
          </a:solidFill>
          <a:ln>
            <a:noFill/>
          </a:ln>
        </p:spPr>
        <p:txBody>
          <a:bodyPr wrap="square" rtlCol="0">
            <a:spAutoFit/>
          </a:bodyPr>
          <a:lstStyle/>
          <a:p>
            <a:r>
              <a:rPr lang="fr-FR" sz="800" dirty="0" smtClean="0"/>
              <a:t>R3</a:t>
            </a:r>
            <a:endParaRPr lang="fr-FR" sz="800" dirty="0"/>
          </a:p>
        </p:txBody>
      </p:sp>
      <p:sp>
        <p:nvSpPr>
          <p:cNvPr id="18" name="ZoneTexte 17"/>
          <p:cNvSpPr txBox="1"/>
          <p:nvPr/>
        </p:nvSpPr>
        <p:spPr>
          <a:xfrm>
            <a:off x="6470249" y="4823607"/>
            <a:ext cx="358304" cy="215444"/>
          </a:xfrm>
          <a:prstGeom prst="rect">
            <a:avLst/>
          </a:prstGeom>
          <a:solidFill>
            <a:schemeClr val="accent5">
              <a:lumMod val="40000"/>
              <a:lumOff val="60000"/>
            </a:schemeClr>
          </a:solidFill>
          <a:ln>
            <a:noFill/>
          </a:ln>
        </p:spPr>
        <p:txBody>
          <a:bodyPr wrap="square" rtlCol="0">
            <a:spAutoFit/>
          </a:bodyPr>
          <a:lstStyle/>
          <a:p>
            <a:r>
              <a:rPr lang="fr-FR" sz="800" dirty="0" smtClean="0"/>
              <a:t>R4</a:t>
            </a:r>
            <a:endParaRPr lang="fr-FR" sz="800" dirty="0"/>
          </a:p>
        </p:txBody>
      </p:sp>
      <p:sp>
        <p:nvSpPr>
          <p:cNvPr id="19" name="ZoneTexte 18"/>
          <p:cNvSpPr txBox="1"/>
          <p:nvPr/>
        </p:nvSpPr>
        <p:spPr>
          <a:xfrm>
            <a:off x="7845777" y="4823607"/>
            <a:ext cx="358304" cy="215444"/>
          </a:xfrm>
          <a:prstGeom prst="rect">
            <a:avLst/>
          </a:prstGeom>
          <a:solidFill>
            <a:schemeClr val="accent5">
              <a:lumMod val="40000"/>
              <a:lumOff val="60000"/>
            </a:schemeClr>
          </a:solidFill>
          <a:ln>
            <a:noFill/>
          </a:ln>
        </p:spPr>
        <p:txBody>
          <a:bodyPr wrap="square" rtlCol="0">
            <a:spAutoFit/>
          </a:bodyPr>
          <a:lstStyle/>
          <a:p>
            <a:r>
              <a:rPr lang="fr-FR" sz="800" dirty="0" smtClean="0"/>
              <a:t>R5</a:t>
            </a:r>
            <a:endParaRPr lang="fr-FR" sz="800" dirty="0"/>
          </a:p>
        </p:txBody>
      </p:sp>
    </p:spTree>
    <p:extLst>
      <p:ext uri="{BB962C8B-B14F-4D97-AF65-F5344CB8AC3E}">
        <p14:creationId xmlns:p14="http://schemas.microsoft.com/office/powerpoint/2010/main" val="4084638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4572000" y="2569468"/>
            <a:ext cx="1440160" cy="3600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2" name="Titre 1"/>
          <p:cNvSpPr>
            <a:spLocks noGrp="1"/>
          </p:cNvSpPr>
          <p:nvPr>
            <p:ph type="title"/>
          </p:nvPr>
        </p:nvSpPr>
        <p:spPr/>
        <p:txBody>
          <a:bodyPr>
            <a:normAutofit fontScale="90000"/>
          </a:bodyPr>
          <a:lstStyle/>
          <a:p>
            <a:r>
              <a:rPr lang="fr-FR" dirty="0" smtClean="0"/>
              <a:t>Classification des protocoles de routage dynamique</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4</a:t>
            </a:fld>
            <a:endParaRPr lang="fr-BE" dirty="0"/>
          </a:p>
        </p:txBody>
      </p:sp>
      <p:graphicFrame>
        <p:nvGraphicFramePr>
          <p:cNvPr id="21" name="Espace réservé du contenu 20"/>
          <p:cNvGraphicFramePr>
            <a:graphicFrameLocks noGrp="1"/>
          </p:cNvGraphicFramePr>
          <p:nvPr>
            <p:ph idx="1"/>
            <p:extLst/>
          </p:nvPr>
        </p:nvGraphicFramePr>
        <p:xfrm>
          <a:off x="179514" y="1555740"/>
          <a:ext cx="8856984" cy="2021840"/>
        </p:xfrm>
        <a:graphic>
          <a:graphicData uri="http://schemas.openxmlformats.org/drawingml/2006/table">
            <a:tbl>
              <a:tblPr firstRow="1" bandRow="1">
                <a:tableStyleId>{BC89EF96-8CEA-46FF-86C4-4CE0E7609802}</a:tableStyleId>
              </a:tblPr>
              <a:tblGrid>
                <a:gridCol w="1476164"/>
                <a:gridCol w="1476164"/>
                <a:gridCol w="1476164"/>
                <a:gridCol w="1476164"/>
                <a:gridCol w="1476164"/>
                <a:gridCol w="1476164"/>
              </a:tblGrid>
              <a:tr h="370840">
                <a:tc>
                  <a:txBody>
                    <a:bodyPr/>
                    <a:lstStyle/>
                    <a:p>
                      <a:endParaRPr lang="fr-FR" dirty="0"/>
                    </a:p>
                  </a:txBody>
                  <a:tcPr/>
                </a:tc>
                <a:tc gridSpan="4">
                  <a:txBody>
                    <a:bodyPr/>
                    <a:lstStyle/>
                    <a:p>
                      <a:r>
                        <a:rPr lang="fr-FR" dirty="0" smtClean="0"/>
                        <a:t>Protocoles IGP</a:t>
                      </a:r>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a:txBody>
                    <a:bodyPr/>
                    <a:lstStyle/>
                    <a:p>
                      <a:r>
                        <a:rPr lang="fr-FR" dirty="0" smtClean="0"/>
                        <a:t>Protocoles EGP</a:t>
                      </a:r>
                      <a:endParaRPr lang="fr-FR" dirty="0"/>
                    </a:p>
                  </a:txBody>
                  <a:tcPr/>
                </a:tc>
              </a:tr>
              <a:tr h="370840">
                <a:tc>
                  <a:txBody>
                    <a:bodyPr/>
                    <a:lstStyle/>
                    <a:p>
                      <a:endParaRPr lang="fr-FR"/>
                    </a:p>
                  </a:txBody>
                  <a:tcPr/>
                </a:tc>
                <a:tc gridSpan="2">
                  <a:txBody>
                    <a:bodyPr/>
                    <a:lstStyle/>
                    <a:p>
                      <a:r>
                        <a:rPr lang="fr-FR" dirty="0" smtClean="0"/>
                        <a:t>Vecteur de distance</a:t>
                      </a:r>
                      <a:endParaRPr lang="fr-FR" dirty="0"/>
                    </a:p>
                  </a:txBody>
                  <a:tcPr/>
                </a:tc>
                <a:tc hMerge="1">
                  <a:txBody>
                    <a:bodyPr/>
                    <a:lstStyle/>
                    <a:p>
                      <a:endParaRPr lang="fr-FR" dirty="0"/>
                    </a:p>
                  </a:txBody>
                  <a:tcPr/>
                </a:tc>
                <a:tc gridSpan="2">
                  <a:txBody>
                    <a:bodyPr/>
                    <a:lstStyle/>
                    <a:p>
                      <a:r>
                        <a:rPr lang="fr-FR" dirty="0" smtClean="0"/>
                        <a:t>État de lien</a:t>
                      </a:r>
                      <a:endParaRPr lang="fr-FR" dirty="0"/>
                    </a:p>
                  </a:txBody>
                  <a:tcPr/>
                </a:tc>
                <a:tc hMerge="1">
                  <a:txBody>
                    <a:bodyPr/>
                    <a:lstStyle/>
                    <a:p>
                      <a:endParaRPr lang="fr-FR" dirty="0"/>
                    </a:p>
                  </a:txBody>
                  <a:tcPr/>
                </a:tc>
                <a:tc>
                  <a:txBody>
                    <a:bodyPr/>
                    <a:lstStyle/>
                    <a:p>
                      <a:endParaRPr lang="fr-FR" dirty="0"/>
                    </a:p>
                  </a:txBody>
                  <a:tcPr/>
                </a:tc>
              </a:tr>
              <a:tr h="370840">
                <a:tc>
                  <a:txBody>
                    <a:bodyPr/>
                    <a:lstStyle/>
                    <a:p>
                      <a:r>
                        <a:rPr lang="fr-FR" dirty="0" smtClean="0"/>
                        <a:t>IPv4</a:t>
                      </a:r>
                      <a:endParaRPr lang="fr-FR" dirty="0"/>
                    </a:p>
                  </a:txBody>
                  <a:tcPr/>
                </a:tc>
                <a:tc>
                  <a:txBody>
                    <a:bodyPr/>
                    <a:lstStyle/>
                    <a:p>
                      <a:r>
                        <a:rPr lang="fr-FR" dirty="0" smtClean="0"/>
                        <a:t>RIPv2</a:t>
                      </a:r>
                      <a:endParaRPr lang="fr-FR" dirty="0"/>
                    </a:p>
                  </a:txBody>
                  <a:tcPr/>
                </a:tc>
                <a:tc>
                  <a:txBody>
                    <a:bodyPr/>
                    <a:lstStyle/>
                    <a:p>
                      <a:r>
                        <a:rPr lang="fr-FR" dirty="0" smtClean="0"/>
                        <a:t>EIGRP</a:t>
                      </a:r>
                      <a:endParaRPr lang="fr-FR" dirty="0"/>
                    </a:p>
                  </a:txBody>
                  <a:tcPr/>
                </a:tc>
                <a:tc>
                  <a:txBody>
                    <a:bodyPr/>
                    <a:lstStyle/>
                    <a:p>
                      <a:r>
                        <a:rPr lang="fr-FR" dirty="0" smtClean="0"/>
                        <a:t>OSPFv2</a:t>
                      </a:r>
                      <a:endParaRPr lang="fr-FR" dirty="0"/>
                    </a:p>
                  </a:txBody>
                  <a:tcPr/>
                </a:tc>
                <a:tc>
                  <a:txBody>
                    <a:bodyPr/>
                    <a:lstStyle/>
                    <a:p>
                      <a:r>
                        <a:rPr lang="fr-FR" dirty="0" smtClean="0"/>
                        <a:t>IS-IS</a:t>
                      </a:r>
                      <a:endParaRPr lang="fr-FR" dirty="0"/>
                    </a:p>
                  </a:txBody>
                  <a:tcPr/>
                </a:tc>
                <a:tc>
                  <a:txBody>
                    <a:bodyPr/>
                    <a:lstStyle/>
                    <a:p>
                      <a:r>
                        <a:rPr lang="fr-FR" dirty="0" smtClean="0"/>
                        <a:t>BGP</a:t>
                      </a:r>
                      <a:endParaRPr lang="fr-FR" dirty="0"/>
                    </a:p>
                  </a:txBody>
                  <a:tcPr/>
                </a:tc>
              </a:tr>
              <a:tr h="370840">
                <a:tc>
                  <a:txBody>
                    <a:bodyPr/>
                    <a:lstStyle/>
                    <a:p>
                      <a:r>
                        <a:rPr lang="fr-FR" dirty="0" smtClean="0"/>
                        <a:t>IPv6</a:t>
                      </a:r>
                      <a:endParaRPr lang="fr-FR" dirty="0"/>
                    </a:p>
                  </a:txBody>
                  <a:tcPr/>
                </a:tc>
                <a:tc>
                  <a:txBody>
                    <a:bodyPr/>
                    <a:lstStyle/>
                    <a:p>
                      <a:r>
                        <a:rPr lang="fr-FR" dirty="0" err="1" smtClean="0"/>
                        <a:t>RIPng</a:t>
                      </a:r>
                      <a:endParaRPr lang="fr-FR" dirty="0"/>
                    </a:p>
                  </a:txBody>
                  <a:tcPr/>
                </a:tc>
                <a:tc>
                  <a:txBody>
                    <a:bodyPr/>
                    <a:lstStyle/>
                    <a:p>
                      <a:r>
                        <a:rPr lang="fr-FR" dirty="0" smtClean="0"/>
                        <a:t>EIGRP</a:t>
                      </a:r>
                      <a:r>
                        <a:rPr lang="fr-FR" baseline="0" dirty="0" smtClean="0"/>
                        <a:t> pour IPv6</a:t>
                      </a:r>
                      <a:endParaRPr lang="fr-FR" dirty="0"/>
                    </a:p>
                  </a:txBody>
                  <a:tcPr/>
                </a:tc>
                <a:tc>
                  <a:txBody>
                    <a:bodyPr/>
                    <a:lstStyle/>
                    <a:p>
                      <a:r>
                        <a:rPr lang="fr-FR" dirty="0" smtClean="0"/>
                        <a:t>OSPFv3</a:t>
                      </a:r>
                      <a:endParaRPr lang="fr-FR" dirty="0"/>
                    </a:p>
                  </a:txBody>
                  <a:tcPr/>
                </a:tc>
                <a:tc>
                  <a:txBody>
                    <a:bodyPr/>
                    <a:lstStyle/>
                    <a:p>
                      <a:r>
                        <a:rPr lang="fr-FR" dirty="0" smtClean="0"/>
                        <a:t>IS-IS pour IPV6</a:t>
                      </a:r>
                      <a:endParaRPr lang="fr-FR" dirty="0"/>
                    </a:p>
                  </a:txBody>
                  <a:tcPr/>
                </a:tc>
                <a:tc>
                  <a:txBody>
                    <a:bodyPr/>
                    <a:lstStyle/>
                    <a:p>
                      <a:r>
                        <a:rPr lang="fr-FR" dirty="0" smtClean="0"/>
                        <a:t>MP-BGP</a:t>
                      </a:r>
                      <a:endParaRPr lang="fr-FR" dirty="0"/>
                    </a:p>
                  </a:txBody>
                  <a:tcPr/>
                </a:tc>
              </a:tr>
            </a:tbl>
          </a:graphicData>
        </a:graphic>
      </p:graphicFrame>
      <p:sp>
        <p:nvSpPr>
          <p:cNvPr id="22" name="ZoneTexte 21"/>
          <p:cNvSpPr txBox="1"/>
          <p:nvPr/>
        </p:nvSpPr>
        <p:spPr>
          <a:xfrm>
            <a:off x="179514" y="3721596"/>
            <a:ext cx="7920880" cy="646331"/>
          </a:xfrm>
          <a:prstGeom prst="rect">
            <a:avLst/>
          </a:prstGeom>
          <a:noFill/>
        </p:spPr>
        <p:txBody>
          <a:bodyPr wrap="square" rtlCol="0">
            <a:spAutoFit/>
          </a:bodyPr>
          <a:lstStyle/>
          <a:p>
            <a:r>
              <a:rPr lang="fr-FR" dirty="0" smtClean="0">
                <a:solidFill>
                  <a:schemeClr val="accent2"/>
                </a:solidFill>
              </a:rPr>
              <a:t>OSPFv2 : Pour le routage IPv4</a:t>
            </a:r>
          </a:p>
          <a:p>
            <a:r>
              <a:rPr lang="fr-FR" dirty="0" smtClean="0">
                <a:solidFill>
                  <a:srgbClr val="1C8ED4"/>
                </a:solidFill>
              </a:rPr>
              <a:t>OSPFv3 : Pour le routage IPv6</a:t>
            </a:r>
            <a:endParaRPr lang="fr-FR" dirty="0">
              <a:solidFill>
                <a:srgbClr val="1C8ED4"/>
              </a:solidFill>
            </a:endParaRPr>
          </a:p>
        </p:txBody>
      </p:sp>
    </p:spTree>
    <p:extLst>
      <p:ext uri="{BB962C8B-B14F-4D97-AF65-F5344CB8AC3E}">
        <p14:creationId xmlns:p14="http://schemas.microsoft.com/office/powerpoint/2010/main" val="27559265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fr-CA" smtClean="0"/>
              <a:t>OSPF dans les réseaux à accès multiple</a:t>
            </a:r>
            <a:r>
              <a:rPr lang="en-US" smtClean="0"/>
              <a:t> avec broadcast</a:t>
            </a:r>
            <a:endParaRPr lang="fr-CA" dirty="0"/>
          </a:p>
        </p:txBody>
      </p:sp>
      <p:sp>
        <p:nvSpPr>
          <p:cNvPr id="7171" name="Rectangle 6"/>
          <p:cNvSpPr>
            <a:spLocks noGrp="1" noChangeArrowheads="1"/>
          </p:cNvSpPr>
          <p:nvPr>
            <p:ph idx="1"/>
          </p:nvPr>
        </p:nvSpPr>
        <p:spPr>
          <a:xfrm>
            <a:off x="457200" y="1333500"/>
            <a:ext cx="8229600" cy="1596008"/>
          </a:xfrm>
        </p:spPr>
        <p:txBody>
          <a:bodyPr>
            <a:normAutofit fontScale="85000" lnSpcReduction="10000"/>
          </a:bodyPr>
          <a:lstStyle/>
          <a:p>
            <a:r>
              <a:rPr lang="fr-CA" dirty="0" smtClean="0"/>
              <a:t>Pour pallier ce problème, on choisit un DR (routeur désigné) qui va recevoir toutes les informations sur l'état des liens et les retransmettre aux autres routeurs . Le routeur désigné </a:t>
            </a:r>
            <a:r>
              <a:rPr lang="en-US" dirty="0" smtClean="0"/>
              <a:t>(DR) </a:t>
            </a:r>
            <a:r>
              <a:rPr lang="en-US" dirty="0" err="1" smtClean="0"/>
              <a:t>est</a:t>
            </a:r>
            <a:r>
              <a:rPr lang="en-US" dirty="0" smtClean="0"/>
              <a:t> </a:t>
            </a:r>
            <a:r>
              <a:rPr lang="fr-CA" dirty="0" smtClean="0"/>
              <a:t>la solution pour gérer le nombre de contiguïtés et la diffusion des paquets LSA sur un réseau à accès multiple </a:t>
            </a:r>
            <a:r>
              <a:rPr lang="en-US" dirty="0" smtClean="0"/>
              <a:t>.</a:t>
            </a:r>
            <a:endParaRPr lang="fr-CA" dirty="0" smtClean="0"/>
          </a:p>
          <a:p>
            <a:r>
              <a:rPr lang="fr-CA" dirty="0" smtClean="0"/>
              <a:t>Un routeur BDR est également choisi au cas où le routeur DR est défaillant.</a:t>
            </a:r>
            <a:endParaRPr lang="en-US"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pPr/>
              <a:t>40</a:t>
            </a:fld>
            <a:endParaRPr lang="fr-BE" dirty="0"/>
          </a:p>
        </p:txBody>
      </p:sp>
      <p:grpSp>
        <p:nvGrpSpPr>
          <p:cNvPr id="17" name="Groupe 16"/>
          <p:cNvGrpSpPr/>
          <p:nvPr/>
        </p:nvGrpSpPr>
        <p:grpSpPr>
          <a:xfrm>
            <a:off x="1763688" y="3145532"/>
            <a:ext cx="5217993" cy="2164804"/>
            <a:chOff x="4219556" y="2915777"/>
            <a:chExt cx="5217993" cy="2206892"/>
          </a:xfrm>
        </p:grpSpPr>
        <p:pic>
          <p:nvPicPr>
            <p:cNvPr id="7" name="Picture 3"/>
            <p:cNvPicPr>
              <a:picLocks noChangeAspect="1" noChangeArrowheads="1"/>
            </p:cNvPicPr>
            <p:nvPr/>
          </p:nvPicPr>
          <p:blipFill>
            <a:blip r:embed="rId3"/>
            <a:stretch>
              <a:fillRect/>
            </a:stretch>
          </p:blipFill>
          <p:spPr>
            <a:xfrm>
              <a:off x="4219556" y="2915777"/>
              <a:ext cx="5217993" cy="2206892"/>
            </a:xfrm>
            <a:prstGeom prst="rect">
              <a:avLst/>
            </a:prstGeom>
          </p:spPr>
        </p:pic>
        <p:sp>
          <p:nvSpPr>
            <p:cNvPr id="8" name="ZoneTexte 7"/>
            <p:cNvSpPr txBox="1"/>
            <p:nvPr/>
          </p:nvSpPr>
          <p:spPr>
            <a:xfrm>
              <a:off x="5006738" y="4823607"/>
              <a:ext cx="358304" cy="215444"/>
            </a:xfrm>
            <a:prstGeom prst="rect">
              <a:avLst/>
            </a:prstGeom>
            <a:solidFill>
              <a:schemeClr val="accent5">
                <a:lumMod val="40000"/>
                <a:lumOff val="60000"/>
              </a:schemeClr>
            </a:solidFill>
            <a:ln>
              <a:noFill/>
            </a:ln>
          </p:spPr>
          <p:txBody>
            <a:bodyPr wrap="square" rtlCol="0">
              <a:spAutoFit/>
            </a:bodyPr>
            <a:lstStyle/>
            <a:p>
              <a:r>
                <a:rPr lang="fr-FR" sz="800" dirty="0" smtClean="0"/>
                <a:t>R3</a:t>
              </a:r>
              <a:endParaRPr lang="fr-FR" sz="800" dirty="0"/>
            </a:p>
          </p:txBody>
        </p:sp>
        <p:sp>
          <p:nvSpPr>
            <p:cNvPr id="9" name="ZoneTexte 8"/>
            <p:cNvSpPr txBox="1"/>
            <p:nvPr/>
          </p:nvSpPr>
          <p:spPr>
            <a:xfrm>
              <a:off x="6649400" y="4823607"/>
              <a:ext cx="358304" cy="215444"/>
            </a:xfrm>
            <a:prstGeom prst="rect">
              <a:avLst/>
            </a:prstGeom>
            <a:solidFill>
              <a:schemeClr val="accent5">
                <a:lumMod val="40000"/>
                <a:lumOff val="60000"/>
              </a:schemeClr>
            </a:solidFill>
            <a:ln>
              <a:noFill/>
            </a:ln>
          </p:spPr>
          <p:txBody>
            <a:bodyPr wrap="square" rtlCol="0">
              <a:spAutoFit/>
            </a:bodyPr>
            <a:lstStyle/>
            <a:p>
              <a:r>
                <a:rPr lang="fr-FR" sz="800" dirty="0" smtClean="0"/>
                <a:t>R4</a:t>
              </a:r>
              <a:endParaRPr lang="fr-FR" sz="800" dirty="0"/>
            </a:p>
          </p:txBody>
        </p:sp>
        <p:sp>
          <p:nvSpPr>
            <p:cNvPr id="10" name="ZoneTexte 9"/>
            <p:cNvSpPr txBox="1"/>
            <p:nvPr/>
          </p:nvSpPr>
          <p:spPr>
            <a:xfrm>
              <a:off x="8292062" y="4823607"/>
              <a:ext cx="358304" cy="215444"/>
            </a:xfrm>
            <a:prstGeom prst="rect">
              <a:avLst/>
            </a:prstGeom>
            <a:solidFill>
              <a:schemeClr val="accent5">
                <a:lumMod val="40000"/>
                <a:lumOff val="60000"/>
              </a:schemeClr>
            </a:solidFill>
            <a:ln>
              <a:noFill/>
            </a:ln>
          </p:spPr>
          <p:txBody>
            <a:bodyPr wrap="square" rtlCol="0">
              <a:spAutoFit/>
            </a:bodyPr>
            <a:lstStyle/>
            <a:p>
              <a:r>
                <a:rPr lang="fr-FR" sz="800" dirty="0" smtClean="0"/>
                <a:t>R5</a:t>
              </a:r>
              <a:endParaRPr lang="fr-FR" sz="800" dirty="0"/>
            </a:p>
          </p:txBody>
        </p:sp>
      </p:grpSp>
    </p:spTree>
    <p:extLst>
      <p:ext uri="{BB962C8B-B14F-4D97-AF65-F5344CB8AC3E}">
        <p14:creationId xmlns:p14="http://schemas.microsoft.com/office/powerpoint/2010/main" val="2106437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fr-CA" dirty="0" smtClean="0"/>
              <a:t>OSPF dans les réseaux à accès multiple</a:t>
            </a:r>
            <a:r>
              <a:rPr lang="en-US" dirty="0"/>
              <a:t> </a:t>
            </a:r>
            <a:r>
              <a:rPr lang="en-US" dirty="0" smtClean="0"/>
              <a:t>avec broadcast</a:t>
            </a:r>
            <a:endParaRPr lang="fr-CA" dirty="0"/>
          </a:p>
        </p:txBody>
      </p:sp>
      <p:sp>
        <p:nvSpPr>
          <p:cNvPr id="7171" name="Rectangle 6"/>
          <p:cNvSpPr>
            <a:spLocks noGrp="1" noChangeArrowheads="1"/>
          </p:cNvSpPr>
          <p:nvPr>
            <p:ph idx="1"/>
          </p:nvPr>
        </p:nvSpPr>
        <p:spPr/>
        <p:txBody>
          <a:bodyPr/>
          <a:lstStyle/>
          <a:p>
            <a:r>
              <a:rPr lang="fr-CA" dirty="0" smtClean="0"/>
              <a:t>Tous les autres routeurs non DR ou non BDR deviennent des routeurs </a:t>
            </a:r>
            <a:r>
              <a:rPr lang="fr-CA" dirty="0" err="1" smtClean="0"/>
              <a:t>DROthers</a:t>
            </a:r>
            <a:r>
              <a:rPr lang="fr-CA" dirty="0" smtClean="0"/>
              <a:t> </a:t>
            </a:r>
            <a:r>
              <a:rPr lang="en-US" dirty="0" smtClean="0"/>
              <a:t>. </a:t>
            </a:r>
            <a:r>
              <a:rPr lang="fr-CA" dirty="0" smtClean="0"/>
              <a:t> </a:t>
            </a:r>
          </a:p>
          <a:p>
            <a:pPr lvl="1"/>
            <a:r>
              <a:rPr lang="fr-CA" dirty="0" smtClean="0"/>
              <a:t>Les routeurs </a:t>
            </a:r>
            <a:r>
              <a:rPr lang="fr-CA" dirty="0" err="1" smtClean="0"/>
              <a:t>DROthers</a:t>
            </a:r>
            <a:r>
              <a:rPr lang="fr-CA" dirty="0" smtClean="0"/>
              <a:t> forment des </a:t>
            </a:r>
            <a:r>
              <a:rPr lang="fr-CA" dirty="0" err="1" smtClean="0"/>
              <a:t>contiguités</a:t>
            </a:r>
            <a:r>
              <a:rPr lang="fr-CA" dirty="0" smtClean="0"/>
              <a:t> complètes uniquement avec le DR et le BDR du réseau</a:t>
            </a:r>
            <a:r>
              <a:rPr lang="en-US" dirty="0" smtClean="0"/>
              <a:t>.</a:t>
            </a:r>
          </a:p>
          <a:p>
            <a:pPr lvl="1"/>
            <a:r>
              <a:rPr lang="fr-CA" dirty="0" smtClean="0"/>
              <a:t>Les </a:t>
            </a:r>
            <a:r>
              <a:rPr lang="fr-CA" dirty="0" err="1" smtClean="0"/>
              <a:t>DROthers</a:t>
            </a:r>
            <a:r>
              <a:rPr lang="fr-CA" dirty="0" smtClean="0"/>
              <a:t> envoient leurs LSA uniquement au DR et au BDR, en utilisant l'adresse de multidiffusion 224.0.0.6 (tous les routeurs DR)</a:t>
            </a:r>
            <a:r>
              <a:rPr lang="en-US" dirty="0" smtClean="0"/>
              <a:t>.</a:t>
            </a:r>
          </a:p>
          <a:p>
            <a:r>
              <a:rPr lang="en-US" dirty="0" smtClean="0"/>
              <a:t>DR </a:t>
            </a:r>
            <a:r>
              <a:rPr lang="en-US" dirty="0" err="1" smtClean="0"/>
              <a:t>utilise</a:t>
            </a:r>
            <a:r>
              <a:rPr lang="en-US" dirty="0" smtClean="0"/>
              <a:t> </a:t>
            </a:r>
            <a:r>
              <a:rPr lang="en-US" dirty="0" err="1" smtClean="0"/>
              <a:t>l’adresse</a:t>
            </a:r>
            <a:r>
              <a:rPr lang="en-US" dirty="0" smtClean="0"/>
              <a:t> de </a:t>
            </a:r>
            <a:r>
              <a:rPr lang="en-US" dirty="0" err="1" smtClean="0"/>
              <a:t>multidiffusion</a:t>
            </a:r>
            <a:r>
              <a:rPr lang="en-US" dirty="0" smtClean="0"/>
              <a:t>  224.0.0.5 pour </a:t>
            </a:r>
            <a:r>
              <a:rPr lang="en-US" dirty="0" err="1" smtClean="0"/>
              <a:t>envoyer</a:t>
            </a:r>
            <a:r>
              <a:rPr lang="en-US" dirty="0" smtClean="0"/>
              <a:t> des LSA à </a:t>
            </a:r>
            <a:r>
              <a:rPr lang="en-US" dirty="0" err="1" smtClean="0"/>
              <a:t>tous</a:t>
            </a:r>
            <a:r>
              <a:rPr lang="en-US" dirty="0" smtClean="0"/>
              <a:t> les </a:t>
            </a:r>
            <a:r>
              <a:rPr lang="en-US" dirty="0" err="1" smtClean="0"/>
              <a:t>routeurs</a:t>
            </a:r>
            <a:r>
              <a:rPr lang="en-US" dirty="0" smtClean="0"/>
              <a:t>. </a:t>
            </a:r>
          </a:p>
          <a:p>
            <a:pPr lvl="1"/>
            <a:r>
              <a:rPr lang="fr-CA" dirty="0" smtClean="0"/>
              <a:t>DR est le seul routeur qui assure la diffusion de l’ensemble des LSA dans le réseau à accès multiple </a:t>
            </a:r>
          </a:p>
          <a:p>
            <a:r>
              <a:rPr lang="fr-CA" dirty="0" smtClean="0"/>
              <a:t>Les sélections de DR/BDR ont lieu uniquement dans les réseaux à accès multiple et non dans les réseaux point à point.</a:t>
            </a:r>
            <a:endParaRPr lang="en-US" altLang="ja-JP" dirty="0" smtClean="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pPr/>
              <a:t>41</a:t>
            </a:fld>
            <a:endParaRPr lang="fr-BE" dirty="0"/>
          </a:p>
        </p:txBody>
      </p:sp>
    </p:spTree>
    <p:extLst>
      <p:ext uri="{BB962C8B-B14F-4D97-AF65-F5344CB8AC3E}">
        <p14:creationId xmlns:p14="http://schemas.microsoft.com/office/powerpoint/2010/main" val="2660345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fr-CA" dirty="0"/>
              <a:t>OSPF dans les réseaux à accès multiple</a:t>
            </a:r>
            <a:r>
              <a:rPr lang="en-US" dirty="0"/>
              <a:t> avec broadcast</a:t>
            </a:r>
          </a:p>
        </p:txBody>
      </p:sp>
      <p:pic>
        <p:nvPicPr>
          <p:cNvPr id="92162" name="Picture 2"/>
          <p:cNvPicPr>
            <a:picLocks noChangeAspect="1" noChangeArrowheads="1"/>
          </p:cNvPicPr>
          <p:nvPr/>
        </p:nvPicPr>
        <p:blipFill>
          <a:blip r:embed="rId3" cstate="print"/>
          <a:srcRect l="52430" t="40873" r="17786" b="15873"/>
          <a:stretch>
            <a:fillRect/>
          </a:stretch>
        </p:blipFill>
        <p:spPr bwMode="auto">
          <a:xfrm>
            <a:off x="1947332" y="1197428"/>
            <a:ext cx="5199678" cy="4245429"/>
          </a:xfrm>
          <a:prstGeom prst="rect">
            <a:avLst/>
          </a:prstGeom>
          <a:noFill/>
          <a:ln w="9525" cap="flat" cmpd="sng" algn="ctr">
            <a:noFill/>
            <a:prstDash val="solid"/>
            <a:miter lim="800000"/>
            <a:headEnd/>
            <a:tailEnd/>
          </a:ln>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42</a:t>
            </a:fld>
            <a:endParaRPr lang="fr-BE" dirty="0"/>
          </a:p>
        </p:txBody>
      </p:sp>
    </p:spTree>
    <p:extLst>
      <p:ext uri="{BB962C8B-B14F-4D97-AF65-F5344CB8AC3E}">
        <p14:creationId xmlns:p14="http://schemas.microsoft.com/office/powerpoint/2010/main" val="1092760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fr-CA" smtClean="0"/>
              <a:t>OSPF dans les réseaux à accès multiple</a:t>
            </a:r>
            <a:r>
              <a:rPr lang="en-US" smtClean="0"/>
              <a:t> avec broadcast</a:t>
            </a:r>
            <a:endParaRPr lang="en-US" dirty="0"/>
          </a:p>
        </p:txBody>
      </p:sp>
      <p:sp>
        <p:nvSpPr>
          <p:cNvPr id="7171" name="Rectangle 6"/>
          <p:cNvSpPr>
            <a:spLocks noGrp="1" noChangeArrowheads="1"/>
          </p:cNvSpPr>
          <p:nvPr>
            <p:ph sz="half" idx="1"/>
          </p:nvPr>
        </p:nvSpPr>
        <p:spPr/>
        <p:txBody>
          <a:bodyPr>
            <a:normAutofit fontScale="70000" lnSpcReduction="20000"/>
          </a:bodyPr>
          <a:lstStyle/>
          <a:p>
            <a:r>
              <a:rPr lang="en-US" smtClean="0"/>
              <a:t>Les états de contiguïtés dans un réseau à accès multiple avec broadcast peuvent être:</a:t>
            </a:r>
          </a:p>
          <a:p>
            <a:pPr lvl="1"/>
            <a:r>
              <a:rPr lang="en-US" smtClean="0"/>
              <a:t>FULL/DROTHER </a:t>
            </a:r>
          </a:p>
          <a:p>
            <a:pPr lvl="2"/>
            <a:r>
              <a:rPr lang="fr-CA" smtClean="0"/>
              <a:t>Routeur DR ou BDR, en contiguité complète avec un routeur ni DR, ni BDR</a:t>
            </a:r>
            <a:r>
              <a:rPr lang="en-US" smtClean="0"/>
              <a:t>.</a:t>
            </a:r>
          </a:p>
          <a:p>
            <a:pPr lvl="1"/>
            <a:r>
              <a:rPr lang="en-US" smtClean="0"/>
              <a:t>FULL/DR </a:t>
            </a:r>
          </a:p>
          <a:p>
            <a:pPr lvl="2"/>
            <a:r>
              <a:rPr lang="fr-CA" smtClean="0"/>
              <a:t>Routeur en contiguité complète avec le voisin DR indiqué.</a:t>
            </a:r>
            <a:endParaRPr lang="en-US" smtClean="0"/>
          </a:p>
          <a:p>
            <a:pPr lvl="1"/>
            <a:r>
              <a:rPr lang="en-US" smtClean="0"/>
              <a:t>FULL/BDR</a:t>
            </a:r>
          </a:p>
          <a:p>
            <a:pPr lvl="2"/>
            <a:r>
              <a:rPr lang="fr-CA" smtClean="0"/>
              <a:t>Routeur en contiguité complète avec le voisin BDR indiqué.</a:t>
            </a:r>
            <a:endParaRPr lang="en-US" smtClean="0"/>
          </a:p>
          <a:p>
            <a:pPr lvl="1"/>
            <a:r>
              <a:rPr lang="en-US" smtClean="0"/>
              <a:t>2-WAY/DROTHER</a:t>
            </a:r>
          </a:p>
          <a:p>
            <a:pPr lvl="2"/>
            <a:r>
              <a:rPr lang="fr-CA" smtClean="0"/>
              <a:t>Routeur ni DR, ni BDR, voisin d'un autre routeur ni DR, ni BDR.</a:t>
            </a:r>
            <a:endParaRPr lang="en-US" altLang="ja-JP" dirty="0" smtClean="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pPr/>
              <a:t>43</a:t>
            </a:fld>
            <a:endParaRPr lang="fr-BE" dirty="0"/>
          </a:p>
        </p:txBody>
      </p:sp>
      <p:pic>
        <p:nvPicPr>
          <p:cNvPr id="93186" name="Picture 2"/>
          <p:cNvPicPr>
            <a:picLocks noChangeAspect="1" noChangeArrowheads="1"/>
          </p:cNvPicPr>
          <p:nvPr/>
        </p:nvPicPr>
        <p:blipFill>
          <a:blip r:embed="rId3" cstate="print"/>
          <a:srcRect l="51314" t="55258" r="18009" b="27480"/>
          <a:stretch>
            <a:fillRect/>
          </a:stretch>
        </p:blipFill>
        <p:spPr bwMode="auto">
          <a:xfrm>
            <a:off x="4616798" y="2785492"/>
            <a:ext cx="4281993" cy="1354667"/>
          </a:xfrm>
          <a:prstGeom prst="rect">
            <a:avLst/>
          </a:prstGeom>
          <a:noFill/>
          <a:ln w="9525" cap="flat" cmpd="sng" algn="ctr">
            <a:noFill/>
            <a:prstDash val="solid"/>
            <a:miter lim="800000"/>
            <a:headEnd/>
            <a:tailEnd/>
          </a:ln>
        </p:spPr>
      </p:pic>
    </p:spTree>
    <p:extLst>
      <p:ext uri="{BB962C8B-B14F-4D97-AF65-F5344CB8AC3E}">
        <p14:creationId xmlns:p14="http://schemas.microsoft.com/office/powerpoint/2010/main" val="4051091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fr-CA" dirty="0"/>
              <a:t>OSPF dans les réseaux à accès multiple</a:t>
            </a:r>
            <a:r>
              <a:rPr lang="en-US" dirty="0"/>
              <a:t> avec </a:t>
            </a:r>
            <a:r>
              <a:rPr lang="en-US" dirty="0" smtClean="0"/>
              <a:t>broadcast : </a:t>
            </a:r>
            <a:r>
              <a:rPr lang="en-US" dirty="0" err="1" smtClean="0"/>
              <a:t>Élection</a:t>
            </a:r>
            <a:r>
              <a:rPr lang="en-US" dirty="0" smtClean="0"/>
              <a:t> DR/BDR</a:t>
            </a:r>
            <a:endParaRPr lang="en-US" dirty="0"/>
          </a:p>
        </p:txBody>
      </p:sp>
      <p:sp>
        <p:nvSpPr>
          <p:cNvPr id="7171" name="Rectangle 6"/>
          <p:cNvSpPr>
            <a:spLocks noGrp="1" noChangeArrowheads="1"/>
          </p:cNvSpPr>
          <p:nvPr>
            <p:ph idx="1"/>
          </p:nvPr>
        </p:nvSpPr>
        <p:spPr/>
        <p:txBody>
          <a:bodyPr>
            <a:normAutofit fontScale="85000" lnSpcReduction="10000"/>
          </a:bodyPr>
          <a:lstStyle/>
          <a:p>
            <a:r>
              <a:rPr lang="fr-CA" dirty="0" smtClean="0"/>
              <a:t>Les routeurs du réseau sélectionnent comme DR le routeur dont la priorité d'interface est la </a:t>
            </a:r>
            <a:r>
              <a:rPr lang="fr-CA" dirty="0" smtClean="0">
                <a:solidFill>
                  <a:srgbClr val="FF0000"/>
                </a:solidFill>
              </a:rPr>
              <a:t>plus élevée</a:t>
            </a:r>
            <a:endParaRPr lang="en-US" dirty="0" smtClean="0">
              <a:solidFill>
                <a:srgbClr val="FF0000"/>
              </a:solidFill>
            </a:endParaRPr>
          </a:p>
          <a:p>
            <a:r>
              <a:rPr lang="fr-CA" dirty="0" smtClean="0"/>
              <a:t>Le routeur dont la priorité d'interface est en deuxième position est sélectionné comme BDR</a:t>
            </a:r>
            <a:endParaRPr lang="en-US" dirty="0" smtClean="0"/>
          </a:p>
          <a:p>
            <a:r>
              <a:rPr lang="fr-CA" dirty="0" smtClean="0"/>
              <a:t>La priorité peut être tout nombre compris entre 0 et 255</a:t>
            </a:r>
            <a:r>
              <a:rPr lang="en-US" dirty="0" smtClean="0"/>
              <a:t>. </a:t>
            </a:r>
            <a:r>
              <a:rPr lang="fr-CA" dirty="0" smtClean="0"/>
              <a:t>Un routeur de priorité 0 ne peut pas devenir DR</a:t>
            </a:r>
            <a:endParaRPr lang="en-US" dirty="0" smtClean="0"/>
          </a:p>
          <a:p>
            <a:r>
              <a:rPr lang="fr-CA" dirty="0" smtClean="0"/>
              <a:t>Si les priorités d'interface sont identiques</a:t>
            </a:r>
          </a:p>
          <a:p>
            <a:pPr lvl="1"/>
            <a:r>
              <a:rPr lang="fr-CA" dirty="0" smtClean="0"/>
              <a:t>Le routeur dont </a:t>
            </a:r>
            <a:r>
              <a:rPr lang="fr-CA" dirty="0" smtClean="0">
                <a:solidFill>
                  <a:srgbClr val="FF0000"/>
                </a:solidFill>
              </a:rPr>
              <a:t>l'ID est le plus élevé </a:t>
            </a:r>
            <a:r>
              <a:rPr lang="fr-CA" dirty="0" smtClean="0"/>
              <a:t>est sélectionné en tant que routeur désigné (DR)</a:t>
            </a:r>
          </a:p>
          <a:p>
            <a:pPr lvl="1"/>
            <a:r>
              <a:rPr lang="fr-CA" dirty="0" smtClean="0"/>
              <a:t>Le routeur dont l'ID est le deuxième plus élevé est le routeur désigné de secours (BDR) </a:t>
            </a:r>
          </a:p>
          <a:p>
            <a:r>
              <a:rPr lang="fr-CA" dirty="0" smtClean="0"/>
              <a:t>Une fois un DR est élu, il reste DR tant qu’il fonctionne, même si un routeur avec un routeur ID plus élevé est ajouté au réseau</a:t>
            </a:r>
          </a:p>
          <a:p>
            <a:pPr lvl="1"/>
            <a:r>
              <a:rPr lang="fr-CA" dirty="0" smtClean="0"/>
              <a:t>L’élection DR/BDR est sans préemption =&gt; pour plus de stabilité dans le réseau</a:t>
            </a:r>
          </a:p>
          <a:p>
            <a:r>
              <a:rPr lang="fr-CA" dirty="0" smtClean="0"/>
              <a:t>Pour imposer une nouvelle élection il faut redémarrer le processus OSPF avec la commande « </a:t>
            </a:r>
            <a:r>
              <a:rPr lang="fr-CA" dirty="0" err="1" smtClean="0"/>
              <a:t>clear</a:t>
            </a:r>
            <a:r>
              <a:rPr lang="fr-CA" dirty="0" smtClean="0"/>
              <a:t> </a:t>
            </a:r>
            <a:r>
              <a:rPr lang="fr-CA" dirty="0" err="1" smtClean="0"/>
              <a:t>ip</a:t>
            </a:r>
            <a:r>
              <a:rPr lang="fr-CA" dirty="0" smtClean="0"/>
              <a:t> </a:t>
            </a:r>
            <a:r>
              <a:rPr lang="fr-CA" dirty="0" err="1" smtClean="0"/>
              <a:t>ospf</a:t>
            </a:r>
            <a:r>
              <a:rPr lang="fr-CA" dirty="0" smtClean="0"/>
              <a:t> * »</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44</a:t>
            </a:fld>
            <a:endParaRPr lang="fr-BE" dirty="0"/>
          </a:p>
        </p:txBody>
      </p:sp>
    </p:spTree>
    <p:extLst>
      <p:ext uri="{BB962C8B-B14F-4D97-AF65-F5344CB8AC3E}">
        <p14:creationId xmlns:p14="http://schemas.microsoft.com/office/powerpoint/2010/main" val="1819834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fr-CA" smtClean="0"/>
              <a:t>OSPF dans les réseaux à accès multiple</a:t>
            </a:r>
            <a:r>
              <a:rPr lang="en-US" smtClean="0"/>
              <a:t> avec broadcast: Élection DR/BDR</a:t>
            </a:r>
            <a:endParaRPr lang="en-US" dirty="0"/>
          </a:p>
        </p:txBody>
      </p:sp>
      <p:sp>
        <p:nvSpPr>
          <p:cNvPr id="7171" name="Rectangle 6"/>
          <p:cNvSpPr>
            <a:spLocks noGrp="1" noChangeArrowheads="1"/>
          </p:cNvSpPr>
          <p:nvPr>
            <p:ph idx="1"/>
          </p:nvPr>
        </p:nvSpPr>
        <p:spPr/>
        <p:txBody>
          <a:bodyPr/>
          <a:lstStyle/>
          <a:p>
            <a:r>
              <a:rPr lang="fr-CA" smtClean="0"/>
              <a:t>l'ID de routeur peut être déterminé de trois façons </a:t>
            </a:r>
            <a:r>
              <a:rPr lang="en-US" smtClean="0"/>
              <a:t>:</a:t>
            </a:r>
          </a:p>
          <a:p>
            <a:pPr lvl="1"/>
            <a:r>
              <a:rPr lang="fr-CA" smtClean="0"/>
              <a:t>Il peut être configuré manuellement</a:t>
            </a:r>
            <a:endParaRPr lang="en-US" smtClean="0"/>
          </a:p>
          <a:p>
            <a:pPr lvl="1"/>
            <a:r>
              <a:rPr lang="fr-CA" smtClean="0"/>
              <a:t>Si aucun ID de routeur n'est configuré, l'ID de routeur est déterminé par l'adresse IP d'envoi en boucle la plus élevée</a:t>
            </a:r>
            <a:r>
              <a:rPr lang="en-US" smtClean="0"/>
              <a:t> (interface de loopback)</a:t>
            </a:r>
          </a:p>
          <a:p>
            <a:pPr lvl="1"/>
            <a:r>
              <a:rPr lang="fr-CA" smtClean="0"/>
              <a:t>Si aucune interface de bouclage n'est configurée, l'ID de routeur est déterminé par l'adresse IPv4 active la plus élevée</a:t>
            </a:r>
            <a:endParaRPr lang="en-US" dirty="0" smtClean="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pPr/>
              <a:t>45</a:t>
            </a:fld>
            <a:endParaRPr lang="fr-BE" dirty="0"/>
          </a:p>
        </p:txBody>
      </p:sp>
      <p:sp>
        <p:nvSpPr>
          <p:cNvPr id="3" name="Rectangle 2"/>
          <p:cNvSpPr/>
          <p:nvPr/>
        </p:nvSpPr>
        <p:spPr>
          <a:xfrm rot="10800000" flipV="1">
            <a:off x="1115617" y="3970623"/>
            <a:ext cx="6912767" cy="104712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dirty="0" smtClean="0"/>
              <a:t>Sans routeur ID le processus OSPF ne peut pas démarrer</a:t>
            </a:r>
            <a:endParaRPr lang="fr-FR" dirty="0"/>
          </a:p>
        </p:txBody>
      </p:sp>
    </p:spTree>
    <p:extLst>
      <p:ext uri="{BB962C8B-B14F-4D97-AF65-F5344CB8AC3E}">
        <p14:creationId xmlns:p14="http://schemas.microsoft.com/office/powerpoint/2010/main" val="328247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fr-CA" smtClean="0"/>
              <a:t>OSPF dans les réseaux à accès multiple</a:t>
            </a:r>
            <a:r>
              <a:rPr lang="en-US" smtClean="0"/>
              <a:t> avec broadcast: Élection DR/BDR</a:t>
            </a:r>
            <a:endParaRPr lang="en-US" dirty="0"/>
          </a:p>
        </p:txBody>
      </p:sp>
      <p:sp>
        <p:nvSpPr>
          <p:cNvPr id="7171" name="Rectangle 6"/>
          <p:cNvSpPr>
            <a:spLocks noGrp="1" noChangeArrowheads="1"/>
          </p:cNvSpPr>
          <p:nvPr>
            <p:ph idx="1"/>
          </p:nvPr>
        </p:nvSpPr>
        <p:spPr/>
        <p:txBody>
          <a:bodyPr/>
          <a:lstStyle/>
          <a:p>
            <a:r>
              <a:rPr lang="fr-CA" dirty="0" smtClean="0"/>
              <a:t>Une fois le DR choisi, ce routeur reste le DR jusqu'à ce que l'un des événements ci-dessous survienne </a:t>
            </a:r>
            <a:r>
              <a:rPr lang="en-US" dirty="0" smtClean="0"/>
              <a:t>:</a:t>
            </a:r>
          </a:p>
          <a:p>
            <a:pPr lvl="1"/>
            <a:r>
              <a:rPr lang="fr-CA" dirty="0" smtClean="0"/>
              <a:t>Le DR tombe en panne</a:t>
            </a:r>
            <a:endParaRPr lang="en-US" dirty="0" smtClean="0"/>
          </a:p>
          <a:p>
            <a:pPr lvl="1"/>
            <a:r>
              <a:rPr lang="fr-CA" dirty="0" smtClean="0"/>
              <a:t>Le processus OSPF sur le DR tombe en panne ou est arrêté</a:t>
            </a:r>
            <a:endParaRPr lang="en-US" dirty="0" smtClean="0"/>
          </a:p>
          <a:p>
            <a:pPr lvl="1"/>
            <a:r>
              <a:rPr lang="fr-CA" dirty="0" smtClean="0"/>
              <a:t>L'interface à accès multiple sur le DR tombe en panne ou est désactivée</a:t>
            </a:r>
            <a:endParaRPr lang="en-US" dirty="0" smtClean="0"/>
          </a:p>
          <a:p>
            <a:r>
              <a:rPr lang="fr-CA" dirty="0" smtClean="0"/>
              <a:t>En cas de panne du DR, le BDR devient automatiquement le DR</a:t>
            </a:r>
            <a:endParaRPr lang="en-US" dirty="0" smtClean="0"/>
          </a:p>
          <a:p>
            <a:pPr lvl="1"/>
            <a:r>
              <a:rPr lang="fr-CA" dirty="0" smtClean="0"/>
              <a:t>Et cela même si un </a:t>
            </a:r>
            <a:r>
              <a:rPr lang="fr-CA" dirty="0" err="1" smtClean="0"/>
              <a:t>DROther</a:t>
            </a:r>
            <a:r>
              <a:rPr lang="fr-CA" dirty="0" smtClean="0"/>
              <a:t> de priorité ou d'ID de routeur plus élevé a été ajouté au réseau après la sélection initiale du DR et du BDR</a:t>
            </a:r>
            <a:r>
              <a:rPr lang="en-US" dirty="0"/>
              <a:t> </a:t>
            </a:r>
            <a:r>
              <a:rPr lang="en-US" dirty="0" smtClean="0"/>
              <a:t>=&gt; pour plus de </a:t>
            </a:r>
            <a:r>
              <a:rPr lang="en-US" dirty="0" err="1" smtClean="0"/>
              <a:t>stabilité</a:t>
            </a:r>
            <a:endParaRPr lang="en-US" dirty="0" smtClean="0"/>
          </a:p>
          <a:p>
            <a:endParaRPr lang="en-US" dirty="0" smtClean="0"/>
          </a:p>
          <a:p>
            <a:endParaRPr lang="en-US" dirty="0" smtClean="0"/>
          </a:p>
          <a:p>
            <a:pPr lvl="1"/>
            <a:endParaRPr lang="en-US" dirty="0" smtClean="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pPr/>
              <a:t>46</a:t>
            </a:fld>
            <a:endParaRPr lang="fr-BE" dirty="0"/>
          </a:p>
        </p:txBody>
      </p:sp>
    </p:spTree>
    <p:extLst>
      <p:ext uri="{BB962C8B-B14F-4D97-AF65-F5344CB8AC3E}">
        <p14:creationId xmlns:p14="http://schemas.microsoft.com/office/powerpoint/2010/main" val="3693481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fr-CA" dirty="0"/>
              <a:t>OSPF dans les réseaux à accès multiple</a:t>
            </a:r>
            <a:r>
              <a:rPr lang="en-US" dirty="0"/>
              <a:t> avec </a:t>
            </a:r>
            <a:r>
              <a:rPr lang="en-US" dirty="0" smtClean="0"/>
              <a:t>broadcast : </a:t>
            </a:r>
            <a:r>
              <a:rPr lang="fr-CA" dirty="0" smtClean="0"/>
              <a:t>Priorité OSPF</a:t>
            </a:r>
            <a:endParaRPr lang="en-US" dirty="0"/>
          </a:p>
        </p:txBody>
      </p:sp>
      <p:sp>
        <p:nvSpPr>
          <p:cNvPr id="7171" name="Rectangle 6"/>
          <p:cNvSpPr>
            <a:spLocks noGrp="1" noChangeArrowheads="1"/>
          </p:cNvSpPr>
          <p:nvPr>
            <p:ph idx="1"/>
          </p:nvPr>
        </p:nvSpPr>
        <p:spPr>
          <a:xfrm>
            <a:off x="939591" y="1282919"/>
            <a:ext cx="7278064" cy="2744796"/>
          </a:xfrm>
        </p:spPr>
        <p:txBody>
          <a:bodyPr>
            <a:normAutofit fontScale="85000" lnSpcReduction="10000"/>
          </a:bodyPr>
          <a:lstStyle/>
          <a:p>
            <a:r>
              <a:rPr lang="fr-FR" dirty="0" smtClean="0"/>
              <a:t>Au lieu de se baser sur l'ID de routeur, il vaut mieux contrôler la sélection au moyen des priorités d'interfaces.</a:t>
            </a:r>
          </a:p>
          <a:p>
            <a:pPr lvl="1"/>
            <a:r>
              <a:rPr lang="fr-FR" dirty="0" smtClean="0"/>
              <a:t>Pour définir la priorité d'une interface, utilisez les commandes suivantes : </a:t>
            </a:r>
          </a:p>
          <a:p>
            <a:pPr lvl="2"/>
            <a:r>
              <a:rPr lang="fr-FR" dirty="0" smtClean="0"/>
              <a:t>	</a:t>
            </a:r>
            <a:r>
              <a:rPr lang="fr-FR" dirty="0" err="1" smtClean="0"/>
              <a:t>ip</a:t>
            </a:r>
            <a:r>
              <a:rPr lang="fr-FR" dirty="0" smtClean="0"/>
              <a:t> </a:t>
            </a:r>
            <a:r>
              <a:rPr lang="fr-FR" dirty="0" err="1" smtClean="0"/>
              <a:t>ospf</a:t>
            </a:r>
            <a:r>
              <a:rPr lang="fr-FR" dirty="0" smtClean="0"/>
              <a:t> </a:t>
            </a:r>
            <a:r>
              <a:rPr lang="fr-FR" dirty="0" err="1" smtClean="0"/>
              <a:t>priority</a:t>
            </a:r>
            <a:r>
              <a:rPr lang="fr-FR" dirty="0" smtClean="0"/>
              <a:t>  valeur (commande d'interface OSPFv2)</a:t>
            </a:r>
          </a:p>
          <a:p>
            <a:r>
              <a:rPr lang="fr-FR" dirty="0" smtClean="0"/>
              <a:t>Pour débuter une autre élection DR/BDR, utiliser l’une des méthodes suivantes:</a:t>
            </a:r>
          </a:p>
          <a:p>
            <a:pPr lvl="1"/>
            <a:r>
              <a:rPr lang="fr-FR" dirty="0" smtClean="0"/>
              <a:t>Désactiver les interfaces des routeurs, puis les réactiver en commençant par le DR, puis le BDR, puis tous les autres routeurs.</a:t>
            </a:r>
          </a:p>
          <a:p>
            <a:pPr lvl="1"/>
            <a:r>
              <a:rPr lang="fr-FR" dirty="0" smtClean="0"/>
              <a:t>Réinitialiser le processus OSPF au moyen de la commande « </a:t>
            </a:r>
            <a:r>
              <a:rPr lang="fr-FR" dirty="0" err="1" smtClean="0"/>
              <a:t>clear</a:t>
            </a:r>
            <a:r>
              <a:rPr lang="fr-FR" dirty="0" smtClean="0"/>
              <a:t> </a:t>
            </a:r>
            <a:r>
              <a:rPr lang="fr-FR" dirty="0" err="1" smtClean="0"/>
              <a:t>ip</a:t>
            </a:r>
            <a:r>
              <a:rPr lang="fr-FR" dirty="0" smtClean="0"/>
              <a:t> </a:t>
            </a:r>
            <a:r>
              <a:rPr lang="fr-FR" dirty="0" err="1" smtClean="0"/>
              <a:t>ospf</a:t>
            </a:r>
            <a:r>
              <a:rPr lang="fr-FR" dirty="0" smtClean="0"/>
              <a:t> </a:t>
            </a:r>
            <a:r>
              <a:rPr lang="fr-FR" dirty="0" err="1" smtClean="0"/>
              <a:t>process</a:t>
            </a:r>
            <a:r>
              <a:rPr lang="fr-FR" dirty="0" smtClean="0"/>
              <a:t> », à configurer en mode d'exécution privilégié sur tous les routeurs.</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416" y="3978955"/>
            <a:ext cx="4074156" cy="1119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1031681" y="5070928"/>
            <a:ext cx="3695242" cy="297454"/>
          </a:xfrm>
          <a:prstGeom prst="rect">
            <a:avLst/>
          </a:prstGeom>
          <a:noFill/>
        </p:spPr>
        <p:txBody>
          <a:bodyPr wrap="none" rtlCol="0">
            <a:spAutoFit/>
          </a:bodyPr>
          <a:lstStyle/>
          <a:p>
            <a:r>
              <a:rPr lang="fr-FR" sz="1333" dirty="0"/>
              <a:t>Définir une priorité OSPF sur l’interface GE0/0</a:t>
            </a:r>
          </a:p>
        </p:txBody>
      </p:sp>
      <p:sp>
        <p:nvSpPr>
          <p:cNvPr id="8" name="Rectangle à coins arrondis 7"/>
          <p:cNvSpPr/>
          <p:nvPr/>
        </p:nvSpPr>
        <p:spPr bwMode="auto">
          <a:xfrm>
            <a:off x="5367156" y="4138806"/>
            <a:ext cx="2837385" cy="48493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437" tIns="34218" rIns="68437" bIns="34218" numCol="1" rtlCol="0" anchor="ctr" anchorCtr="0" compatLnSpc="1">
            <a:prstTxWarp prst="textNoShape">
              <a:avLst/>
            </a:prstTxWarp>
            <a:spAutoFit/>
          </a:bodyPr>
          <a:lstStyle/>
          <a:p>
            <a:pPr algn="ctr" defTabSz="678630" eaLnBrk="0" fontAlgn="base" hangingPunct="0">
              <a:lnSpc>
                <a:spcPct val="90000"/>
              </a:lnSpc>
              <a:spcBef>
                <a:spcPct val="0"/>
              </a:spcBef>
              <a:spcAft>
                <a:spcPct val="0"/>
              </a:spcAft>
            </a:pPr>
            <a:r>
              <a:rPr lang="fr-FR" sz="1333" dirty="0">
                <a:solidFill>
                  <a:schemeClr val="tx1"/>
                </a:solidFill>
                <a:latin typeface="Arial" charset="0"/>
              </a:rPr>
              <a:t>R1(config)# </a:t>
            </a:r>
            <a:r>
              <a:rPr lang="fr-FR" sz="1333" dirty="0" err="1">
                <a:solidFill>
                  <a:schemeClr val="tx1"/>
                </a:solidFill>
                <a:latin typeface="Arial" charset="0"/>
              </a:rPr>
              <a:t>clear</a:t>
            </a:r>
            <a:r>
              <a:rPr lang="fr-FR" sz="1333" dirty="0">
                <a:solidFill>
                  <a:schemeClr val="tx1"/>
                </a:solidFill>
                <a:latin typeface="Arial" charset="0"/>
              </a:rPr>
              <a:t>  </a:t>
            </a:r>
            <a:r>
              <a:rPr lang="fr-FR" sz="1333" dirty="0" err="1">
                <a:solidFill>
                  <a:schemeClr val="tx1"/>
                </a:solidFill>
                <a:latin typeface="Arial" charset="0"/>
              </a:rPr>
              <a:t>ip</a:t>
            </a:r>
            <a:r>
              <a:rPr lang="fr-FR" sz="1333" dirty="0">
                <a:solidFill>
                  <a:schemeClr val="tx1"/>
                </a:solidFill>
                <a:latin typeface="Arial" charset="0"/>
              </a:rPr>
              <a:t>  </a:t>
            </a:r>
            <a:r>
              <a:rPr lang="fr-FR" sz="1333" dirty="0" err="1">
                <a:solidFill>
                  <a:schemeClr val="tx1"/>
                </a:solidFill>
                <a:latin typeface="Arial" charset="0"/>
              </a:rPr>
              <a:t>ospf</a:t>
            </a:r>
            <a:r>
              <a:rPr lang="fr-FR" sz="1333" dirty="0">
                <a:solidFill>
                  <a:schemeClr val="tx1"/>
                </a:solidFill>
                <a:latin typeface="Arial" charset="0"/>
              </a:rPr>
              <a:t>  </a:t>
            </a:r>
            <a:r>
              <a:rPr lang="fr-FR" sz="1333" dirty="0" err="1">
                <a:solidFill>
                  <a:schemeClr val="tx1"/>
                </a:solidFill>
                <a:latin typeface="Arial" charset="0"/>
              </a:rPr>
              <a:t>process</a:t>
            </a:r>
            <a:endParaRPr lang="fr-FR" sz="1333" dirty="0">
              <a:solidFill>
                <a:schemeClr val="tx1"/>
              </a:solidFill>
              <a:latin typeface="Arial" charset="0"/>
            </a:endParaRPr>
          </a:p>
          <a:p>
            <a:pPr algn="ctr" defTabSz="678630" eaLnBrk="0" fontAlgn="base" hangingPunct="0">
              <a:lnSpc>
                <a:spcPct val="90000"/>
              </a:lnSpc>
              <a:spcBef>
                <a:spcPct val="0"/>
              </a:spcBef>
              <a:spcAft>
                <a:spcPct val="0"/>
              </a:spcAft>
            </a:pPr>
            <a:endParaRPr lang="fr-FR" sz="1333" dirty="0">
              <a:solidFill>
                <a:schemeClr val="tx1"/>
              </a:solidFill>
              <a:latin typeface="Arial" charset="0"/>
            </a:endParaRPr>
          </a:p>
        </p:txBody>
      </p:sp>
      <p:sp>
        <p:nvSpPr>
          <p:cNvPr id="9" name="ZoneTexte 8"/>
          <p:cNvSpPr txBox="1"/>
          <p:nvPr/>
        </p:nvSpPr>
        <p:spPr>
          <a:xfrm>
            <a:off x="5367156" y="4814899"/>
            <a:ext cx="2670924" cy="297454"/>
          </a:xfrm>
          <a:prstGeom prst="rect">
            <a:avLst/>
          </a:prstGeom>
          <a:noFill/>
        </p:spPr>
        <p:txBody>
          <a:bodyPr wrap="none" rtlCol="0">
            <a:spAutoFit/>
          </a:bodyPr>
          <a:lstStyle/>
          <a:p>
            <a:r>
              <a:rPr lang="fr-FR" sz="1333" dirty="0"/>
              <a:t>Redémarrer un processus OSPF</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47</a:t>
            </a:fld>
            <a:endParaRPr lang="fr-BE" dirty="0"/>
          </a:p>
        </p:txBody>
      </p:sp>
    </p:spTree>
    <p:extLst>
      <p:ext uri="{BB962C8B-B14F-4D97-AF65-F5344CB8AC3E}">
        <p14:creationId xmlns:p14="http://schemas.microsoft.com/office/powerpoint/2010/main" val="371172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Travail demandé : Configuration d’un réseau OSPF dans un réseau à accès multiples avec broadcast</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48</a:t>
            </a:fld>
            <a:endParaRPr lang="fr-BE" dirty="0"/>
          </a:p>
        </p:txBody>
      </p:sp>
      <p:pic>
        <p:nvPicPr>
          <p:cNvPr id="8" name="Espace réservé du contenu 7"/>
          <p:cNvPicPr>
            <a:picLocks noGrp="1"/>
          </p:cNvPicPr>
          <p:nvPr>
            <p:ph sz="half" idx="4294967295"/>
          </p:nvPr>
        </p:nvPicPr>
        <p:blipFill rotWithShape="1">
          <a:blip r:embed="rId2"/>
          <a:srcRect l="26745" t="10504" r="21548" b="18230"/>
          <a:stretch/>
        </p:blipFill>
        <p:spPr bwMode="auto">
          <a:xfrm>
            <a:off x="251520" y="1270000"/>
            <a:ext cx="6624736" cy="4430397"/>
          </a:xfrm>
          <a:prstGeom prst="rect">
            <a:avLst/>
          </a:prstGeom>
          <a:ln>
            <a:noFill/>
          </a:ln>
          <a:extLst>
            <a:ext uri="{53640926-AAD7-44D8-BBD7-CCE9431645EC}">
              <a14:shadowObscured xmlns:a14="http://schemas.microsoft.com/office/drawing/2010/main"/>
            </a:ext>
          </a:extLst>
        </p:spPr>
      </p:pic>
      <p:sp>
        <p:nvSpPr>
          <p:cNvPr id="9" name="Espace réservé du contenu 8"/>
          <p:cNvSpPr>
            <a:spLocks noGrp="1"/>
          </p:cNvSpPr>
          <p:nvPr>
            <p:ph sz="half" idx="4294967295"/>
          </p:nvPr>
        </p:nvSpPr>
        <p:spPr>
          <a:xfrm>
            <a:off x="4427984" y="1633364"/>
            <a:ext cx="4512184" cy="743595"/>
          </a:xfrm>
        </p:spPr>
        <p:txBody>
          <a:bodyPr>
            <a:normAutofit fontScale="92500" lnSpcReduction="10000"/>
          </a:bodyPr>
          <a:lstStyle/>
          <a:p>
            <a:pPr marL="0" indent="0">
              <a:buNone/>
            </a:pPr>
            <a:r>
              <a:rPr lang="fr-FR" dirty="0" smtClean="0"/>
              <a:t>Utiliser </a:t>
            </a:r>
            <a:r>
              <a:rPr lang="fr-FR" dirty="0" err="1" smtClean="0"/>
              <a:t>packet</a:t>
            </a:r>
            <a:r>
              <a:rPr lang="fr-FR" dirty="0" smtClean="0"/>
              <a:t> tracer ou GNS3 pour réaliser le réseau</a:t>
            </a:r>
            <a:endParaRPr lang="fr-FR" dirty="0"/>
          </a:p>
        </p:txBody>
      </p:sp>
    </p:spTree>
    <p:extLst>
      <p:ext uri="{BB962C8B-B14F-4D97-AF65-F5344CB8AC3E}">
        <p14:creationId xmlns:p14="http://schemas.microsoft.com/office/powerpoint/2010/main" val="33205670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mtClean="0"/>
              <a:t>Travail demandé : Configuration d’un réseau OSPF dans un réseau à accès multiples avec broadcast</a:t>
            </a:r>
            <a:endParaRPr lang="fr-FR" dirty="0"/>
          </a:p>
        </p:txBody>
      </p:sp>
      <p:sp>
        <p:nvSpPr>
          <p:cNvPr id="3" name="Espace réservé du contenu 2"/>
          <p:cNvSpPr>
            <a:spLocks noGrp="1"/>
          </p:cNvSpPr>
          <p:nvPr>
            <p:ph sz="half" idx="1"/>
          </p:nvPr>
        </p:nvSpPr>
        <p:spPr/>
        <p:txBody>
          <a:bodyPr>
            <a:normAutofit fontScale="62500" lnSpcReduction="20000"/>
          </a:bodyPr>
          <a:lstStyle/>
          <a:p>
            <a:pPr lvl="0"/>
            <a:r>
              <a:rPr lang="fr-FR" dirty="0" smtClean="0"/>
              <a:t>Configurer OSPF sur tous les routeurs</a:t>
            </a:r>
          </a:p>
          <a:p>
            <a:pPr lvl="0"/>
            <a:r>
              <a:rPr lang="fr-FR" dirty="0" smtClean="0"/>
              <a:t>Quel routeur est le DR, et pourquoi est-ce qu’il a été choisi pour être un DR ?</a:t>
            </a:r>
          </a:p>
          <a:p>
            <a:pPr lvl="0"/>
            <a:r>
              <a:rPr lang="fr-FR" dirty="0" smtClean="0"/>
              <a:t>Quel routeur est le BDR, et pourquoi est-ce qu’il a été choisi pour être un BDR ?</a:t>
            </a:r>
          </a:p>
          <a:p>
            <a:pPr lvl="0"/>
            <a:r>
              <a:rPr lang="fr-FR" dirty="0" smtClean="0"/>
              <a:t>Quelles sont les deux méthodes qui peuvent être utilisées pour imposer un routeur comme DR ?</a:t>
            </a:r>
          </a:p>
          <a:p>
            <a:pPr lvl="0"/>
            <a:r>
              <a:rPr lang="fr-FR" dirty="0" smtClean="0"/>
              <a:t>Utiliser l’une des deux méthodes pour imposer le routeur R3 comme DR et le routeur R2 comme BDR</a:t>
            </a:r>
            <a:endParaRPr lang="fr-FR" dirty="0"/>
          </a:p>
        </p:txBody>
      </p:sp>
      <p:pic>
        <p:nvPicPr>
          <p:cNvPr id="17" name="Espace réservé du contenu 7"/>
          <p:cNvPicPr>
            <a:picLocks noGrp="1"/>
          </p:cNvPicPr>
          <p:nvPr>
            <p:ph sz="half" idx="2"/>
          </p:nvPr>
        </p:nvPicPr>
        <p:blipFill rotWithShape="1">
          <a:blip r:embed="rId2"/>
          <a:srcRect l="26745" t="10504" r="21548" b="18230"/>
          <a:stretch/>
        </p:blipFill>
        <p:spPr>
          <a:xfrm>
            <a:off x="4648200" y="1794432"/>
            <a:ext cx="4038600" cy="3131023"/>
          </a:xfrm>
        </p:spPr>
      </p:pic>
      <p:sp>
        <p:nvSpPr>
          <p:cNvPr id="4" name="Espace réservé du numéro de diapositive 3"/>
          <p:cNvSpPr>
            <a:spLocks noGrp="1"/>
          </p:cNvSpPr>
          <p:nvPr>
            <p:ph type="sldNum" sz="quarter" idx="12"/>
          </p:nvPr>
        </p:nvSpPr>
        <p:spPr/>
        <p:txBody>
          <a:bodyPr/>
          <a:lstStyle/>
          <a:p>
            <a:fld id="{CF4668DC-857F-487D-BFFA-8C0CA5037977}" type="slidenum">
              <a:rPr lang="fr-BE" smtClean="0"/>
              <a:pPr/>
              <a:t>49</a:t>
            </a:fld>
            <a:endParaRPr lang="fr-BE" dirty="0"/>
          </a:p>
        </p:txBody>
      </p:sp>
    </p:spTree>
    <p:extLst>
      <p:ext uri="{BB962C8B-B14F-4D97-AF65-F5344CB8AC3E}">
        <p14:creationId xmlns:p14="http://schemas.microsoft.com/office/powerpoint/2010/main" val="1171973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p:txBody>
          <a:bodyPr/>
          <a:lstStyle/>
          <a:p>
            <a:r>
              <a:rPr lang="fr-FR" altLang="fr-FR" smtClean="0"/>
              <a:t>Table de routage/Décisions de routage </a:t>
            </a:r>
            <a:endParaRPr lang="fr-FR" altLang="fr-FR" dirty="0" smtClean="0"/>
          </a:p>
        </p:txBody>
      </p:sp>
      <p:sp>
        <p:nvSpPr>
          <p:cNvPr id="3" name="Espace réservé du contenu 2"/>
          <p:cNvSpPr>
            <a:spLocks noGrp="1"/>
          </p:cNvSpPr>
          <p:nvPr>
            <p:ph idx="1"/>
          </p:nvPr>
        </p:nvSpPr>
        <p:spPr/>
        <p:txBody>
          <a:bodyPr>
            <a:normAutofit fontScale="92500" lnSpcReduction="20000"/>
          </a:bodyPr>
          <a:lstStyle/>
          <a:p>
            <a:r>
              <a:rPr lang="fr-FR" dirty="0" smtClean="0"/>
              <a:t>Les origines des routes dans la table de routage sont:</a:t>
            </a:r>
          </a:p>
          <a:p>
            <a:pPr lvl="1"/>
            <a:r>
              <a:rPr lang="fr-FR" dirty="0" smtClean="0"/>
              <a:t>Des routes vers des réseaux directement connectés (C)</a:t>
            </a:r>
          </a:p>
          <a:p>
            <a:pPr lvl="1"/>
            <a:r>
              <a:rPr lang="fr-FR" dirty="0" smtClean="0"/>
              <a:t>Des routes statiques (S)</a:t>
            </a:r>
          </a:p>
          <a:p>
            <a:pPr lvl="1"/>
            <a:r>
              <a:rPr lang="fr-FR" dirty="0" smtClean="0"/>
              <a:t>Des routes dynamiques (RIP, OSPF, BGP, ..)</a:t>
            </a:r>
          </a:p>
          <a:p>
            <a:pPr lvl="2"/>
            <a:r>
              <a:rPr lang="fr-FR" dirty="0" smtClean="0"/>
              <a:t>Si différents protocoles de routage proposent des routes vers une même destination, alors c’est le protocole avec la distance administrative (AD) la plus faible qui impose sa route.</a:t>
            </a:r>
          </a:p>
          <a:p>
            <a:pPr lvl="3"/>
            <a:r>
              <a:rPr lang="fr-FR" dirty="0" smtClean="0"/>
              <a:t>Seule cette dernière route est insérée dans la table de routage</a:t>
            </a:r>
          </a:p>
          <a:p>
            <a:pPr lvl="2"/>
            <a:r>
              <a:rPr lang="fr-FR" dirty="0" smtClean="0"/>
              <a:t>Si un protocole de routage propose plusieurs routes vers une même destination alors c’est la route avec le coût le plus faible qui va être choisie et insérée dans la table de routage.</a:t>
            </a:r>
          </a:p>
          <a:p>
            <a:pPr lvl="3"/>
            <a:r>
              <a:rPr lang="fr-FR" dirty="0" smtClean="0"/>
              <a:t>Si plusieurs routes ont des coûts égaux et minimaux alors toutes ces routes vont être insérées dans la table de routage</a:t>
            </a:r>
          </a:p>
          <a:p>
            <a:pPr lvl="3"/>
            <a:r>
              <a:rPr lang="fr-FR" dirty="0" smtClean="0"/>
              <a:t>Le routeur effectue un équilibrage de charges entre ces routes</a:t>
            </a:r>
          </a:p>
          <a:p>
            <a:pPr lvl="1"/>
            <a:r>
              <a:rPr lang="fr-FR" dirty="0" smtClean="0"/>
              <a:t>Attention: Les routes statiques ont une AD=1 par défaut</a:t>
            </a:r>
          </a:p>
          <a:p>
            <a:pPr lvl="1"/>
            <a:r>
              <a:rPr lang="fr-FR" dirty="0" smtClean="0"/>
              <a:t>On peut associer une AD différente de 1 à une route statique</a:t>
            </a:r>
          </a:p>
          <a:p>
            <a:pPr lvl="2"/>
            <a:r>
              <a:rPr lang="fr-FR" dirty="0" smtClean="0"/>
              <a:t>Une route statique avec une AD &gt; 1 est dite flottante</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5</a:t>
            </a:fld>
            <a:endParaRPr lang="fr-BE" dirty="0"/>
          </a:p>
        </p:txBody>
      </p:sp>
    </p:spTree>
    <p:extLst>
      <p:ext uri="{BB962C8B-B14F-4D97-AF65-F5344CB8AC3E}">
        <p14:creationId xmlns:p14="http://schemas.microsoft.com/office/powerpoint/2010/main" val="2683696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CA" sz="3600" dirty="0" smtClean="0"/>
              <a:t>Réseaux POINT-to-point</a:t>
            </a:r>
            <a:endParaRPr lang="fr-FR" sz="3600" dirty="0"/>
          </a:p>
        </p:txBody>
      </p:sp>
      <p:sp>
        <p:nvSpPr>
          <p:cNvPr id="11" name="Sous-titre 10"/>
          <p:cNvSpPr>
            <a:spLocks noGrp="1"/>
          </p:cNvSpPr>
          <p:nvPr>
            <p:ph type="subTitle" idx="1"/>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50</a:t>
            </a:fld>
            <a:endParaRPr lang="fr-BE" dirty="0"/>
          </a:p>
        </p:txBody>
      </p:sp>
    </p:spTree>
    <p:extLst>
      <p:ext uri="{BB962C8B-B14F-4D97-AF65-F5344CB8AC3E}">
        <p14:creationId xmlns:p14="http://schemas.microsoft.com/office/powerpoint/2010/main" val="24924609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OSPF dans un réseau de type point-to-point</a:t>
            </a:r>
            <a:endParaRPr lang="fr-FR" dirty="0"/>
          </a:p>
        </p:txBody>
      </p:sp>
      <p:sp>
        <p:nvSpPr>
          <p:cNvPr id="8" name="Espace réservé du contenu 7"/>
          <p:cNvSpPr>
            <a:spLocks noGrp="1"/>
          </p:cNvSpPr>
          <p:nvPr>
            <p:ph idx="1"/>
          </p:nvPr>
        </p:nvSpPr>
        <p:spPr>
          <a:xfrm>
            <a:off x="457200" y="1333500"/>
            <a:ext cx="8229600" cy="1956048"/>
          </a:xfrm>
        </p:spPr>
        <p:txBody>
          <a:bodyPr>
            <a:normAutofit fontScale="85000" lnSpcReduction="10000"/>
          </a:bodyPr>
          <a:lstStyle/>
          <a:p>
            <a:r>
              <a:rPr lang="fr-FR" dirty="0" smtClean="0"/>
              <a:t>Le cas d’une liaison série avec les protocoles PPP (standard) ou HDLC (Cisco)</a:t>
            </a:r>
          </a:p>
          <a:p>
            <a:r>
              <a:rPr lang="fr-FR" dirty="0" smtClean="0"/>
              <a:t>Cela peut être également une connexion entre 2 sous interfaces </a:t>
            </a:r>
            <a:r>
              <a:rPr lang="fr-FR" dirty="0" err="1" smtClean="0"/>
              <a:t>FrameRelay</a:t>
            </a:r>
            <a:r>
              <a:rPr lang="fr-FR" dirty="0" smtClean="0"/>
              <a:t> ou ATM</a:t>
            </a:r>
          </a:p>
          <a:p>
            <a:r>
              <a:rPr lang="fr-FR" dirty="0" smtClean="0"/>
              <a:t>Les deux routeurs forment un voisinage</a:t>
            </a:r>
          </a:p>
          <a:p>
            <a:r>
              <a:rPr lang="fr-FR" dirty="0" smtClean="0"/>
              <a:t>Il n’y a pas de DR/BDR</a:t>
            </a:r>
          </a:p>
          <a:p>
            <a:r>
              <a:rPr lang="fr-FR" dirty="0" smtClean="0"/>
              <a:t>OSPF est capable de détecter ce type de réseau =&gt; Pas de configuration particulière à faire</a:t>
            </a:r>
          </a:p>
          <a:p>
            <a:endParaRPr lang="fr-FR" dirty="0" smtClean="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51</a:t>
            </a:fld>
            <a:endParaRPr lang="fr-BE" dirty="0"/>
          </a:p>
        </p:txBody>
      </p:sp>
      <p:pic>
        <p:nvPicPr>
          <p:cNvPr id="7" name="Picture 3"/>
          <p:cNvPicPr>
            <a:picLocks noChangeAspect="1" noChangeArrowheads="1"/>
          </p:cNvPicPr>
          <p:nvPr/>
        </p:nvPicPr>
        <p:blipFill rotWithShape="1">
          <a:blip r:embed="rId2"/>
          <a:srcRect l="14650" t="41154" r="17962" b="27424"/>
          <a:stretch/>
        </p:blipFill>
        <p:spPr>
          <a:xfrm>
            <a:off x="2585899" y="4009772"/>
            <a:ext cx="3312369" cy="648072"/>
          </a:xfrm>
          <a:prstGeom prst="rect">
            <a:avLst/>
          </a:prstGeom>
        </p:spPr>
      </p:pic>
      <p:sp>
        <p:nvSpPr>
          <p:cNvPr id="9" name="ZoneTexte 8"/>
          <p:cNvSpPr txBox="1"/>
          <p:nvPr/>
        </p:nvSpPr>
        <p:spPr>
          <a:xfrm>
            <a:off x="3659231" y="3748564"/>
            <a:ext cx="1165704" cy="276999"/>
          </a:xfrm>
          <a:prstGeom prst="rect">
            <a:avLst/>
          </a:prstGeom>
          <a:noFill/>
        </p:spPr>
        <p:txBody>
          <a:bodyPr wrap="none" rtlCol="0">
            <a:spAutoFit/>
          </a:bodyPr>
          <a:lstStyle/>
          <a:p>
            <a:r>
              <a:rPr lang="fr-FR" sz="1200" dirty="0" smtClean="0"/>
              <a:t>HDLC ou PPP</a:t>
            </a:r>
            <a:endParaRPr lang="fr-FR" sz="1200" dirty="0"/>
          </a:p>
        </p:txBody>
      </p:sp>
      <p:sp>
        <p:nvSpPr>
          <p:cNvPr id="10" name="ZoneTexte 9"/>
          <p:cNvSpPr txBox="1"/>
          <p:nvPr/>
        </p:nvSpPr>
        <p:spPr>
          <a:xfrm>
            <a:off x="2987824" y="4564387"/>
            <a:ext cx="500458" cy="276999"/>
          </a:xfrm>
          <a:prstGeom prst="rect">
            <a:avLst/>
          </a:prstGeom>
          <a:noFill/>
        </p:spPr>
        <p:txBody>
          <a:bodyPr wrap="none" rtlCol="0">
            <a:spAutoFit/>
          </a:bodyPr>
          <a:lstStyle/>
          <a:p>
            <a:r>
              <a:rPr lang="fr-FR" sz="1200" dirty="0" smtClean="0"/>
              <a:t>S0/0</a:t>
            </a:r>
            <a:endParaRPr lang="fr-FR" sz="1200" dirty="0"/>
          </a:p>
        </p:txBody>
      </p:sp>
      <p:sp>
        <p:nvSpPr>
          <p:cNvPr id="11" name="ZoneTexte 10"/>
          <p:cNvSpPr txBox="1"/>
          <p:nvPr/>
        </p:nvSpPr>
        <p:spPr>
          <a:xfrm>
            <a:off x="5220072" y="4564387"/>
            <a:ext cx="500458" cy="276999"/>
          </a:xfrm>
          <a:prstGeom prst="rect">
            <a:avLst/>
          </a:prstGeom>
          <a:noFill/>
        </p:spPr>
        <p:txBody>
          <a:bodyPr wrap="none" rtlCol="0">
            <a:spAutoFit/>
          </a:bodyPr>
          <a:lstStyle/>
          <a:p>
            <a:r>
              <a:rPr lang="fr-FR" sz="1200" dirty="0" smtClean="0"/>
              <a:t>S0/0</a:t>
            </a:r>
            <a:endParaRPr lang="fr-FR" sz="1200" dirty="0"/>
          </a:p>
        </p:txBody>
      </p:sp>
    </p:spTree>
    <p:extLst>
      <p:ext uri="{BB962C8B-B14F-4D97-AF65-F5344CB8AC3E}">
        <p14:creationId xmlns:p14="http://schemas.microsoft.com/office/powerpoint/2010/main" val="12959404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OSPF dans un réseau de type point-to-point</a:t>
            </a:r>
            <a:endParaRPr lang="fr-FR" dirty="0"/>
          </a:p>
        </p:txBody>
      </p:sp>
      <p:sp>
        <p:nvSpPr>
          <p:cNvPr id="8" name="Espace réservé du contenu 7"/>
          <p:cNvSpPr>
            <a:spLocks noGrp="1"/>
          </p:cNvSpPr>
          <p:nvPr>
            <p:ph idx="1"/>
          </p:nvPr>
        </p:nvSpPr>
        <p:spPr>
          <a:xfrm>
            <a:off x="457200" y="1333500"/>
            <a:ext cx="8229600" cy="1956048"/>
          </a:xfrm>
        </p:spPr>
        <p:txBody>
          <a:bodyPr>
            <a:normAutofit/>
          </a:bodyPr>
          <a:lstStyle/>
          <a:p>
            <a:r>
              <a:rPr lang="fr-FR" dirty="0" smtClean="0"/>
              <a:t>La connexion entre 2 sous interfaces </a:t>
            </a:r>
            <a:r>
              <a:rPr lang="fr-FR" dirty="0" err="1" smtClean="0"/>
              <a:t>FrameRelay</a:t>
            </a:r>
            <a:r>
              <a:rPr lang="fr-FR" dirty="0" smtClean="0"/>
              <a:t> ou ATM</a:t>
            </a:r>
          </a:p>
          <a:p>
            <a:r>
              <a:rPr lang="fr-FR" dirty="0" smtClean="0"/>
              <a:t>Les deux routeurs forment un voisinage</a:t>
            </a:r>
          </a:p>
          <a:p>
            <a:r>
              <a:rPr lang="fr-FR" dirty="0" smtClean="0"/>
              <a:t>Il n’y a pas de DR/BDR</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52</a:t>
            </a:fld>
            <a:endParaRPr lang="fr-BE" dirty="0"/>
          </a:p>
        </p:txBody>
      </p:sp>
      <p:pic>
        <p:nvPicPr>
          <p:cNvPr id="12" name="Picture 8" descr="C:\Users\ecoffey\AppData\Local\Temp\Rar$DRa0.583\Cisco Icons November\30067_Device_router_3057\Png_256\30067_Device_router_3057_warning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6744" y="2785492"/>
            <a:ext cx="655912" cy="37102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324" y="3855940"/>
            <a:ext cx="512301" cy="481563"/>
          </a:xfrm>
          <a:prstGeom prst="rect">
            <a:avLst/>
          </a:prstGeom>
        </p:spPr>
      </p:pic>
      <p:pic>
        <p:nvPicPr>
          <p:cNvPr id="15" name="Picture 8" descr="C:\Users\ecoffey\AppData\Local\Temp\Rar$DRa0.583\Cisco Icons November\30067_Device_router_3057\Png_256\30067_Device_router_3057_warning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4729708"/>
            <a:ext cx="655912" cy="37102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C:\Users\ecoffey\AppData\Local\Temp\Rar$DRa0.583\Cisco Icons November\30067_Device_router_3057\Png_256\30067_Device_router_3057_warning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4729708"/>
            <a:ext cx="655912" cy="37102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cteur droit 5"/>
          <p:cNvCxnSpPr>
            <a:stCxn id="12" idx="2"/>
            <a:endCxn id="3" idx="0"/>
          </p:cNvCxnSpPr>
          <p:nvPr/>
        </p:nvCxnSpPr>
        <p:spPr>
          <a:xfrm>
            <a:off x="4444700" y="3156513"/>
            <a:ext cx="28775" cy="699427"/>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Connecteur droit 19"/>
          <p:cNvCxnSpPr>
            <a:stCxn id="3" idx="1"/>
            <a:endCxn id="15" idx="3"/>
          </p:cNvCxnSpPr>
          <p:nvPr/>
        </p:nvCxnSpPr>
        <p:spPr>
          <a:xfrm flipH="1">
            <a:off x="3355704" y="4096722"/>
            <a:ext cx="861620" cy="818497"/>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Connecteur droit 21"/>
          <p:cNvCxnSpPr>
            <a:stCxn id="3" idx="3"/>
            <a:endCxn id="16" idx="1"/>
          </p:cNvCxnSpPr>
          <p:nvPr/>
        </p:nvCxnSpPr>
        <p:spPr>
          <a:xfrm>
            <a:off x="4729625" y="4096722"/>
            <a:ext cx="994503" cy="818497"/>
          </a:xfrm>
          <a:prstGeom prst="line">
            <a:avLst/>
          </a:prstGeom>
        </p:spPr>
        <p:style>
          <a:lnRef idx="2">
            <a:schemeClr val="accent2"/>
          </a:lnRef>
          <a:fillRef idx="0">
            <a:schemeClr val="accent2"/>
          </a:fillRef>
          <a:effectRef idx="1">
            <a:schemeClr val="accent2"/>
          </a:effectRef>
          <a:fontRef idx="minor">
            <a:schemeClr val="tx1"/>
          </a:fontRef>
        </p:style>
      </p:cxnSp>
      <p:sp>
        <p:nvSpPr>
          <p:cNvPr id="26" name="Arc 25"/>
          <p:cNvSpPr/>
          <p:nvPr/>
        </p:nvSpPr>
        <p:spPr>
          <a:xfrm rot="9279353">
            <a:off x="4963868" y="2235235"/>
            <a:ext cx="1209023" cy="2585863"/>
          </a:xfrm>
          <a:prstGeom prst="arc">
            <a:avLst>
              <a:gd name="adj1" fmla="val 17115723"/>
              <a:gd name="adj2" fmla="val 3150413"/>
            </a:avLst>
          </a:prstGeom>
          <a:ln>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7" name="ZoneTexte 26"/>
          <p:cNvSpPr txBox="1"/>
          <p:nvPr/>
        </p:nvSpPr>
        <p:spPr>
          <a:xfrm>
            <a:off x="3814094" y="4336019"/>
            <a:ext cx="1505540" cy="369332"/>
          </a:xfrm>
          <a:prstGeom prst="rect">
            <a:avLst/>
          </a:prstGeom>
          <a:noFill/>
        </p:spPr>
        <p:txBody>
          <a:bodyPr wrap="none" rtlCol="0">
            <a:spAutoFit/>
          </a:bodyPr>
          <a:lstStyle/>
          <a:p>
            <a:r>
              <a:rPr lang="fr-FR" dirty="0" smtClean="0"/>
              <a:t>Frame Relay</a:t>
            </a:r>
            <a:endParaRPr lang="fr-FR" dirty="0"/>
          </a:p>
        </p:txBody>
      </p:sp>
      <p:sp>
        <p:nvSpPr>
          <p:cNvPr id="28" name="Arc 27"/>
          <p:cNvSpPr/>
          <p:nvPr/>
        </p:nvSpPr>
        <p:spPr>
          <a:xfrm rot="2635502">
            <a:off x="2607164" y="2457207"/>
            <a:ext cx="1209023" cy="2585863"/>
          </a:xfrm>
          <a:prstGeom prst="arc">
            <a:avLst>
              <a:gd name="adj1" fmla="val 17115723"/>
              <a:gd name="adj2" fmla="val 3150413"/>
            </a:avLst>
          </a:prstGeom>
          <a:ln>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9" name="ZoneTexte 28"/>
          <p:cNvSpPr txBox="1"/>
          <p:nvPr/>
        </p:nvSpPr>
        <p:spPr>
          <a:xfrm>
            <a:off x="5076056" y="3289548"/>
            <a:ext cx="1620957" cy="369332"/>
          </a:xfrm>
          <a:prstGeom prst="rect">
            <a:avLst/>
          </a:prstGeom>
          <a:noFill/>
        </p:spPr>
        <p:txBody>
          <a:bodyPr wrap="none" rtlCol="0">
            <a:spAutoFit/>
          </a:bodyPr>
          <a:lstStyle/>
          <a:p>
            <a:r>
              <a:rPr lang="fr-FR" dirty="0" smtClean="0"/>
              <a:t>Point-to-point </a:t>
            </a:r>
            <a:endParaRPr lang="fr-FR" dirty="0"/>
          </a:p>
        </p:txBody>
      </p:sp>
      <p:sp>
        <p:nvSpPr>
          <p:cNvPr id="30" name="ZoneTexte 29"/>
          <p:cNvSpPr txBox="1"/>
          <p:nvPr/>
        </p:nvSpPr>
        <p:spPr>
          <a:xfrm>
            <a:off x="2426054" y="3289548"/>
            <a:ext cx="1620957" cy="369332"/>
          </a:xfrm>
          <a:prstGeom prst="rect">
            <a:avLst/>
          </a:prstGeom>
          <a:noFill/>
        </p:spPr>
        <p:txBody>
          <a:bodyPr wrap="none" rtlCol="0">
            <a:spAutoFit/>
          </a:bodyPr>
          <a:lstStyle/>
          <a:p>
            <a:r>
              <a:rPr lang="fr-FR" dirty="0" smtClean="0"/>
              <a:t>Point-to-point </a:t>
            </a:r>
            <a:endParaRPr lang="fr-FR" dirty="0"/>
          </a:p>
        </p:txBody>
      </p:sp>
      <p:sp>
        <p:nvSpPr>
          <p:cNvPr id="31" name="ZoneTexte 30"/>
          <p:cNvSpPr txBox="1"/>
          <p:nvPr/>
        </p:nvSpPr>
        <p:spPr>
          <a:xfrm>
            <a:off x="4383378" y="3129864"/>
            <a:ext cx="500458" cy="276999"/>
          </a:xfrm>
          <a:prstGeom prst="rect">
            <a:avLst/>
          </a:prstGeom>
          <a:noFill/>
        </p:spPr>
        <p:txBody>
          <a:bodyPr wrap="none" rtlCol="0">
            <a:spAutoFit/>
          </a:bodyPr>
          <a:lstStyle/>
          <a:p>
            <a:r>
              <a:rPr lang="fr-FR" sz="1200" dirty="0" smtClean="0"/>
              <a:t>S0/0</a:t>
            </a:r>
            <a:endParaRPr lang="fr-FR" sz="1200" dirty="0"/>
          </a:p>
        </p:txBody>
      </p:sp>
      <p:sp>
        <p:nvSpPr>
          <p:cNvPr id="32" name="ZoneTexte 31"/>
          <p:cNvSpPr txBox="1"/>
          <p:nvPr/>
        </p:nvSpPr>
        <p:spPr>
          <a:xfrm>
            <a:off x="5738817" y="4474600"/>
            <a:ext cx="500458" cy="276999"/>
          </a:xfrm>
          <a:prstGeom prst="rect">
            <a:avLst/>
          </a:prstGeom>
          <a:noFill/>
        </p:spPr>
        <p:txBody>
          <a:bodyPr wrap="none" rtlCol="0">
            <a:spAutoFit/>
          </a:bodyPr>
          <a:lstStyle/>
          <a:p>
            <a:r>
              <a:rPr lang="fr-FR" sz="1200" dirty="0" smtClean="0"/>
              <a:t>S0/0</a:t>
            </a:r>
            <a:endParaRPr lang="fr-FR" sz="1200" dirty="0"/>
          </a:p>
        </p:txBody>
      </p:sp>
      <p:sp>
        <p:nvSpPr>
          <p:cNvPr id="33" name="ZoneTexte 32"/>
          <p:cNvSpPr txBox="1"/>
          <p:nvPr/>
        </p:nvSpPr>
        <p:spPr>
          <a:xfrm>
            <a:off x="3084982" y="4520685"/>
            <a:ext cx="500458" cy="276999"/>
          </a:xfrm>
          <a:prstGeom prst="rect">
            <a:avLst/>
          </a:prstGeom>
          <a:noFill/>
        </p:spPr>
        <p:txBody>
          <a:bodyPr wrap="none" rtlCol="0">
            <a:spAutoFit/>
          </a:bodyPr>
          <a:lstStyle/>
          <a:p>
            <a:r>
              <a:rPr lang="fr-FR" sz="1200" dirty="0" smtClean="0"/>
              <a:t>S0/0</a:t>
            </a:r>
            <a:endParaRPr lang="fr-FR" sz="1200" dirty="0"/>
          </a:p>
        </p:txBody>
      </p:sp>
    </p:spTree>
    <p:extLst>
      <p:ext uri="{BB962C8B-B14F-4D97-AF65-F5344CB8AC3E}">
        <p14:creationId xmlns:p14="http://schemas.microsoft.com/office/powerpoint/2010/main" val="12124916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demandé: Guidé par l’enseignant</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53</a:t>
            </a:fld>
            <a:endParaRPr lang="fr-BE" dirty="0"/>
          </a:p>
        </p:txBody>
      </p:sp>
      <p:pic>
        <p:nvPicPr>
          <p:cNvPr id="7" name="Espace réservé du contenu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6778" t="13563" r="43848" b="21577"/>
          <a:stretch/>
        </p:blipFill>
        <p:spPr>
          <a:xfrm>
            <a:off x="4355976" y="1286610"/>
            <a:ext cx="4536504" cy="4187960"/>
          </a:xfrm>
        </p:spPr>
      </p:pic>
      <p:sp>
        <p:nvSpPr>
          <p:cNvPr id="9" name="ZoneTexte 8"/>
          <p:cNvSpPr txBox="1"/>
          <p:nvPr/>
        </p:nvSpPr>
        <p:spPr>
          <a:xfrm>
            <a:off x="0" y="1389887"/>
            <a:ext cx="4644008" cy="2554545"/>
          </a:xfrm>
          <a:prstGeom prst="rect">
            <a:avLst/>
          </a:prstGeom>
          <a:noFill/>
        </p:spPr>
        <p:txBody>
          <a:bodyPr wrap="square" rtlCol="0">
            <a:spAutoFit/>
          </a:bodyPr>
          <a:lstStyle/>
          <a:p>
            <a:pPr marL="285750" indent="-285750">
              <a:buFont typeface="Wingdings" panose="05000000000000000000" pitchFamily="2" charset="2"/>
              <a:buChar char="Ø"/>
            </a:pPr>
            <a:r>
              <a:rPr lang="fr-FR" sz="1600" dirty="0" smtClean="0"/>
              <a:t>Réaliser le réseau suivant avec </a:t>
            </a:r>
            <a:r>
              <a:rPr lang="fr-FR" sz="1600" dirty="0" err="1" smtClean="0"/>
              <a:t>Packet</a:t>
            </a:r>
            <a:r>
              <a:rPr lang="fr-FR" sz="1600" dirty="0" smtClean="0"/>
              <a:t> Tracer ou GNS3</a:t>
            </a:r>
          </a:p>
          <a:p>
            <a:pPr marL="285750" indent="-285750">
              <a:buFont typeface="Wingdings" panose="05000000000000000000" pitchFamily="2" charset="2"/>
              <a:buChar char="Ø"/>
            </a:pPr>
            <a:r>
              <a:rPr lang="fr-FR" sz="1600" dirty="0" smtClean="0"/>
              <a:t>Configurer la connexion FR </a:t>
            </a:r>
            <a:r>
              <a:rPr lang="fr-FR" sz="1600" dirty="0" smtClean="0">
                <a:solidFill>
                  <a:srgbClr val="00B050"/>
                </a:solidFill>
              </a:rPr>
              <a:t>point-to-point </a:t>
            </a:r>
            <a:r>
              <a:rPr lang="fr-FR" sz="1600" dirty="0" smtClean="0"/>
              <a:t>entre R1 et R2 (L’enseignant va vous guider pour cette configuration)</a:t>
            </a:r>
          </a:p>
          <a:p>
            <a:pPr marL="285750" indent="-285750">
              <a:buFont typeface="Wingdings" panose="05000000000000000000" pitchFamily="2" charset="2"/>
              <a:buChar char="Ø"/>
            </a:pPr>
            <a:r>
              <a:rPr lang="fr-FR" sz="1600" dirty="0"/>
              <a:t>Configurer la connexion FR point-to-point entre R1 et </a:t>
            </a:r>
            <a:r>
              <a:rPr lang="fr-FR" sz="1600" dirty="0" smtClean="0"/>
              <a:t>R3</a:t>
            </a:r>
          </a:p>
          <a:p>
            <a:pPr marL="285750" indent="-285750">
              <a:buFont typeface="Wingdings" panose="05000000000000000000" pitchFamily="2" charset="2"/>
              <a:buChar char="Ø"/>
            </a:pPr>
            <a:r>
              <a:rPr lang="fr-FR" sz="1600" dirty="0" smtClean="0"/>
              <a:t>Configurer OSPF sur les 3 routeurs</a:t>
            </a:r>
          </a:p>
          <a:p>
            <a:pPr marL="285750" indent="-285750">
              <a:buFont typeface="Wingdings" panose="05000000000000000000" pitchFamily="2" charset="2"/>
              <a:buChar char="Ø"/>
            </a:pPr>
            <a:r>
              <a:rPr lang="fr-FR" sz="1600" dirty="0" smtClean="0"/>
              <a:t>Tous les PC doivent communiquer ensemble à la fin de vos configurations</a:t>
            </a:r>
          </a:p>
        </p:txBody>
      </p:sp>
      <p:sp>
        <p:nvSpPr>
          <p:cNvPr id="10" name="ZoneTexte 9"/>
          <p:cNvSpPr txBox="1"/>
          <p:nvPr/>
        </p:nvSpPr>
        <p:spPr>
          <a:xfrm>
            <a:off x="7452320" y="2713484"/>
            <a:ext cx="1531188" cy="369332"/>
          </a:xfrm>
          <a:prstGeom prst="rect">
            <a:avLst/>
          </a:prstGeom>
          <a:noFill/>
        </p:spPr>
        <p:txBody>
          <a:bodyPr wrap="none" rtlCol="0">
            <a:spAutoFit/>
          </a:bodyPr>
          <a:lstStyle/>
          <a:p>
            <a:r>
              <a:rPr lang="fr-FR" dirty="0"/>
              <a:t>p</a:t>
            </a:r>
            <a:r>
              <a:rPr lang="fr-FR" dirty="0" smtClean="0"/>
              <a:t>oint-to-point</a:t>
            </a:r>
            <a:endParaRPr lang="fr-FR" dirty="0"/>
          </a:p>
        </p:txBody>
      </p:sp>
      <p:sp>
        <p:nvSpPr>
          <p:cNvPr id="11" name="ZoneTexte 10"/>
          <p:cNvSpPr txBox="1"/>
          <p:nvPr/>
        </p:nvSpPr>
        <p:spPr>
          <a:xfrm>
            <a:off x="4860032" y="2713484"/>
            <a:ext cx="1531188" cy="369332"/>
          </a:xfrm>
          <a:prstGeom prst="rect">
            <a:avLst/>
          </a:prstGeom>
          <a:noFill/>
        </p:spPr>
        <p:txBody>
          <a:bodyPr wrap="none" rtlCol="0">
            <a:spAutoFit/>
          </a:bodyPr>
          <a:lstStyle/>
          <a:p>
            <a:r>
              <a:rPr lang="fr-FR" dirty="0"/>
              <a:t>p</a:t>
            </a:r>
            <a:r>
              <a:rPr lang="fr-FR" dirty="0" smtClean="0"/>
              <a:t>oint-to-point</a:t>
            </a:r>
            <a:endParaRPr lang="fr-FR" dirty="0"/>
          </a:p>
        </p:txBody>
      </p:sp>
    </p:spTree>
    <p:extLst>
      <p:ext uri="{BB962C8B-B14F-4D97-AF65-F5344CB8AC3E}">
        <p14:creationId xmlns:p14="http://schemas.microsoft.com/office/powerpoint/2010/main" val="37320241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demandé: Guidé par l’enseignant</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54</a:t>
            </a:fld>
            <a:endParaRPr lang="fr-BE" dirty="0"/>
          </a:p>
        </p:txBody>
      </p:sp>
      <p:pic>
        <p:nvPicPr>
          <p:cNvPr id="7" name="Espace réservé du contenu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6778" t="13563" r="43848" b="21577"/>
          <a:stretch/>
        </p:blipFill>
        <p:spPr>
          <a:xfrm>
            <a:off x="4355976" y="1286610"/>
            <a:ext cx="4536504" cy="4187960"/>
          </a:xfrm>
        </p:spPr>
      </p:pic>
      <p:sp>
        <p:nvSpPr>
          <p:cNvPr id="9" name="ZoneTexte 8"/>
          <p:cNvSpPr txBox="1"/>
          <p:nvPr/>
        </p:nvSpPr>
        <p:spPr>
          <a:xfrm>
            <a:off x="0" y="1389887"/>
            <a:ext cx="5004048" cy="3970318"/>
          </a:xfrm>
          <a:prstGeom prst="rect">
            <a:avLst/>
          </a:prstGeom>
          <a:noFill/>
        </p:spPr>
        <p:txBody>
          <a:bodyPr wrap="square" rtlCol="0">
            <a:spAutoFit/>
          </a:bodyPr>
          <a:lstStyle/>
          <a:p>
            <a:r>
              <a:rPr lang="fr-FR" sz="1200" dirty="0" smtClean="0"/>
              <a:t># configuration sur R1</a:t>
            </a:r>
          </a:p>
          <a:p>
            <a:endParaRPr lang="fr-FR" sz="1200" dirty="0" smtClean="0"/>
          </a:p>
          <a:p>
            <a:r>
              <a:rPr lang="fr-FR" sz="1200" dirty="0" smtClean="0"/>
              <a:t>interface </a:t>
            </a:r>
            <a:r>
              <a:rPr lang="fr-FR" sz="1200" dirty="0"/>
              <a:t>Serial0/0/0</a:t>
            </a:r>
          </a:p>
          <a:p>
            <a:r>
              <a:rPr lang="fr-FR" sz="1200" dirty="0"/>
              <a:t>no </a:t>
            </a:r>
            <a:r>
              <a:rPr lang="fr-FR" sz="1200" dirty="0" err="1"/>
              <a:t>ip</a:t>
            </a:r>
            <a:r>
              <a:rPr lang="fr-FR" sz="1200" dirty="0"/>
              <a:t> </a:t>
            </a:r>
            <a:r>
              <a:rPr lang="fr-FR" sz="1200" dirty="0" err="1"/>
              <a:t>address</a:t>
            </a:r>
            <a:endParaRPr lang="fr-FR" sz="1200" dirty="0"/>
          </a:p>
          <a:p>
            <a:r>
              <a:rPr lang="fr-FR" sz="1200" dirty="0"/>
              <a:t>encapsulation frame-</a:t>
            </a:r>
            <a:r>
              <a:rPr lang="fr-FR" sz="1200" dirty="0" err="1"/>
              <a:t>relay</a:t>
            </a:r>
            <a:r>
              <a:rPr lang="fr-FR" sz="1200" dirty="0"/>
              <a:t> </a:t>
            </a:r>
            <a:r>
              <a:rPr lang="fr-FR" sz="1200" dirty="0" err="1"/>
              <a:t>ietf</a:t>
            </a:r>
            <a:endParaRPr lang="fr-FR" sz="1200" dirty="0"/>
          </a:p>
          <a:p>
            <a:r>
              <a:rPr lang="fr-FR" sz="1200" dirty="0" err="1"/>
              <a:t>clock</a:t>
            </a:r>
            <a:r>
              <a:rPr lang="fr-FR" sz="1200" dirty="0"/>
              <a:t> rate 2000000</a:t>
            </a:r>
          </a:p>
          <a:p>
            <a:r>
              <a:rPr lang="fr-FR" sz="1200" dirty="0"/>
              <a:t>!</a:t>
            </a:r>
          </a:p>
          <a:p>
            <a:r>
              <a:rPr lang="fr-FR" sz="1200" dirty="0"/>
              <a:t>interface Serial0/0/0.1 point-to-point</a:t>
            </a:r>
          </a:p>
          <a:p>
            <a:r>
              <a:rPr lang="fr-FR" sz="1200" dirty="0" err="1"/>
              <a:t>ip</a:t>
            </a:r>
            <a:r>
              <a:rPr lang="fr-FR" sz="1200" dirty="0"/>
              <a:t> </a:t>
            </a:r>
            <a:r>
              <a:rPr lang="fr-FR" sz="1200" dirty="0" err="1"/>
              <a:t>address</a:t>
            </a:r>
            <a:r>
              <a:rPr lang="fr-FR" sz="1200" dirty="0"/>
              <a:t> 1.1.1.1 255.255.255.252</a:t>
            </a:r>
          </a:p>
          <a:p>
            <a:r>
              <a:rPr lang="fr-FR" sz="1200" dirty="0"/>
              <a:t>frame-</a:t>
            </a:r>
            <a:r>
              <a:rPr lang="fr-FR" sz="1200" dirty="0" err="1"/>
              <a:t>relay</a:t>
            </a:r>
            <a:r>
              <a:rPr lang="fr-FR" sz="1200" dirty="0"/>
              <a:t> interface-</a:t>
            </a:r>
            <a:r>
              <a:rPr lang="fr-FR" sz="1200" dirty="0" err="1"/>
              <a:t>dlci</a:t>
            </a:r>
            <a:r>
              <a:rPr lang="fr-FR" sz="1200" dirty="0"/>
              <a:t> 101</a:t>
            </a:r>
          </a:p>
          <a:p>
            <a:endParaRPr lang="fr-FR" sz="1200" dirty="0" smtClean="0"/>
          </a:p>
          <a:p>
            <a:r>
              <a:rPr lang="fr-FR" sz="1200" dirty="0" smtClean="0"/>
              <a:t>interface </a:t>
            </a:r>
            <a:r>
              <a:rPr lang="fr-FR" sz="1200" dirty="0"/>
              <a:t>Serial0/0/0.2 point-to-point</a:t>
            </a:r>
          </a:p>
          <a:p>
            <a:r>
              <a:rPr lang="fr-FR" sz="1200" dirty="0" err="1"/>
              <a:t>ip</a:t>
            </a:r>
            <a:r>
              <a:rPr lang="fr-FR" sz="1200" dirty="0"/>
              <a:t> </a:t>
            </a:r>
            <a:r>
              <a:rPr lang="fr-FR" sz="1200" dirty="0" err="1"/>
              <a:t>address</a:t>
            </a:r>
            <a:r>
              <a:rPr lang="fr-FR" sz="1200" dirty="0"/>
              <a:t> 2.2.2.1 255.255.255.252</a:t>
            </a:r>
          </a:p>
          <a:p>
            <a:r>
              <a:rPr lang="fr-FR" sz="1200" dirty="0"/>
              <a:t>frame-</a:t>
            </a:r>
            <a:r>
              <a:rPr lang="fr-FR" sz="1200" dirty="0" err="1"/>
              <a:t>relay</a:t>
            </a:r>
            <a:r>
              <a:rPr lang="fr-FR" sz="1200" dirty="0"/>
              <a:t> interface-</a:t>
            </a:r>
            <a:r>
              <a:rPr lang="fr-FR" sz="1200" dirty="0" err="1"/>
              <a:t>dlci</a:t>
            </a:r>
            <a:r>
              <a:rPr lang="fr-FR" sz="1200" dirty="0"/>
              <a:t> 102</a:t>
            </a:r>
          </a:p>
          <a:p>
            <a:endParaRPr lang="fr-FR" sz="1200" dirty="0" smtClean="0"/>
          </a:p>
          <a:p>
            <a:r>
              <a:rPr lang="en-US" sz="1200" dirty="0"/>
              <a:t>router </a:t>
            </a:r>
            <a:r>
              <a:rPr lang="en-US" sz="1200" dirty="0" err="1" smtClean="0"/>
              <a:t>ospf</a:t>
            </a:r>
            <a:r>
              <a:rPr lang="en-US" sz="1200" dirty="0" smtClean="0"/>
              <a:t>  1</a:t>
            </a:r>
            <a:endParaRPr lang="en-US" sz="1200" dirty="0"/>
          </a:p>
          <a:p>
            <a:r>
              <a:rPr lang="en-US" sz="1200" dirty="0" smtClean="0"/>
              <a:t>network </a:t>
            </a:r>
            <a:r>
              <a:rPr lang="en-US" sz="1200" dirty="0"/>
              <a:t>1.1.1.0 0.0.0.3 area 0</a:t>
            </a:r>
          </a:p>
          <a:p>
            <a:r>
              <a:rPr lang="en-US" sz="1200" dirty="0"/>
              <a:t>network 2.2.2.0 0.0.0.3 area 0</a:t>
            </a:r>
          </a:p>
          <a:p>
            <a:r>
              <a:rPr lang="en-US" sz="1200" dirty="0"/>
              <a:t>network 10.10.10.0 0.0.0.255 area 0</a:t>
            </a:r>
            <a:endParaRPr lang="fr-FR" sz="1200" dirty="0"/>
          </a:p>
          <a:p>
            <a:endParaRPr lang="fr-FR" sz="1200" dirty="0" smtClean="0"/>
          </a:p>
          <a:p>
            <a:endParaRPr lang="fr-FR" sz="1200" dirty="0"/>
          </a:p>
        </p:txBody>
      </p:sp>
    </p:spTree>
    <p:extLst>
      <p:ext uri="{BB962C8B-B14F-4D97-AF65-F5344CB8AC3E}">
        <p14:creationId xmlns:p14="http://schemas.microsoft.com/office/powerpoint/2010/main" val="25241876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CA" sz="3600" dirty="0" smtClean="0"/>
              <a:t>Réseaux NBMA</a:t>
            </a:r>
            <a:endParaRPr lang="fr-FR" sz="3600" dirty="0"/>
          </a:p>
        </p:txBody>
      </p:sp>
      <p:sp>
        <p:nvSpPr>
          <p:cNvPr id="11" name="Sous-titre 10"/>
          <p:cNvSpPr>
            <a:spLocks noGrp="1"/>
          </p:cNvSpPr>
          <p:nvPr>
            <p:ph type="subTitle" idx="1"/>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55</a:t>
            </a:fld>
            <a:endParaRPr lang="fr-BE" dirty="0"/>
          </a:p>
        </p:txBody>
      </p:sp>
    </p:spTree>
    <p:extLst>
      <p:ext uri="{BB962C8B-B14F-4D97-AF65-F5344CB8AC3E}">
        <p14:creationId xmlns:p14="http://schemas.microsoft.com/office/powerpoint/2010/main" val="8257884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OSPF sur les réseau NBMA</a:t>
            </a:r>
            <a:endParaRPr lang="fr-FR" dirty="0"/>
          </a:p>
        </p:txBody>
      </p:sp>
      <p:sp>
        <p:nvSpPr>
          <p:cNvPr id="3" name="Espace réservé du contenu 2"/>
          <p:cNvSpPr>
            <a:spLocks noGrp="1"/>
          </p:cNvSpPr>
          <p:nvPr>
            <p:ph idx="1"/>
          </p:nvPr>
        </p:nvSpPr>
        <p:spPr/>
        <p:txBody>
          <a:bodyPr/>
          <a:lstStyle/>
          <a:p>
            <a:r>
              <a:rPr lang="fr-FR" altLang="fr-FR" dirty="0" smtClean="0"/>
              <a:t>Sur les réseaux NBMA</a:t>
            </a:r>
          </a:p>
          <a:p>
            <a:pPr lvl="1"/>
            <a:r>
              <a:rPr lang="fr-FR" altLang="fr-FR" dirty="0" smtClean="0"/>
              <a:t>Par défaut, OPSF ne peut pas construire les voisinages automatiquement avec les routeurs voisions sur les interfaces NBMA </a:t>
            </a:r>
          </a:p>
          <a:p>
            <a:pPr lvl="2"/>
            <a:r>
              <a:rPr lang="fr-FR" altLang="fr-FR" dirty="0" smtClean="0"/>
              <a:t>On peut les définir manuellement</a:t>
            </a:r>
          </a:p>
          <a:p>
            <a:pPr lvl="2"/>
            <a:r>
              <a:rPr lang="fr-FR" altLang="fr-FR" dirty="0" smtClean="0"/>
              <a:t>Sur les routeurs Cisco </a:t>
            </a:r>
            <a:r>
              <a:rPr lang="fr-FR" altLang="fr-FR" dirty="0" smtClean="0">
                <a:sym typeface="Wingdings" panose="05000000000000000000" pitchFamily="2" charset="2"/>
              </a:rPr>
              <a:t> l'option broadcast pour les réseaux point-to-multipoint permet d'envoyer les Hello sur tous les PVC</a:t>
            </a:r>
          </a:p>
          <a:p>
            <a:pPr lvl="2"/>
            <a:r>
              <a:rPr lang="fr-FR" altLang="fr-FR" dirty="0" smtClean="0">
                <a:sym typeface="Wingdings" panose="05000000000000000000" pitchFamily="2" charset="2"/>
              </a:rPr>
              <a:t>Pour les routeurs RFC les réseaux point-to-multipoint peuvent découvrir les voisins</a:t>
            </a:r>
          </a:p>
          <a:p>
            <a:r>
              <a:rPr lang="fr-FR" altLang="fr-FR" dirty="0" smtClean="0">
                <a:sym typeface="Wingdings" panose="05000000000000000000" pitchFamily="2" charset="2"/>
              </a:rPr>
              <a:t>Les </a:t>
            </a:r>
            <a:r>
              <a:rPr lang="fr-FR" altLang="fr-FR" dirty="0" err="1" smtClean="0">
                <a:sym typeface="Wingdings" panose="05000000000000000000" pitchFamily="2" charset="2"/>
              </a:rPr>
              <a:t>timers</a:t>
            </a:r>
            <a:r>
              <a:rPr lang="fr-FR" altLang="fr-FR" dirty="0" smtClean="0">
                <a:sym typeface="Wingdings" panose="05000000000000000000" pitchFamily="2" charset="2"/>
              </a:rPr>
              <a:t> pour les réseaux NBMA :</a:t>
            </a:r>
          </a:p>
          <a:p>
            <a:pPr lvl="3"/>
            <a:r>
              <a:rPr lang="fr-FR" altLang="fr-FR" dirty="0" smtClean="0">
                <a:sym typeface="Wingdings" panose="05000000000000000000" pitchFamily="2" charset="2"/>
              </a:rPr>
              <a:t>Hello : 30 secondes</a:t>
            </a:r>
          </a:p>
          <a:p>
            <a:pPr lvl="3"/>
            <a:r>
              <a:rPr lang="fr-FR" altLang="fr-FR" dirty="0" smtClean="0">
                <a:sym typeface="Wingdings" panose="05000000000000000000" pitchFamily="2" charset="2"/>
              </a:rPr>
              <a:t>Dead : 120 secondes</a:t>
            </a:r>
            <a:endParaRPr lang="fr-FR" altLang="fr-FR" dirty="0" smtClean="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56</a:t>
            </a:fld>
            <a:endParaRPr lang="fr-BE" dirty="0"/>
          </a:p>
        </p:txBody>
      </p:sp>
    </p:spTree>
    <p:extLst>
      <p:ext uri="{BB962C8B-B14F-4D97-AF65-F5344CB8AC3E}">
        <p14:creationId xmlns:p14="http://schemas.microsoft.com/office/powerpoint/2010/main" val="15827039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OSPF sur les réseaux NBMA</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2461621383"/>
              </p:ext>
            </p:extLst>
          </p:nvPr>
        </p:nvGraphicFramePr>
        <p:xfrm>
          <a:off x="457200" y="1333500"/>
          <a:ext cx="8363272" cy="3296920"/>
        </p:xfrm>
        <a:graphic>
          <a:graphicData uri="http://schemas.openxmlformats.org/drawingml/2006/table">
            <a:tbl>
              <a:tblPr firstRow="1" bandRow="1">
                <a:tableStyleId>{5C22544A-7EE6-4342-B048-85BDC9FD1C3A}</a:tableStyleId>
              </a:tblPr>
              <a:tblGrid>
                <a:gridCol w="4181636"/>
                <a:gridCol w="4181636"/>
              </a:tblGrid>
              <a:tr h="370840">
                <a:tc>
                  <a:txBody>
                    <a:bodyPr/>
                    <a:lstStyle/>
                    <a:p>
                      <a:r>
                        <a:rPr lang="fr-FR" sz="1200" dirty="0" smtClean="0"/>
                        <a:t>Mode NBMA</a:t>
                      </a:r>
                      <a:endParaRPr lang="fr-FR" sz="1200" dirty="0"/>
                    </a:p>
                  </a:txBody>
                  <a:tcPr/>
                </a:tc>
                <a:tc>
                  <a:txBody>
                    <a:bodyPr/>
                    <a:lstStyle/>
                    <a:p>
                      <a:r>
                        <a:rPr lang="fr-FR" sz="1200" dirty="0" smtClean="0"/>
                        <a:t>Description</a:t>
                      </a:r>
                      <a:endParaRPr lang="fr-FR" sz="1200" dirty="0"/>
                    </a:p>
                  </a:txBody>
                  <a:tcPr/>
                </a:tc>
              </a:tr>
              <a:tr h="370840">
                <a:tc>
                  <a:txBody>
                    <a:bodyPr/>
                    <a:lstStyle/>
                    <a:p>
                      <a:r>
                        <a:rPr lang="fr-FR" sz="1200" dirty="0" smtClean="0"/>
                        <a:t>non-broadcast </a:t>
                      </a:r>
                    </a:p>
                    <a:p>
                      <a:r>
                        <a:rPr lang="fr-FR" sz="1200" dirty="0" smtClean="0"/>
                        <a:t>(RFC-</a:t>
                      </a:r>
                      <a:r>
                        <a:rPr lang="fr-FR" sz="1200" dirty="0" err="1" smtClean="0"/>
                        <a:t>compliant</a:t>
                      </a:r>
                      <a:r>
                        <a:rPr lang="fr-FR" sz="1200" dirty="0" smtClean="0"/>
                        <a:t>)</a:t>
                      </a:r>
                    </a:p>
                  </a:txBody>
                  <a:tcPr/>
                </a:tc>
                <a:tc>
                  <a:txBody>
                    <a:bodyPr/>
                    <a:lstStyle/>
                    <a:p>
                      <a:pPr marL="171450" indent="-171450">
                        <a:buFont typeface="Wingdings" panose="05000000000000000000" pitchFamily="2" charset="2"/>
                        <a:buChar char="§"/>
                      </a:pPr>
                      <a:r>
                        <a:rPr lang="fr-FR" sz="1200" baseline="0" noProof="0" dirty="0" smtClean="0"/>
                        <a:t>Les interfaces des routeurs interconnectés sont dans le même sous-réseau</a:t>
                      </a:r>
                    </a:p>
                    <a:p>
                      <a:pPr marL="171450" indent="-171450">
                        <a:buFont typeface="Wingdings" panose="05000000000000000000" pitchFamily="2" charset="2"/>
                        <a:buChar char="§"/>
                      </a:pPr>
                      <a:r>
                        <a:rPr lang="fr-FR" sz="1200" baseline="0" noProof="0" dirty="0" smtClean="0"/>
                        <a:t>Configuration manuelle des voisins</a:t>
                      </a:r>
                      <a:endParaRPr lang="fr-FR" sz="1200" noProof="0" dirty="0" smtClean="0"/>
                    </a:p>
                    <a:p>
                      <a:pPr marL="171450" indent="-171450">
                        <a:buFont typeface="Wingdings" panose="05000000000000000000" pitchFamily="2" charset="2"/>
                        <a:buChar char="§"/>
                      </a:pPr>
                      <a:r>
                        <a:rPr lang="fr-FR" sz="1200" noProof="0" dirty="0" smtClean="0"/>
                        <a:t>Élection DR/BDR </a:t>
                      </a:r>
                    </a:p>
                    <a:p>
                      <a:pPr marL="171450" indent="-171450">
                        <a:buFont typeface="Wingdings" panose="05000000000000000000" pitchFamily="2" charset="2"/>
                        <a:buChar char="§"/>
                      </a:pPr>
                      <a:r>
                        <a:rPr lang="fr-FR" sz="1200" noProof="0" dirty="0" smtClean="0"/>
                        <a:t>Les</a:t>
                      </a:r>
                      <a:r>
                        <a:rPr lang="fr-FR" sz="1200" baseline="0" noProof="0" dirty="0" smtClean="0"/>
                        <a:t> </a:t>
                      </a:r>
                      <a:r>
                        <a:rPr lang="fr-FR" sz="1200" noProof="0" dirty="0" smtClean="0"/>
                        <a:t>DR et</a:t>
                      </a:r>
                      <a:r>
                        <a:rPr lang="fr-FR" sz="1200" baseline="0" noProof="0" dirty="0" smtClean="0"/>
                        <a:t> </a:t>
                      </a:r>
                      <a:r>
                        <a:rPr lang="fr-FR" sz="1200" noProof="0" dirty="0" smtClean="0"/>
                        <a:t>BDR doivent être connectés à tous les autres routeurs</a:t>
                      </a:r>
                    </a:p>
                    <a:p>
                      <a:pPr marL="171450" indent="-171450">
                        <a:buFont typeface="Wingdings" panose="05000000000000000000" pitchFamily="2" charset="2"/>
                        <a:buChar char="§"/>
                      </a:pPr>
                      <a:r>
                        <a:rPr lang="fr-FR" sz="1200" noProof="0" dirty="0" smtClean="0"/>
                        <a:t>Mode</a:t>
                      </a:r>
                      <a:r>
                        <a:rPr lang="fr-FR" sz="1200" baseline="0" noProof="0" dirty="0" smtClean="0"/>
                        <a:t> utilisé typiquement dans un réseau fortement maillé</a:t>
                      </a:r>
                      <a:endParaRPr lang="fr-FR" sz="1200" noProof="0" dirty="0" smtClean="0"/>
                    </a:p>
                  </a:txBody>
                  <a:tcPr/>
                </a:tc>
              </a:tr>
              <a:tr h="370840">
                <a:tc>
                  <a:txBody>
                    <a:bodyPr/>
                    <a:lstStyle/>
                    <a:p>
                      <a:r>
                        <a:rPr lang="fr-FR" sz="1200" dirty="0" smtClean="0"/>
                        <a:t>point-to-multipoint</a:t>
                      </a:r>
                    </a:p>
                    <a:p>
                      <a:r>
                        <a:rPr lang="fr-FR" sz="1200" dirty="0" smtClean="0"/>
                        <a:t>(RFC-</a:t>
                      </a:r>
                      <a:r>
                        <a:rPr lang="fr-FR" sz="1200" dirty="0" err="1" smtClean="0"/>
                        <a:t>compliant</a:t>
                      </a:r>
                      <a:r>
                        <a:rPr lang="fr-FR" sz="1200" dirty="0" smtClean="0"/>
                        <a:t>) </a:t>
                      </a:r>
                    </a:p>
                    <a:p>
                      <a:endParaRPr lang="fr-FR" sz="1200" dirty="0" smtClean="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fr-FR" sz="1200" b="0" i="0" u="none" strike="noStrike" kern="1200" cap="none" spc="0" normalizeH="0" baseline="0" noProof="0" dirty="0" smtClean="0">
                          <a:ln>
                            <a:noFill/>
                          </a:ln>
                          <a:solidFill>
                            <a:prstClr val="black"/>
                          </a:solidFill>
                          <a:effectLst/>
                          <a:uLnTx/>
                          <a:uFillTx/>
                          <a:latin typeface="+mn-lt"/>
                          <a:ea typeface="+mn-ea"/>
                          <a:cs typeface="+mn-cs"/>
                        </a:rPr>
                        <a:t>Les interfaces des routeurs interconnectés sont dans le même sous-réseau</a:t>
                      </a:r>
                      <a:endParaRPr kumimoji="0" lang="fr-FR" sz="1200" b="0" i="0" u="none" strike="noStrike" kern="1200" cap="none" spc="0" normalizeH="0" baseline="0" noProof="0" dirty="0" smtClean="0">
                        <a:ln>
                          <a:noFill/>
                        </a:ln>
                        <a:solidFill>
                          <a:schemeClr val="dk1"/>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1200" noProof="0" dirty="0" smtClean="0"/>
                        <a:t>Utilise les messages Hello (multicast)</a:t>
                      </a:r>
                      <a:r>
                        <a:rPr lang="fr-FR" sz="1200" baseline="0" noProof="0" dirty="0" smtClean="0"/>
                        <a:t> pour la découverte automatique des voisins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1200" baseline="0" noProof="0" dirty="0" smtClean="0"/>
                        <a:t>Il n’y a pas d’élection DR/BDR</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fr-FR" sz="1200" baseline="0" noProof="0" dirty="0" smtClean="0"/>
                        <a:t>Mode utilisé dans un réseau faiblement maillé, comme les réseau en étoile</a:t>
                      </a:r>
                      <a:endParaRPr lang="fr-FR" sz="1200" noProof="0" dirty="0"/>
                    </a:p>
                  </a:txBody>
                  <a:tcPr/>
                </a:tc>
              </a:tr>
            </a:tbl>
          </a:graphicData>
        </a:graphic>
      </p:graphicFrame>
      <p:sp>
        <p:nvSpPr>
          <p:cNvPr id="4" name="Espace réservé du numéro de diapositive 3"/>
          <p:cNvSpPr>
            <a:spLocks noGrp="1"/>
          </p:cNvSpPr>
          <p:nvPr>
            <p:ph type="sldNum" sz="quarter" idx="12"/>
          </p:nvPr>
        </p:nvSpPr>
        <p:spPr/>
        <p:txBody>
          <a:bodyPr/>
          <a:lstStyle/>
          <a:p>
            <a:fld id="{CF4668DC-857F-487D-BFFA-8C0CA5037977}" type="slidenum">
              <a:rPr lang="fr-BE" smtClean="0"/>
              <a:t>57</a:t>
            </a:fld>
            <a:endParaRPr lang="fr-BE" dirty="0"/>
          </a:p>
        </p:txBody>
      </p:sp>
    </p:spTree>
    <p:extLst>
      <p:ext uri="{BB962C8B-B14F-4D97-AF65-F5344CB8AC3E}">
        <p14:creationId xmlns:p14="http://schemas.microsoft.com/office/powerpoint/2010/main" val="2415364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mtClean="0"/>
              <a:t>Travail guidé: Mode NBMA non-broadcast</a:t>
            </a:r>
            <a:br>
              <a:rPr lang="fr-FR" smtClean="0"/>
            </a:br>
            <a:r>
              <a:rPr lang="fr-FR" smtClean="0"/>
              <a:t>A faire avec GNS3</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58</a:t>
            </a:fld>
            <a:endParaRPr lang="fr-BE" dirty="0"/>
          </a:p>
        </p:txBody>
      </p:sp>
      <p:sp>
        <p:nvSpPr>
          <p:cNvPr id="6" name="ZoneTexte 5"/>
          <p:cNvSpPr txBox="1"/>
          <p:nvPr/>
        </p:nvSpPr>
        <p:spPr>
          <a:xfrm>
            <a:off x="5796136" y="3289881"/>
            <a:ext cx="2555508" cy="2123658"/>
          </a:xfrm>
          <a:prstGeom prst="rect">
            <a:avLst/>
          </a:prstGeom>
          <a:noFill/>
        </p:spPr>
        <p:txBody>
          <a:bodyPr wrap="none" rtlCol="0">
            <a:spAutoFit/>
          </a:bodyPr>
          <a:lstStyle/>
          <a:p>
            <a:r>
              <a:rPr lang="fr-FR" sz="1100" dirty="0" smtClean="0"/>
              <a:t>!Configuration sur R1:</a:t>
            </a:r>
          </a:p>
          <a:p>
            <a:r>
              <a:rPr lang="fr-FR" sz="1100" dirty="0" smtClean="0"/>
              <a:t>!</a:t>
            </a:r>
          </a:p>
          <a:p>
            <a:r>
              <a:rPr lang="fr-FR" sz="1100" b="1" dirty="0" smtClean="0"/>
              <a:t>interface </a:t>
            </a:r>
            <a:r>
              <a:rPr lang="fr-FR" sz="1100" b="1" dirty="0"/>
              <a:t>Serial3/0</a:t>
            </a:r>
          </a:p>
          <a:p>
            <a:r>
              <a:rPr lang="fr-FR" sz="1100" i="1" dirty="0"/>
              <a:t> </a:t>
            </a:r>
            <a:r>
              <a:rPr lang="fr-FR" sz="1100" i="1" dirty="0" smtClean="0"/>
              <a:t> </a:t>
            </a:r>
            <a:r>
              <a:rPr lang="fr-FR" sz="1100" i="1" dirty="0" err="1" smtClean="0">
                <a:solidFill>
                  <a:schemeClr val="accent1"/>
                </a:solidFill>
              </a:rPr>
              <a:t>ip</a:t>
            </a:r>
            <a:r>
              <a:rPr lang="fr-FR" sz="1100" i="1" dirty="0" smtClean="0">
                <a:solidFill>
                  <a:schemeClr val="accent1"/>
                </a:solidFill>
              </a:rPr>
              <a:t> </a:t>
            </a:r>
            <a:r>
              <a:rPr lang="fr-FR" sz="1100" i="1" dirty="0" err="1">
                <a:solidFill>
                  <a:schemeClr val="accent1"/>
                </a:solidFill>
              </a:rPr>
              <a:t>address</a:t>
            </a:r>
            <a:r>
              <a:rPr lang="fr-FR" sz="1100" i="1" dirty="0">
                <a:solidFill>
                  <a:schemeClr val="accent1"/>
                </a:solidFill>
              </a:rPr>
              <a:t> 172.16.1.3 255.255.255.0</a:t>
            </a:r>
          </a:p>
          <a:p>
            <a:r>
              <a:rPr lang="fr-FR" sz="1100" i="1" dirty="0">
                <a:solidFill>
                  <a:schemeClr val="accent1"/>
                </a:solidFill>
              </a:rPr>
              <a:t> </a:t>
            </a:r>
            <a:r>
              <a:rPr lang="fr-FR" sz="1100" i="1" dirty="0" smtClean="0">
                <a:solidFill>
                  <a:schemeClr val="accent1"/>
                </a:solidFill>
              </a:rPr>
              <a:t> encapsulation </a:t>
            </a:r>
            <a:r>
              <a:rPr lang="fr-FR" sz="1100" i="1" dirty="0">
                <a:solidFill>
                  <a:schemeClr val="accent1"/>
                </a:solidFill>
              </a:rPr>
              <a:t>frame-</a:t>
            </a:r>
            <a:r>
              <a:rPr lang="fr-FR" sz="1100" i="1" dirty="0" err="1">
                <a:solidFill>
                  <a:schemeClr val="accent1"/>
                </a:solidFill>
              </a:rPr>
              <a:t>relay</a:t>
            </a:r>
            <a:endParaRPr lang="fr-FR" sz="1100" i="1" dirty="0">
              <a:solidFill>
                <a:schemeClr val="accent1"/>
              </a:solidFill>
            </a:endParaRPr>
          </a:p>
          <a:p>
            <a:r>
              <a:rPr lang="fr-FR" sz="1100" i="1" dirty="0">
                <a:solidFill>
                  <a:schemeClr val="accent1"/>
                </a:solidFill>
              </a:rPr>
              <a:t> </a:t>
            </a:r>
            <a:r>
              <a:rPr lang="fr-FR" sz="1100" i="1" dirty="0" smtClean="0">
                <a:solidFill>
                  <a:schemeClr val="accent1"/>
                </a:solidFill>
              </a:rPr>
              <a:t> </a:t>
            </a:r>
            <a:r>
              <a:rPr lang="fr-FR" sz="1100" i="1" dirty="0" err="1" smtClean="0">
                <a:solidFill>
                  <a:schemeClr val="accent1"/>
                </a:solidFill>
              </a:rPr>
              <a:t>ip</a:t>
            </a:r>
            <a:r>
              <a:rPr lang="fr-FR" sz="1100" i="1" dirty="0" smtClean="0">
                <a:solidFill>
                  <a:schemeClr val="accent1"/>
                </a:solidFill>
              </a:rPr>
              <a:t> </a:t>
            </a:r>
            <a:r>
              <a:rPr lang="fr-FR" sz="1100" i="1" dirty="0" err="1">
                <a:solidFill>
                  <a:schemeClr val="accent1"/>
                </a:solidFill>
              </a:rPr>
              <a:t>ospf</a:t>
            </a:r>
            <a:r>
              <a:rPr lang="fr-FR" sz="1100" i="1" dirty="0">
                <a:solidFill>
                  <a:schemeClr val="accent1"/>
                </a:solidFill>
              </a:rPr>
              <a:t> network </a:t>
            </a:r>
            <a:r>
              <a:rPr lang="fr-FR" sz="1100" i="1" dirty="0">
                <a:solidFill>
                  <a:srgbClr val="FF0000"/>
                </a:solidFill>
              </a:rPr>
              <a:t>non-broadcast</a:t>
            </a:r>
          </a:p>
          <a:p>
            <a:r>
              <a:rPr lang="en-US" sz="1100" b="1" dirty="0"/>
              <a:t>router </a:t>
            </a:r>
            <a:r>
              <a:rPr lang="en-US" sz="1100" b="1" dirty="0" err="1"/>
              <a:t>ospf</a:t>
            </a:r>
            <a:r>
              <a:rPr lang="en-US" sz="1100" b="1" dirty="0"/>
              <a:t> 1</a:t>
            </a:r>
          </a:p>
          <a:p>
            <a:r>
              <a:rPr lang="en-US" sz="1100" dirty="0" smtClean="0">
                <a:solidFill>
                  <a:srgbClr val="00B050"/>
                </a:solidFill>
              </a:rPr>
              <a:t>  </a:t>
            </a:r>
            <a:r>
              <a:rPr lang="en-US" sz="1100" i="1" dirty="0">
                <a:solidFill>
                  <a:schemeClr val="accent1"/>
                </a:solidFill>
              </a:rPr>
              <a:t>network 172.16.1.0 0.0.0.255 area </a:t>
            </a:r>
            <a:r>
              <a:rPr lang="en-US" sz="1100" i="1" dirty="0" smtClean="0">
                <a:solidFill>
                  <a:schemeClr val="accent1"/>
                </a:solidFill>
              </a:rPr>
              <a:t>0</a:t>
            </a:r>
          </a:p>
          <a:p>
            <a:r>
              <a:rPr lang="en-US" sz="1100" i="1" dirty="0" smtClean="0">
                <a:solidFill>
                  <a:schemeClr val="accent1"/>
                </a:solidFill>
              </a:rPr>
              <a:t>  </a:t>
            </a:r>
            <a:r>
              <a:rPr lang="en-US" sz="1100" i="1" dirty="0">
                <a:solidFill>
                  <a:schemeClr val="accent1"/>
                </a:solidFill>
              </a:rPr>
              <a:t>network </a:t>
            </a:r>
            <a:r>
              <a:rPr lang="en-US" sz="1100" i="1" dirty="0" smtClean="0">
                <a:solidFill>
                  <a:schemeClr val="accent1"/>
                </a:solidFill>
              </a:rPr>
              <a:t>1.1.1.0 </a:t>
            </a:r>
            <a:r>
              <a:rPr lang="en-US" sz="1100" i="1" dirty="0">
                <a:solidFill>
                  <a:schemeClr val="accent1"/>
                </a:solidFill>
              </a:rPr>
              <a:t>0.0.0.255 area </a:t>
            </a:r>
            <a:r>
              <a:rPr lang="en-US" sz="1100" i="1" dirty="0" smtClean="0">
                <a:solidFill>
                  <a:schemeClr val="accent1"/>
                </a:solidFill>
              </a:rPr>
              <a:t>0</a:t>
            </a:r>
            <a:endParaRPr lang="en-US" sz="1100" i="1" dirty="0">
              <a:solidFill>
                <a:schemeClr val="accent1"/>
              </a:solidFill>
            </a:endParaRPr>
          </a:p>
          <a:p>
            <a:r>
              <a:rPr lang="en-US" sz="1100" i="1" dirty="0">
                <a:solidFill>
                  <a:schemeClr val="accent1"/>
                </a:solidFill>
              </a:rPr>
              <a:t> </a:t>
            </a:r>
            <a:r>
              <a:rPr lang="en-US" sz="1100" i="1" dirty="0" smtClean="0">
                <a:solidFill>
                  <a:schemeClr val="accent1"/>
                </a:solidFill>
              </a:rPr>
              <a:t> neighbor </a:t>
            </a:r>
            <a:r>
              <a:rPr lang="en-US" sz="1100" i="1" dirty="0">
                <a:solidFill>
                  <a:schemeClr val="accent1"/>
                </a:solidFill>
              </a:rPr>
              <a:t>172.16.1.1</a:t>
            </a:r>
          </a:p>
          <a:p>
            <a:r>
              <a:rPr lang="en-US" sz="1100" i="1" dirty="0">
                <a:solidFill>
                  <a:schemeClr val="accent1"/>
                </a:solidFill>
              </a:rPr>
              <a:t> </a:t>
            </a:r>
            <a:r>
              <a:rPr lang="en-US" sz="1100" i="1" dirty="0" smtClean="0">
                <a:solidFill>
                  <a:schemeClr val="accent1"/>
                </a:solidFill>
              </a:rPr>
              <a:t> neighbor </a:t>
            </a:r>
            <a:r>
              <a:rPr lang="en-US" sz="1100" i="1" dirty="0">
                <a:solidFill>
                  <a:schemeClr val="accent1"/>
                </a:solidFill>
              </a:rPr>
              <a:t>172.16.1.2</a:t>
            </a:r>
          </a:p>
          <a:p>
            <a:endParaRPr lang="fr-FR" sz="1100" dirty="0"/>
          </a:p>
        </p:txBody>
      </p:sp>
      <p:pic>
        <p:nvPicPr>
          <p:cNvPr id="14" name="Espace réservé du contenu 13"/>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33742" t="21185" r="15556" b="13093"/>
          <a:stretch/>
        </p:blipFill>
        <p:spPr>
          <a:xfrm>
            <a:off x="133531" y="2065412"/>
            <a:ext cx="4809347" cy="3376776"/>
          </a:xfrm>
        </p:spPr>
      </p:pic>
      <p:sp>
        <p:nvSpPr>
          <p:cNvPr id="12" name="ZoneTexte 11"/>
          <p:cNvSpPr txBox="1"/>
          <p:nvPr/>
        </p:nvSpPr>
        <p:spPr>
          <a:xfrm>
            <a:off x="3779912" y="1424940"/>
            <a:ext cx="5256583" cy="1815882"/>
          </a:xfrm>
          <a:prstGeom prst="rect">
            <a:avLst/>
          </a:prstGeom>
          <a:noFill/>
        </p:spPr>
        <p:txBody>
          <a:bodyPr wrap="square" rtlCol="0">
            <a:spAutoFit/>
          </a:bodyPr>
          <a:lstStyle/>
          <a:p>
            <a:pPr marL="285750" indent="-285750">
              <a:buFont typeface="Wingdings" panose="05000000000000000000" pitchFamily="2" charset="2"/>
              <a:buChar char="Ø"/>
            </a:pPr>
            <a:r>
              <a:rPr lang="fr-FR" sz="1600" dirty="0" smtClean="0"/>
              <a:t>Configurer OSPF dans le réseau NBMA suivant avec le mode non-broadcast</a:t>
            </a:r>
          </a:p>
          <a:p>
            <a:pPr marL="285750" indent="-285750">
              <a:buFont typeface="Wingdings" panose="05000000000000000000" pitchFamily="2" charset="2"/>
              <a:buChar char="Ø"/>
            </a:pPr>
            <a:r>
              <a:rPr lang="fr-FR" sz="1600" dirty="0" smtClean="0"/>
              <a:t>Le réseau qui interconnecte les trois routeurs est le 172.16.1.0/24</a:t>
            </a:r>
          </a:p>
          <a:p>
            <a:pPr marL="285750" indent="-285750">
              <a:buFont typeface="Wingdings" panose="05000000000000000000" pitchFamily="2" charset="2"/>
              <a:buChar char="Ø"/>
            </a:pPr>
            <a:r>
              <a:rPr lang="fr-FR" sz="1600" dirty="0" smtClean="0"/>
              <a:t>Quel routeur est DR et quel routeur est BDR?</a:t>
            </a:r>
          </a:p>
          <a:p>
            <a:pPr marL="285750" indent="-285750">
              <a:buFont typeface="Wingdings" panose="05000000000000000000" pitchFamily="2" charset="2"/>
              <a:buChar char="Ø"/>
            </a:pPr>
            <a:r>
              <a:rPr lang="fr-FR" sz="1600" dirty="0" smtClean="0"/>
              <a:t>Les PC doivent communiquer ensemble suite à vos configurations</a:t>
            </a:r>
          </a:p>
        </p:txBody>
      </p:sp>
    </p:spTree>
    <p:extLst>
      <p:ext uri="{BB962C8B-B14F-4D97-AF65-F5344CB8AC3E}">
        <p14:creationId xmlns:p14="http://schemas.microsoft.com/office/powerpoint/2010/main" val="37290543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504" y="2295801"/>
            <a:ext cx="4962662" cy="3419199"/>
          </a:xfrm>
        </p:spPr>
      </p:pic>
      <p:sp>
        <p:nvSpPr>
          <p:cNvPr id="2" name="Titre 1"/>
          <p:cNvSpPr>
            <a:spLocks noGrp="1"/>
          </p:cNvSpPr>
          <p:nvPr>
            <p:ph type="title"/>
          </p:nvPr>
        </p:nvSpPr>
        <p:spPr/>
        <p:txBody>
          <a:bodyPr>
            <a:normAutofit fontScale="90000"/>
          </a:bodyPr>
          <a:lstStyle/>
          <a:p>
            <a:r>
              <a:rPr lang="fr-FR" dirty="0" smtClean="0"/>
              <a:t>Travail guidé: Mode NBMA point-to-multipoint</a:t>
            </a:r>
            <a:br>
              <a:rPr lang="fr-FR" dirty="0" smtClean="0"/>
            </a:br>
            <a:r>
              <a:rPr lang="fr-FR" dirty="0" smtClean="0"/>
              <a:t>A faire avec GNS3</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59</a:t>
            </a:fld>
            <a:endParaRPr lang="fr-BE" dirty="0"/>
          </a:p>
        </p:txBody>
      </p:sp>
      <p:sp>
        <p:nvSpPr>
          <p:cNvPr id="6" name="ZoneTexte 5"/>
          <p:cNvSpPr txBox="1"/>
          <p:nvPr/>
        </p:nvSpPr>
        <p:spPr>
          <a:xfrm>
            <a:off x="5364088" y="3483650"/>
            <a:ext cx="2573140" cy="1785104"/>
          </a:xfrm>
          <a:prstGeom prst="rect">
            <a:avLst/>
          </a:prstGeom>
          <a:noFill/>
        </p:spPr>
        <p:txBody>
          <a:bodyPr wrap="none" rtlCol="0">
            <a:spAutoFit/>
          </a:bodyPr>
          <a:lstStyle/>
          <a:p>
            <a:r>
              <a:rPr lang="fr-FR" sz="1100" dirty="0" smtClean="0"/>
              <a:t>!Configuration sur R1:</a:t>
            </a:r>
          </a:p>
          <a:p>
            <a:r>
              <a:rPr lang="fr-FR" sz="1100" dirty="0" smtClean="0"/>
              <a:t>!</a:t>
            </a:r>
          </a:p>
          <a:p>
            <a:r>
              <a:rPr lang="en-US" sz="1100" b="1" dirty="0"/>
              <a:t>interface Serial3/0</a:t>
            </a:r>
          </a:p>
          <a:p>
            <a:r>
              <a:rPr lang="en-US" sz="1100" dirty="0"/>
              <a:t> </a:t>
            </a:r>
            <a:r>
              <a:rPr lang="en-US" sz="1100" i="1" dirty="0" err="1"/>
              <a:t>ip</a:t>
            </a:r>
            <a:r>
              <a:rPr lang="en-US" sz="1100" i="1" dirty="0"/>
              <a:t> address 172.16.1.1 255.255.255.0</a:t>
            </a:r>
          </a:p>
          <a:p>
            <a:r>
              <a:rPr lang="en-US" sz="1100" i="1" dirty="0"/>
              <a:t> encapsulation frame-relay</a:t>
            </a:r>
          </a:p>
          <a:p>
            <a:r>
              <a:rPr lang="en-US" sz="1100" i="1" dirty="0"/>
              <a:t> </a:t>
            </a:r>
            <a:r>
              <a:rPr lang="en-US" sz="1100" i="1" dirty="0" err="1"/>
              <a:t>ip</a:t>
            </a:r>
            <a:r>
              <a:rPr lang="en-US" sz="1100" i="1" dirty="0"/>
              <a:t> </a:t>
            </a:r>
            <a:r>
              <a:rPr lang="en-US" sz="1100" i="1" dirty="0" err="1"/>
              <a:t>ospf</a:t>
            </a:r>
            <a:r>
              <a:rPr lang="en-US" sz="1100" i="1" dirty="0"/>
              <a:t> network </a:t>
            </a:r>
            <a:r>
              <a:rPr lang="en-US" sz="1100" i="1" dirty="0">
                <a:solidFill>
                  <a:srgbClr val="1C8ED4"/>
                </a:solidFill>
              </a:rPr>
              <a:t>point-to-multipoint</a:t>
            </a:r>
          </a:p>
          <a:p>
            <a:r>
              <a:rPr lang="en-US" sz="1100" b="1" dirty="0" smtClean="0"/>
              <a:t>router </a:t>
            </a:r>
            <a:r>
              <a:rPr lang="en-US" sz="1100" b="1" dirty="0" err="1" smtClean="0"/>
              <a:t>ospf</a:t>
            </a:r>
            <a:r>
              <a:rPr lang="en-US" sz="1100" b="1" dirty="0" smtClean="0"/>
              <a:t> 1</a:t>
            </a:r>
          </a:p>
          <a:p>
            <a:r>
              <a:rPr lang="en-US" sz="1100" dirty="0" smtClean="0"/>
              <a:t> network 1.1.1.0 0.0.0.255 area 0</a:t>
            </a:r>
          </a:p>
          <a:p>
            <a:r>
              <a:rPr lang="en-US" sz="1100" dirty="0" smtClean="0"/>
              <a:t> </a:t>
            </a:r>
            <a:r>
              <a:rPr lang="en-US" sz="1100" dirty="0"/>
              <a:t>network 172.16.1.0 0.0.0.255 area </a:t>
            </a:r>
            <a:r>
              <a:rPr lang="en-US" sz="1100" dirty="0" smtClean="0"/>
              <a:t>0</a:t>
            </a:r>
            <a:endParaRPr lang="fr-FR" sz="1100" dirty="0" smtClean="0"/>
          </a:p>
          <a:p>
            <a:r>
              <a:rPr lang="fr-FR" sz="1100" dirty="0"/>
              <a:t> </a:t>
            </a:r>
            <a:r>
              <a:rPr lang="fr-FR" sz="1100" dirty="0" smtClean="0"/>
              <a:t>! Découverte automatique des voisins</a:t>
            </a:r>
            <a:endParaRPr lang="en-US" sz="1100" dirty="0"/>
          </a:p>
        </p:txBody>
      </p:sp>
      <p:sp>
        <p:nvSpPr>
          <p:cNvPr id="12" name="ZoneTexte 11"/>
          <p:cNvSpPr txBox="1"/>
          <p:nvPr/>
        </p:nvSpPr>
        <p:spPr>
          <a:xfrm>
            <a:off x="3779912" y="1323483"/>
            <a:ext cx="5256583" cy="1815882"/>
          </a:xfrm>
          <a:prstGeom prst="rect">
            <a:avLst/>
          </a:prstGeom>
          <a:noFill/>
        </p:spPr>
        <p:txBody>
          <a:bodyPr wrap="square" rtlCol="0">
            <a:spAutoFit/>
          </a:bodyPr>
          <a:lstStyle/>
          <a:p>
            <a:pPr marL="285750" indent="-285750">
              <a:buFont typeface="Wingdings" panose="05000000000000000000" pitchFamily="2" charset="2"/>
              <a:buChar char="Ø"/>
            </a:pPr>
            <a:r>
              <a:rPr lang="fr-FR" sz="1600" dirty="0" smtClean="0"/>
              <a:t>Configurer OSPF dans le réseau NBMA suivant avec le mode point-to-multipoint</a:t>
            </a:r>
          </a:p>
          <a:p>
            <a:pPr marL="285750" indent="-285750">
              <a:buFont typeface="Wingdings" panose="05000000000000000000" pitchFamily="2" charset="2"/>
              <a:buChar char="Ø"/>
            </a:pPr>
            <a:r>
              <a:rPr lang="fr-FR" sz="1600" dirty="0" smtClean="0"/>
              <a:t>Le réseau qui interconnecte les trois routeurs est le 172.16.1.0/24</a:t>
            </a:r>
          </a:p>
          <a:p>
            <a:pPr marL="285750" indent="-285750">
              <a:buFont typeface="Wingdings" panose="05000000000000000000" pitchFamily="2" charset="2"/>
              <a:buChar char="Ø"/>
            </a:pPr>
            <a:r>
              <a:rPr lang="fr-FR" sz="1600" dirty="0" smtClean="0"/>
              <a:t>Quels sont les voisinages établis dynamiquement</a:t>
            </a:r>
          </a:p>
          <a:p>
            <a:pPr marL="285750" indent="-285750">
              <a:buFont typeface="Wingdings" panose="05000000000000000000" pitchFamily="2" charset="2"/>
              <a:buChar char="Ø"/>
            </a:pPr>
            <a:r>
              <a:rPr lang="fr-FR" sz="1600" dirty="0" smtClean="0"/>
              <a:t>Les PC doivent communiquer ensemble suite à vos configurations</a:t>
            </a:r>
          </a:p>
        </p:txBody>
      </p:sp>
    </p:spTree>
    <p:extLst>
      <p:ext uri="{BB962C8B-B14F-4D97-AF65-F5344CB8AC3E}">
        <p14:creationId xmlns:p14="http://schemas.microsoft.com/office/powerpoint/2010/main" val="405139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p:txBody>
          <a:bodyPr/>
          <a:lstStyle/>
          <a:p>
            <a:r>
              <a:rPr lang="fr-FR" altLang="fr-FR" smtClean="0"/>
              <a:t>Table de routage/Décisions de routage</a:t>
            </a:r>
            <a:endParaRPr lang="fr-FR" altLang="fr-FR" dirty="0" smtClean="0"/>
          </a:p>
        </p:txBody>
      </p:sp>
      <p:sp>
        <p:nvSpPr>
          <p:cNvPr id="23" name="Espace réservé du contenu 22"/>
          <p:cNvSpPr>
            <a:spLocks noGrp="1"/>
          </p:cNvSpPr>
          <p:nvPr>
            <p:ph idx="1"/>
          </p:nvPr>
        </p:nvSpPr>
        <p:spPr/>
        <p:txBody>
          <a:bodyPr>
            <a:normAutofit/>
          </a:bodyPr>
          <a:lstStyle/>
          <a:p>
            <a:pPr>
              <a:defRPr/>
            </a:pPr>
            <a:r>
              <a:rPr lang="fr-FR" dirty="0" smtClean="0"/>
              <a:t>A l’arrivée d’un datagramme IP dans un routeur, le routeur procède comme suit:</a:t>
            </a:r>
          </a:p>
          <a:p>
            <a:pPr marL="1142954" lvl="2" indent="-428608">
              <a:buFont typeface="+mj-lt"/>
              <a:buAutoNum type="arabicPeriod"/>
              <a:defRPr/>
            </a:pPr>
            <a:r>
              <a:rPr lang="fr-FR" dirty="0" smtClean="0"/>
              <a:t>Il examine l’adresse IP de destination dans l’entête IP du datagramme</a:t>
            </a:r>
          </a:p>
          <a:p>
            <a:pPr marL="1142954" lvl="2" indent="-428608">
              <a:buFont typeface="+mj-lt"/>
              <a:buAutoNum type="arabicPeriod"/>
              <a:defRPr/>
            </a:pPr>
            <a:r>
              <a:rPr lang="fr-FR" dirty="0" smtClean="0"/>
              <a:t>La fonction de recherche essaie de trouver l’entrée dans la table de routage qui </a:t>
            </a:r>
            <a:r>
              <a:rPr lang="fr-FR" dirty="0" smtClean="0">
                <a:solidFill>
                  <a:srgbClr val="00B0F0"/>
                </a:solidFill>
              </a:rPr>
              <a:t>correspond le mieux (best match) </a:t>
            </a:r>
            <a:r>
              <a:rPr lang="fr-FR" dirty="0" smtClean="0"/>
              <a:t>à l’adresse IP de destination </a:t>
            </a:r>
          </a:p>
          <a:p>
            <a:pPr marL="1142954" lvl="2" indent="-428608">
              <a:buFont typeface="+mj-lt"/>
              <a:buAutoNum type="arabicPeriod"/>
              <a:defRPr/>
            </a:pPr>
            <a:r>
              <a:rPr lang="fr-FR" dirty="0" smtClean="0"/>
              <a:t>Si aucune entrée dans la table de routage ne correspond à l’adresse IP de destination le datagramme est alors envoyé vers la route par défaut</a:t>
            </a:r>
          </a:p>
          <a:p>
            <a:pPr marL="1142954" lvl="2" indent="-428608">
              <a:buFont typeface="+mj-lt"/>
              <a:buAutoNum type="arabicPeriod"/>
              <a:defRPr/>
            </a:pPr>
            <a:r>
              <a:rPr lang="fr-FR" dirty="0" smtClean="0"/>
              <a:t>En l’absence d’une route par défaut, le datagramme est supprimé et un message ICMP (destination </a:t>
            </a:r>
            <a:r>
              <a:rPr lang="fr-FR" dirty="0" err="1" smtClean="0"/>
              <a:t>unreachable</a:t>
            </a:r>
            <a:r>
              <a:rPr lang="fr-FR" dirty="0" smtClean="0"/>
              <a:t>) est envoyé vers l’émetteur du datagramme</a:t>
            </a:r>
            <a:endParaRPr lang="fr-FR"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6</a:t>
            </a:fld>
            <a:endParaRPr lang="fr-BE" dirty="0"/>
          </a:p>
        </p:txBody>
      </p:sp>
    </p:spTree>
    <p:extLst>
      <p:ext uri="{BB962C8B-B14F-4D97-AF65-F5344CB8AC3E}">
        <p14:creationId xmlns:p14="http://schemas.microsoft.com/office/powerpoint/2010/main" val="805098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CA" sz="3600" dirty="0" smtClean="0"/>
              <a:t>Propagation d’une route par défaut avec OSPF</a:t>
            </a:r>
            <a:endParaRPr lang="fr-FR" sz="3600" dirty="0"/>
          </a:p>
        </p:txBody>
      </p:sp>
      <p:sp>
        <p:nvSpPr>
          <p:cNvPr id="11" name="Sous-titre 10"/>
          <p:cNvSpPr>
            <a:spLocks noGrp="1"/>
          </p:cNvSpPr>
          <p:nvPr>
            <p:ph type="subTitle" idx="1"/>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60</a:t>
            </a:fld>
            <a:endParaRPr lang="fr-BE" dirty="0"/>
          </a:p>
        </p:txBody>
      </p:sp>
    </p:spTree>
    <p:extLst>
      <p:ext uri="{BB962C8B-B14F-4D97-AF65-F5344CB8AC3E}">
        <p14:creationId xmlns:p14="http://schemas.microsoft.com/office/powerpoint/2010/main" val="30222405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fr-CA" dirty="0" smtClean="0"/>
              <a:t>Propagation d'une route statique par défaut dans OSPFv2</a:t>
            </a:r>
            <a:endParaRPr lang="en-US" dirty="0"/>
          </a:p>
        </p:txBody>
      </p:sp>
      <p:sp>
        <p:nvSpPr>
          <p:cNvPr id="7171" name="Rectangle 6"/>
          <p:cNvSpPr>
            <a:spLocks noGrp="1" noChangeArrowheads="1"/>
          </p:cNvSpPr>
          <p:nvPr>
            <p:ph idx="1"/>
          </p:nvPr>
        </p:nvSpPr>
        <p:spPr>
          <a:xfrm>
            <a:off x="939591" y="1282919"/>
            <a:ext cx="7278064" cy="1719724"/>
          </a:xfrm>
        </p:spPr>
        <p:txBody>
          <a:bodyPr>
            <a:normAutofit fontScale="77500" lnSpcReduction="20000"/>
          </a:bodyPr>
          <a:lstStyle/>
          <a:p>
            <a:r>
              <a:rPr lang="fr-CA" dirty="0" smtClean="0"/>
              <a:t>Avec OSPF, le routeur connecté à Internet est utilisé pour propager une route par défaut vers d'autres routeurs dans le domaine de routage OSPF</a:t>
            </a:r>
          </a:p>
          <a:p>
            <a:r>
              <a:rPr lang="fr-CA" dirty="0" smtClean="0"/>
              <a:t>Ce routeur est parfois appelé routeur de périphérie, d'entrée ou de passerelle</a:t>
            </a:r>
          </a:p>
          <a:p>
            <a:pPr lvl="1"/>
            <a:r>
              <a:rPr lang="fr-CA" dirty="0" smtClean="0"/>
              <a:t>En terminologie OSPF, le routeur situé entre un domaine de routage OSPF et un réseau non OSPF est également appelé le routeur </a:t>
            </a:r>
            <a:r>
              <a:rPr lang="fr-CA" dirty="0" smtClean="0">
                <a:solidFill>
                  <a:srgbClr val="FF0000"/>
                </a:solidFill>
              </a:rPr>
              <a:t>ASBR</a:t>
            </a:r>
            <a:r>
              <a:rPr lang="fr-CA" dirty="0" smtClean="0"/>
              <a:t> (</a:t>
            </a:r>
            <a:r>
              <a:rPr lang="fr-CA" dirty="0" err="1" smtClean="0"/>
              <a:t>Autonomous</a:t>
            </a:r>
            <a:r>
              <a:rPr lang="fr-CA" dirty="0" smtClean="0"/>
              <a:t> System </a:t>
            </a:r>
            <a:r>
              <a:rPr lang="fr-CA" dirty="0" err="1" smtClean="0"/>
              <a:t>Boundary</a:t>
            </a:r>
            <a:r>
              <a:rPr lang="fr-CA" dirty="0" smtClean="0"/>
              <a:t> Router). </a:t>
            </a:r>
            <a:r>
              <a:rPr lang="en-US" dirty="0" smtClean="0"/>
              <a:t>	</a:t>
            </a:r>
          </a:p>
          <a:p>
            <a:pPr marL="190492" lvl="1" indent="0">
              <a:buNone/>
            </a:pPr>
            <a:endParaRPr lang="en-US" dirty="0" smtClean="0"/>
          </a:p>
          <a:p>
            <a:endParaRPr lang="en-US" dirty="0" smtClean="0"/>
          </a:p>
          <a:p>
            <a:pPr lvl="1"/>
            <a:endParaRPr lang="en-US" dirty="0" smtClean="0"/>
          </a:p>
        </p:txBody>
      </p:sp>
      <p:pic>
        <p:nvPicPr>
          <p:cNvPr id="1331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519548" y="3079759"/>
            <a:ext cx="2748212" cy="2444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à coins arrondis 2"/>
          <p:cNvSpPr/>
          <p:nvPr/>
        </p:nvSpPr>
        <p:spPr bwMode="auto">
          <a:xfrm>
            <a:off x="762000" y="3191649"/>
            <a:ext cx="4064000" cy="902427"/>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437" tIns="34218" rIns="68437" bIns="34218" numCol="1" rtlCol="0" anchor="ctr" anchorCtr="0" compatLnSpc="1">
            <a:prstTxWarp prst="textNoShape">
              <a:avLst/>
            </a:prstTxWarp>
            <a:spAutoFit/>
          </a:bodyPr>
          <a:lstStyle/>
          <a:p>
            <a:pPr defTabSz="678630"/>
            <a:r>
              <a:rPr lang="fr-FR" sz="1167" dirty="0">
                <a:solidFill>
                  <a:schemeClr val="tx1"/>
                </a:solidFill>
              </a:rPr>
              <a:t>R2(config)# </a:t>
            </a:r>
            <a:r>
              <a:rPr lang="fr-FR" sz="1167" dirty="0" err="1">
                <a:solidFill>
                  <a:schemeClr val="tx1"/>
                </a:solidFill>
              </a:rPr>
              <a:t>ip</a:t>
            </a:r>
            <a:r>
              <a:rPr lang="fr-FR" sz="1167" dirty="0">
                <a:solidFill>
                  <a:schemeClr val="tx1"/>
                </a:solidFill>
              </a:rPr>
              <a:t> </a:t>
            </a:r>
            <a:r>
              <a:rPr lang="fr-FR" sz="1167" dirty="0"/>
              <a:t>route 0.0.0.0 0.0.0.0  209.165.200.226</a:t>
            </a:r>
          </a:p>
          <a:p>
            <a:pPr defTabSz="678630"/>
            <a:r>
              <a:rPr lang="fr-FR" sz="1167" dirty="0"/>
              <a:t>R2(config)#router </a:t>
            </a:r>
            <a:r>
              <a:rPr lang="fr-FR" sz="1167" dirty="0" err="1"/>
              <a:t>ospf</a:t>
            </a:r>
            <a:r>
              <a:rPr lang="fr-FR" sz="1167" dirty="0"/>
              <a:t> 10</a:t>
            </a:r>
          </a:p>
          <a:p>
            <a:pPr defTabSz="678630"/>
            <a:r>
              <a:rPr lang="fr-FR" sz="1167" dirty="0"/>
              <a:t>R2(config-router)#default-information </a:t>
            </a:r>
            <a:r>
              <a:rPr lang="fr-FR" sz="1167" dirty="0" err="1"/>
              <a:t>originate</a:t>
            </a:r>
            <a:endParaRPr lang="fr-FR" sz="1167" dirty="0"/>
          </a:p>
          <a:p>
            <a:pPr defTabSz="678630" eaLnBrk="0" fontAlgn="base" hangingPunct="0">
              <a:lnSpc>
                <a:spcPct val="90000"/>
              </a:lnSpc>
              <a:spcBef>
                <a:spcPct val="0"/>
              </a:spcBef>
              <a:spcAft>
                <a:spcPct val="0"/>
              </a:spcAft>
            </a:pPr>
            <a:endParaRPr lang="fr-FR" sz="1500" dirty="0">
              <a:solidFill>
                <a:schemeClr val="tx1"/>
              </a:solidFill>
            </a:endParaRPr>
          </a:p>
        </p:txBody>
      </p:sp>
      <p:sp>
        <p:nvSpPr>
          <p:cNvPr id="9" name="Rectangle à coins arrondis 8"/>
          <p:cNvSpPr/>
          <p:nvPr/>
        </p:nvSpPr>
        <p:spPr bwMode="auto">
          <a:xfrm>
            <a:off x="762000" y="4239770"/>
            <a:ext cx="4844143" cy="1498547"/>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437" tIns="34218" rIns="68437" bIns="34218" numCol="1" rtlCol="0" anchor="ctr" anchorCtr="0" compatLnSpc="1">
            <a:prstTxWarp prst="textNoShape">
              <a:avLst/>
            </a:prstTxWarp>
            <a:spAutoFit/>
          </a:bodyPr>
          <a:lstStyle/>
          <a:p>
            <a:pPr defTabSz="678630"/>
            <a:r>
              <a:rPr lang="fr-FR" sz="1167" dirty="0">
                <a:solidFill>
                  <a:schemeClr val="tx1"/>
                </a:solidFill>
              </a:rPr>
              <a:t>!!Si une route statique n’est pas définie alors il faut ajouter l’option </a:t>
            </a:r>
            <a:r>
              <a:rPr lang="fr-FR" sz="1167" dirty="0" err="1">
                <a:solidFill>
                  <a:schemeClr val="tx1"/>
                </a:solidFill>
              </a:rPr>
              <a:t>always</a:t>
            </a:r>
            <a:endParaRPr lang="fr-FR" sz="1167" dirty="0">
              <a:solidFill>
                <a:schemeClr val="tx1"/>
              </a:solidFill>
            </a:endParaRPr>
          </a:p>
          <a:p>
            <a:pPr defTabSz="678630"/>
            <a:r>
              <a:rPr lang="fr-FR" sz="1167" dirty="0">
                <a:solidFill>
                  <a:schemeClr val="tx1"/>
                </a:solidFill>
              </a:rPr>
              <a:t>!! R2 envoie une route par défaut qui indique aux autres routeurs de passer par lui comme passerelle </a:t>
            </a:r>
            <a:endParaRPr lang="fr-FR" sz="1167" dirty="0"/>
          </a:p>
          <a:p>
            <a:pPr defTabSz="678630"/>
            <a:r>
              <a:rPr lang="fr-FR" sz="1167" dirty="0"/>
              <a:t>R2(config)#router </a:t>
            </a:r>
            <a:r>
              <a:rPr lang="fr-FR" sz="1167" dirty="0" err="1"/>
              <a:t>ospf</a:t>
            </a:r>
            <a:r>
              <a:rPr lang="fr-FR" sz="1167" dirty="0"/>
              <a:t> 10</a:t>
            </a:r>
          </a:p>
          <a:p>
            <a:pPr defTabSz="678630"/>
            <a:r>
              <a:rPr lang="fr-FR" sz="1167" dirty="0"/>
              <a:t>R2(config-router)#default-information </a:t>
            </a:r>
            <a:r>
              <a:rPr lang="fr-FR" sz="1167" dirty="0" err="1"/>
              <a:t>originate</a:t>
            </a:r>
            <a:r>
              <a:rPr lang="fr-FR" sz="1167" dirty="0"/>
              <a:t>  </a:t>
            </a:r>
            <a:r>
              <a:rPr lang="fr-FR" sz="1167" b="1" dirty="0" err="1">
                <a:solidFill>
                  <a:srgbClr val="FF0000"/>
                </a:solidFill>
              </a:rPr>
              <a:t>always</a:t>
            </a:r>
            <a:endParaRPr lang="fr-FR" sz="1167" b="1" dirty="0">
              <a:solidFill>
                <a:srgbClr val="FF0000"/>
              </a:solidFill>
            </a:endParaRPr>
          </a:p>
          <a:p>
            <a:pPr defTabSz="678630" eaLnBrk="0" fontAlgn="base" hangingPunct="0">
              <a:lnSpc>
                <a:spcPct val="90000"/>
              </a:lnSpc>
              <a:spcBef>
                <a:spcPct val="0"/>
              </a:spcBef>
              <a:spcAft>
                <a:spcPct val="0"/>
              </a:spcAft>
            </a:pPr>
            <a:endParaRPr lang="fr-FR" sz="1500" dirty="0">
              <a:solidFill>
                <a:schemeClr val="tx1"/>
              </a:solidFill>
            </a:endParaRP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61</a:t>
            </a:fld>
            <a:endParaRPr lang="fr-BE" dirty="0"/>
          </a:p>
        </p:txBody>
      </p:sp>
    </p:spTree>
    <p:extLst>
      <p:ext uri="{BB962C8B-B14F-4D97-AF65-F5344CB8AC3E}">
        <p14:creationId xmlns:p14="http://schemas.microsoft.com/office/powerpoint/2010/main" val="3469722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fr-CA" dirty="0" smtClean="0"/>
              <a:t>Propagation d'une route statique par défaut dans OSPFv2</a:t>
            </a:r>
            <a:endParaRPr lang="en-US" dirty="0"/>
          </a:p>
        </p:txBody>
      </p:sp>
      <p:pic>
        <p:nvPicPr>
          <p:cNvPr id="1331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33788" y="3270272"/>
            <a:ext cx="2748212" cy="2444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à coins arrondis 2"/>
          <p:cNvSpPr/>
          <p:nvPr/>
        </p:nvSpPr>
        <p:spPr bwMode="auto">
          <a:xfrm>
            <a:off x="2948214" y="1032649"/>
            <a:ext cx="4064000" cy="902427"/>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437" tIns="34218" rIns="68437" bIns="34218" numCol="1" rtlCol="0" anchor="ctr" anchorCtr="0" compatLnSpc="1">
            <a:prstTxWarp prst="textNoShape">
              <a:avLst/>
            </a:prstTxWarp>
            <a:spAutoFit/>
          </a:bodyPr>
          <a:lstStyle/>
          <a:p>
            <a:pPr defTabSz="678630"/>
            <a:r>
              <a:rPr lang="fr-FR" sz="1167" dirty="0">
                <a:solidFill>
                  <a:schemeClr val="tx1"/>
                </a:solidFill>
              </a:rPr>
              <a:t>R2(config)# </a:t>
            </a:r>
            <a:r>
              <a:rPr lang="fr-FR" sz="1167" dirty="0" err="1">
                <a:solidFill>
                  <a:schemeClr val="tx1"/>
                </a:solidFill>
              </a:rPr>
              <a:t>ip</a:t>
            </a:r>
            <a:r>
              <a:rPr lang="fr-FR" sz="1167" dirty="0">
                <a:solidFill>
                  <a:schemeClr val="tx1"/>
                </a:solidFill>
              </a:rPr>
              <a:t> </a:t>
            </a:r>
            <a:r>
              <a:rPr lang="fr-FR" sz="1167" dirty="0"/>
              <a:t>route 0.0.0.0 0.0.0.0  209.165.200.226</a:t>
            </a:r>
          </a:p>
          <a:p>
            <a:pPr defTabSz="678630"/>
            <a:r>
              <a:rPr lang="fr-FR" sz="1167" dirty="0"/>
              <a:t>R2(config)#router </a:t>
            </a:r>
            <a:r>
              <a:rPr lang="fr-FR" sz="1167" dirty="0" err="1"/>
              <a:t>ospf</a:t>
            </a:r>
            <a:r>
              <a:rPr lang="fr-FR" sz="1167" dirty="0"/>
              <a:t> 10</a:t>
            </a:r>
          </a:p>
          <a:p>
            <a:pPr defTabSz="678630"/>
            <a:r>
              <a:rPr lang="fr-FR" sz="1167" dirty="0"/>
              <a:t>R2(config-router)#default-information </a:t>
            </a:r>
            <a:r>
              <a:rPr lang="fr-FR" sz="1167" dirty="0" err="1"/>
              <a:t>originate</a:t>
            </a:r>
            <a:endParaRPr lang="fr-FR" sz="1167" dirty="0"/>
          </a:p>
          <a:p>
            <a:pPr defTabSz="678630" eaLnBrk="0" fontAlgn="base" hangingPunct="0">
              <a:lnSpc>
                <a:spcPct val="90000"/>
              </a:lnSpc>
              <a:spcBef>
                <a:spcPct val="0"/>
              </a:spcBef>
              <a:spcAft>
                <a:spcPct val="0"/>
              </a:spcAft>
            </a:pPr>
            <a:endParaRPr lang="fr-FR" sz="1500" dirty="0">
              <a:solidFill>
                <a:schemeClr val="tx1"/>
              </a:solidFill>
            </a:endParaRPr>
          </a:p>
        </p:txBody>
      </p:sp>
      <p:sp>
        <p:nvSpPr>
          <p:cNvPr id="9" name="Rectangle à coins arrondis 8"/>
          <p:cNvSpPr/>
          <p:nvPr/>
        </p:nvSpPr>
        <p:spPr bwMode="auto">
          <a:xfrm>
            <a:off x="943426" y="1989621"/>
            <a:ext cx="7057571" cy="129984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437" tIns="34218" rIns="68437" bIns="34218" numCol="1" rtlCol="0" anchor="ctr" anchorCtr="0" compatLnSpc="1">
            <a:prstTxWarp prst="textNoShape">
              <a:avLst/>
            </a:prstTxWarp>
            <a:spAutoFit/>
          </a:bodyPr>
          <a:lstStyle/>
          <a:p>
            <a:pPr defTabSz="678630"/>
            <a:r>
              <a:rPr lang="fr-FR" sz="1167" dirty="0">
                <a:solidFill>
                  <a:schemeClr val="tx1"/>
                </a:solidFill>
              </a:rPr>
              <a:t>!!Si une route statique n’est pas définie alors il est nécessaire d’ajouter  l’option </a:t>
            </a:r>
            <a:r>
              <a:rPr lang="fr-FR" sz="1167" dirty="0" err="1">
                <a:solidFill>
                  <a:schemeClr val="tx1"/>
                </a:solidFill>
              </a:rPr>
              <a:t>always</a:t>
            </a:r>
            <a:endParaRPr lang="fr-FR" sz="1167" dirty="0">
              <a:solidFill>
                <a:schemeClr val="tx1"/>
              </a:solidFill>
            </a:endParaRPr>
          </a:p>
          <a:p>
            <a:pPr defTabSz="678630"/>
            <a:r>
              <a:rPr lang="fr-FR" sz="1167" dirty="0">
                <a:solidFill>
                  <a:schemeClr val="tx1"/>
                </a:solidFill>
              </a:rPr>
              <a:t>!! R2 envoie une route par défaut qui indique aux autres routeurs de passer par lui comme passerelle</a:t>
            </a:r>
          </a:p>
          <a:p>
            <a:pPr defTabSz="678630"/>
            <a:r>
              <a:rPr lang="fr-FR" sz="1167" dirty="0">
                <a:solidFill>
                  <a:schemeClr val="tx1"/>
                </a:solidFill>
              </a:rPr>
              <a:t> </a:t>
            </a:r>
            <a:endParaRPr lang="fr-FR" sz="1167" dirty="0"/>
          </a:p>
          <a:p>
            <a:pPr defTabSz="678630"/>
            <a:r>
              <a:rPr lang="fr-FR" sz="1167" dirty="0"/>
              <a:t>R2(config)#router </a:t>
            </a:r>
            <a:r>
              <a:rPr lang="fr-FR" sz="1167" dirty="0" err="1"/>
              <a:t>ospf</a:t>
            </a:r>
            <a:r>
              <a:rPr lang="fr-FR" sz="1167" dirty="0"/>
              <a:t> 10</a:t>
            </a:r>
          </a:p>
          <a:p>
            <a:pPr defTabSz="678630"/>
            <a:r>
              <a:rPr lang="fr-FR" sz="1167" dirty="0"/>
              <a:t>R2(config-router)#default-information </a:t>
            </a:r>
            <a:r>
              <a:rPr lang="fr-FR" sz="1167" dirty="0" err="1"/>
              <a:t>originate</a:t>
            </a:r>
            <a:r>
              <a:rPr lang="fr-FR" sz="1167" dirty="0"/>
              <a:t>  </a:t>
            </a:r>
            <a:r>
              <a:rPr lang="fr-FR" sz="1167" b="1" dirty="0" err="1">
                <a:solidFill>
                  <a:srgbClr val="FF0000"/>
                </a:solidFill>
              </a:rPr>
              <a:t>always</a:t>
            </a:r>
            <a:endParaRPr lang="fr-FR" sz="1167" b="1" dirty="0">
              <a:solidFill>
                <a:srgbClr val="FF0000"/>
              </a:solidFill>
            </a:endParaRPr>
          </a:p>
          <a:p>
            <a:pPr defTabSz="678630" eaLnBrk="0" fontAlgn="base" hangingPunct="0">
              <a:lnSpc>
                <a:spcPct val="90000"/>
              </a:lnSpc>
              <a:spcBef>
                <a:spcPct val="0"/>
              </a:spcBef>
              <a:spcAft>
                <a:spcPct val="0"/>
              </a:spcAft>
            </a:pPr>
            <a:endParaRPr lang="fr-FR" sz="1500" dirty="0">
              <a:solidFill>
                <a:schemeClr val="tx1"/>
              </a:solidFill>
            </a:endParaRPr>
          </a:p>
        </p:txBody>
      </p:sp>
      <p:sp>
        <p:nvSpPr>
          <p:cNvPr id="4" name="Rectangle à coins arrondis 3"/>
          <p:cNvSpPr/>
          <p:nvPr/>
        </p:nvSpPr>
        <p:spPr bwMode="auto">
          <a:xfrm>
            <a:off x="925285" y="3938054"/>
            <a:ext cx="4594263" cy="81169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437" tIns="34218" rIns="68437" bIns="34218" numCol="1" rtlCol="0" anchor="ctr" anchorCtr="0" compatLnSpc="1">
            <a:prstTxWarp prst="textNoShape">
              <a:avLst/>
            </a:prstTxWarp>
            <a:spAutoFit/>
          </a:bodyPr>
          <a:lstStyle/>
          <a:p>
            <a:pPr defTabSz="678630" eaLnBrk="0" fontAlgn="base" hangingPunct="0">
              <a:lnSpc>
                <a:spcPct val="90000"/>
              </a:lnSpc>
              <a:spcBef>
                <a:spcPct val="0"/>
              </a:spcBef>
              <a:spcAft>
                <a:spcPct val="0"/>
              </a:spcAft>
            </a:pPr>
            <a:r>
              <a:rPr lang="fr-FR" sz="1167" dirty="0">
                <a:solidFill>
                  <a:schemeClr val="tx1"/>
                </a:solidFill>
                <a:latin typeface="Arial" charset="0"/>
              </a:rPr>
              <a:t>Sur R1:</a:t>
            </a:r>
          </a:p>
          <a:p>
            <a:pPr defTabSz="678630" eaLnBrk="0" fontAlgn="base" hangingPunct="0">
              <a:lnSpc>
                <a:spcPct val="90000"/>
              </a:lnSpc>
              <a:spcBef>
                <a:spcPct val="0"/>
              </a:spcBef>
              <a:spcAft>
                <a:spcPct val="0"/>
              </a:spcAft>
            </a:pPr>
            <a:r>
              <a:rPr lang="fr-FR" sz="1167" dirty="0"/>
              <a:t>R1#sh </a:t>
            </a:r>
            <a:r>
              <a:rPr lang="fr-FR" sz="1167" dirty="0" err="1"/>
              <a:t>ip</a:t>
            </a:r>
            <a:r>
              <a:rPr lang="fr-FR" sz="1167" dirty="0"/>
              <a:t> route</a:t>
            </a:r>
          </a:p>
          <a:p>
            <a:pPr defTabSz="678630" eaLnBrk="0" fontAlgn="base" hangingPunct="0">
              <a:lnSpc>
                <a:spcPct val="90000"/>
              </a:lnSpc>
              <a:spcBef>
                <a:spcPct val="0"/>
              </a:spcBef>
              <a:spcAft>
                <a:spcPct val="0"/>
              </a:spcAft>
            </a:pPr>
            <a:endParaRPr lang="fr-FR" sz="1167" b="1" dirty="0">
              <a:solidFill>
                <a:schemeClr val="tx1"/>
              </a:solidFill>
              <a:latin typeface="Arial" charset="0"/>
            </a:endParaRPr>
          </a:p>
          <a:p>
            <a:pPr defTabSz="678630"/>
            <a:r>
              <a:rPr lang="pt-BR" sz="1167" b="1" dirty="0">
                <a:solidFill>
                  <a:srgbClr val="FF0000"/>
                </a:solidFill>
                <a:latin typeface="Arial" charset="0"/>
              </a:rPr>
              <a:t>O*E2 </a:t>
            </a:r>
            <a:r>
              <a:rPr lang="pt-BR" sz="1167" dirty="0">
                <a:solidFill>
                  <a:schemeClr val="tx1"/>
                </a:solidFill>
                <a:latin typeface="Arial" charset="0"/>
              </a:rPr>
              <a:t>0.0.0.0/0 [110/1] via 172,16,3,2, 00:00:44, Serial0/0/0</a:t>
            </a:r>
            <a:endParaRPr lang="fr-FR" sz="1167" dirty="0">
              <a:solidFill>
                <a:schemeClr val="tx1"/>
              </a:solidFill>
              <a:latin typeface="Arial" charset="0"/>
            </a:endParaRP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62</a:t>
            </a:fld>
            <a:endParaRPr lang="fr-BE" dirty="0"/>
          </a:p>
        </p:txBody>
      </p:sp>
    </p:spTree>
    <p:extLst>
      <p:ext uri="{BB962C8B-B14F-4D97-AF65-F5344CB8AC3E}">
        <p14:creationId xmlns:p14="http://schemas.microsoft.com/office/powerpoint/2010/main" val="3285350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600" dirty="0" err="1" smtClean="0"/>
              <a:t>Timers</a:t>
            </a:r>
            <a:r>
              <a:rPr lang="fr-FR" sz="3600" dirty="0" smtClean="0"/>
              <a:t> OSPF</a:t>
            </a:r>
            <a:endParaRPr lang="fr-FR" sz="3600" dirty="0"/>
          </a:p>
        </p:txBody>
      </p:sp>
      <p:sp>
        <p:nvSpPr>
          <p:cNvPr id="11" name="Sous-titre 10"/>
          <p:cNvSpPr>
            <a:spLocks noGrp="1"/>
          </p:cNvSpPr>
          <p:nvPr>
            <p:ph type="subTitle" idx="1"/>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63</a:t>
            </a:fld>
            <a:endParaRPr lang="fr-BE" dirty="0"/>
          </a:p>
        </p:txBody>
      </p:sp>
    </p:spTree>
    <p:extLst>
      <p:ext uri="{BB962C8B-B14F-4D97-AF65-F5344CB8AC3E}">
        <p14:creationId xmlns:p14="http://schemas.microsoft.com/office/powerpoint/2010/main" val="18046486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fr-CA" dirty="0" smtClean="0"/>
              <a:t>Réglage précis des interfaces OSPF</a:t>
            </a:r>
            <a:r>
              <a:rPr lang="en-US" dirty="0" smtClean="0"/>
              <a:t/>
            </a:r>
            <a:br>
              <a:rPr lang="en-US" dirty="0" smtClean="0"/>
            </a:br>
            <a:r>
              <a:rPr lang="fr-CA" dirty="0" smtClean="0"/>
              <a:t>Intervalles des paquets Hello et Dead</a:t>
            </a:r>
            <a:endParaRPr lang="fr-CA" dirty="0"/>
          </a:p>
        </p:txBody>
      </p:sp>
      <p:sp>
        <p:nvSpPr>
          <p:cNvPr id="7171" name="Rectangle 6"/>
          <p:cNvSpPr>
            <a:spLocks noGrp="1" noChangeArrowheads="1"/>
          </p:cNvSpPr>
          <p:nvPr>
            <p:ph idx="1"/>
          </p:nvPr>
        </p:nvSpPr>
        <p:spPr/>
        <p:txBody>
          <a:bodyPr/>
          <a:lstStyle/>
          <a:p>
            <a:r>
              <a:rPr lang="en-US" dirty="0" smtClean="0"/>
              <a:t>Les </a:t>
            </a:r>
            <a:r>
              <a:rPr lang="fr-CA" dirty="0" smtClean="0"/>
              <a:t>intervalles OSPF  </a:t>
            </a:r>
            <a:r>
              <a:rPr lang="en-US" dirty="0" smtClean="0"/>
              <a:t>Hello et Dead </a:t>
            </a:r>
            <a:r>
              <a:rPr lang="en-US" dirty="0" err="1" smtClean="0"/>
              <a:t>doivent</a:t>
            </a:r>
            <a:r>
              <a:rPr lang="en-US" dirty="0" smtClean="0"/>
              <a:t> </a:t>
            </a:r>
            <a:r>
              <a:rPr lang="en-US" dirty="0" err="1" smtClean="0"/>
              <a:t>correspondre</a:t>
            </a:r>
            <a:r>
              <a:rPr lang="en-US" dirty="0" smtClean="0"/>
              <a:t> entre les </a:t>
            </a:r>
            <a:r>
              <a:rPr lang="en-US" dirty="0" err="1" smtClean="0"/>
              <a:t>routeurs</a:t>
            </a:r>
            <a:r>
              <a:rPr lang="en-US" dirty="0" smtClean="0"/>
              <a:t> , </a:t>
            </a:r>
            <a:r>
              <a:rPr lang="en-US" dirty="0" err="1" smtClean="0"/>
              <a:t>sinon</a:t>
            </a:r>
            <a:r>
              <a:rPr lang="en-US" dirty="0" smtClean="0"/>
              <a:t> </a:t>
            </a:r>
            <a:r>
              <a:rPr lang="fr-CA" dirty="0" smtClean="0"/>
              <a:t>la </a:t>
            </a:r>
            <a:r>
              <a:rPr lang="fr-CA" dirty="0" err="1" smtClean="0"/>
              <a:t>contiguité</a:t>
            </a:r>
            <a:r>
              <a:rPr lang="fr-CA" dirty="0" smtClean="0"/>
              <a:t> de voisinage ne peut pas s'établir</a:t>
            </a:r>
            <a:r>
              <a:rPr lang="en-US" dirty="0" smtClean="0"/>
              <a:t>	</a:t>
            </a:r>
          </a:p>
          <a:p>
            <a:endParaRPr lang="en-US" dirty="0" smtClean="0"/>
          </a:p>
          <a:p>
            <a:endParaRPr lang="en-US" dirty="0" smtClean="0"/>
          </a:p>
          <a:p>
            <a:pPr lvl="1"/>
            <a:endParaRPr lang="en-US" dirty="0" smtClean="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87" y="2436251"/>
            <a:ext cx="4192955" cy="1744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7491" y="4181032"/>
            <a:ext cx="382587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64</a:t>
            </a:fld>
            <a:endParaRPr lang="fr-BE" dirty="0"/>
          </a:p>
        </p:txBody>
      </p:sp>
    </p:spTree>
    <p:extLst>
      <p:ext uri="{BB962C8B-B14F-4D97-AF65-F5344CB8AC3E}">
        <p14:creationId xmlns:p14="http://schemas.microsoft.com/office/powerpoint/2010/main" val="2780883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71563" y="350573"/>
            <a:ext cx="6787886" cy="698500"/>
          </a:xfrm>
        </p:spPr>
        <p:txBody>
          <a:bodyPr/>
          <a:lstStyle/>
          <a:p>
            <a:pPr eaLnBrk="1" hangingPunct="1">
              <a:defRPr/>
            </a:pPr>
            <a:r>
              <a:rPr lang="fr-CA" sz="1500" dirty="0"/>
              <a:t>Réglage précis des interfaces OSPF</a:t>
            </a:r>
            <a:r>
              <a:rPr lang="en-US" sz="2333" dirty="0"/>
              <a:t/>
            </a:r>
            <a:br>
              <a:rPr lang="en-US" sz="2333" dirty="0"/>
            </a:br>
            <a:r>
              <a:rPr lang="fr-CA" sz="2333" dirty="0"/>
              <a:t>Modification des intervalles</a:t>
            </a:r>
            <a:endParaRPr lang="en-US" sz="2333" dirty="0">
              <a:solidFill>
                <a:schemeClr val="accent5">
                  <a:lumMod val="75000"/>
                </a:schemeClr>
              </a:solidFill>
              <a:cs typeface="Arial" pitchFamily="34" charset="0"/>
            </a:endParaRPr>
          </a:p>
        </p:txBody>
      </p:sp>
      <p:sp>
        <p:nvSpPr>
          <p:cNvPr id="7171" name="Rectangle 6"/>
          <p:cNvSpPr>
            <a:spLocks noGrp="1" noChangeArrowheads="1"/>
          </p:cNvSpPr>
          <p:nvPr>
            <p:ph idx="1"/>
          </p:nvPr>
        </p:nvSpPr>
        <p:spPr>
          <a:xfrm>
            <a:off x="1121705" y="1133427"/>
            <a:ext cx="6941848" cy="4352213"/>
          </a:xfrm>
        </p:spPr>
        <p:txBody>
          <a:bodyPr/>
          <a:lstStyle/>
          <a:p>
            <a:r>
              <a:rPr lang="fr-CA" sz="1667" dirty="0"/>
              <a:t>Modification des intervalles OSPFv2</a:t>
            </a:r>
          </a:p>
          <a:p>
            <a:pPr marL="317487" indent="-317487">
              <a:defRPr/>
            </a:pPr>
            <a:endParaRPr lang="en-US" dirty="0" smtClean="0">
              <a:solidFill>
                <a:schemeClr val="tx1"/>
              </a:solidFill>
              <a:latin typeface="+mn-lt"/>
            </a:endParaRPr>
          </a:p>
          <a:p>
            <a:pPr marL="317487" indent="-317487">
              <a:defRPr/>
            </a:pPr>
            <a:endParaRPr lang="en-US" dirty="0" smtClean="0"/>
          </a:p>
          <a:p>
            <a:r>
              <a:rPr lang="fr-CA" sz="1667" dirty="0"/>
              <a:t>Modification des intervalles OSPFv3</a:t>
            </a:r>
          </a:p>
          <a:p>
            <a:pPr marL="317487" indent="-317487">
              <a:defRPr/>
            </a:pPr>
            <a:endParaRPr lang="en-US" dirty="0" smtClean="0"/>
          </a:p>
          <a:p>
            <a:pPr marL="317487" indent="-317487">
              <a:buNone/>
              <a:defRPr/>
            </a:pPr>
            <a:endParaRPr lang="en-US" dirty="0" smtClean="0"/>
          </a:p>
          <a:p>
            <a:pPr marL="317487" indent="-317487">
              <a:defRPr/>
            </a:pPr>
            <a:r>
              <a:rPr lang="en-US" sz="1667" dirty="0" err="1"/>
              <a:t>Vérification</a:t>
            </a:r>
            <a:r>
              <a:rPr lang="en-US" sz="1667" dirty="0"/>
              <a:t> des </a:t>
            </a:r>
            <a:r>
              <a:rPr lang="en-US" sz="1667" dirty="0" err="1"/>
              <a:t>intervalles</a:t>
            </a:r>
            <a:r>
              <a:rPr lang="en-US" sz="1667" dirty="0"/>
              <a:t> OSPFv3 de </a:t>
            </a:r>
            <a:r>
              <a:rPr lang="en-US" sz="1667" dirty="0" err="1"/>
              <a:t>l’interface</a:t>
            </a:r>
            <a:endParaRPr lang="en-US" sz="1667" dirty="0"/>
          </a:p>
        </p:txBody>
      </p:sp>
      <p:pic>
        <p:nvPicPr>
          <p:cNvPr id="98306" name="Picture 2"/>
          <p:cNvPicPr>
            <a:picLocks noChangeAspect="1" noChangeArrowheads="1"/>
          </p:cNvPicPr>
          <p:nvPr/>
        </p:nvPicPr>
        <p:blipFill>
          <a:blip r:embed="rId3" cstate="print"/>
          <a:srcRect l="53440" t="38779" r="16545" b="50781"/>
          <a:stretch>
            <a:fillRect/>
          </a:stretch>
        </p:blipFill>
        <p:spPr bwMode="auto">
          <a:xfrm>
            <a:off x="1778000" y="1431120"/>
            <a:ext cx="4175125" cy="855392"/>
          </a:xfrm>
          <a:prstGeom prst="rect">
            <a:avLst/>
          </a:prstGeom>
          <a:noFill/>
          <a:ln w="9525" cap="flat" cmpd="sng" algn="ctr">
            <a:noFill/>
            <a:prstDash val="solid"/>
            <a:miter lim="800000"/>
            <a:headEnd/>
            <a:tailEnd/>
          </a:ln>
        </p:spPr>
      </p:pic>
      <p:pic>
        <p:nvPicPr>
          <p:cNvPr id="98307" name="Picture 3"/>
          <p:cNvPicPr>
            <a:picLocks noChangeAspect="1" noChangeArrowheads="1"/>
          </p:cNvPicPr>
          <p:nvPr/>
        </p:nvPicPr>
        <p:blipFill>
          <a:blip r:embed="rId4" cstate="print"/>
          <a:srcRect l="53660" t="38021" r="16764" b="51302"/>
          <a:stretch>
            <a:fillRect/>
          </a:stretch>
        </p:blipFill>
        <p:spPr bwMode="auto">
          <a:xfrm>
            <a:off x="1825625" y="2732872"/>
            <a:ext cx="4492625" cy="911869"/>
          </a:xfrm>
          <a:prstGeom prst="rect">
            <a:avLst/>
          </a:prstGeom>
          <a:noFill/>
          <a:ln w="9525" cap="flat" cmpd="sng" algn="ctr">
            <a:noFill/>
            <a:prstDash val="solid"/>
            <a:miter lim="800000"/>
            <a:headEnd/>
            <a:tailEnd/>
          </a:ln>
        </p:spPr>
      </p:pic>
      <p:pic>
        <p:nvPicPr>
          <p:cNvPr id="98308" name="Picture 4"/>
          <p:cNvPicPr>
            <a:picLocks noChangeAspect="1" noChangeArrowheads="1"/>
          </p:cNvPicPr>
          <p:nvPr/>
        </p:nvPicPr>
        <p:blipFill>
          <a:blip r:embed="rId5" cstate="print"/>
          <a:srcRect l="53221" t="38802" r="16618" b="36719"/>
          <a:stretch>
            <a:fillRect/>
          </a:stretch>
        </p:blipFill>
        <p:spPr bwMode="auto">
          <a:xfrm>
            <a:off x="1889125" y="4073003"/>
            <a:ext cx="3270250" cy="1492250"/>
          </a:xfrm>
          <a:prstGeom prst="rect">
            <a:avLst/>
          </a:prstGeom>
          <a:noFill/>
          <a:ln w="9525" cap="flat" cmpd="sng" algn="ctr">
            <a:noFill/>
            <a:prstDash val="solid"/>
            <a:miter lim="800000"/>
            <a:headEnd/>
            <a:tailEnd/>
          </a:ln>
        </p:spPr>
      </p:pic>
      <p:sp>
        <p:nvSpPr>
          <p:cNvPr id="2" name="ZoneTexte 1"/>
          <p:cNvSpPr txBox="1"/>
          <p:nvPr/>
        </p:nvSpPr>
        <p:spPr>
          <a:xfrm>
            <a:off x="6077858" y="1404845"/>
            <a:ext cx="2159000" cy="784830"/>
          </a:xfrm>
          <a:prstGeom prst="rect">
            <a:avLst/>
          </a:prstGeom>
          <a:noFill/>
        </p:spPr>
        <p:txBody>
          <a:bodyPr wrap="square" rtlCol="0">
            <a:spAutoFit/>
          </a:bodyPr>
          <a:lstStyle/>
          <a:p>
            <a:r>
              <a:rPr lang="fr-CA" sz="1500" dirty="0">
                <a:solidFill>
                  <a:srgbClr val="FF0000"/>
                </a:solidFill>
              </a:rPr>
              <a:t>***********</a:t>
            </a:r>
          </a:p>
          <a:p>
            <a:r>
              <a:rPr lang="fr-CA" sz="1500" dirty="0">
                <a:solidFill>
                  <a:srgbClr val="FF0000"/>
                </a:solidFill>
              </a:rPr>
              <a:t>À faire sur chaque routeur</a:t>
            </a: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65</a:t>
            </a:fld>
            <a:endParaRPr lang="fr-BE" dirty="0"/>
          </a:p>
        </p:txBody>
      </p:sp>
    </p:spTree>
    <p:extLst>
      <p:ext uri="{BB962C8B-B14F-4D97-AF65-F5344CB8AC3E}">
        <p14:creationId xmlns:p14="http://schemas.microsoft.com/office/powerpoint/2010/main" val="1884151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à faire en autonomie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120404"/>
            <a:ext cx="7133426" cy="4277096"/>
          </a:xfrm>
        </p:spPr>
      </p:pic>
      <p:sp>
        <p:nvSpPr>
          <p:cNvPr id="4" name="Espace réservé du numéro de diapositive 3"/>
          <p:cNvSpPr>
            <a:spLocks noGrp="1"/>
          </p:cNvSpPr>
          <p:nvPr>
            <p:ph type="sldNum" sz="quarter" idx="12"/>
          </p:nvPr>
        </p:nvSpPr>
        <p:spPr/>
        <p:txBody>
          <a:bodyPr/>
          <a:lstStyle/>
          <a:p>
            <a:fld id="{CF4668DC-857F-487D-BFFA-8C0CA5037977}" type="slidenum">
              <a:rPr lang="fr-BE" smtClean="0"/>
              <a:t>66</a:t>
            </a:fld>
            <a:endParaRPr lang="fr-BE" dirty="0"/>
          </a:p>
        </p:txBody>
      </p:sp>
    </p:spTree>
    <p:extLst>
      <p:ext uri="{BB962C8B-B14F-4D97-AF65-F5344CB8AC3E}">
        <p14:creationId xmlns:p14="http://schemas.microsoft.com/office/powerpoint/2010/main" val="28577927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p:txBody>
          <a:bodyPr/>
          <a:lstStyle/>
          <a:p>
            <a:r>
              <a:rPr lang="fr-FR" dirty="0" smtClean="0"/>
              <a:t>OSPF multi zones</a:t>
            </a:r>
            <a:endParaRPr lang="fr-FR" dirty="0"/>
          </a:p>
        </p:txBody>
      </p:sp>
      <p:sp>
        <p:nvSpPr>
          <p:cNvPr id="6" name="Sous-titre 5"/>
          <p:cNvSpPr>
            <a:spLocks noGrp="1"/>
          </p:cNvSpPr>
          <p:nvPr>
            <p:ph type="subTitle" idx="1"/>
          </p:nvPr>
        </p:nvSpPr>
        <p:spPr/>
        <p:txBody>
          <a:bodyPr/>
          <a:lstStyle/>
          <a:p>
            <a:r>
              <a:rPr lang="fr-FR" dirty="0" smtClean="0"/>
              <a:t>Partie optionnelle</a:t>
            </a:r>
            <a:endParaRPr lang="fr-FR"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pPr/>
              <a:t>67</a:t>
            </a:fld>
            <a:endParaRPr lang="fr-BE" dirty="0"/>
          </a:p>
        </p:txBody>
      </p:sp>
    </p:spTree>
    <p:extLst>
      <p:ext uri="{BB962C8B-B14F-4D97-AF65-F5344CB8AC3E}">
        <p14:creationId xmlns:p14="http://schemas.microsoft.com/office/powerpoint/2010/main" val="3753911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fr-FR" altLang="fr-FR" dirty="0" smtClean="0"/>
              <a:t>OSPF: Architecture Hiérarchique</a:t>
            </a:r>
          </a:p>
        </p:txBody>
      </p:sp>
      <p:sp>
        <p:nvSpPr>
          <p:cNvPr id="791555" name="Rectangle 3"/>
          <p:cNvSpPr>
            <a:spLocks noGrp="1" noChangeArrowheads="1"/>
          </p:cNvSpPr>
          <p:nvPr>
            <p:ph type="body" idx="1"/>
          </p:nvPr>
        </p:nvSpPr>
        <p:spPr/>
        <p:txBody>
          <a:bodyPr/>
          <a:lstStyle/>
          <a:p>
            <a:r>
              <a:rPr lang="fr-FR" dirty="0" smtClean="0"/>
              <a:t>Architecture hiérarchique</a:t>
            </a:r>
          </a:p>
          <a:p>
            <a:pPr lvl="1"/>
            <a:r>
              <a:rPr lang="fr-FR" dirty="0" smtClean="0"/>
              <a:t>Les grands réseaux OSPF utilisent une conception hiérarchique</a:t>
            </a:r>
          </a:p>
          <a:p>
            <a:pPr lvl="1"/>
            <a:r>
              <a:rPr lang="fr-FR" dirty="0" smtClean="0"/>
              <a:t>Plusieurs zones se connectent à une zone de distribution, la zone 0 ou « </a:t>
            </a:r>
            <a:r>
              <a:rPr lang="fr-FR" dirty="0" err="1" smtClean="0"/>
              <a:t>backbone</a:t>
            </a:r>
            <a:r>
              <a:rPr lang="fr-FR" dirty="0" smtClean="0"/>
              <a:t> ». </a:t>
            </a:r>
          </a:p>
          <a:p>
            <a:pPr lvl="1"/>
            <a:r>
              <a:rPr lang="fr-FR" dirty="0" smtClean="0"/>
              <a:t>Objectifs:</a:t>
            </a:r>
          </a:p>
          <a:p>
            <a:pPr lvl="2"/>
            <a:r>
              <a:rPr lang="fr-FR" dirty="0" smtClean="0"/>
              <a:t>Réduire la charge de routage</a:t>
            </a:r>
          </a:p>
          <a:p>
            <a:pPr lvl="2"/>
            <a:r>
              <a:rPr lang="fr-FR" dirty="0" smtClean="0"/>
              <a:t>Accélérer la convergence </a:t>
            </a:r>
          </a:p>
          <a:p>
            <a:pPr lvl="2"/>
            <a:r>
              <a:rPr lang="fr-FR" dirty="0" smtClean="0"/>
              <a:t>Isoler l’instabilité du réseau dans une zone unique </a:t>
            </a:r>
          </a:p>
          <a:p>
            <a:pPr lvl="2"/>
            <a:r>
              <a:rPr lang="fr-FR" dirty="0" smtClean="0"/>
              <a:t>Améliorer les performances. </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68</a:t>
            </a:fld>
            <a:endParaRPr lang="fr-BE" dirty="0"/>
          </a:p>
        </p:txBody>
      </p:sp>
    </p:spTree>
    <p:extLst>
      <p:ext uri="{BB962C8B-B14F-4D97-AF65-F5344CB8AC3E}">
        <p14:creationId xmlns:p14="http://schemas.microsoft.com/office/powerpoint/2010/main" val="1286842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title"/>
          </p:nvPr>
        </p:nvSpPr>
        <p:spPr/>
        <p:txBody>
          <a:bodyPr/>
          <a:lstStyle/>
          <a:p>
            <a:r>
              <a:rPr lang="fr-FR" altLang="fr-FR" smtClean="0"/>
              <a:t>OSPF: Plusieurs zones</a:t>
            </a:r>
          </a:p>
        </p:txBody>
      </p:sp>
      <p:sp>
        <p:nvSpPr>
          <p:cNvPr id="88067" name="Rectangle 7"/>
          <p:cNvSpPr>
            <a:spLocks noGrp="1" noChangeArrowheads="1"/>
          </p:cNvSpPr>
          <p:nvPr>
            <p:ph type="body" idx="1"/>
          </p:nvPr>
        </p:nvSpPr>
        <p:spPr/>
        <p:txBody>
          <a:bodyPr/>
          <a:lstStyle/>
          <a:p>
            <a:r>
              <a:rPr lang="fr-FR" altLang="fr-FR" dirty="0" smtClean="0"/>
              <a:t>Objectif principal: Hiérarchisation</a:t>
            </a:r>
          </a:p>
          <a:p>
            <a:pPr lvl="1"/>
            <a:r>
              <a:rPr lang="fr-FR" altLang="fr-FR" dirty="0" smtClean="0"/>
              <a:t>Pourquoi c’est très important?</a:t>
            </a:r>
          </a:p>
          <a:p>
            <a:pPr lvl="2"/>
            <a:r>
              <a:rPr lang="fr-FR" altLang="fr-FR" dirty="0" smtClean="0"/>
              <a:t>Pour limiter la taille des données échangées entre les routeurs du réseau</a:t>
            </a:r>
          </a:p>
          <a:p>
            <a:pPr lvl="2"/>
            <a:r>
              <a:rPr lang="fr-FR" altLang="fr-FR" dirty="0" smtClean="0"/>
              <a:t>Au lieu d’avoir une base de données topologiques pour tout le réseau, la hiérarchisation permet d’avoir une base de données topologiques par zone.</a:t>
            </a:r>
          </a:p>
          <a:p>
            <a:pPr lvl="2"/>
            <a:r>
              <a:rPr lang="fr-FR" altLang="fr-FR" dirty="0" smtClean="0"/>
              <a:t>Les routeurs frontaliers de chaque zone se chargent de:</a:t>
            </a:r>
          </a:p>
          <a:p>
            <a:pPr lvl="3"/>
            <a:r>
              <a:rPr lang="fr-FR" altLang="fr-FR" dirty="0" smtClean="0"/>
              <a:t>Garantir la connectivité entre les différentes zones. </a:t>
            </a:r>
          </a:p>
          <a:p>
            <a:pPr lvl="3"/>
            <a:r>
              <a:rPr lang="fr-FR" altLang="fr-FR" dirty="0" smtClean="0"/>
              <a:t>Résumer et contrôler les informations de routage envoyées entre les différentes zones</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69</a:t>
            </a:fld>
            <a:endParaRPr lang="fr-BE" dirty="0"/>
          </a:p>
        </p:txBody>
      </p:sp>
    </p:spTree>
    <p:extLst>
      <p:ext uri="{BB962C8B-B14F-4D97-AF65-F5344CB8AC3E}">
        <p14:creationId xmlns:p14="http://schemas.microsoft.com/office/powerpoint/2010/main" val="3326855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p:txBody>
          <a:bodyPr/>
          <a:lstStyle/>
          <a:p>
            <a:r>
              <a:rPr lang="fr-FR" altLang="fr-FR" smtClean="0"/>
              <a:t>La distance administrative (AD)</a:t>
            </a:r>
          </a:p>
        </p:txBody>
      </p:sp>
      <p:graphicFrame>
        <p:nvGraphicFramePr>
          <p:cNvPr id="2" name="Tableau 1"/>
          <p:cNvGraphicFramePr>
            <a:graphicFrameLocks noGrp="1"/>
          </p:cNvGraphicFramePr>
          <p:nvPr>
            <p:extLst/>
          </p:nvPr>
        </p:nvGraphicFramePr>
        <p:xfrm>
          <a:off x="934355" y="1273023"/>
          <a:ext cx="7356930" cy="3081265"/>
        </p:xfrm>
        <a:graphic>
          <a:graphicData uri="http://schemas.openxmlformats.org/drawingml/2006/table">
            <a:tbl>
              <a:tblPr firstRow="1" bandRow="1">
                <a:tableStyleId>{5C22544A-7EE6-4342-B048-85BDC9FD1C3A}</a:tableStyleId>
              </a:tblPr>
              <a:tblGrid>
                <a:gridCol w="3678465"/>
                <a:gridCol w="3678465"/>
              </a:tblGrid>
              <a:tr h="609481">
                <a:tc>
                  <a:txBody>
                    <a:bodyPr/>
                    <a:lstStyle/>
                    <a:p>
                      <a:r>
                        <a:rPr lang="fr-FR" sz="1500" dirty="0" smtClean="0"/>
                        <a:t>Origine de la route</a:t>
                      </a:r>
                      <a:endParaRPr lang="fr-FR" sz="1500" dirty="0"/>
                    </a:p>
                  </a:txBody>
                  <a:tcPr marL="76200" marR="76200" marT="38100" marB="38100"/>
                </a:tc>
                <a:tc>
                  <a:txBody>
                    <a:bodyPr/>
                    <a:lstStyle/>
                    <a:p>
                      <a:r>
                        <a:rPr lang="fr-FR" sz="1500" dirty="0" smtClean="0"/>
                        <a:t>AD (Distance</a:t>
                      </a:r>
                      <a:r>
                        <a:rPr lang="fr-FR" sz="1500" baseline="0" dirty="0" smtClean="0"/>
                        <a:t> administrative) par défaut</a:t>
                      </a:r>
                      <a:endParaRPr lang="fr-FR" sz="1500" dirty="0"/>
                    </a:p>
                  </a:txBody>
                  <a:tcPr marL="76200" marR="76200" marT="38100" marB="38100"/>
                </a:tc>
              </a:tr>
              <a:tr h="353112">
                <a:tc>
                  <a:txBody>
                    <a:bodyPr/>
                    <a:lstStyle/>
                    <a:p>
                      <a:r>
                        <a:rPr lang="fr-FR" sz="1500" dirty="0" smtClean="0"/>
                        <a:t>C</a:t>
                      </a:r>
                      <a:r>
                        <a:rPr lang="fr-FR" sz="1500" baseline="0" dirty="0" smtClean="0"/>
                        <a:t> (</a:t>
                      </a:r>
                      <a:r>
                        <a:rPr lang="fr-FR" sz="1500" baseline="0" dirty="0" err="1" smtClean="0"/>
                        <a:t>Connected</a:t>
                      </a:r>
                      <a:r>
                        <a:rPr lang="fr-FR" sz="1500" baseline="0" dirty="0" smtClean="0"/>
                        <a:t>)</a:t>
                      </a:r>
                      <a:endParaRPr lang="fr-FR" sz="1500" dirty="0"/>
                    </a:p>
                  </a:txBody>
                  <a:tcPr marL="76200" marR="76200" marT="38100" marB="38100"/>
                </a:tc>
                <a:tc>
                  <a:txBody>
                    <a:bodyPr/>
                    <a:lstStyle/>
                    <a:p>
                      <a:r>
                        <a:rPr lang="fr-FR" sz="1500" dirty="0" smtClean="0"/>
                        <a:t>0</a:t>
                      </a:r>
                      <a:endParaRPr lang="fr-FR" sz="1500" dirty="0"/>
                    </a:p>
                  </a:txBody>
                  <a:tcPr marL="76200" marR="76200" marT="38100" marB="38100"/>
                </a:tc>
              </a:tr>
              <a:tr h="353112">
                <a:tc>
                  <a:txBody>
                    <a:bodyPr/>
                    <a:lstStyle/>
                    <a:p>
                      <a:r>
                        <a:rPr lang="fr-FR" sz="1500" dirty="0" smtClean="0"/>
                        <a:t>S</a:t>
                      </a:r>
                      <a:r>
                        <a:rPr lang="fr-FR" sz="1500" baseline="0" dirty="0" smtClean="0"/>
                        <a:t> (</a:t>
                      </a:r>
                      <a:r>
                        <a:rPr lang="fr-FR" sz="1500" baseline="0" dirty="0" err="1" smtClean="0"/>
                        <a:t>Static</a:t>
                      </a:r>
                      <a:r>
                        <a:rPr lang="fr-FR" sz="1500" baseline="0" dirty="0" smtClean="0"/>
                        <a:t>)</a:t>
                      </a:r>
                      <a:endParaRPr lang="fr-FR" sz="1500" dirty="0"/>
                    </a:p>
                  </a:txBody>
                  <a:tcPr marL="76200" marR="76200" marT="38100" marB="38100"/>
                </a:tc>
                <a:tc>
                  <a:txBody>
                    <a:bodyPr/>
                    <a:lstStyle/>
                    <a:p>
                      <a:r>
                        <a:rPr lang="fr-FR" sz="1500" dirty="0" smtClean="0"/>
                        <a:t>1</a:t>
                      </a:r>
                      <a:endParaRPr lang="fr-FR" sz="1500" dirty="0"/>
                    </a:p>
                  </a:txBody>
                  <a:tcPr marL="76200" marR="76200" marT="38100" marB="38100"/>
                </a:tc>
              </a:tr>
              <a:tr h="353112">
                <a:tc>
                  <a:txBody>
                    <a:bodyPr/>
                    <a:lstStyle/>
                    <a:p>
                      <a:r>
                        <a:rPr lang="fr-FR" sz="1500" dirty="0" smtClean="0"/>
                        <a:t>B (E-BGP)</a:t>
                      </a:r>
                      <a:endParaRPr lang="fr-FR" sz="1500" dirty="0"/>
                    </a:p>
                  </a:txBody>
                  <a:tcPr marL="76200" marR="76200" marT="38100" marB="38100"/>
                </a:tc>
                <a:tc>
                  <a:txBody>
                    <a:bodyPr/>
                    <a:lstStyle/>
                    <a:p>
                      <a:r>
                        <a:rPr lang="fr-FR" sz="1500" dirty="0" smtClean="0"/>
                        <a:t>20</a:t>
                      </a:r>
                      <a:endParaRPr lang="fr-FR" sz="1500" dirty="0"/>
                    </a:p>
                  </a:txBody>
                  <a:tcPr marL="76200" marR="76200" marT="38100" marB="38100"/>
                </a:tc>
              </a:tr>
              <a:tr h="353112">
                <a:tc>
                  <a:txBody>
                    <a:bodyPr/>
                    <a:lstStyle/>
                    <a:p>
                      <a:r>
                        <a:rPr lang="fr-FR" sz="1500" dirty="0" smtClean="0"/>
                        <a:t>D</a:t>
                      </a:r>
                      <a:r>
                        <a:rPr lang="fr-FR" sz="1500" baseline="0" dirty="0" smtClean="0"/>
                        <a:t> (EIGRP)</a:t>
                      </a:r>
                      <a:endParaRPr lang="fr-FR" sz="1500" dirty="0"/>
                    </a:p>
                  </a:txBody>
                  <a:tcPr marL="76200" marR="76200" marT="38100" marB="38100"/>
                </a:tc>
                <a:tc>
                  <a:txBody>
                    <a:bodyPr/>
                    <a:lstStyle/>
                    <a:p>
                      <a:r>
                        <a:rPr lang="fr-FR" sz="1500" dirty="0" smtClean="0"/>
                        <a:t>90</a:t>
                      </a:r>
                      <a:endParaRPr lang="fr-FR" sz="1500" dirty="0"/>
                    </a:p>
                  </a:txBody>
                  <a:tcPr marL="76200" marR="76200" marT="38100" marB="38100"/>
                </a:tc>
              </a:tr>
              <a:tr h="353112">
                <a:tc>
                  <a:txBody>
                    <a:bodyPr/>
                    <a:lstStyle/>
                    <a:p>
                      <a:r>
                        <a:rPr lang="fr-FR" sz="1500" dirty="0" smtClean="0"/>
                        <a:t>O</a:t>
                      </a:r>
                      <a:r>
                        <a:rPr lang="fr-FR" sz="1500" baseline="0" dirty="0" smtClean="0"/>
                        <a:t> (OSPF)</a:t>
                      </a:r>
                      <a:endParaRPr lang="fr-FR" sz="1500" dirty="0"/>
                    </a:p>
                  </a:txBody>
                  <a:tcPr marL="76200" marR="76200" marT="38100" marB="38100"/>
                </a:tc>
                <a:tc>
                  <a:txBody>
                    <a:bodyPr/>
                    <a:lstStyle/>
                    <a:p>
                      <a:r>
                        <a:rPr lang="fr-FR" sz="1500" dirty="0" smtClean="0"/>
                        <a:t>110</a:t>
                      </a:r>
                      <a:endParaRPr lang="fr-FR" sz="1500" dirty="0"/>
                    </a:p>
                  </a:txBody>
                  <a:tcPr marL="76200" marR="76200" marT="38100" marB="38100"/>
                </a:tc>
              </a:tr>
              <a:tr h="353112">
                <a:tc>
                  <a:txBody>
                    <a:bodyPr/>
                    <a:lstStyle/>
                    <a:p>
                      <a:r>
                        <a:rPr lang="fr-FR" sz="1500" dirty="0" smtClean="0"/>
                        <a:t>R</a:t>
                      </a:r>
                      <a:r>
                        <a:rPr lang="fr-FR" sz="1500" baseline="0" dirty="0" smtClean="0"/>
                        <a:t> (RIP)</a:t>
                      </a:r>
                      <a:endParaRPr lang="fr-FR" sz="1500" dirty="0"/>
                    </a:p>
                  </a:txBody>
                  <a:tcPr marL="76200" marR="76200" marT="38100" marB="38100"/>
                </a:tc>
                <a:tc>
                  <a:txBody>
                    <a:bodyPr/>
                    <a:lstStyle/>
                    <a:p>
                      <a:r>
                        <a:rPr lang="fr-FR" sz="1500" dirty="0" smtClean="0"/>
                        <a:t>120</a:t>
                      </a:r>
                      <a:endParaRPr lang="fr-FR" sz="1500" dirty="0"/>
                    </a:p>
                  </a:txBody>
                  <a:tcPr marL="76200" marR="76200" marT="38100" marB="38100"/>
                </a:tc>
              </a:tr>
              <a:tr h="353112">
                <a:tc>
                  <a:txBody>
                    <a:bodyPr/>
                    <a:lstStyle/>
                    <a:p>
                      <a:r>
                        <a:rPr lang="fr-FR" sz="1500" dirty="0" smtClean="0"/>
                        <a:t>B (I-BGP)</a:t>
                      </a:r>
                      <a:endParaRPr lang="fr-FR" sz="1500" dirty="0"/>
                    </a:p>
                  </a:txBody>
                  <a:tcPr marL="76200" marR="76200" marT="38100" marB="38100"/>
                </a:tc>
                <a:tc>
                  <a:txBody>
                    <a:bodyPr/>
                    <a:lstStyle/>
                    <a:p>
                      <a:r>
                        <a:rPr lang="fr-FR" sz="1500" dirty="0" smtClean="0"/>
                        <a:t>200</a:t>
                      </a:r>
                      <a:endParaRPr lang="fr-FR" sz="1500" dirty="0"/>
                    </a:p>
                  </a:txBody>
                  <a:tcPr marL="76200" marR="76200" marT="38100" marB="38100"/>
                </a:tc>
              </a:tr>
            </a:tbl>
          </a:graphicData>
        </a:graphic>
      </p:graphicFrame>
      <p:sp>
        <p:nvSpPr>
          <p:cNvPr id="3" name="Espace réservé du numéro de diapositive 2"/>
          <p:cNvSpPr>
            <a:spLocks noGrp="1"/>
          </p:cNvSpPr>
          <p:nvPr>
            <p:ph type="sldNum" sz="quarter" idx="12"/>
          </p:nvPr>
        </p:nvSpPr>
        <p:spPr/>
        <p:txBody>
          <a:bodyPr/>
          <a:lstStyle/>
          <a:p>
            <a:fld id="{CF4668DC-857F-487D-BFFA-8C0CA5037977}" type="slidenum">
              <a:rPr lang="fr-BE" smtClean="0"/>
              <a:t>7</a:t>
            </a:fld>
            <a:endParaRPr lang="fr-BE" dirty="0"/>
          </a:p>
        </p:txBody>
      </p:sp>
    </p:spTree>
    <p:extLst>
      <p:ext uri="{BB962C8B-B14F-4D97-AF65-F5344CB8AC3E}">
        <p14:creationId xmlns:p14="http://schemas.microsoft.com/office/powerpoint/2010/main" val="1144885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p:txBody>
          <a:bodyPr/>
          <a:lstStyle/>
          <a:p>
            <a:r>
              <a:rPr lang="fr-FR" altLang="fr-FR" smtClean="0"/>
              <a:t>OSPF: Plusieurs zones</a:t>
            </a:r>
          </a:p>
        </p:txBody>
      </p:sp>
      <p:sp>
        <p:nvSpPr>
          <p:cNvPr id="89091" name="Rectangle 5"/>
          <p:cNvSpPr>
            <a:spLocks noGrp="1" noChangeArrowheads="1"/>
          </p:cNvSpPr>
          <p:nvPr>
            <p:ph type="body" idx="1"/>
          </p:nvPr>
        </p:nvSpPr>
        <p:spPr/>
        <p:txBody>
          <a:bodyPr/>
          <a:lstStyle/>
          <a:p>
            <a:pPr>
              <a:buFont typeface="Wingdings" charset="2"/>
              <a:buChar char="Ø"/>
            </a:pPr>
            <a:r>
              <a:rPr lang="fr-FR" altLang="fr-FR" dirty="0" smtClean="0"/>
              <a:t>Quand et pourquoi?</a:t>
            </a:r>
          </a:p>
          <a:p>
            <a:pPr lvl="1">
              <a:buFont typeface="Wingdings" charset="2"/>
              <a:buChar char="§"/>
            </a:pPr>
            <a:r>
              <a:rPr lang="fr-FR" altLang="fr-FR" dirty="0" smtClean="0"/>
              <a:t>Quand?</a:t>
            </a:r>
          </a:p>
          <a:p>
            <a:pPr lvl="2">
              <a:buFont typeface="Wingdings" charset="2"/>
              <a:buChar char="ü"/>
            </a:pPr>
            <a:r>
              <a:rPr lang="fr-FR" altLang="fr-FR" dirty="0" smtClean="0"/>
              <a:t>Deux approches:</a:t>
            </a:r>
          </a:p>
          <a:p>
            <a:pPr lvl="3"/>
            <a:r>
              <a:rPr lang="fr-FR" altLang="fr-FR" dirty="0" smtClean="0"/>
              <a:t>Ne pas diviser le réseau en zones et réagir seulement quand le réseau devient « trop » grand et que des problèmes de surcharge surviennent </a:t>
            </a:r>
            <a:r>
              <a:rPr lang="fr-FR" altLang="fr-FR" dirty="0" smtClean="0">
                <a:sym typeface="Wingdings" charset="2"/>
              </a:rPr>
              <a:t></a:t>
            </a:r>
          </a:p>
          <a:p>
            <a:pPr lvl="4"/>
            <a:r>
              <a:rPr lang="fr-FR" altLang="fr-FR" dirty="0" smtClean="0">
                <a:sym typeface="Wingdings" charset="2"/>
              </a:rPr>
              <a:t>+ Trop facile au début </a:t>
            </a:r>
          </a:p>
          <a:p>
            <a:pPr lvl="4"/>
            <a:r>
              <a:rPr lang="fr-FR" altLang="fr-FR" dirty="0" smtClean="0">
                <a:sym typeface="Wingdings" charset="2"/>
              </a:rPr>
              <a:t>-  Très compliqué à la fin </a:t>
            </a:r>
          </a:p>
          <a:p>
            <a:pPr lvl="3"/>
            <a:r>
              <a:rPr lang="fr-FR" altLang="fr-FR" dirty="0" smtClean="0">
                <a:sym typeface="Wingdings" charset="2"/>
              </a:rPr>
              <a:t>Diviser le réseau en plusieurs zones avant la mise en marche de réseau</a:t>
            </a:r>
          </a:p>
          <a:p>
            <a:pPr lvl="4"/>
            <a:r>
              <a:rPr lang="fr-FR" altLang="fr-FR" dirty="0" smtClean="0"/>
              <a:t>+ Oblige à tout planifier, donc en principe à tout prévenir</a:t>
            </a:r>
          </a:p>
          <a:p>
            <a:pPr lvl="4"/>
            <a:r>
              <a:rPr lang="fr-FR" altLang="fr-FR" dirty="0" smtClean="0"/>
              <a:t>- Nécessite un travail important au début</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70</a:t>
            </a:fld>
            <a:endParaRPr lang="fr-BE" dirty="0"/>
          </a:p>
        </p:txBody>
      </p:sp>
    </p:spTree>
    <p:extLst>
      <p:ext uri="{BB962C8B-B14F-4D97-AF65-F5344CB8AC3E}">
        <p14:creationId xmlns:p14="http://schemas.microsoft.com/office/powerpoint/2010/main" val="4133214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title"/>
          </p:nvPr>
        </p:nvSpPr>
        <p:spPr/>
        <p:txBody>
          <a:bodyPr/>
          <a:lstStyle/>
          <a:p>
            <a:r>
              <a:rPr lang="fr-FR" altLang="fr-FR" smtClean="0"/>
              <a:t>OSPF: Plusieurs zones</a:t>
            </a:r>
          </a:p>
        </p:txBody>
      </p:sp>
      <p:sp>
        <p:nvSpPr>
          <p:cNvPr id="856069" name="Rectangle 5"/>
          <p:cNvSpPr>
            <a:spLocks noGrp="1" noChangeArrowheads="1"/>
          </p:cNvSpPr>
          <p:nvPr>
            <p:ph type="body" idx="1"/>
          </p:nvPr>
        </p:nvSpPr>
        <p:spPr/>
        <p:txBody>
          <a:bodyPr>
            <a:normAutofit/>
          </a:bodyPr>
          <a:lstStyle/>
          <a:p>
            <a:r>
              <a:rPr lang="fr-FR" dirty="0" smtClean="0"/>
              <a:t>Quand et pourquoi?</a:t>
            </a:r>
          </a:p>
          <a:p>
            <a:pPr lvl="1"/>
            <a:r>
              <a:rPr lang="fr-FR" dirty="0" smtClean="0"/>
              <a:t>Pourquoi?</a:t>
            </a:r>
          </a:p>
          <a:p>
            <a:pPr lvl="2"/>
            <a:r>
              <a:rPr lang="fr-FR" dirty="0" smtClean="0"/>
              <a:t>A cause des problèmes de performance de OSPF dans une zone unique très grande:</a:t>
            </a:r>
          </a:p>
          <a:p>
            <a:pPr lvl="3"/>
            <a:r>
              <a:rPr lang="fr-FR" dirty="0" smtClean="0"/>
              <a:t>La fréquence de déclenchement de l’algorithme SPF est élevée</a:t>
            </a:r>
          </a:p>
          <a:p>
            <a:pPr lvl="3"/>
            <a:r>
              <a:rPr lang="fr-FR" dirty="0" smtClean="0"/>
              <a:t>La taille de la table de routage devient très grande</a:t>
            </a:r>
          </a:p>
          <a:p>
            <a:pPr lvl="4"/>
            <a:r>
              <a:rPr lang="fr-FR" dirty="0" smtClean="0"/>
              <a:t>L’opération de recherche d’une entrée dans cette table est donc plus longue</a:t>
            </a:r>
          </a:p>
          <a:p>
            <a:pPr lvl="4"/>
            <a:r>
              <a:rPr lang="fr-FR" dirty="0" smtClean="0"/>
              <a:t>Nécessite un espace mémoire plus important</a:t>
            </a:r>
          </a:p>
          <a:p>
            <a:pPr lvl="3"/>
            <a:r>
              <a:rPr lang="fr-FR" dirty="0" smtClean="0"/>
              <a:t>La taille de la table de données topologiques devient importante:</a:t>
            </a:r>
          </a:p>
          <a:p>
            <a:pPr lvl="4"/>
            <a:r>
              <a:rPr lang="fr-FR" dirty="0" smtClean="0"/>
              <a:t>Donc difficile à gérer</a:t>
            </a:r>
          </a:p>
          <a:p>
            <a:pPr marL="1623154" lvl="4" indent="-285739"/>
            <a:r>
              <a:rPr lang="fr-FR" dirty="0" smtClean="0"/>
              <a:t>Cette table est échangée entre les routeurs voisins tous les 30 minutes</a:t>
            </a:r>
          </a:p>
          <a:p>
            <a:pPr lvl="3"/>
            <a:r>
              <a:rPr lang="fr-FR" dirty="0" smtClean="0"/>
              <a:t>L’utilisation de CPU augmente =&gt; le temps de réponse du réseau augmente </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71</a:t>
            </a:fld>
            <a:endParaRPr lang="fr-BE" dirty="0"/>
          </a:p>
        </p:txBody>
      </p:sp>
    </p:spTree>
    <p:extLst>
      <p:ext uri="{BB962C8B-B14F-4D97-AF65-F5344CB8AC3E}">
        <p14:creationId xmlns:p14="http://schemas.microsoft.com/office/powerpoint/2010/main" val="2484987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title"/>
          </p:nvPr>
        </p:nvSpPr>
        <p:spPr/>
        <p:txBody>
          <a:bodyPr/>
          <a:lstStyle/>
          <a:p>
            <a:r>
              <a:rPr lang="fr-FR" altLang="fr-FR" smtClean="0"/>
              <a:t>OSPF: Routage Hiérarchique</a:t>
            </a:r>
          </a:p>
        </p:txBody>
      </p:sp>
      <p:sp>
        <p:nvSpPr>
          <p:cNvPr id="876551" name="Rectangle 7"/>
          <p:cNvSpPr>
            <a:spLocks noGrp="1" noChangeArrowheads="1"/>
          </p:cNvSpPr>
          <p:nvPr>
            <p:ph type="body" idx="1"/>
          </p:nvPr>
        </p:nvSpPr>
        <p:spPr/>
        <p:txBody>
          <a:bodyPr/>
          <a:lstStyle/>
          <a:p>
            <a:r>
              <a:rPr lang="fr-FR" smtClean="0"/>
              <a:t>Terminologie:</a:t>
            </a:r>
          </a:p>
          <a:p>
            <a:pPr lvl="1"/>
            <a:r>
              <a:rPr lang="fr-FR" smtClean="0"/>
              <a:t>Routeur intérieur: </a:t>
            </a:r>
          </a:p>
          <a:p>
            <a:pPr lvl="2"/>
            <a:r>
              <a:rPr lang="fr-FR" smtClean="0"/>
              <a:t>À l’intérieur d’une zone OSPF</a:t>
            </a:r>
          </a:p>
          <a:p>
            <a:pPr lvl="2"/>
            <a:r>
              <a:rPr lang="fr-FR" smtClean="0"/>
              <a:t>Gestion de la base de données d’état de lien propre à cette zone.</a:t>
            </a:r>
          </a:p>
          <a:p>
            <a:pPr lvl="2"/>
            <a:r>
              <a:rPr lang="fr-FR" smtClean="0"/>
              <a:t>Maintient la connectivité entre les différents sous-réseaux de la zone (en utilisant le SPF)</a:t>
            </a:r>
          </a:p>
          <a:p>
            <a:pPr lvl="2"/>
            <a:r>
              <a:rPr lang="fr-FR" smtClean="0"/>
              <a:t>Toutes les interfaces de ce routeur sont à l’intérieur de la même zone OSPF (Exception: un routeur intérieur peut avoir une interface dans la zone 0) </a:t>
            </a:r>
          </a:p>
          <a:p>
            <a:pPr lvl="1"/>
            <a:r>
              <a:rPr lang="fr-FR" smtClean="0"/>
              <a:t>Routeur de backbone: </a:t>
            </a:r>
          </a:p>
          <a:p>
            <a:pPr lvl="2"/>
            <a:r>
              <a:rPr lang="fr-FR" smtClean="0"/>
              <a:t>Appartient à la zone 0</a:t>
            </a:r>
          </a:p>
          <a:p>
            <a:pPr lvl="2"/>
            <a:r>
              <a:rPr lang="fr-FR" smtClean="0"/>
              <a:t>Il peut être soit un routeur intérieur à la zone 0, soit un routeur ABR </a:t>
            </a:r>
            <a:endParaRPr lang="fr-FR" dirty="0" smtClean="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72</a:t>
            </a:fld>
            <a:endParaRPr lang="fr-BE" dirty="0"/>
          </a:p>
        </p:txBody>
      </p:sp>
    </p:spTree>
    <p:extLst>
      <p:ext uri="{BB962C8B-B14F-4D97-AF65-F5344CB8AC3E}">
        <p14:creationId xmlns:p14="http://schemas.microsoft.com/office/powerpoint/2010/main" val="1885720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title"/>
          </p:nvPr>
        </p:nvSpPr>
        <p:spPr/>
        <p:txBody>
          <a:bodyPr/>
          <a:lstStyle/>
          <a:p>
            <a:r>
              <a:rPr lang="fr-FR" altLang="fr-FR" smtClean="0"/>
              <a:t>OSPF: Routage Hiérarchique</a:t>
            </a:r>
          </a:p>
        </p:txBody>
      </p:sp>
      <p:sp>
        <p:nvSpPr>
          <p:cNvPr id="92163" name="Rectangle 5"/>
          <p:cNvSpPr>
            <a:spLocks noGrp="1" noChangeArrowheads="1"/>
          </p:cNvSpPr>
          <p:nvPr>
            <p:ph type="body" idx="1"/>
          </p:nvPr>
        </p:nvSpPr>
        <p:spPr/>
        <p:txBody>
          <a:bodyPr>
            <a:normAutofit fontScale="92500" lnSpcReduction="10000"/>
          </a:bodyPr>
          <a:lstStyle/>
          <a:p>
            <a:r>
              <a:rPr lang="fr-FR" altLang="fr-FR" dirty="0" smtClean="0"/>
              <a:t>Terminologie:</a:t>
            </a:r>
          </a:p>
          <a:p>
            <a:pPr lvl="1"/>
            <a:r>
              <a:rPr lang="fr-FR" altLang="fr-FR" dirty="0" smtClean="0"/>
              <a:t>ABR: Routeur frontalier</a:t>
            </a:r>
          </a:p>
          <a:p>
            <a:pPr lvl="2"/>
            <a:r>
              <a:rPr lang="fr-FR" altLang="fr-FR" dirty="0" smtClean="0"/>
              <a:t>Connexion de deux ou plusieurs zones OSPF</a:t>
            </a:r>
          </a:p>
          <a:p>
            <a:pPr lvl="2"/>
            <a:r>
              <a:rPr lang="fr-FR" altLang="fr-FR" dirty="0" smtClean="0"/>
              <a:t>Gestion d’une base de données topologiques propre à chaque zone connectée.</a:t>
            </a:r>
          </a:p>
          <a:p>
            <a:pPr lvl="2"/>
            <a:r>
              <a:rPr lang="fr-FR" altLang="fr-FR" dirty="0" smtClean="0"/>
              <a:t>Envoi des LSA entre les zones connectées</a:t>
            </a:r>
          </a:p>
          <a:p>
            <a:pPr lvl="2"/>
            <a:r>
              <a:rPr lang="fr-FR" altLang="fr-FR" dirty="0" smtClean="0"/>
              <a:t>« Route </a:t>
            </a:r>
            <a:r>
              <a:rPr lang="fr-FR" altLang="fr-FR" dirty="0" err="1" smtClean="0"/>
              <a:t>Summarization</a:t>
            </a:r>
            <a:r>
              <a:rPr lang="fr-FR" altLang="fr-FR" dirty="0" smtClean="0"/>
              <a:t> » doit être configurée au niveau de l’ABR</a:t>
            </a:r>
          </a:p>
          <a:p>
            <a:pPr lvl="1"/>
            <a:r>
              <a:rPr lang="fr-FR" altLang="fr-FR" dirty="0" smtClean="0"/>
              <a:t>ASBR: Routeur frontalier de l’AS</a:t>
            </a:r>
          </a:p>
          <a:p>
            <a:pPr lvl="1"/>
            <a:r>
              <a:rPr lang="fr-FR" altLang="fr-FR" dirty="0" smtClean="0"/>
              <a:t>AS: Système autonome</a:t>
            </a:r>
          </a:p>
          <a:p>
            <a:pPr lvl="1"/>
            <a:r>
              <a:rPr lang="fr-FR" altLang="fr-FR" dirty="0"/>
              <a:t>OSPF est un protocole de routage intérieur</a:t>
            </a:r>
          </a:p>
          <a:p>
            <a:pPr lvl="2"/>
            <a:r>
              <a:rPr lang="fr-FR" altLang="fr-FR" dirty="0"/>
              <a:t>ASBR est utilisé pour connecter l’AS avec le monde extérieur.</a:t>
            </a:r>
          </a:p>
          <a:p>
            <a:pPr lvl="2"/>
            <a:r>
              <a:rPr lang="fr-FR" altLang="fr-FR" dirty="0"/>
              <a:t>ASBR fait, généralement, partie de la zone 0</a:t>
            </a:r>
          </a:p>
          <a:p>
            <a:pPr lvl="2"/>
            <a:r>
              <a:rPr lang="fr-FR" altLang="fr-FR" dirty="0"/>
              <a:t>Il faut placer l’ASBR dans un point central de la hiérarchie</a:t>
            </a:r>
          </a:p>
          <a:p>
            <a:pPr lvl="3"/>
            <a:r>
              <a:rPr lang="fr-FR" altLang="fr-FR" dirty="0"/>
              <a:t>Pour que les données sortantes de l’AS ne traversent pas tout le réseau avant d’arriver au ASBR.</a:t>
            </a:r>
          </a:p>
          <a:p>
            <a:pPr lvl="3"/>
            <a:r>
              <a:rPr lang="fr-FR" altLang="fr-FR" dirty="0"/>
              <a:t>Pour que les données entrantes soient distribuées de façon à minimiser la charge sur la totalité du réseau</a:t>
            </a:r>
          </a:p>
          <a:p>
            <a:pPr marL="274320" lvl="1" indent="0">
              <a:buNone/>
            </a:pPr>
            <a:endParaRPr lang="fr-FR" altLang="fr-FR" dirty="0" smtClean="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73</a:t>
            </a:fld>
            <a:endParaRPr lang="fr-BE" dirty="0"/>
          </a:p>
        </p:txBody>
      </p:sp>
    </p:spTree>
    <p:extLst>
      <p:ext uri="{BB962C8B-B14F-4D97-AF65-F5344CB8AC3E}">
        <p14:creationId xmlns:p14="http://schemas.microsoft.com/office/powerpoint/2010/main" val="286127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title"/>
          </p:nvPr>
        </p:nvSpPr>
        <p:spPr/>
        <p:txBody>
          <a:bodyPr/>
          <a:lstStyle/>
          <a:p>
            <a:r>
              <a:rPr lang="fr-FR" altLang="fr-FR" smtClean="0"/>
              <a:t>Les différents types de routeurs</a:t>
            </a:r>
          </a:p>
        </p:txBody>
      </p:sp>
      <p:pic>
        <p:nvPicPr>
          <p:cNvPr id="94214"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559" y="1600919"/>
            <a:ext cx="6602299"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74</a:t>
            </a:fld>
            <a:endParaRPr lang="fr-BE" dirty="0"/>
          </a:p>
        </p:txBody>
      </p:sp>
    </p:spTree>
    <p:extLst>
      <p:ext uri="{BB962C8B-B14F-4D97-AF65-F5344CB8AC3E}">
        <p14:creationId xmlns:p14="http://schemas.microsoft.com/office/powerpoint/2010/main" val="2998767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title"/>
          </p:nvPr>
        </p:nvSpPr>
        <p:spPr/>
        <p:txBody>
          <a:bodyPr/>
          <a:lstStyle/>
          <a:p>
            <a:r>
              <a:rPr lang="fr-FR" altLang="fr-FR" smtClean="0"/>
              <a:t>OSPF: LSA</a:t>
            </a:r>
          </a:p>
        </p:txBody>
      </p:sp>
      <p:sp>
        <p:nvSpPr>
          <p:cNvPr id="872453" name="Rectangle 5"/>
          <p:cNvSpPr>
            <a:spLocks noGrp="1" noChangeArrowheads="1"/>
          </p:cNvSpPr>
          <p:nvPr>
            <p:ph type="body" idx="1"/>
          </p:nvPr>
        </p:nvSpPr>
        <p:spPr/>
        <p:txBody>
          <a:bodyPr>
            <a:normAutofit lnSpcReduction="10000"/>
          </a:bodyPr>
          <a:lstStyle/>
          <a:p>
            <a:pPr>
              <a:defRPr/>
            </a:pPr>
            <a:r>
              <a:rPr lang="fr-FR" dirty="0" smtClean="0"/>
              <a:t>LSA: Link state </a:t>
            </a:r>
            <a:r>
              <a:rPr lang="fr-FR" dirty="0" err="1" smtClean="0"/>
              <a:t>advertisements</a:t>
            </a:r>
            <a:r>
              <a:rPr lang="fr-FR" dirty="0" smtClean="0"/>
              <a:t>.</a:t>
            </a:r>
          </a:p>
          <a:p>
            <a:pPr lvl="1">
              <a:defRPr/>
            </a:pPr>
            <a:r>
              <a:rPr lang="fr-FR" dirty="0" smtClean="0"/>
              <a:t>11 différents types de LSA sont définis dans le standard OSPF</a:t>
            </a:r>
          </a:p>
          <a:p>
            <a:pPr lvl="1">
              <a:defRPr/>
            </a:pPr>
            <a:r>
              <a:rPr lang="fr-FR" dirty="0" smtClean="0"/>
              <a:t>Cependant il y en a 6 qui sont utilisés le plus souvent :</a:t>
            </a:r>
          </a:p>
          <a:p>
            <a:pPr lvl="2">
              <a:defRPr/>
            </a:pPr>
            <a:r>
              <a:rPr lang="fr-FR" dirty="0" smtClean="0"/>
              <a:t>Router </a:t>
            </a:r>
            <a:r>
              <a:rPr lang="fr-FR" dirty="0" err="1" smtClean="0"/>
              <a:t>link</a:t>
            </a:r>
            <a:r>
              <a:rPr lang="fr-FR" dirty="0" smtClean="0"/>
              <a:t> LSA (type 1) : </a:t>
            </a:r>
          </a:p>
          <a:p>
            <a:pPr lvl="3">
              <a:defRPr/>
            </a:pPr>
            <a:r>
              <a:rPr lang="fr-FR" dirty="0" smtClean="0"/>
              <a:t>Envoyé par le routeur à toutes les zones auxquelles le routeur appartient</a:t>
            </a:r>
          </a:p>
          <a:p>
            <a:pPr lvl="3">
              <a:defRPr/>
            </a:pPr>
            <a:r>
              <a:rPr lang="fr-FR" dirty="0" smtClean="0"/>
              <a:t>Utilisé pour envoyer l’états de liens vers les autres routeurs dans la même zone</a:t>
            </a:r>
          </a:p>
          <a:p>
            <a:pPr lvl="3">
              <a:defRPr/>
            </a:pPr>
            <a:r>
              <a:rPr lang="fr-FR" dirty="0"/>
              <a:t>E</a:t>
            </a:r>
            <a:r>
              <a:rPr lang="fr-FR" dirty="0" smtClean="0"/>
              <a:t>nvoyé dans toute la zone par </a:t>
            </a:r>
            <a:r>
              <a:rPr lang="fr-FR" dirty="0" err="1" smtClean="0"/>
              <a:t>flooding</a:t>
            </a:r>
            <a:endParaRPr lang="fr-FR" dirty="0" smtClean="0"/>
          </a:p>
          <a:p>
            <a:pPr lvl="2">
              <a:defRPr/>
            </a:pPr>
            <a:r>
              <a:rPr lang="fr-FR" dirty="0" smtClean="0"/>
              <a:t>Network </a:t>
            </a:r>
            <a:r>
              <a:rPr lang="fr-FR" dirty="0" err="1" smtClean="0"/>
              <a:t>link</a:t>
            </a:r>
            <a:r>
              <a:rPr lang="fr-FR" dirty="0" smtClean="0"/>
              <a:t> LSA (type 2) :</a:t>
            </a:r>
          </a:p>
          <a:p>
            <a:pPr lvl="3">
              <a:defRPr/>
            </a:pPr>
            <a:r>
              <a:rPr lang="fr-FR" dirty="0" smtClean="0"/>
              <a:t>Envoyé par le routeur désigné pour lister les routeurs dans le même segment et dont il est le DR et le voisin.</a:t>
            </a:r>
          </a:p>
          <a:p>
            <a:pPr lvl="3">
              <a:defRPr/>
            </a:pPr>
            <a:r>
              <a:rPr lang="fr-FR" dirty="0"/>
              <a:t>E</a:t>
            </a:r>
            <a:r>
              <a:rPr lang="fr-FR" dirty="0" smtClean="0"/>
              <a:t>nvoyé dans toute la zone par </a:t>
            </a:r>
            <a:r>
              <a:rPr lang="fr-FR" dirty="0" err="1" smtClean="0"/>
              <a:t>flooding</a:t>
            </a:r>
            <a:endParaRPr lang="fr-FR" dirty="0" smtClean="0"/>
          </a:p>
          <a:p>
            <a:pPr lvl="2">
              <a:defRPr/>
            </a:pPr>
            <a:r>
              <a:rPr lang="fr-FR" dirty="0" smtClean="0"/>
              <a:t>Network </a:t>
            </a:r>
            <a:r>
              <a:rPr lang="fr-FR" dirty="0" err="1" smtClean="0"/>
              <a:t>summay</a:t>
            </a:r>
            <a:r>
              <a:rPr lang="fr-FR" dirty="0" smtClean="0"/>
              <a:t> </a:t>
            </a:r>
            <a:r>
              <a:rPr lang="fr-FR" dirty="0" err="1" smtClean="0"/>
              <a:t>link</a:t>
            </a:r>
            <a:r>
              <a:rPr lang="fr-FR" dirty="0" smtClean="0"/>
              <a:t> LSA (type 3) :</a:t>
            </a:r>
          </a:p>
          <a:p>
            <a:pPr lvl="3">
              <a:defRPr/>
            </a:pPr>
            <a:r>
              <a:rPr lang="fr-FR" dirty="0" smtClean="0"/>
              <a:t>Envoyé entre les zones </a:t>
            </a:r>
          </a:p>
          <a:p>
            <a:pPr lvl="3">
              <a:defRPr/>
            </a:pPr>
            <a:r>
              <a:rPr lang="fr-FR" dirty="0" smtClean="0"/>
              <a:t>Résume les réseaux IP d’une zone à une autre</a:t>
            </a:r>
          </a:p>
          <a:p>
            <a:pPr lvl="3">
              <a:defRPr/>
            </a:pPr>
            <a:r>
              <a:rPr lang="fr-FR" dirty="0" smtClean="0"/>
              <a:t>Généré par un ABR</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75</a:t>
            </a:fld>
            <a:endParaRPr lang="fr-BE" dirty="0"/>
          </a:p>
        </p:txBody>
      </p:sp>
    </p:spTree>
    <p:extLst>
      <p:ext uri="{BB962C8B-B14F-4D97-AF65-F5344CB8AC3E}">
        <p14:creationId xmlns:p14="http://schemas.microsoft.com/office/powerpoint/2010/main" val="940929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title"/>
          </p:nvPr>
        </p:nvSpPr>
        <p:spPr/>
        <p:txBody>
          <a:bodyPr/>
          <a:lstStyle/>
          <a:p>
            <a:r>
              <a:rPr lang="fr-FR" altLang="fr-FR" smtClean="0"/>
              <a:t>OSPF: LSA</a:t>
            </a:r>
          </a:p>
        </p:txBody>
      </p:sp>
      <p:sp>
        <p:nvSpPr>
          <p:cNvPr id="878597" name="Rectangle 5"/>
          <p:cNvSpPr>
            <a:spLocks noGrp="1" noChangeArrowheads="1"/>
          </p:cNvSpPr>
          <p:nvPr>
            <p:ph type="body" idx="1"/>
          </p:nvPr>
        </p:nvSpPr>
        <p:spPr/>
        <p:txBody>
          <a:bodyPr>
            <a:normAutofit/>
          </a:bodyPr>
          <a:lstStyle/>
          <a:p>
            <a:pPr lvl="1"/>
            <a:r>
              <a:rPr lang="fr-FR" dirty="0" smtClean="0"/>
              <a:t>AS </a:t>
            </a:r>
            <a:r>
              <a:rPr lang="fr-FR" dirty="0" err="1" smtClean="0"/>
              <a:t>external</a:t>
            </a:r>
            <a:r>
              <a:rPr lang="fr-FR" dirty="0" smtClean="0"/>
              <a:t> ASBR </a:t>
            </a:r>
            <a:r>
              <a:rPr lang="fr-FR" dirty="0" err="1" smtClean="0"/>
              <a:t>summary</a:t>
            </a:r>
            <a:r>
              <a:rPr lang="fr-FR" dirty="0" smtClean="0"/>
              <a:t> </a:t>
            </a:r>
            <a:r>
              <a:rPr lang="fr-FR" dirty="0" err="1" smtClean="0"/>
              <a:t>link</a:t>
            </a:r>
            <a:r>
              <a:rPr lang="fr-FR" dirty="0" smtClean="0"/>
              <a:t> LSA( type 4):</a:t>
            </a:r>
          </a:p>
          <a:p>
            <a:pPr lvl="2"/>
            <a:r>
              <a:rPr lang="fr-FR" dirty="0" smtClean="0"/>
              <a:t>Envoyé d’un ABR vers le ASBR</a:t>
            </a:r>
          </a:p>
          <a:p>
            <a:pPr lvl="2"/>
            <a:r>
              <a:rPr lang="fr-FR" dirty="0" smtClean="0"/>
              <a:t>Ce LSA contient le coût de lien entre le ABR et le ASBR.</a:t>
            </a:r>
          </a:p>
          <a:p>
            <a:pPr lvl="1"/>
            <a:r>
              <a:rPr lang="fr-FR" dirty="0" err="1" smtClean="0"/>
              <a:t>External</a:t>
            </a:r>
            <a:r>
              <a:rPr lang="fr-FR" dirty="0" smtClean="0"/>
              <a:t> </a:t>
            </a:r>
            <a:r>
              <a:rPr lang="fr-FR" dirty="0" err="1" smtClean="0"/>
              <a:t>link</a:t>
            </a:r>
            <a:r>
              <a:rPr lang="fr-FR" dirty="0" smtClean="0"/>
              <a:t> LSA (type 5) :</a:t>
            </a:r>
          </a:p>
          <a:p>
            <a:pPr lvl="2"/>
            <a:r>
              <a:rPr lang="fr-FR" dirty="0" smtClean="0"/>
              <a:t>Envoyé par le ASBR vers tous les routeurs du réseau dans toutes les zones</a:t>
            </a:r>
          </a:p>
          <a:p>
            <a:pPr lvl="2"/>
            <a:r>
              <a:rPr lang="fr-FR" dirty="0" smtClean="0"/>
              <a:t>Utilisé pour décrire une route vers un réseau à l’extérieur de l’AS</a:t>
            </a:r>
          </a:p>
          <a:p>
            <a:pPr lvl="2"/>
            <a:r>
              <a:rPr lang="fr-FR" dirty="0" smtClean="0"/>
              <a:t>Utilisé également pour décrire les routes par défaut de l’AS </a:t>
            </a:r>
          </a:p>
          <a:p>
            <a:pPr lvl="1"/>
            <a:r>
              <a:rPr lang="fr-FR" dirty="0" smtClean="0"/>
              <a:t>NSSA </a:t>
            </a:r>
            <a:r>
              <a:rPr lang="fr-FR" dirty="0" err="1" smtClean="0"/>
              <a:t>External</a:t>
            </a:r>
            <a:r>
              <a:rPr lang="fr-FR" dirty="0" smtClean="0"/>
              <a:t> LSA (type 7) :</a:t>
            </a:r>
          </a:p>
          <a:p>
            <a:pPr lvl="2"/>
            <a:r>
              <a:rPr lang="fr-FR" dirty="0" smtClean="0"/>
              <a:t>Généré par un ASBR qui se trouve dans une NSSA (Not So </a:t>
            </a:r>
            <a:r>
              <a:rPr lang="fr-FR" dirty="0" err="1" smtClean="0"/>
              <a:t>Stubby</a:t>
            </a:r>
            <a:r>
              <a:rPr lang="fr-FR" dirty="0" smtClean="0"/>
              <a:t> Area)</a:t>
            </a:r>
          </a:p>
          <a:p>
            <a:pPr lvl="2"/>
            <a:r>
              <a:rPr lang="fr-FR" dirty="0" smtClean="0"/>
              <a:t>Même comportement que le type 5 avec une exception:</a:t>
            </a:r>
          </a:p>
          <a:p>
            <a:pPr lvl="3"/>
            <a:r>
              <a:rPr lang="fr-FR" dirty="0" smtClean="0"/>
              <a:t>La propagation de ce LSA est limité à la zone NSSA en question et ne peut pas propager vers les autres zones</a:t>
            </a:r>
          </a:p>
          <a:p>
            <a:pPr lvl="3"/>
            <a:endParaRPr lang="fr-FR" dirty="0" smtClean="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76</a:t>
            </a:fld>
            <a:endParaRPr lang="fr-BE" dirty="0"/>
          </a:p>
        </p:txBody>
      </p:sp>
    </p:spTree>
    <p:extLst>
      <p:ext uri="{BB962C8B-B14F-4D97-AF65-F5344CB8AC3E}">
        <p14:creationId xmlns:p14="http://schemas.microsoft.com/office/powerpoint/2010/main" val="2458015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a:spLocks noGrp="1" noChangeArrowheads="1"/>
          </p:cNvSpPr>
          <p:nvPr>
            <p:ph type="title"/>
          </p:nvPr>
        </p:nvSpPr>
        <p:spPr/>
        <p:txBody>
          <a:bodyPr/>
          <a:lstStyle/>
          <a:p>
            <a:r>
              <a:rPr lang="fr-FR" altLang="fr-FR" smtClean="0"/>
              <a:t>Les différents types de zones OSPF</a:t>
            </a:r>
          </a:p>
        </p:txBody>
      </p:sp>
      <p:sp>
        <p:nvSpPr>
          <p:cNvPr id="880647" name="Rectangle 7"/>
          <p:cNvSpPr>
            <a:spLocks noGrp="1" noChangeArrowheads="1"/>
          </p:cNvSpPr>
          <p:nvPr>
            <p:ph type="body" idx="1"/>
          </p:nvPr>
        </p:nvSpPr>
        <p:spPr/>
        <p:txBody>
          <a:bodyPr>
            <a:normAutofit lnSpcReduction="10000"/>
          </a:bodyPr>
          <a:lstStyle/>
          <a:p>
            <a:r>
              <a:rPr lang="fr-FR" dirty="0" smtClean="0"/>
              <a:t>Standard area: zone standard</a:t>
            </a:r>
          </a:p>
          <a:p>
            <a:pPr lvl="1"/>
            <a:r>
              <a:rPr lang="fr-FR" dirty="0" smtClean="0"/>
              <a:t>Zone directement connectée au </a:t>
            </a:r>
            <a:r>
              <a:rPr lang="fr-FR" dirty="0" err="1" smtClean="0"/>
              <a:t>backbone</a:t>
            </a:r>
            <a:r>
              <a:rPr lang="fr-FR" dirty="0" smtClean="0"/>
              <a:t> (doit être connectée au </a:t>
            </a:r>
            <a:r>
              <a:rPr lang="fr-FR" dirty="0" err="1" smtClean="0"/>
              <a:t>backbone</a:t>
            </a:r>
            <a:r>
              <a:rPr lang="fr-FR" dirty="0" smtClean="0"/>
              <a:t>)</a:t>
            </a:r>
          </a:p>
          <a:p>
            <a:pPr lvl="1"/>
            <a:r>
              <a:rPr lang="fr-FR" dirty="0" smtClean="0"/>
              <a:t>Chaque routeur connaît tous les réseaux de sa zone</a:t>
            </a:r>
          </a:p>
          <a:p>
            <a:pPr lvl="1"/>
            <a:r>
              <a:rPr lang="fr-FR" dirty="0" smtClean="0"/>
              <a:t>Les bases de données topologiques sont identiques sur tous les routeurs.</a:t>
            </a:r>
          </a:p>
          <a:p>
            <a:r>
              <a:rPr lang="fr-FR" dirty="0" smtClean="0"/>
              <a:t>Stub area : zone finale</a:t>
            </a:r>
          </a:p>
          <a:p>
            <a:pPr lvl="1"/>
            <a:r>
              <a:rPr lang="fr-FR" dirty="0" smtClean="0"/>
              <a:t>Cette zone n’accepte pas les routes sommaires venant des réseaux extérieurs à l’AS</a:t>
            </a:r>
          </a:p>
          <a:p>
            <a:pPr lvl="1"/>
            <a:r>
              <a:rPr lang="fr-FR" dirty="0" smtClean="0"/>
              <a:t>Les LSA types 4 et 5 sont bloqués</a:t>
            </a:r>
          </a:p>
          <a:p>
            <a:pPr lvl="1"/>
            <a:r>
              <a:rPr lang="fr-FR" dirty="0" smtClean="0"/>
              <a:t>Conséquence : </a:t>
            </a:r>
          </a:p>
          <a:p>
            <a:pPr lvl="2"/>
            <a:r>
              <a:rPr lang="fr-FR" dirty="0" smtClean="0"/>
              <a:t>Le seul moyen pour un routeur de communiquer avec le monde extérieur au AS est de passer par une route par défaut </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77</a:t>
            </a:fld>
            <a:endParaRPr lang="fr-BE" dirty="0"/>
          </a:p>
        </p:txBody>
      </p:sp>
    </p:spTree>
    <p:extLst>
      <p:ext uri="{BB962C8B-B14F-4D97-AF65-F5344CB8AC3E}">
        <p14:creationId xmlns:p14="http://schemas.microsoft.com/office/powerpoint/2010/main" val="66156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title"/>
          </p:nvPr>
        </p:nvSpPr>
        <p:spPr/>
        <p:txBody>
          <a:bodyPr/>
          <a:lstStyle/>
          <a:p>
            <a:r>
              <a:rPr lang="fr-FR" altLang="fr-FR" smtClean="0"/>
              <a:t>Les différents types de zones OSPF</a:t>
            </a:r>
          </a:p>
        </p:txBody>
      </p:sp>
      <p:sp>
        <p:nvSpPr>
          <p:cNvPr id="906245" name="Rectangle 5"/>
          <p:cNvSpPr>
            <a:spLocks noGrp="1" noChangeArrowheads="1"/>
          </p:cNvSpPr>
          <p:nvPr>
            <p:ph type="body" idx="1"/>
          </p:nvPr>
        </p:nvSpPr>
        <p:spPr/>
        <p:txBody>
          <a:bodyPr>
            <a:normAutofit/>
          </a:bodyPr>
          <a:lstStyle/>
          <a:p>
            <a:pPr>
              <a:defRPr/>
            </a:pPr>
            <a:r>
              <a:rPr lang="fr-FR" dirty="0" err="1" smtClean="0"/>
              <a:t>Totally</a:t>
            </a:r>
            <a:r>
              <a:rPr lang="fr-FR" dirty="0" smtClean="0"/>
              <a:t> stub area: « zone isolée !»</a:t>
            </a:r>
          </a:p>
          <a:p>
            <a:pPr lvl="1">
              <a:defRPr/>
            </a:pPr>
            <a:r>
              <a:rPr lang="fr-FR" dirty="0" smtClean="0"/>
              <a:t>Cette zone n’accepte pas les routes sommaires venant des réseaux extérieurs à l’AS ou des autres zones de l’AS.</a:t>
            </a:r>
          </a:p>
          <a:p>
            <a:pPr lvl="1">
              <a:defRPr/>
            </a:pPr>
            <a:r>
              <a:rPr lang="fr-FR" dirty="0" smtClean="0"/>
              <a:t>LSA bloqués: types 3,4 et 5</a:t>
            </a:r>
          </a:p>
          <a:p>
            <a:pPr lvl="1">
              <a:defRPr/>
            </a:pPr>
            <a:r>
              <a:rPr lang="fr-FR" dirty="0" smtClean="0"/>
              <a:t>Le seul moyen pour cette zone de communiquer avec les autres zones et avec le monde extérieur au AS est de passer par une route par défaut.</a:t>
            </a:r>
          </a:p>
          <a:p>
            <a:pPr lvl="1">
              <a:defRPr/>
            </a:pPr>
            <a:r>
              <a:rPr lang="fr-FR" dirty="0" smtClean="0"/>
              <a:t>Ce type de zone est  très utile pour un site isolé d’une entreprise avec peu de communications entre le site ou la zone et les autres zones ou le monde extérieur.</a:t>
            </a:r>
          </a:p>
          <a:p>
            <a:pPr lvl="1">
              <a:defRPr/>
            </a:pPr>
            <a:r>
              <a:rPr lang="fr-FR" dirty="0" smtClean="0"/>
              <a:t>Cette zone est uniquement utilisable sur des routeurs Cisco (propriétaire Cisco) </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78</a:t>
            </a:fld>
            <a:endParaRPr lang="fr-BE" dirty="0"/>
          </a:p>
        </p:txBody>
      </p:sp>
    </p:spTree>
    <p:extLst>
      <p:ext uri="{BB962C8B-B14F-4D97-AF65-F5344CB8AC3E}">
        <p14:creationId xmlns:p14="http://schemas.microsoft.com/office/powerpoint/2010/main" val="2967339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Grp="1" noChangeArrowheads="1"/>
          </p:cNvSpPr>
          <p:nvPr>
            <p:ph type="title"/>
          </p:nvPr>
        </p:nvSpPr>
        <p:spPr/>
        <p:txBody>
          <a:bodyPr/>
          <a:lstStyle/>
          <a:p>
            <a:r>
              <a:rPr lang="fr-FR" altLang="fr-FR" smtClean="0"/>
              <a:t>Les différents types de zones OSPF</a:t>
            </a:r>
          </a:p>
        </p:txBody>
      </p:sp>
      <p:sp>
        <p:nvSpPr>
          <p:cNvPr id="881669" name="Rectangle 5"/>
          <p:cNvSpPr>
            <a:spLocks noGrp="1" noChangeArrowheads="1"/>
          </p:cNvSpPr>
          <p:nvPr>
            <p:ph type="body" idx="1"/>
          </p:nvPr>
        </p:nvSpPr>
        <p:spPr/>
        <p:txBody>
          <a:bodyPr>
            <a:normAutofit/>
          </a:bodyPr>
          <a:lstStyle/>
          <a:p>
            <a:pPr>
              <a:defRPr/>
            </a:pPr>
            <a:r>
              <a:rPr lang="fr-FR" dirty="0" smtClean="0"/>
              <a:t>NSSA: Not </a:t>
            </a:r>
            <a:r>
              <a:rPr lang="fr-FR" dirty="0" err="1" smtClean="0"/>
              <a:t>so</a:t>
            </a:r>
            <a:r>
              <a:rPr lang="fr-FR" dirty="0" smtClean="0"/>
              <a:t> </a:t>
            </a:r>
            <a:r>
              <a:rPr lang="fr-FR" dirty="0" err="1" smtClean="0"/>
              <a:t>stubby</a:t>
            </a:r>
            <a:r>
              <a:rPr lang="fr-FR" dirty="0" smtClean="0"/>
              <a:t> area:</a:t>
            </a:r>
          </a:p>
          <a:p>
            <a:pPr lvl="1">
              <a:defRPr/>
            </a:pPr>
            <a:r>
              <a:rPr lang="fr-FR" dirty="0" smtClean="0"/>
              <a:t>Uniquement sur des équipements Cisco</a:t>
            </a:r>
          </a:p>
          <a:p>
            <a:pPr lvl="1">
              <a:defRPr/>
            </a:pPr>
            <a:r>
              <a:rPr lang="fr-FR" dirty="0" smtClean="0"/>
              <a:t>Une zone utilisée pour se connecter avec l’ISP ou pour une redistribution</a:t>
            </a:r>
          </a:p>
          <a:p>
            <a:pPr lvl="1">
              <a:defRPr/>
            </a:pPr>
            <a:r>
              <a:rPr lang="fr-FR" dirty="0" smtClean="0"/>
              <a:t>Comparable au « stub area » </a:t>
            </a:r>
          </a:p>
          <a:p>
            <a:pPr lvl="2">
              <a:defRPr/>
            </a:pPr>
            <a:r>
              <a:rPr lang="fr-FR" dirty="0" smtClean="0"/>
              <a:t>Peut recevoir des routes extérieures mais ne les fait pas propager vers les autres zones.</a:t>
            </a:r>
          </a:p>
          <a:p>
            <a:pPr lvl="2">
              <a:defRPr/>
            </a:pPr>
            <a:r>
              <a:rPr lang="fr-FR" dirty="0" smtClean="0"/>
              <a:t>LSA type 4 et 5 sont bloqués</a:t>
            </a:r>
          </a:p>
          <a:p>
            <a:pPr lvl="2">
              <a:defRPr/>
            </a:pPr>
            <a:r>
              <a:rPr lang="fr-FR" dirty="0" smtClean="0"/>
              <a:t>LSA type 7 est défini spécialement pour ce type de zone</a:t>
            </a:r>
          </a:p>
          <a:p>
            <a:pPr lvl="2">
              <a:defRPr/>
            </a:pPr>
            <a:r>
              <a:rPr lang="fr-FR" dirty="0" smtClean="0"/>
              <a:t>Le LSA peut être généré dans cette zone mais reste également dans cette zone et ne peut pas propager vers d’autres zones (même pas vers la zone 0)</a:t>
            </a:r>
          </a:p>
          <a:p>
            <a:pPr lvl="2">
              <a:defRPr/>
            </a:pPr>
            <a:r>
              <a:rPr lang="fr-FR" dirty="0" smtClean="0"/>
              <a:t>Si l’information portée par un LSA de type 7 est à propager dans l’AS, alors ce LSA est traduit en LSA type 5 par le NSSA ABR</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79</a:t>
            </a:fld>
            <a:endParaRPr lang="fr-BE" dirty="0"/>
          </a:p>
        </p:txBody>
      </p:sp>
    </p:spTree>
    <p:extLst>
      <p:ext uri="{BB962C8B-B14F-4D97-AF65-F5344CB8AC3E}">
        <p14:creationId xmlns:p14="http://schemas.microsoft.com/office/powerpoint/2010/main" val="700976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r>
              <a:rPr lang="fr-FR" altLang="fr-FR" dirty="0" smtClean="0"/>
              <a:t>Exemple</a:t>
            </a:r>
          </a:p>
        </p:txBody>
      </p:sp>
      <p:sp>
        <p:nvSpPr>
          <p:cNvPr id="7" name="Espace réservé du texte 6"/>
          <p:cNvSpPr>
            <a:spLocks noGrp="1"/>
          </p:cNvSpPr>
          <p:nvPr>
            <p:ph type="body" idx="1"/>
          </p:nvPr>
        </p:nvSpPr>
        <p:spPr/>
        <p:txBody>
          <a:bodyPr>
            <a:normAutofit fontScale="85000" lnSpcReduction="20000"/>
          </a:bodyPr>
          <a:lstStyle/>
          <a:p>
            <a:r>
              <a:rPr lang="fr-FR" smtClean="0"/>
              <a:t>Contenu de la table de routage sur un routeur</a:t>
            </a:r>
            <a:endParaRPr lang="fr-FR" dirty="0"/>
          </a:p>
        </p:txBody>
      </p:sp>
      <p:graphicFrame>
        <p:nvGraphicFramePr>
          <p:cNvPr id="6" name="Espace réservé du contenu 5"/>
          <p:cNvGraphicFramePr>
            <a:graphicFrameLocks noGrp="1"/>
          </p:cNvGraphicFramePr>
          <p:nvPr>
            <p:ph sz="half" idx="2"/>
            <p:extLst/>
          </p:nvPr>
        </p:nvGraphicFramePr>
        <p:xfrm>
          <a:off x="457200" y="2032000"/>
          <a:ext cx="3366824" cy="2487462"/>
        </p:xfrm>
        <a:graphic>
          <a:graphicData uri="http://schemas.openxmlformats.org/drawingml/2006/table">
            <a:tbl>
              <a:tblPr firstRow="1" bandRow="1">
                <a:tableStyleId>{5C22544A-7EE6-4342-B048-85BDC9FD1C3A}</a:tableStyleId>
              </a:tblPr>
              <a:tblGrid>
                <a:gridCol w="1683412"/>
                <a:gridCol w="1683412"/>
              </a:tblGrid>
              <a:tr h="394126">
                <a:tc>
                  <a:txBody>
                    <a:bodyPr/>
                    <a:lstStyle/>
                    <a:p>
                      <a:r>
                        <a:rPr lang="fr-FR" sz="1500" dirty="0" smtClean="0"/>
                        <a:t>Destination</a:t>
                      </a:r>
                      <a:endParaRPr lang="fr-FR" sz="1500" dirty="0"/>
                    </a:p>
                  </a:txBody>
                  <a:tcPr marL="36498" marR="36498" marT="38111" marB="38111"/>
                </a:tc>
                <a:tc>
                  <a:txBody>
                    <a:bodyPr/>
                    <a:lstStyle/>
                    <a:p>
                      <a:r>
                        <a:rPr lang="fr-FR" sz="1500" dirty="0" err="1" smtClean="0"/>
                        <a:t>Next</a:t>
                      </a:r>
                      <a:r>
                        <a:rPr lang="fr-FR" sz="1500" dirty="0" smtClean="0"/>
                        <a:t>-hop</a:t>
                      </a:r>
                      <a:endParaRPr lang="fr-FR" sz="1500" dirty="0"/>
                    </a:p>
                  </a:txBody>
                  <a:tcPr marL="36498" marR="36498" marT="38111" marB="38111"/>
                </a:tc>
              </a:tr>
              <a:tr h="394126">
                <a:tc>
                  <a:txBody>
                    <a:bodyPr/>
                    <a:lstStyle/>
                    <a:p>
                      <a:r>
                        <a:rPr lang="fr-FR" sz="1500" dirty="0" smtClean="0"/>
                        <a:t>10.0.0.0/25</a:t>
                      </a:r>
                      <a:endParaRPr lang="fr-FR" sz="1500" dirty="0"/>
                    </a:p>
                  </a:txBody>
                  <a:tcPr marL="36498" marR="36498" marT="38111" marB="38111"/>
                </a:tc>
                <a:tc>
                  <a:txBody>
                    <a:bodyPr/>
                    <a:lstStyle/>
                    <a:p>
                      <a:r>
                        <a:rPr lang="fr-FR" sz="1500" dirty="0" smtClean="0"/>
                        <a:t>Fa0/0</a:t>
                      </a:r>
                      <a:endParaRPr lang="fr-FR" sz="1500" dirty="0"/>
                    </a:p>
                  </a:txBody>
                  <a:tcPr marL="36498" marR="36498" marT="38111" marB="38111"/>
                </a:tc>
              </a:tr>
              <a:tr h="394126">
                <a:tc>
                  <a:txBody>
                    <a:bodyPr/>
                    <a:lstStyle/>
                    <a:p>
                      <a:r>
                        <a:rPr lang="fr-FR" sz="1500" dirty="0" smtClean="0"/>
                        <a:t>10.0.0.0/24</a:t>
                      </a:r>
                      <a:endParaRPr lang="fr-FR" sz="1500" dirty="0"/>
                    </a:p>
                  </a:txBody>
                  <a:tcPr marL="36498" marR="36498" marT="38111" marB="38111"/>
                </a:tc>
                <a:tc>
                  <a:txBody>
                    <a:bodyPr/>
                    <a:lstStyle/>
                    <a:p>
                      <a:r>
                        <a:rPr lang="fr-FR" sz="1500" dirty="0" smtClean="0"/>
                        <a:t>Fa0/1</a:t>
                      </a:r>
                      <a:endParaRPr lang="fr-FR" sz="1500" dirty="0"/>
                    </a:p>
                  </a:txBody>
                  <a:tcPr marL="36498" marR="36498" marT="38111" marB="38111"/>
                </a:tc>
              </a:tr>
              <a:tr h="394126">
                <a:tc>
                  <a:txBody>
                    <a:bodyPr/>
                    <a:lstStyle/>
                    <a:p>
                      <a:r>
                        <a:rPr lang="fr-FR" sz="1500" dirty="0" smtClean="0"/>
                        <a:t>10.0.0.0/16</a:t>
                      </a:r>
                      <a:endParaRPr lang="fr-FR" sz="1500" dirty="0"/>
                    </a:p>
                  </a:txBody>
                  <a:tcPr marL="36498" marR="36498" marT="38111" marB="38111"/>
                </a:tc>
                <a:tc>
                  <a:txBody>
                    <a:bodyPr/>
                    <a:lstStyle/>
                    <a:p>
                      <a:r>
                        <a:rPr lang="fr-FR" sz="1500" dirty="0" smtClean="0"/>
                        <a:t>Fa0/2</a:t>
                      </a:r>
                      <a:endParaRPr lang="fr-FR" sz="1500" dirty="0"/>
                    </a:p>
                  </a:txBody>
                  <a:tcPr marL="36498" marR="36498" marT="38111" marB="38111"/>
                </a:tc>
              </a:tr>
              <a:tr h="910958">
                <a:tc>
                  <a:txBody>
                    <a:bodyPr/>
                    <a:lstStyle/>
                    <a:p>
                      <a:r>
                        <a:rPr lang="fr-FR" sz="1500" dirty="0" smtClean="0"/>
                        <a:t>S* 0.0.0.0</a:t>
                      </a:r>
                      <a:endParaRPr lang="fr-FR" sz="1500" dirty="0"/>
                    </a:p>
                  </a:txBody>
                  <a:tcPr marL="36498" marR="36498" marT="38111" marB="38111"/>
                </a:tc>
                <a:tc>
                  <a:txBody>
                    <a:bodyPr/>
                    <a:lstStyle/>
                    <a:p>
                      <a:r>
                        <a:rPr lang="fr-FR" sz="1500" dirty="0" smtClean="0"/>
                        <a:t>S0/0</a:t>
                      </a:r>
                      <a:endParaRPr lang="fr-FR" sz="1500" dirty="0"/>
                    </a:p>
                  </a:txBody>
                  <a:tcPr marL="36498" marR="36498" marT="38111" marB="38111"/>
                </a:tc>
              </a:tr>
            </a:tbl>
          </a:graphicData>
        </a:graphic>
      </p:graphicFrame>
      <p:sp>
        <p:nvSpPr>
          <p:cNvPr id="8" name="Espace réservé du texte 7"/>
          <p:cNvSpPr>
            <a:spLocks noGrp="1"/>
          </p:cNvSpPr>
          <p:nvPr>
            <p:ph type="body" sz="quarter" idx="3"/>
          </p:nvPr>
        </p:nvSpPr>
        <p:spPr/>
        <p:txBody>
          <a:bodyPr>
            <a:normAutofit fontScale="77500" lnSpcReduction="20000"/>
          </a:bodyPr>
          <a:lstStyle/>
          <a:p>
            <a:r>
              <a:rPr lang="fr-FR" smtClean="0"/>
              <a:t>Compléter le tableau suivant en précisant le next-hop pour chaque destination</a:t>
            </a:r>
            <a:endParaRPr lang="fr-FR" dirty="0"/>
          </a:p>
        </p:txBody>
      </p:sp>
      <p:graphicFrame>
        <p:nvGraphicFramePr>
          <p:cNvPr id="11" name="Espace réservé du contenu 10"/>
          <p:cNvGraphicFramePr>
            <a:graphicFrameLocks noGrp="1"/>
          </p:cNvGraphicFramePr>
          <p:nvPr>
            <p:ph sz="quarter" idx="4"/>
            <p:extLst>
              <p:ext uri="{D42A27DB-BD31-4B8C-83A1-F6EECF244321}">
                <p14:modId xmlns:p14="http://schemas.microsoft.com/office/powerpoint/2010/main" val="3768464627"/>
              </p:ext>
            </p:extLst>
          </p:nvPr>
        </p:nvGraphicFramePr>
        <p:xfrm>
          <a:off x="4754563" y="2032000"/>
          <a:ext cx="3368146" cy="2536033"/>
        </p:xfrm>
        <a:graphic>
          <a:graphicData uri="http://schemas.openxmlformats.org/drawingml/2006/table">
            <a:tbl>
              <a:tblPr firstRow="1" bandRow="1">
                <a:tableStyleId>{5C22544A-7EE6-4342-B048-85BDC9FD1C3A}</a:tableStyleId>
              </a:tblPr>
              <a:tblGrid>
                <a:gridCol w="1684073"/>
                <a:gridCol w="1684073"/>
              </a:tblGrid>
              <a:tr h="990703">
                <a:tc>
                  <a:txBody>
                    <a:bodyPr/>
                    <a:lstStyle/>
                    <a:p>
                      <a:r>
                        <a:rPr lang="fr-FR" sz="1500" dirty="0" smtClean="0"/>
                        <a:t>@IP</a:t>
                      </a:r>
                      <a:r>
                        <a:rPr lang="fr-FR" sz="1500" baseline="0" dirty="0" smtClean="0"/>
                        <a:t> destination du datagramme IP entrant</a:t>
                      </a:r>
                      <a:endParaRPr lang="fr-FR" sz="1500" dirty="0"/>
                    </a:p>
                  </a:txBody>
                  <a:tcPr marL="76200" marR="76200" marT="38104" marB="38104"/>
                </a:tc>
                <a:tc>
                  <a:txBody>
                    <a:bodyPr/>
                    <a:lstStyle/>
                    <a:p>
                      <a:r>
                        <a:rPr lang="fr-FR" sz="1500" dirty="0" smtClean="0"/>
                        <a:t>Le </a:t>
                      </a:r>
                      <a:r>
                        <a:rPr lang="fr-FR" sz="1500" dirty="0" err="1" smtClean="0"/>
                        <a:t>next</a:t>
                      </a:r>
                      <a:r>
                        <a:rPr lang="fr-FR" sz="1500" dirty="0" smtClean="0"/>
                        <a:t>-hop</a:t>
                      </a:r>
                      <a:r>
                        <a:rPr lang="fr-FR" sz="1500" baseline="0" dirty="0" smtClean="0"/>
                        <a:t> déterminé par l’algorithme de recherche</a:t>
                      </a:r>
                      <a:endParaRPr lang="fr-FR" sz="1500" dirty="0"/>
                    </a:p>
                  </a:txBody>
                  <a:tcPr marL="76200" marR="76200" marT="38104" marB="38104"/>
                </a:tc>
              </a:tr>
              <a:tr h="309066">
                <a:tc>
                  <a:txBody>
                    <a:bodyPr/>
                    <a:lstStyle/>
                    <a:p>
                      <a:r>
                        <a:rPr lang="fr-FR" sz="1500" dirty="0" smtClean="0"/>
                        <a:t>10.1.0.1</a:t>
                      </a:r>
                      <a:endParaRPr lang="fr-FR" sz="1500" dirty="0"/>
                    </a:p>
                  </a:txBody>
                  <a:tcPr marL="76200" marR="76200" marT="38104" marB="38104"/>
                </a:tc>
                <a:tc>
                  <a:txBody>
                    <a:bodyPr/>
                    <a:lstStyle/>
                    <a:p>
                      <a:r>
                        <a:rPr lang="fr-FR" sz="1500" dirty="0" smtClean="0"/>
                        <a:t>?</a:t>
                      </a:r>
                      <a:endParaRPr lang="fr-FR" sz="1500" dirty="0"/>
                    </a:p>
                  </a:txBody>
                  <a:tcPr marL="76200" marR="76200" marT="38104" marB="38104"/>
                </a:tc>
              </a:tr>
              <a:tr h="309066">
                <a:tc>
                  <a:txBody>
                    <a:bodyPr/>
                    <a:lstStyle/>
                    <a:p>
                      <a:r>
                        <a:rPr lang="fr-FR" sz="1500" dirty="0" smtClean="0"/>
                        <a:t>10.0.0.1</a:t>
                      </a:r>
                      <a:endParaRPr lang="fr-FR" sz="1500" dirty="0"/>
                    </a:p>
                  </a:txBody>
                  <a:tcPr marL="76200" marR="76200" marT="38104" marB="38104"/>
                </a:tc>
                <a:tc>
                  <a:txBody>
                    <a:bodyPr/>
                    <a:lstStyle/>
                    <a:p>
                      <a:r>
                        <a:rPr lang="fr-FR" sz="1500" dirty="0" smtClean="0"/>
                        <a:t>?</a:t>
                      </a:r>
                      <a:endParaRPr lang="fr-FR" sz="1500" dirty="0"/>
                    </a:p>
                  </a:txBody>
                  <a:tcPr marL="76200" marR="76200" marT="38104" marB="38104"/>
                </a:tc>
              </a:tr>
              <a:tr h="309066">
                <a:tc>
                  <a:txBody>
                    <a:bodyPr/>
                    <a:lstStyle/>
                    <a:p>
                      <a:r>
                        <a:rPr lang="fr-FR" sz="1500" dirty="0" smtClean="0"/>
                        <a:t>10.0.1.1</a:t>
                      </a:r>
                      <a:endParaRPr lang="fr-FR" sz="1500" dirty="0"/>
                    </a:p>
                  </a:txBody>
                  <a:tcPr marL="76200" marR="76200" marT="38104" marB="38104"/>
                </a:tc>
                <a:tc>
                  <a:txBody>
                    <a:bodyPr/>
                    <a:lstStyle/>
                    <a:p>
                      <a:r>
                        <a:rPr lang="fr-FR" sz="1500" dirty="0" smtClean="0"/>
                        <a:t>?</a:t>
                      </a:r>
                    </a:p>
                  </a:txBody>
                  <a:tcPr marL="76200" marR="76200" marT="38104" marB="38104"/>
                </a:tc>
              </a:tr>
              <a:tr h="309066">
                <a:tc>
                  <a:txBody>
                    <a:bodyPr/>
                    <a:lstStyle/>
                    <a:p>
                      <a:r>
                        <a:rPr lang="fr-FR" sz="1500" dirty="0" smtClean="0"/>
                        <a:t>10.0.0.129</a:t>
                      </a:r>
                      <a:endParaRPr lang="fr-FR" sz="1500" dirty="0"/>
                    </a:p>
                  </a:txBody>
                  <a:tcPr marL="76200" marR="76200" marT="38104" marB="38104"/>
                </a:tc>
                <a:tc>
                  <a:txBody>
                    <a:bodyPr/>
                    <a:lstStyle/>
                    <a:p>
                      <a:r>
                        <a:rPr lang="fr-FR" sz="1500" dirty="0" smtClean="0"/>
                        <a:t>?</a:t>
                      </a:r>
                    </a:p>
                  </a:txBody>
                  <a:tcPr marL="76200" marR="76200" marT="38104" marB="38104"/>
                </a:tc>
              </a:tr>
              <a:tr h="309066">
                <a:tc>
                  <a:txBody>
                    <a:bodyPr/>
                    <a:lstStyle/>
                    <a:p>
                      <a:r>
                        <a:rPr lang="fr-FR" sz="1500" dirty="0" smtClean="0"/>
                        <a:t>20.20.20.1</a:t>
                      </a:r>
                      <a:endParaRPr lang="fr-FR" sz="1500" dirty="0"/>
                    </a:p>
                  </a:txBody>
                  <a:tcPr marL="76200" marR="76200" marT="38104" marB="38104"/>
                </a:tc>
                <a:tc>
                  <a:txBody>
                    <a:bodyPr/>
                    <a:lstStyle/>
                    <a:p>
                      <a:r>
                        <a:rPr lang="fr-FR" sz="1500" dirty="0" smtClean="0"/>
                        <a:t>?</a:t>
                      </a:r>
                    </a:p>
                  </a:txBody>
                  <a:tcPr marL="76200" marR="76200" marT="38104" marB="38104"/>
                </a:tc>
              </a:tr>
            </a:tbl>
          </a:graphicData>
        </a:graphic>
      </p:graphicFrame>
      <p:sp>
        <p:nvSpPr>
          <p:cNvPr id="2" name="Espace réservé du numéro de diapositive 1"/>
          <p:cNvSpPr>
            <a:spLocks noGrp="1"/>
          </p:cNvSpPr>
          <p:nvPr>
            <p:ph type="sldNum" sz="quarter" idx="12"/>
          </p:nvPr>
        </p:nvSpPr>
        <p:spPr/>
        <p:txBody>
          <a:bodyPr/>
          <a:lstStyle/>
          <a:p>
            <a:fld id="{CF4668DC-857F-487D-BFFA-8C0CA5037977}" type="slidenum">
              <a:rPr lang="fr-BE" smtClean="0"/>
              <a:t>8</a:t>
            </a:fld>
            <a:endParaRPr lang="fr-BE" dirty="0"/>
          </a:p>
        </p:txBody>
      </p:sp>
    </p:spTree>
    <p:extLst>
      <p:ext uri="{BB962C8B-B14F-4D97-AF65-F5344CB8AC3E}">
        <p14:creationId xmlns:p14="http://schemas.microsoft.com/office/powerpoint/2010/main" val="4025349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title"/>
          </p:nvPr>
        </p:nvSpPr>
        <p:spPr/>
        <p:txBody>
          <a:bodyPr/>
          <a:lstStyle/>
          <a:p>
            <a:r>
              <a:rPr lang="fr-FR" altLang="fr-FR" smtClean="0"/>
              <a:t>Les différents types de zones OSPF</a:t>
            </a:r>
          </a:p>
        </p:txBody>
      </p:sp>
      <p:sp>
        <p:nvSpPr>
          <p:cNvPr id="100355" name="Rectangle 5"/>
          <p:cNvSpPr>
            <a:spLocks noGrp="1" noChangeArrowheads="1"/>
          </p:cNvSpPr>
          <p:nvPr>
            <p:ph type="body" idx="1"/>
          </p:nvPr>
        </p:nvSpPr>
        <p:spPr/>
        <p:txBody>
          <a:bodyPr/>
          <a:lstStyle/>
          <a:p>
            <a:pPr>
              <a:buFont typeface="Wingdings" charset="2"/>
              <a:buChar char="Ø"/>
            </a:pPr>
            <a:r>
              <a:rPr lang="fr-FR" altLang="fr-FR" dirty="0" err="1" smtClean="0"/>
              <a:t>Backbone</a:t>
            </a:r>
            <a:r>
              <a:rPr lang="fr-FR" altLang="fr-FR" dirty="0" smtClean="0"/>
              <a:t> area: zone 0</a:t>
            </a:r>
          </a:p>
          <a:p>
            <a:pPr lvl="1">
              <a:buFont typeface="Wingdings" charset="2"/>
              <a:buChar char="§"/>
            </a:pPr>
            <a:r>
              <a:rPr lang="fr-FR" altLang="fr-FR" dirty="0" smtClean="0"/>
              <a:t>Connecte toutes les zones</a:t>
            </a:r>
          </a:p>
          <a:p>
            <a:pPr lvl="1">
              <a:buFont typeface="Wingdings" charset="2"/>
              <a:buChar char="§"/>
            </a:pPr>
            <a:r>
              <a:rPr lang="fr-FR" altLang="fr-FR" dirty="0" smtClean="0"/>
              <a:t>Laisse passer tous les LSA à l’exception de LSA type 7</a:t>
            </a:r>
          </a:p>
          <a:p>
            <a:pPr lvl="1">
              <a:buFont typeface="Wingdings" charset="2"/>
              <a:buChar char="§"/>
            </a:pPr>
            <a:endParaRPr lang="fr-FR" altLang="fr-FR" dirty="0" smtClean="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80</a:t>
            </a:fld>
            <a:endParaRPr lang="fr-BE" dirty="0"/>
          </a:p>
        </p:txBody>
      </p:sp>
    </p:spTree>
    <p:extLst>
      <p:ext uri="{BB962C8B-B14F-4D97-AF65-F5344CB8AC3E}">
        <p14:creationId xmlns:p14="http://schemas.microsoft.com/office/powerpoint/2010/main" val="3725588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p:cNvSpPr>
            <a:spLocks noGrp="1" noChangeArrowheads="1"/>
          </p:cNvSpPr>
          <p:nvPr>
            <p:ph type="title"/>
          </p:nvPr>
        </p:nvSpPr>
        <p:spPr/>
        <p:txBody>
          <a:bodyPr/>
          <a:lstStyle/>
          <a:p>
            <a:r>
              <a:rPr lang="fr-FR" altLang="fr-FR" smtClean="0"/>
              <a:t>Différents types de zones OSPF</a:t>
            </a:r>
          </a:p>
        </p:txBody>
      </p:sp>
      <p:sp>
        <p:nvSpPr>
          <p:cNvPr id="101379" name="Rectangle 5"/>
          <p:cNvSpPr>
            <a:spLocks noGrp="1" noChangeArrowheads="1"/>
          </p:cNvSpPr>
          <p:nvPr>
            <p:ph type="body" idx="1"/>
          </p:nvPr>
        </p:nvSpPr>
        <p:spPr/>
        <p:txBody>
          <a:bodyPr/>
          <a:lstStyle/>
          <a:p>
            <a:pPr>
              <a:buFont typeface="Wingdings" charset="2"/>
              <a:buChar char="Ø"/>
            </a:pPr>
            <a:r>
              <a:rPr lang="fr-FR" altLang="fr-FR" dirty="0" smtClean="0"/>
              <a:t>Création de stub and </a:t>
            </a:r>
            <a:r>
              <a:rPr lang="fr-FR" altLang="fr-FR" dirty="0" err="1" smtClean="0"/>
              <a:t>totally</a:t>
            </a:r>
            <a:r>
              <a:rPr lang="fr-FR" altLang="fr-FR" dirty="0" smtClean="0"/>
              <a:t> </a:t>
            </a:r>
            <a:r>
              <a:rPr lang="fr-FR" altLang="fr-FR" dirty="0" err="1" smtClean="0"/>
              <a:t>stubby</a:t>
            </a:r>
            <a:r>
              <a:rPr lang="fr-FR" altLang="fr-FR" dirty="0" smtClean="0"/>
              <a:t> area doit prendre en compte les éléments suivants:</a:t>
            </a:r>
          </a:p>
          <a:p>
            <a:pPr lvl="1">
              <a:buFont typeface="Wingdings" charset="2"/>
              <a:buChar char="§"/>
            </a:pPr>
            <a:r>
              <a:rPr lang="fr-FR" altLang="fr-FR" dirty="0" smtClean="0"/>
              <a:t>Les routes extérieures ne sont pas permises</a:t>
            </a:r>
          </a:p>
          <a:p>
            <a:pPr lvl="1">
              <a:buFont typeface="Wingdings" charset="2"/>
              <a:buChar char="§"/>
            </a:pPr>
            <a:r>
              <a:rPr lang="fr-FR" altLang="fr-FR" dirty="0" smtClean="0"/>
              <a:t>Les liens virtuels ne sont pas permis</a:t>
            </a:r>
          </a:p>
          <a:p>
            <a:pPr lvl="1">
              <a:buFont typeface="Wingdings" charset="2"/>
              <a:buChar char="§"/>
            </a:pPr>
            <a:r>
              <a:rPr lang="fr-FR" altLang="fr-FR" dirty="0" smtClean="0"/>
              <a:t>La redistribution n’est pas permise</a:t>
            </a:r>
          </a:p>
          <a:p>
            <a:pPr lvl="1">
              <a:buFont typeface="Wingdings" charset="2"/>
              <a:buChar char="§"/>
            </a:pPr>
            <a:r>
              <a:rPr lang="fr-FR" altLang="fr-FR" dirty="0" smtClean="0"/>
              <a:t>Pas d’ASBR </a:t>
            </a:r>
          </a:p>
          <a:p>
            <a:pPr lvl="1">
              <a:buFont typeface="Wingdings" charset="2"/>
              <a:buChar char="§"/>
            </a:pPr>
            <a:r>
              <a:rPr lang="fr-FR" altLang="fr-FR" dirty="0" smtClean="0"/>
              <a:t>Cette zone ne peut pas être la zone 0</a:t>
            </a:r>
          </a:p>
          <a:p>
            <a:pPr lvl="1">
              <a:buFont typeface="Wingdings" charset="2"/>
              <a:buChar char="§"/>
            </a:pPr>
            <a:r>
              <a:rPr lang="fr-FR" altLang="fr-FR" dirty="0" smtClean="0"/>
              <a:t>Tous les routeurs sont configurés comme étant des « stub </a:t>
            </a:r>
            <a:r>
              <a:rPr lang="fr-FR" altLang="fr-FR" dirty="0" err="1" smtClean="0"/>
              <a:t>routers</a:t>
            </a:r>
            <a:r>
              <a:rPr lang="fr-FR" altLang="fr-FR" dirty="0" smtClean="0"/>
              <a:t> »</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81</a:t>
            </a:fld>
            <a:endParaRPr lang="fr-BE" dirty="0"/>
          </a:p>
        </p:txBody>
      </p:sp>
    </p:spTree>
    <p:extLst>
      <p:ext uri="{BB962C8B-B14F-4D97-AF65-F5344CB8AC3E}">
        <p14:creationId xmlns:p14="http://schemas.microsoft.com/office/powerpoint/2010/main" val="188096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fr-FR" altLang="fr-FR" smtClean="0"/>
              <a:t>OSPF: Différents types de LSA</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82</a:t>
            </a:fld>
            <a:endParaRPr lang="fr-BE" dirty="0"/>
          </a:p>
        </p:txBody>
      </p:sp>
      <p:pic>
        <p:nvPicPr>
          <p:cNvPr id="6" name="Picture 5"/>
          <p:cNvPicPr>
            <a:picLocks noGrp="1" noChangeAspect="1" noChangeArrowheads="1"/>
          </p:cNvPicPr>
          <p:nvPr>
            <p:ph idx="1"/>
          </p:nvPr>
        </p:nvPicPr>
        <p:blipFill>
          <a:blip r:embed="rId3" cstate="email">
            <a:lum bright="-12000"/>
            <a:extLst>
              <a:ext uri="{28A0092B-C50C-407E-A947-70E740481C1C}">
                <a14:useLocalDpi xmlns:a14="http://schemas.microsoft.com/office/drawing/2010/main" val="0"/>
              </a:ext>
            </a:extLst>
          </a:blip>
          <a:srcRect/>
          <a:stretch>
            <a:fillRect/>
          </a:stretch>
        </p:blipFill>
        <p:spPr bwMode="auto">
          <a:xfrm>
            <a:off x="1609837" y="1333500"/>
            <a:ext cx="592432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648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fr-FR" altLang="fr-FR" smtClean="0"/>
              <a:t>OSPF: Propagation des LSA</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83</a:t>
            </a:fld>
            <a:endParaRPr lang="fr-BE" dirty="0"/>
          </a:p>
        </p:txBody>
      </p:sp>
      <p:pic>
        <p:nvPicPr>
          <p:cNvPr id="6" name="Picture 4"/>
          <p:cNvPicPr>
            <a:picLocks noGrp="1" noChangeAspect="1" noChangeArrowheads="1"/>
          </p:cNvPicPr>
          <p:nvPr>
            <p:ph idx="1"/>
          </p:nvPr>
        </p:nvPicPr>
        <p:blipFill>
          <a:blip r:embed="rId3" cstate="email">
            <a:lum bright="-12000"/>
            <a:extLst>
              <a:ext uri="{28A0092B-C50C-407E-A947-70E740481C1C}">
                <a14:useLocalDpi xmlns:a14="http://schemas.microsoft.com/office/drawing/2010/main" val="0"/>
              </a:ext>
            </a:extLst>
          </a:blip>
          <a:srcRect/>
          <a:stretch>
            <a:fillRect/>
          </a:stretch>
        </p:blipFill>
        <p:spPr bwMode="auto">
          <a:xfrm>
            <a:off x="1127760" y="1333500"/>
            <a:ext cx="6888479"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010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ChangeArrowheads="1"/>
          </p:cNvSpPr>
          <p:nvPr>
            <p:ph type="title"/>
          </p:nvPr>
        </p:nvSpPr>
        <p:spPr/>
        <p:txBody>
          <a:bodyPr/>
          <a:lstStyle/>
          <a:p>
            <a:r>
              <a:rPr lang="fr-FR" altLang="fr-FR" smtClean="0"/>
              <a:t>OSPF: Liens Virtuels</a:t>
            </a:r>
          </a:p>
        </p:txBody>
      </p:sp>
      <p:sp>
        <p:nvSpPr>
          <p:cNvPr id="883717" name="Rectangle 5"/>
          <p:cNvSpPr>
            <a:spLocks noGrp="1" noChangeArrowheads="1"/>
          </p:cNvSpPr>
          <p:nvPr>
            <p:ph type="body" idx="1"/>
          </p:nvPr>
        </p:nvSpPr>
        <p:spPr/>
        <p:txBody>
          <a:bodyPr>
            <a:normAutofit/>
          </a:bodyPr>
          <a:lstStyle/>
          <a:p>
            <a:pPr>
              <a:defRPr/>
            </a:pPr>
            <a:r>
              <a:rPr lang="fr-FR" dirty="0" smtClean="0"/>
              <a:t>Toutes les zones doivent être connectées avec la zone 0</a:t>
            </a:r>
          </a:p>
          <a:p>
            <a:pPr lvl="1">
              <a:defRPr/>
            </a:pPr>
            <a:r>
              <a:rPr lang="fr-FR" dirty="0" smtClean="0"/>
              <a:t>Ceci n’est pas totalement vrai (car pas forcément réalisable)</a:t>
            </a:r>
          </a:p>
          <a:p>
            <a:pPr lvl="1">
              <a:defRPr/>
            </a:pPr>
            <a:r>
              <a:rPr lang="fr-FR" dirty="0" smtClean="0"/>
              <a:t>Solution: un lien virtuel entre la zone distante et le </a:t>
            </a:r>
            <a:r>
              <a:rPr lang="fr-FR" dirty="0" err="1" smtClean="0"/>
              <a:t>backbone</a:t>
            </a:r>
            <a:endParaRPr lang="fr-FR" dirty="0" smtClean="0"/>
          </a:p>
          <a:p>
            <a:pPr lvl="2">
              <a:defRPr/>
            </a:pPr>
            <a:r>
              <a:rPr lang="fr-FR" dirty="0" smtClean="0"/>
              <a:t>Un routeur de la zone distante est configuré pour se connecter à une autre zone connectée physiquement à la zone 0</a:t>
            </a:r>
          </a:p>
          <a:p>
            <a:pPr lvl="2">
              <a:defRPr/>
            </a:pPr>
            <a:r>
              <a:rPr lang="fr-FR" dirty="0" smtClean="0"/>
              <a:t>Un tunnel sera crée entre le routeur distant et le ABR dans le réseau intermédiaire </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84</a:t>
            </a:fld>
            <a:endParaRPr lang="fr-BE" dirty="0"/>
          </a:p>
        </p:txBody>
      </p:sp>
    </p:spTree>
    <p:extLst>
      <p:ext uri="{BB962C8B-B14F-4D97-AF65-F5344CB8AC3E}">
        <p14:creationId xmlns:p14="http://schemas.microsoft.com/office/powerpoint/2010/main" val="2599673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fr-FR" altLang="fr-FR" smtClean="0"/>
              <a:t>OSPF: Liens Virtuels</a:t>
            </a:r>
          </a:p>
        </p:txBody>
      </p:sp>
      <p:sp>
        <p:nvSpPr>
          <p:cNvPr id="105475" name="Espace réservé du contenu 9"/>
          <p:cNvSpPr>
            <a:spLocks noGrp="1"/>
          </p:cNvSpPr>
          <p:nvPr>
            <p:ph idx="1"/>
          </p:nvPr>
        </p:nvSpPr>
        <p:spPr/>
        <p:txBody>
          <a:bodyPr/>
          <a:lstStyle/>
          <a:p>
            <a:pPr>
              <a:buFont typeface="Wingdings" charset="2"/>
              <a:buChar char="Ø"/>
            </a:pPr>
            <a:endParaRPr lang="fr-FR" altLang="fr-FR" smtClean="0"/>
          </a:p>
        </p:txBody>
      </p:sp>
      <p:pic>
        <p:nvPicPr>
          <p:cNvPr id="10547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324" y="1342761"/>
            <a:ext cx="6535208" cy="3734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F4668DC-857F-487D-BFFA-8C0CA5037977}" type="slidenum">
              <a:rPr lang="fr-BE" smtClean="0"/>
              <a:t>85</a:t>
            </a:fld>
            <a:endParaRPr lang="fr-BE" dirty="0"/>
          </a:p>
        </p:txBody>
      </p:sp>
    </p:spTree>
    <p:extLst>
      <p:ext uri="{BB962C8B-B14F-4D97-AF65-F5344CB8AC3E}">
        <p14:creationId xmlns:p14="http://schemas.microsoft.com/office/powerpoint/2010/main" val="3635859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p:cNvSpPr>
            <a:spLocks noGrp="1" noChangeArrowheads="1"/>
          </p:cNvSpPr>
          <p:nvPr>
            <p:ph type="title"/>
          </p:nvPr>
        </p:nvSpPr>
        <p:spPr/>
        <p:txBody>
          <a:bodyPr/>
          <a:lstStyle/>
          <a:p>
            <a:r>
              <a:rPr lang="fr-FR" altLang="fr-FR" smtClean="0"/>
              <a:t>OSPF: Conception</a:t>
            </a:r>
          </a:p>
        </p:txBody>
      </p:sp>
      <p:sp>
        <p:nvSpPr>
          <p:cNvPr id="885765" name="Rectangle 5"/>
          <p:cNvSpPr>
            <a:spLocks noGrp="1" noChangeArrowheads="1"/>
          </p:cNvSpPr>
          <p:nvPr>
            <p:ph type="body" idx="1"/>
          </p:nvPr>
        </p:nvSpPr>
        <p:spPr/>
        <p:txBody>
          <a:bodyPr>
            <a:normAutofit/>
          </a:bodyPr>
          <a:lstStyle/>
          <a:p>
            <a:pPr>
              <a:defRPr/>
            </a:pPr>
            <a:r>
              <a:rPr lang="fr-FR" dirty="0" smtClean="0"/>
              <a:t>Recommandation pour la planification et la mise en place d’OSPF:</a:t>
            </a:r>
          </a:p>
          <a:p>
            <a:pPr lvl="1">
              <a:defRPr/>
            </a:pPr>
            <a:r>
              <a:rPr lang="fr-FR" dirty="0" smtClean="0"/>
              <a:t>Prendre en compte le trafic entre les réseaux lors de la division en multiples zones.</a:t>
            </a:r>
          </a:p>
          <a:p>
            <a:pPr lvl="1">
              <a:defRPr/>
            </a:pPr>
            <a:r>
              <a:rPr lang="fr-FR" dirty="0" smtClean="0"/>
              <a:t>Minimiser la surcharge du réseau en utilisant un plan d’adressage IP qui permet de faire un résumé d’adresses « </a:t>
            </a:r>
            <a:r>
              <a:rPr lang="fr-FR" dirty="0" err="1" smtClean="0"/>
              <a:t>summarisation</a:t>
            </a:r>
            <a:r>
              <a:rPr lang="fr-FR" dirty="0" smtClean="0"/>
              <a:t> »</a:t>
            </a:r>
          </a:p>
          <a:p>
            <a:pPr lvl="1">
              <a:defRPr/>
            </a:pPr>
            <a:r>
              <a:rPr lang="fr-FR" dirty="0" smtClean="0"/>
              <a:t>Autres recommandations :</a:t>
            </a:r>
          </a:p>
          <a:p>
            <a:pPr lvl="2">
              <a:defRPr/>
            </a:pPr>
            <a:r>
              <a:rPr lang="fr-FR" dirty="0" smtClean="0"/>
              <a:t>50 routeurs maximum par zone</a:t>
            </a:r>
          </a:p>
          <a:p>
            <a:pPr lvl="2">
              <a:defRPr/>
            </a:pPr>
            <a:r>
              <a:rPr lang="fr-FR" dirty="0" smtClean="0"/>
              <a:t>60 voisins maximum pour un routeur</a:t>
            </a:r>
          </a:p>
          <a:p>
            <a:pPr lvl="2">
              <a:defRPr/>
            </a:pPr>
            <a:r>
              <a:rPr lang="fr-FR" dirty="0" smtClean="0"/>
              <a:t>Un routeur peut appartenir à 3 zones maximum</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86</a:t>
            </a:fld>
            <a:endParaRPr lang="fr-BE" dirty="0"/>
          </a:p>
        </p:txBody>
      </p:sp>
    </p:spTree>
    <p:extLst>
      <p:ext uri="{BB962C8B-B14F-4D97-AF65-F5344CB8AC3E}">
        <p14:creationId xmlns:p14="http://schemas.microsoft.com/office/powerpoint/2010/main" val="243147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demandé (Guidé par le prof)</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87</a:t>
            </a:fld>
            <a:endParaRPr lang="fr-BE"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889" y="1057300"/>
            <a:ext cx="7326011" cy="4340200"/>
          </a:xfrm>
        </p:spPr>
      </p:pic>
    </p:spTree>
    <p:extLst>
      <p:ext uri="{BB962C8B-B14F-4D97-AF65-F5344CB8AC3E}">
        <p14:creationId xmlns:p14="http://schemas.microsoft.com/office/powerpoint/2010/main" val="14462929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demandé sur le site de </a:t>
            </a:r>
            <a:r>
              <a:rPr lang="fr-FR" dirty="0" err="1" smtClean="0"/>
              <a:t>netacad</a:t>
            </a:r>
            <a:endParaRPr lang="fr-FR" dirty="0"/>
          </a:p>
        </p:txBody>
      </p:sp>
      <p:sp>
        <p:nvSpPr>
          <p:cNvPr id="3" name="Espace réservé du contenu 2"/>
          <p:cNvSpPr>
            <a:spLocks noGrp="1"/>
          </p:cNvSpPr>
          <p:nvPr>
            <p:ph idx="1"/>
          </p:nvPr>
        </p:nvSpPr>
        <p:spPr/>
        <p:txBody>
          <a:bodyPr/>
          <a:lstStyle/>
          <a:p>
            <a:r>
              <a:rPr lang="fr-FR" dirty="0" smtClean="0"/>
              <a:t>Lire et répondre au questionnaire du </a:t>
            </a:r>
            <a:r>
              <a:rPr lang="fr-FR" dirty="0"/>
              <a:t>chapitre 8 « OSPF à zone </a:t>
            </a:r>
            <a:r>
              <a:rPr lang="fr-FR" dirty="0" smtClean="0"/>
              <a:t>unique » du module 3IRC-CGR-2018-2019</a:t>
            </a:r>
          </a:p>
          <a:p>
            <a:r>
              <a:rPr lang="fr-FR" dirty="0" smtClean="0"/>
              <a:t>Passer le test de fin du chapitre 9</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88</a:t>
            </a:fld>
            <a:endParaRPr lang="fr-BE" dirty="0"/>
          </a:p>
        </p:txBody>
      </p:sp>
    </p:spTree>
    <p:extLst>
      <p:ext uri="{BB962C8B-B14F-4D97-AF65-F5344CB8AC3E}">
        <p14:creationId xmlns:p14="http://schemas.microsoft.com/office/powerpoint/2010/main" val="10041624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p:txBody>
          <a:bodyPr/>
          <a:lstStyle/>
          <a:p>
            <a:pPr eaLnBrk="1" hangingPunct="1"/>
            <a:r>
              <a:rPr lang="en-US" altLang="fr-FR" smtClean="0"/>
              <a:t>Réfernces</a:t>
            </a:r>
          </a:p>
        </p:txBody>
      </p:sp>
      <p:sp>
        <p:nvSpPr>
          <p:cNvPr id="107525" name="Rectangle 3"/>
          <p:cNvSpPr>
            <a:spLocks noGrp="1" noChangeArrowheads="1"/>
          </p:cNvSpPr>
          <p:nvPr>
            <p:ph type="body" idx="1"/>
          </p:nvPr>
        </p:nvSpPr>
        <p:spPr/>
        <p:txBody>
          <a:bodyPr/>
          <a:lstStyle/>
          <a:p>
            <a:pPr eaLnBrk="1" hangingPunct="1">
              <a:buFont typeface="Wingdings" charset="2"/>
              <a:buChar char="Ø"/>
            </a:pPr>
            <a:r>
              <a:rPr lang="en-US" altLang="fr-FR" dirty="0" smtClean="0"/>
              <a:t>RFC 2328: OSPFv2</a:t>
            </a:r>
          </a:p>
          <a:p>
            <a:pPr eaLnBrk="1" hangingPunct="1">
              <a:buFont typeface="Wingdings" charset="2"/>
              <a:buChar char="Ø"/>
            </a:pPr>
            <a:r>
              <a:rPr lang="en-US" altLang="fr-FR" dirty="0" smtClean="0"/>
              <a:t>Cisco.netacad.com</a:t>
            </a: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89</a:t>
            </a:fld>
            <a:endParaRPr lang="fr-BE" dirty="0"/>
          </a:p>
        </p:txBody>
      </p:sp>
    </p:spTree>
    <p:extLst>
      <p:ext uri="{BB962C8B-B14F-4D97-AF65-F5344CB8AC3E}">
        <p14:creationId xmlns:p14="http://schemas.microsoft.com/office/powerpoint/2010/main" val="2209769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p:txBody>
          <a:bodyPr/>
          <a:lstStyle/>
          <a:p>
            <a:r>
              <a:rPr lang="fr-FR" dirty="0" smtClean="0"/>
              <a:t>OSPFv2 zone unique</a:t>
            </a:r>
            <a:endParaRPr lang="fr-FR" dirty="0"/>
          </a:p>
        </p:txBody>
      </p:sp>
      <p:sp>
        <p:nvSpPr>
          <p:cNvPr id="4" name="Sous-titre 3"/>
          <p:cNvSpPr>
            <a:spLocks noGrp="1"/>
          </p:cNvSpPr>
          <p:nvPr>
            <p:ph type="subTitle" idx="1"/>
          </p:nvPr>
        </p:nvSpPr>
        <p:spPr/>
        <p:txBody>
          <a:bodyPr/>
          <a:lstStyle/>
          <a:p>
            <a:endParaRPr lang="fr-F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t>9</a:t>
            </a:fld>
            <a:endParaRPr lang="fr-BE" dirty="0"/>
          </a:p>
        </p:txBody>
      </p:sp>
    </p:spTree>
    <p:extLst>
      <p:ext uri="{BB962C8B-B14F-4D97-AF65-F5344CB8AC3E}">
        <p14:creationId xmlns:p14="http://schemas.microsoft.com/office/powerpoint/2010/main" val="35509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12610</TotalTime>
  <Words>8695</Words>
  <Application>Microsoft Office PowerPoint</Application>
  <PresentationFormat>Affichage à l'écran (16:10)</PresentationFormat>
  <Paragraphs>1497</Paragraphs>
  <Slides>89</Slides>
  <Notes>58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89</vt:i4>
      </vt:variant>
    </vt:vector>
  </HeadingPairs>
  <TitlesOfParts>
    <vt:vector size="96" baseType="lpstr">
      <vt:lpstr>ＭＳ Ｐゴシック</vt:lpstr>
      <vt:lpstr>Arial</vt:lpstr>
      <vt:lpstr>Calibri</vt:lpstr>
      <vt:lpstr>Tahoma</vt:lpstr>
      <vt:lpstr>Times New Roman</vt:lpstr>
      <vt:lpstr>Wingdings</vt:lpstr>
      <vt:lpstr>Clarté</vt:lpstr>
      <vt:lpstr>Concepts GÉNÉRAUX DES RÉSEAUX</vt:lpstr>
      <vt:lpstr>Organisation du cours</vt:lpstr>
      <vt:lpstr>Classification des protocoles de routage dynamique</vt:lpstr>
      <vt:lpstr>Classification des protocoles de routage dynamique</vt:lpstr>
      <vt:lpstr>Table de routage/Décisions de routage </vt:lpstr>
      <vt:lpstr>Table de routage/Décisions de routage</vt:lpstr>
      <vt:lpstr>La distance administrative (AD)</vt:lpstr>
      <vt:lpstr>Exemple</vt:lpstr>
      <vt:lpstr>OSPFv2 zone unique</vt:lpstr>
      <vt:lpstr>OSPF: Fondamentaux</vt:lpstr>
      <vt:lpstr>OSPF: Fondamentaux</vt:lpstr>
      <vt:lpstr>OSPF: Fonctions</vt:lpstr>
      <vt:lpstr>Terminologie OSPF</vt:lpstr>
      <vt:lpstr>Terminologie OSPF</vt:lpstr>
      <vt:lpstr>OSPF: Fonctionnement Etat de lien</vt:lpstr>
      <vt:lpstr>OSPF: Fonctionnement Table de données topologiques</vt:lpstr>
      <vt:lpstr>OSPF: Fonctionnement Table de données topologiques</vt:lpstr>
      <vt:lpstr>OSPF: Fonctionnement Table de données topologiques</vt:lpstr>
      <vt:lpstr>OSPF: Arbre SPF et Route OSPF</vt:lpstr>
      <vt:lpstr>OSPF: Arbre SPF et Route OSPF</vt:lpstr>
      <vt:lpstr>Travail Demandé</vt:lpstr>
      <vt:lpstr>Les messages OSPF</vt:lpstr>
      <vt:lpstr>Format de paquet OSPF</vt:lpstr>
      <vt:lpstr>Les messages OSPF: Hello</vt:lpstr>
      <vt:lpstr>Les messages OSPF: Hello</vt:lpstr>
      <vt:lpstr>Les messages OSPF: Hello</vt:lpstr>
      <vt:lpstr>Les messages OSPF: Hello</vt:lpstr>
      <vt:lpstr>Les messages OSPF: Hello</vt:lpstr>
      <vt:lpstr>OSPF: Les états</vt:lpstr>
      <vt:lpstr>OSPF: Les états</vt:lpstr>
      <vt:lpstr>OSPF: Relations de voisinage</vt:lpstr>
      <vt:lpstr>OSPF: Relations de voisinage</vt:lpstr>
      <vt:lpstr>Travail demandé (avec packet tracer ou GNS3) Configuration d’OSPF à zone unique</vt:lpstr>
      <vt:lpstr>Travail demandé (avec Packet Tracer ou gns3) Vérification d’OSPF à zone unique</vt:lpstr>
      <vt:lpstr>Travail demandé (avec packet tracer ou gns3) Vérification d’OSPF à zone unique</vt:lpstr>
      <vt:lpstr>Travail demandé Vérification d’OSPF à zone unique</vt:lpstr>
      <vt:lpstr>Types de réseaux OSPF</vt:lpstr>
      <vt:lpstr>réseaux à accès multiple avec broadcast</vt:lpstr>
      <vt:lpstr>OSPF dans les réseaux à accès multiple avec broadcast</vt:lpstr>
      <vt:lpstr>OSPF dans les réseaux à accès multiple avec broadcast</vt:lpstr>
      <vt:lpstr>OSPF dans les réseaux à accès multiple avec broadcast</vt:lpstr>
      <vt:lpstr>OSPF dans les réseaux à accès multiple avec broadcast</vt:lpstr>
      <vt:lpstr>OSPF dans les réseaux à accès multiple avec broadcast</vt:lpstr>
      <vt:lpstr>OSPF dans les réseaux à accès multiple avec broadcast : Élection DR/BDR</vt:lpstr>
      <vt:lpstr>OSPF dans les réseaux à accès multiple avec broadcast: Élection DR/BDR</vt:lpstr>
      <vt:lpstr>OSPF dans les réseaux à accès multiple avec broadcast: Élection DR/BDR</vt:lpstr>
      <vt:lpstr>OSPF dans les réseaux à accès multiple avec broadcast : Priorité OSPF</vt:lpstr>
      <vt:lpstr>Travail demandé : Configuration d’un réseau OSPF dans un réseau à accès multiples avec broadcast</vt:lpstr>
      <vt:lpstr>Travail demandé : Configuration d’un réseau OSPF dans un réseau à accès multiples avec broadcast</vt:lpstr>
      <vt:lpstr>Réseaux POINT-to-point</vt:lpstr>
      <vt:lpstr>OSPF dans un réseau de type point-to-point</vt:lpstr>
      <vt:lpstr>OSPF dans un réseau de type point-to-point</vt:lpstr>
      <vt:lpstr>Travail demandé: Guidé par l’enseignant</vt:lpstr>
      <vt:lpstr>Travail demandé: Guidé par l’enseignant</vt:lpstr>
      <vt:lpstr>Réseaux NBMA</vt:lpstr>
      <vt:lpstr>OSPF sur les réseau NBMA</vt:lpstr>
      <vt:lpstr>OSPF sur les réseaux NBMA</vt:lpstr>
      <vt:lpstr>Travail guidé: Mode NBMA non-broadcast A faire avec GNS3</vt:lpstr>
      <vt:lpstr>Travail guidé: Mode NBMA point-to-multipoint A faire avec GNS3</vt:lpstr>
      <vt:lpstr>Propagation d’une route par défaut avec OSPF</vt:lpstr>
      <vt:lpstr>Propagation d'une route statique par défaut dans OSPFv2</vt:lpstr>
      <vt:lpstr>Propagation d'une route statique par défaut dans OSPFv2</vt:lpstr>
      <vt:lpstr>Timers OSPF</vt:lpstr>
      <vt:lpstr>Réglage précis des interfaces OSPF Intervalles des paquets Hello et Dead</vt:lpstr>
      <vt:lpstr>Réglage précis des interfaces OSPF Modification des intervalles</vt:lpstr>
      <vt:lpstr>Travail à faire en autonomie</vt:lpstr>
      <vt:lpstr>OSPF multi zones</vt:lpstr>
      <vt:lpstr>OSPF: Architecture Hiérarchique</vt:lpstr>
      <vt:lpstr>OSPF: Plusieurs zones</vt:lpstr>
      <vt:lpstr>OSPF: Plusieurs zones</vt:lpstr>
      <vt:lpstr>OSPF: Plusieurs zones</vt:lpstr>
      <vt:lpstr>OSPF: Routage Hiérarchique</vt:lpstr>
      <vt:lpstr>OSPF: Routage Hiérarchique</vt:lpstr>
      <vt:lpstr>Les différents types de routeurs</vt:lpstr>
      <vt:lpstr>OSPF: LSA</vt:lpstr>
      <vt:lpstr>OSPF: LSA</vt:lpstr>
      <vt:lpstr>Les différents types de zones OSPF</vt:lpstr>
      <vt:lpstr>Les différents types de zones OSPF</vt:lpstr>
      <vt:lpstr>Les différents types de zones OSPF</vt:lpstr>
      <vt:lpstr>Les différents types de zones OSPF</vt:lpstr>
      <vt:lpstr>Différents types de zones OSPF</vt:lpstr>
      <vt:lpstr>OSPF: Différents types de LSA</vt:lpstr>
      <vt:lpstr>OSPF: Propagation des LSA</vt:lpstr>
      <vt:lpstr>OSPF: Liens Virtuels</vt:lpstr>
      <vt:lpstr>OSPF: Liens Virtuels</vt:lpstr>
      <vt:lpstr>OSPF: Conception</vt:lpstr>
      <vt:lpstr>Travail demandé (Guidé par le prof)</vt:lpstr>
      <vt:lpstr>Travail demandé sur le site de netacad</vt:lpstr>
      <vt:lpstr>Réfernces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Concepts des Réseaux et Protocoles (CRP)</dc:title>
  <dc:creator>Taghrid ASFOUR</dc:creator>
  <cp:lastModifiedBy>Taghrid ASFOUR</cp:lastModifiedBy>
  <cp:revision>593</cp:revision>
  <cp:lastPrinted>2019-01-16T09:05:08Z</cp:lastPrinted>
  <dcterms:created xsi:type="dcterms:W3CDTF">2018-05-17T09:57:17Z</dcterms:created>
  <dcterms:modified xsi:type="dcterms:W3CDTF">2019-01-30T12:31:47Z</dcterms:modified>
</cp:coreProperties>
</file>