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4" r:id="rId2"/>
  </p:sldMasterIdLst>
  <p:notesMasterIdLst>
    <p:notesMasterId r:id="rId43"/>
  </p:notesMasterIdLst>
  <p:handoutMasterIdLst>
    <p:handoutMasterId r:id="rId44"/>
  </p:handoutMasterIdLst>
  <p:sldIdLst>
    <p:sldId id="303" r:id="rId3"/>
    <p:sldId id="429" r:id="rId4"/>
    <p:sldId id="436" r:id="rId5"/>
    <p:sldId id="317" r:id="rId6"/>
    <p:sldId id="328" r:id="rId7"/>
    <p:sldId id="330" r:id="rId8"/>
    <p:sldId id="332" r:id="rId9"/>
    <p:sldId id="329" r:id="rId10"/>
    <p:sldId id="440" r:id="rId11"/>
    <p:sldId id="441" r:id="rId12"/>
    <p:sldId id="423" r:id="rId13"/>
    <p:sldId id="335" r:id="rId14"/>
    <p:sldId id="336" r:id="rId15"/>
    <p:sldId id="337" r:id="rId16"/>
    <p:sldId id="338" r:id="rId17"/>
    <p:sldId id="339" r:id="rId18"/>
    <p:sldId id="341" r:id="rId19"/>
    <p:sldId id="402" r:id="rId20"/>
    <p:sldId id="428" r:id="rId21"/>
    <p:sldId id="445" r:id="rId22"/>
    <p:sldId id="435" r:id="rId23"/>
    <p:sldId id="403" r:id="rId24"/>
    <p:sldId id="431" r:id="rId25"/>
    <p:sldId id="406" r:id="rId26"/>
    <p:sldId id="430" r:id="rId27"/>
    <p:sldId id="407" r:id="rId28"/>
    <p:sldId id="405" r:id="rId29"/>
    <p:sldId id="343" r:id="rId30"/>
    <p:sldId id="437" r:id="rId31"/>
    <p:sldId id="442" r:id="rId32"/>
    <p:sldId id="344" r:id="rId33"/>
    <p:sldId id="410" r:id="rId34"/>
    <p:sldId id="425" r:id="rId35"/>
    <p:sldId id="345" r:id="rId36"/>
    <p:sldId id="412" r:id="rId37"/>
    <p:sldId id="444" r:id="rId38"/>
    <p:sldId id="426" r:id="rId39"/>
    <p:sldId id="433" r:id="rId40"/>
    <p:sldId id="438" r:id="rId41"/>
    <p:sldId id="434" r:id="rId42"/>
  </p:sldIdLst>
  <p:sldSz cx="9144000" cy="6858000" type="screen4x3"/>
  <p:notesSz cx="6997700" cy="92710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y Rau"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4D4D4D"/>
    <a:srgbClr val="FFE59B"/>
    <a:srgbClr val="9999CC"/>
    <a:srgbClr val="333399"/>
    <a:srgbClr val="990000"/>
    <a:srgbClr val="BDB111"/>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6" autoAdjust="0"/>
    <p:restoredTop sz="83197" autoAdjust="0"/>
  </p:normalViewPr>
  <p:slideViewPr>
    <p:cSldViewPr snapToGrid="0">
      <p:cViewPr varScale="1">
        <p:scale>
          <a:sx n="71" d="100"/>
          <a:sy n="71" d="100"/>
        </p:scale>
        <p:origin x="-492" y="-102"/>
      </p:cViewPr>
      <p:guideLst>
        <p:guide orient="horz" pos="2160"/>
        <p:guide pos="4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5" d="100"/>
        <a:sy n="75"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6.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l" defTabSz="930275" eaLnBrk="1" hangingPunct="1">
              <a:lnSpc>
                <a:spcPct val="100000"/>
              </a:lnSpc>
              <a:defRPr sz="1200"/>
            </a:lvl1pPr>
          </a:lstStyle>
          <a:p>
            <a:endParaRPr lang="en-US"/>
          </a:p>
        </p:txBody>
      </p:sp>
      <p:sp>
        <p:nvSpPr>
          <p:cNvPr id="69635"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eaLnBrk="1" hangingPunct="1">
              <a:lnSpc>
                <a:spcPct val="100000"/>
              </a:lnSpc>
              <a:defRPr sz="1200"/>
            </a:lvl1pPr>
          </a:lstStyle>
          <a:p>
            <a:endParaRPr lang="en-US"/>
          </a:p>
        </p:txBody>
      </p:sp>
      <p:sp>
        <p:nvSpPr>
          <p:cNvPr id="69636" name="Rectangle 4"/>
          <p:cNvSpPr>
            <a:spLocks noGrp="1" noChangeArrowheads="1"/>
          </p:cNvSpPr>
          <p:nvPr>
            <p:ph type="ftr" sz="quarter" idx="2"/>
          </p:nvPr>
        </p:nvSpPr>
        <p:spPr bwMode="auto">
          <a:xfrm>
            <a:off x="0" y="8805863"/>
            <a:ext cx="3032125"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l" defTabSz="930275" eaLnBrk="1" hangingPunct="1">
              <a:lnSpc>
                <a:spcPct val="100000"/>
              </a:lnSpc>
              <a:defRPr sz="1200"/>
            </a:lvl1pPr>
          </a:lstStyle>
          <a:p>
            <a:endParaRPr lang="en-US"/>
          </a:p>
        </p:txBody>
      </p:sp>
      <p:sp>
        <p:nvSpPr>
          <p:cNvPr id="69637" name="Rectangle 5"/>
          <p:cNvSpPr>
            <a:spLocks noGrp="1" noChangeArrowheads="1"/>
          </p:cNvSpPr>
          <p:nvPr>
            <p:ph type="sldNum" sz="quarter" idx="3"/>
          </p:nvPr>
        </p:nvSpPr>
        <p:spPr bwMode="auto">
          <a:xfrm>
            <a:off x="3963988" y="8805863"/>
            <a:ext cx="3032125"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eaLnBrk="1" hangingPunct="1">
              <a:lnSpc>
                <a:spcPct val="100000"/>
              </a:lnSpc>
              <a:defRPr sz="1200"/>
            </a:lvl1pPr>
          </a:lstStyle>
          <a:p>
            <a:fld id="{8F0EA5B0-9C29-4E4A-ACAF-7D2D5C7F6163}" type="slidenum">
              <a:rPr lang="en-US"/>
              <a:pPr/>
              <a:t>‹N°›</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l" defTabSz="930275" eaLnBrk="1" hangingPunct="1">
              <a:lnSpc>
                <a:spcPct val="100000"/>
              </a:lnSpc>
              <a:defRPr sz="1200"/>
            </a:lvl1pPr>
          </a:lstStyle>
          <a:p>
            <a:endParaRPr lang="en-US"/>
          </a:p>
        </p:txBody>
      </p:sp>
      <p:sp>
        <p:nvSpPr>
          <p:cNvPr id="36867"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eaLnBrk="1" hangingPunct="1">
              <a:lnSpc>
                <a:spcPct val="100000"/>
              </a:lnSpc>
              <a:defRPr sz="1200"/>
            </a:lvl1pPr>
          </a:lstStyle>
          <a:p>
            <a:endParaRPr lang="en-US"/>
          </a:p>
        </p:txBody>
      </p:sp>
      <p:sp>
        <p:nvSpPr>
          <p:cNvPr id="36868" name="Rectangle 4"/>
          <p:cNvSpPr>
            <a:spLocks noRot="1" noChangeArrowheads="1" noTextEdit="1"/>
          </p:cNvSpPr>
          <p:nvPr>
            <p:ph type="sldImg" idx="2"/>
          </p:nvPr>
        </p:nvSpPr>
        <p:spPr bwMode="auto">
          <a:xfrm>
            <a:off x="1181100" y="695325"/>
            <a:ext cx="4635500" cy="3476625"/>
          </a:xfrm>
          <a:prstGeom prst="rect">
            <a:avLst/>
          </a:prstGeom>
          <a:noFill/>
          <a:ln w="9525">
            <a:solidFill>
              <a:srgbClr val="000000"/>
            </a:solidFill>
            <a:miter lim="800000"/>
            <a:headEnd/>
            <a:tailEnd/>
          </a:ln>
          <a:effectLst/>
        </p:spPr>
      </p:sp>
      <p:sp>
        <p:nvSpPr>
          <p:cNvPr id="36869" name="Rectangle 5"/>
          <p:cNvSpPr>
            <a:spLocks noGrp="1" noChangeArrowheads="1"/>
          </p:cNvSpPr>
          <p:nvPr>
            <p:ph type="body" sz="quarter" idx="3"/>
          </p:nvPr>
        </p:nvSpPr>
        <p:spPr bwMode="auto">
          <a:xfrm>
            <a:off x="700088" y="4403725"/>
            <a:ext cx="5597525" cy="41719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6870" name="Rectangle 6"/>
          <p:cNvSpPr>
            <a:spLocks noGrp="1" noChangeArrowheads="1"/>
          </p:cNvSpPr>
          <p:nvPr>
            <p:ph type="ftr" sz="quarter" idx="4"/>
          </p:nvPr>
        </p:nvSpPr>
        <p:spPr bwMode="auto">
          <a:xfrm>
            <a:off x="0" y="8805863"/>
            <a:ext cx="3032125"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l" defTabSz="930275" eaLnBrk="1" hangingPunct="1">
              <a:lnSpc>
                <a:spcPct val="100000"/>
              </a:lnSpc>
              <a:defRPr sz="1200"/>
            </a:lvl1pPr>
          </a:lstStyle>
          <a:p>
            <a:endParaRPr lang="en-US"/>
          </a:p>
        </p:txBody>
      </p:sp>
      <p:sp>
        <p:nvSpPr>
          <p:cNvPr id="36871" name="Rectangle 7"/>
          <p:cNvSpPr>
            <a:spLocks noGrp="1" noChangeArrowheads="1"/>
          </p:cNvSpPr>
          <p:nvPr>
            <p:ph type="sldNum" sz="quarter" idx="5"/>
          </p:nvPr>
        </p:nvSpPr>
        <p:spPr bwMode="auto">
          <a:xfrm>
            <a:off x="3963988" y="8805863"/>
            <a:ext cx="3032125"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eaLnBrk="1" hangingPunct="1">
              <a:lnSpc>
                <a:spcPct val="100000"/>
              </a:lnSpc>
              <a:defRPr sz="1200"/>
            </a:lvl1pPr>
          </a:lstStyle>
          <a:p>
            <a:fld id="{1E4B9B30-CA37-43F1-AA13-396E5A8C72DC}" type="slidenum">
              <a:rPr lang="en-US"/>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ECCA81-BC47-4C0A-9AE1-B9A4F53BCCB3}" type="slidenum">
              <a:rPr lang="en-US"/>
              <a:pPr/>
              <a:t>1</a:t>
            </a:fld>
            <a:endParaRPr lang="en-US"/>
          </a:p>
        </p:txBody>
      </p:sp>
      <p:sp>
        <p:nvSpPr>
          <p:cNvPr id="129026" name="Rectangle 2"/>
          <p:cNvSpPr>
            <a:spLocks noRot="1" noChangeArrowheads="1" noTextEdit="1"/>
          </p:cNvSpPr>
          <p:nvPr>
            <p:ph type="sldImg"/>
          </p:nvPr>
        </p:nvSpPr>
        <p:spPr>
          <a:xfrm>
            <a:off x="877888" y="244475"/>
            <a:ext cx="5303837" cy="3978275"/>
          </a:xfrm>
          <a:ln/>
        </p:spPr>
      </p:sp>
      <p:sp>
        <p:nvSpPr>
          <p:cNvPr id="129027" name="Rectangle 3"/>
          <p:cNvSpPr>
            <a:spLocks noGrp="1" noChangeArrowheads="1"/>
          </p:cNvSpPr>
          <p:nvPr>
            <p:ph type="body" idx="1"/>
          </p:nvPr>
        </p:nvSpPr>
        <p:spPr>
          <a:xfrm>
            <a:off x="404813" y="4365625"/>
            <a:ext cx="6110287" cy="4243388"/>
          </a:xfrm>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2A46E1-7313-406E-BF4E-CA87E0F72C56}" type="slidenum">
              <a:rPr lang="en-US"/>
              <a:pPr/>
              <a:t>10</a:t>
            </a:fld>
            <a:endParaRPr lang="en-US"/>
          </a:p>
        </p:txBody>
      </p:sp>
      <p:sp>
        <p:nvSpPr>
          <p:cNvPr id="579586" name="Rectangle 2"/>
          <p:cNvSpPr>
            <a:spLocks noRot="1" noChangeArrowheads="1" noTextEdit="1"/>
          </p:cNvSpPr>
          <p:nvPr>
            <p:ph type="sldImg"/>
          </p:nvPr>
        </p:nvSpPr>
        <p:spPr>
          <a:ln/>
        </p:spPr>
      </p:sp>
      <p:sp>
        <p:nvSpPr>
          <p:cNvPr id="57958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9B4136-D7E1-4DCD-803E-A4F4D273386D}" type="slidenum">
              <a:rPr lang="en-US"/>
              <a:pPr/>
              <a:t>11</a:t>
            </a:fld>
            <a:endParaRPr lang="en-US"/>
          </a:p>
        </p:txBody>
      </p:sp>
      <p:sp>
        <p:nvSpPr>
          <p:cNvPr id="452610" name="Rectangle 2"/>
          <p:cNvSpPr>
            <a:spLocks noChangeAspect="1" noChangeArrowheads="1" noTextEdit="1"/>
          </p:cNvSpPr>
          <p:nvPr>
            <p:ph type="sldImg"/>
          </p:nvPr>
        </p:nvSpPr>
        <p:spPr bwMode="auto">
          <a:xfrm>
            <a:off x="874713" y="244475"/>
            <a:ext cx="5307012" cy="3979863"/>
          </a:xfrm>
          <a:prstGeom prst="rect">
            <a:avLst/>
          </a:prstGeom>
          <a:noFill/>
        </p:spPr>
      </p:sp>
      <p:sp>
        <p:nvSpPr>
          <p:cNvPr id="452611" name="Rectangle 3"/>
          <p:cNvSpPr>
            <a:spLocks noChangeArrowheads="1"/>
          </p:cNvSpPr>
          <p:nvPr>
            <p:ph type="body" idx="1"/>
          </p:nvPr>
        </p:nvSpPr>
        <p:spPr bwMode="auto">
          <a:xfrm>
            <a:off x="403225" y="4365625"/>
            <a:ext cx="6110288" cy="4241800"/>
          </a:xfrm>
          <a:prstGeom prst="rect">
            <a:avLst/>
          </a:prstGeom>
          <a:solidFill>
            <a:srgbClr val="FFFFFF"/>
          </a:solidFill>
          <a:ln>
            <a:solidFill>
              <a:srgbClr val="000000"/>
            </a:solidFill>
            <a:miter lim="800000"/>
            <a:headEnd/>
            <a:tailEnd/>
          </a:ln>
        </p:spPr>
        <p:txBody>
          <a:bodyPr/>
          <a:lstStyle/>
          <a:p>
            <a:r>
              <a:rPr lang="en-US"/>
              <a:t>OSPFv3, which is described in RFC 2740, supports IPv6.</a:t>
            </a:r>
          </a:p>
          <a:p>
            <a:pPr>
              <a:buFontTx/>
              <a:buChar char="•"/>
            </a:pPr>
            <a:r>
              <a:rPr lang="en-US"/>
              <a:t>OSPF is a routing protocol for IP. It is a link-state protocol. A link-state protocol makes its routing decisions based on the states of the links that connect source and destination machines. </a:t>
            </a:r>
          </a:p>
          <a:p>
            <a:pPr>
              <a:buFontTx/>
              <a:buChar char="•"/>
            </a:pPr>
            <a:r>
              <a:rPr lang="en-US"/>
              <a:t>The state of a link is a description of that interface and its relationship to its neighboring networking devices. The interface information includes the IPv6 prefix of the interface, the network mask, the type of network it is connected to, the routers connected to that network, and so on. </a:t>
            </a:r>
          </a:p>
          <a:p>
            <a:pPr>
              <a:buFontTx/>
              <a:buChar char="•"/>
            </a:pPr>
            <a:r>
              <a:rPr lang="en-US"/>
              <a:t>This information is propagated in various types of link-state advertisements (LSAs). A router’s collection of LSA data is stored in a link-state database (LSDB). The contents of the database, when subjected to Dijkstra’s algorithm, result in the creation of the OSPF routing table. </a:t>
            </a:r>
          </a:p>
          <a:p>
            <a:pPr>
              <a:buFontTx/>
              <a:buChar char="•"/>
            </a:pPr>
            <a:r>
              <a:rPr lang="en-US"/>
              <a:t>The difference between the database and the routing table is that the database contains a complete collection of raw data; the routing table contains a list of shortest paths to known destinations via specific router interface ports.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6A4AE6-345B-4E17-AAC4-8C4C4BCC3D76}" type="slidenum">
              <a:rPr lang="en-US"/>
              <a:pPr/>
              <a:t>12</a:t>
            </a:fld>
            <a:endParaRPr lang="en-US"/>
          </a:p>
        </p:txBody>
      </p:sp>
      <p:sp>
        <p:nvSpPr>
          <p:cNvPr id="317442" name="Rectangle 2"/>
          <p:cNvSpPr>
            <a:spLocks noChangeAspect="1" noChangeArrowheads="1" noTextEdit="1"/>
          </p:cNvSpPr>
          <p:nvPr>
            <p:ph type="sldImg"/>
          </p:nvPr>
        </p:nvSpPr>
        <p:spPr bwMode="auto">
          <a:xfrm>
            <a:off x="873125" y="244475"/>
            <a:ext cx="5308600" cy="3981450"/>
          </a:xfrm>
          <a:prstGeom prst="rect">
            <a:avLst/>
          </a:prstGeom>
          <a:noFill/>
        </p:spPr>
      </p:sp>
      <p:sp>
        <p:nvSpPr>
          <p:cNvPr id="317443" name="Rectangle 3"/>
          <p:cNvSpPr>
            <a:spLocks noChangeArrowheads="1"/>
          </p:cNvSpPr>
          <p:nvPr>
            <p:ph type="body" idx="1"/>
          </p:nvPr>
        </p:nvSpPr>
        <p:spPr bwMode="auto">
          <a:xfrm>
            <a:off x="0" y="4365625"/>
            <a:ext cx="6997700" cy="4241800"/>
          </a:xfrm>
          <a:prstGeom prst="rect">
            <a:avLst/>
          </a:prstGeom>
          <a:noFill/>
          <a:ln>
            <a:miter lim="800000"/>
            <a:headEnd/>
            <a:tailEnd/>
          </a:ln>
        </p:spPr>
        <p:txBody>
          <a:bodyPr lIns="91494" tIns="45748" rIns="91494" bIns="45748"/>
          <a:lstStyle/>
          <a:p>
            <a:r>
              <a:rPr lang="en-US"/>
              <a:t>Although most of the algorithms of OSPFv2 are the same in OSPFv3, some changes have been made in OSPFv3, particularly to handle the increased address size in IPv6 and the fact that OSPF runs directly over IP. </a:t>
            </a:r>
          </a:p>
          <a:p>
            <a:endParaRPr lang="en-US"/>
          </a:p>
          <a:p>
            <a:r>
              <a:rPr lang="en-US"/>
              <a:t>Other similarities to OSPFv2 include:</a:t>
            </a:r>
          </a:p>
          <a:p>
            <a:pPr>
              <a:buFontTx/>
              <a:buChar char="•"/>
            </a:pPr>
            <a:r>
              <a:rPr lang="en-US"/>
              <a:t>OSPFv3 uses the same basic packet types as OSPFv2, such as hello, database description (DBD) (also called database description packets [DDP]), link-state request (LSR), link-state update (LSU), and LSA.</a:t>
            </a:r>
          </a:p>
          <a:p>
            <a:pPr>
              <a:buFontTx/>
              <a:buChar char="•"/>
            </a:pPr>
            <a:r>
              <a:rPr lang="en-US"/>
              <a:t>Mechanisms for neighbor discovery and adjacency formation are identical.</a:t>
            </a:r>
          </a:p>
          <a:p>
            <a:pPr>
              <a:buFontTx/>
              <a:buChar char="•"/>
            </a:pPr>
            <a:r>
              <a:rPr lang="en-US"/>
              <a:t>Operations of OSPFv3 over the RFC-compliant nonbroadcast multiaccess (NBMA) and point-to-multipoint topology modes are supported. OSPFv3 also supports the other modes from Cisco such as point-to-point and broadcast including the interface.</a:t>
            </a:r>
          </a:p>
          <a:p>
            <a:pPr>
              <a:buFontTx/>
              <a:buChar char="•"/>
            </a:pPr>
            <a:r>
              <a:rPr lang="en-US"/>
              <a:t>LSA flooding and aging are the same for both OSPFv2 and OSPFv3.</a:t>
            </a:r>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80E308-93E7-4C91-9383-BF678D498408}" type="slidenum">
              <a:rPr lang="en-US"/>
              <a:pPr/>
              <a:t>13</a:t>
            </a:fld>
            <a:endParaRPr lang="en-US"/>
          </a:p>
        </p:txBody>
      </p:sp>
      <p:sp>
        <p:nvSpPr>
          <p:cNvPr id="319490" name="Rectangle 2"/>
          <p:cNvSpPr>
            <a:spLocks noChangeAspect="1" noChangeArrowheads="1" noTextEdit="1"/>
          </p:cNvSpPr>
          <p:nvPr>
            <p:ph type="sldImg"/>
          </p:nvPr>
        </p:nvSpPr>
        <p:spPr bwMode="auto">
          <a:xfrm>
            <a:off x="873125" y="244475"/>
            <a:ext cx="5308600" cy="3981450"/>
          </a:xfrm>
          <a:prstGeom prst="rect">
            <a:avLst/>
          </a:prstGeom>
          <a:noFill/>
        </p:spPr>
      </p:sp>
      <p:sp>
        <p:nvSpPr>
          <p:cNvPr id="319491" name="Rectangle 3"/>
          <p:cNvSpPr>
            <a:spLocks noChangeArrowheads="1"/>
          </p:cNvSpPr>
          <p:nvPr>
            <p:ph type="body" idx="1"/>
          </p:nvPr>
        </p:nvSpPr>
        <p:spPr bwMode="auto">
          <a:xfrm>
            <a:off x="0" y="4365625"/>
            <a:ext cx="6997700" cy="4241800"/>
          </a:xfrm>
          <a:prstGeom prst="rect">
            <a:avLst/>
          </a:prstGeom>
          <a:noFill/>
          <a:ln>
            <a:miter lim="800000"/>
            <a:headEnd/>
            <a:tailEnd/>
          </a:ln>
        </p:spPr>
        <p:txBody>
          <a:bodyPr lIns="91494" tIns="45748" rIns="91494" bIns="45748"/>
          <a:lstStyle/>
          <a:p>
            <a:r>
              <a:rPr lang="en-US"/>
              <a:t>Because OSPFv2 is heavily dependent on the IPv4 address for its operation, changes were necessary in the OSPFv3 protocol to support IPv6, as outlined in RFC 2740 </a:t>
            </a:r>
            <a:r>
              <a:rPr lang="en-US" i="1"/>
              <a:t>OSPF for IPv6</a:t>
            </a:r>
            <a:r>
              <a:rPr lang="en-US"/>
              <a:t>. Some of the notable changes include platform-independent implementation, protocol processing per-link rather than per-node processing, explicit support for multiple instances per link, and changes in authentication and packet format.</a:t>
            </a:r>
          </a:p>
          <a:p>
            <a:endParaRPr lang="en-US"/>
          </a:p>
          <a:p>
            <a:r>
              <a:rPr lang="en-US"/>
              <a:t>IPv6 OSPF is now an Internet Engineering Task Force (IETF) proposed standard. Like RIPng, IPv6 OSPFv3 uses IPv6 for transport and uses link-local addresses as source address.</a:t>
            </a:r>
          </a:p>
          <a:p>
            <a:endParaRPr lang="en-US"/>
          </a:p>
          <a:p>
            <a:r>
              <a:rPr lang="en-US"/>
              <a:t>All of OSPF for IPv4 optional capabilities, including on-demand circuit support, not-so-stubby areas (NSSAs), and the extensions to Multicast OSPF (MOSPF), are also supported in OSPF for IPv6.</a:t>
            </a:r>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078F58-B75A-422A-A117-98E9DECF0A04}" type="slidenum">
              <a:rPr lang="en-US"/>
              <a:pPr/>
              <a:t>14</a:t>
            </a:fld>
            <a:endParaRPr lang="en-US"/>
          </a:p>
        </p:txBody>
      </p:sp>
      <p:sp>
        <p:nvSpPr>
          <p:cNvPr id="321538" name="Rectangle 2"/>
          <p:cNvSpPr>
            <a:spLocks noChangeAspect="1" noChangeArrowheads="1" noTextEdit="1"/>
          </p:cNvSpPr>
          <p:nvPr>
            <p:ph type="sldImg"/>
          </p:nvPr>
        </p:nvSpPr>
        <p:spPr bwMode="auto">
          <a:xfrm>
            <a:off x="873125" y="244475"/>
            <a:ext cx="5308600" cy="3981450"/>
          </a:xfrm>
          <a:prstGeom prst="rect">
            <a:avLst/>
          </a:prstGeom>
          <a:noFill/>
        </p:spPr>
      </p:sp>
      <p:sp>
        <p:nvSpPr>
          <p:cNvPr id="321539" name="Rectangle 3"/>
          <p:cNvSpPr>
            <a:spLocks noChangeArrowheads="1"/>
          </p:cNvSpPr>
          <p:nvPr>
            <p:ph type="body" idx="1"/>
          </p:nvPr>
        </p:nvSpPr>
        <p:spPr bwMode="auto">
          <a:xfrm>
            <a:off x="0" y="4365625"/>
            <a:ext cx="6997700" cy="4241800"/>
          </a:xfrm>
          <a:prstGeom prst="rect">
            <a:avLst/>
          </a:prstGeom>
          <a:solidFill>
            <a:srgbClr val="FFFFFF"/>
          </a:solidFill>
          <a:ln>
            <a:solidFill>
              <a:srgbClr val="000000"/>
            </a:solidFill>
            <a:miter lim="800000"/>
            <a:headEnd/>
            <a:tailEnd/>
          </a:ln>
        </p:spPr>
        <p:txBody>
          <a:bodyPr lIns="91494" tIns="45748" rIns="91494" bIns="45748"/>
          <a:lstStyle/>
          <a:p>
            <a:r>
              <a:rPr lang="en-US"/>
              <a:t>OSPFv2 was primarily concerned with the subnet on which it was operating, whereas OSPFv3 is concerned with the links to which the router is connected.</a:t>
            </a:r>
          </a:p>
          <a:p>
            <a:endParaRPr lang="en-US"/>
          </a:p>
          <a:p>
            <a:r>
              <a:rPr lang="en-US"/>
              <a:t>OSPFv2 did not define or allow for multiple instances per link, although similar functionality could be made by other mechanisms such as subinterfaces. OSPFv3 has explicit support for instances through the instance field.</a:t>
            </a:r>
          </a:p>
          <a:p>
            <a:endParaRPr lang="en-US"/>
          </a:p>
          <a:p>
            <a:r>
              <a:rPr lang="en-US"/>
              <a:t>Authentication is no longer part of OSPF; it is now the job of IPv6 to make sure the right level of authentication is in use.</a:t>
            </a:r>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B25628-B049-4964-BEBB-36DBC4BA2483}" type="slidenum">
              <a:rPr lang="en-US"/>
              <a:pPr/>
              <a:t>15</a:t>
            </a:fld>
            <a:endParaRPr lang="en-US"/>
          </a:p>
        </p:txBody>
      </p:sp>
      <p:sp>
        <p:nvSpPr>
          <p:cNvPr id="323586" name="Rectangle 2"/>
          <p:cNvSpPr>
            <a:spLocks noChangeAspect="1" noChangeArrowheads="1" noTextEdit="1"/>
          </p:cNvSpPr>
          <p:nvPr>
            <p:ph type="sldImg"/>
          </p:nvPr>
        </p:nvSpPr>
        <p:spPr bwMode="auto">
          <a:xfrm>
            <a:off x="873125" y="244475"/>
            <a:ext cx="5308600" cy="3981450"/>
          </a:xfrm>
          <a:prstGeom prst="rect">
            <a:avLst/>
          </a:prstGeom>
          <a:noFill/>
        </p:spPr>
      </p:sp>
      <p:sp>
        <p:nvSpPr>
          <p:cNvPr id="323587" name="Rectangle 3"/>
          <p:cNvSpPr>
            <a:spLocks noChangeArrowheads="1"/>
          </p:cNvSpPr>
          <p:nvPr>
            <p:ph type="body" idx="1"/>
          </p:nvPr>
        </p:nvSpPr>
        <p:spPr bwMode="auto">
          <a:xfrm>
            <a:off x="0" y="4365625"/>
            <a:ext cx="6997700" cy="4241800"/>
          </a:xfrm>
          <a:prstGeom prst="rect">
            <a:avLst/>
          </a:prstGeom>
          <a:solidFill>
            <a:srgbClr val="FFFFFF"/>
          </a:solidFill>
          <a:ln>
            <a:solidFill>
              <a:srgbClr val="000000"/>
            </a:solidFill>
            <a:miter lim="800000"/>
            <a:headEnd/>
            <a:tailEnd/>
          </a:ln>
        </p:spPr>
        <p:txBody>
          <a:bodyPr lIns="91494" tIns="45748" rIns="91494" bIns="45748"/>
          <a:lstStyle/>
          <a:p>
            <a:pPr>
              <a:buFontTx/>
              <a:buChar char="•"/>
            </a:pPr>
            <a:r>
              <a:rPr lang="en-US" b="1"/>
              <a:t>OSPFv3 runs over a link: </a:t>
            </a:r>
            <a:r>
              <a:rPr lang="en-US"/>
              <a:t>The </a:t>
            </a:r>
            <a:r>
              <a:rPr lang="en-US" b="1"/>
              <a:t>network</a:t>
            </a:r>
            <a:r>
              <a:rPr lang="en-US"/>
              <a:t> statement in the router subcommand mode of OSPFv2 is replaced by an OSPFv3 command to apply to the interface configuration. It is possible to have multiple instances per link.</a:t>
            </a:r>
            <a:endParaRPr lang="en-US" b="1"/>
          </a:p>
          <a:p>
            <a:pPr>
              <a:buFontTx/>
              <a:buChar char="•"/>
            </a:pPr>
            <a:r>
              <a:rPr lang="en-US" b="1"/>
              <a:t>Link-local address: </a:t>
            </a:r>
            <a:r>
              <a:rPr lang="en-US"/>
              <a:t>OSPFv3 uses IPv6 link-local addresses to identify the OSPFv3 adjacency neighbors </a:t>
            </a:r>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15819D-63DE-48B8-94AE-4C74B0CBF1BA}" type="slidenum">
              <a:rPr lang="en-US"/>
              <a:pPr/>
              <a:t>16</a:t>
            </a:fld>
            <a:endParaRPr lang="en-US"/>
          </a:p>
        </p:txBody>
      </p:sp>
      <p:sp>
        <p:nvSpPr>
          <p:cNvPr id="325634" name="Rectangle 2"/>
          <p:cNvSpPr>
            <a:spLocks noChangeAspect="1" noChangeArrowheads="1" noTextEdit="1"/>
          </p:cNvSpPr>
          <p:nvPr>
            <p:ph type="sldImg"/>
          </p:nvPr>
        </p:nvSpPr>
        <p:spPr bwMode="auto">
          <a:xfrm>
            <a:off x="873125" y="244475"/>
            <a:ext cx="5308600" cy="3981450"/>
          </a:xfrm>
          <a:prstGeom prst="rect">
            <a:avLst/>
          </a:prstGeom>
          <a:noFill/>
        </p:spPr>
      </p:sp>
      <p:sp>
        <p:nvSpPr>
          <p:cNvPr id="325635" name="Rectangle 3"/>
          <p:cNvSpPr>
            <a:spLocks noChangeArrowheads="1"/>
          </p:cNvSpPr>
          <p:nvPr>
            <p:ph type="body" idx="1"/>
          </p:nvPr>
        </p:nvSpPr>
        <p:spPr bwMode="auto">
          <a:xfrm>
            <a:off x="0" y="4365625"/>
            <a:ext cx="6997700" cy="4241800"/>
          </a:xfrm>
          <a:prstGeom prst="rect">
            <a:avLst/>
          </a:prstGeom>
          <a:solidFill>
            <a:srgbClr val="FFFFFF"/>
          </a:solidFill>
          <a:ln>
            <a:solidFill>
              <a:srgbClr val="000000"/>
            </a:solidFill>
            <a:miter lim="800000"/>
            <a:headEnd/>
            <a:tailEnd/>
          </a:ln>
        </p:spPr>
        <p:txBody>
          <a:bodyPr lIns="91494" tIns="45748" rIns="91494" bIns="45748"/>
          <a:lstStyle/>
          <a:p>
            <a:r>
              <a:rPr lang="en-US"/>
              <a:t>IPv6 uses the term “link” to indicate “a communication facility or medium over which nodes can communicate at the link layer.”</a:t>
            </a:r>
          </a:p>
          <a:p>
            <a:endParaRPr lang="en-US"/>
          </a:p>
          <a:p>
            <a:r>
              <a:rPr lang="en-US"/>
              <a:t>Interfaces connect to links. Multiple IP subnets can be assigned to a single link, and two nodes can talk directly over a single link, even if they do not share a common IP subnet (IPv6 prefix). For this reason, OSPF for IPv6 runs per-link instead of the IPv4 behavior of per-IP-subnet. The terms network and subnet used in the IPv4 OSPF specification should generally be replaced by link. Likewise, an OSPF interface now connects to a link instead of an IP subnet, etc.</a:t>
            </a:r>
          </a:p>
          <a:p>
            <a:endParaRPr lang="en-US"/>
          </a:p>
          <a:p>
            <a:r>
              <a:rPr lang="en-US"/>
              <a:t>This change affects the receiving of OSPF protocol packets, and the contents of hello packets and network LSAs.</a:t>
            </a:r>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4EA250-05B7-4172-BAE3-482FBC456146}" type="slidenum">
              <a:rPr lang="en-US"/>
              <a:pPr/>
              <a:t>17</a:t>
            </a:fld>
            <a:endParaRPr lang="en-US"/>
          </a:p>
        </p:txBody>
      </p:sp>
      <p:sp>
        <p:nvSpPr>
          <p:cNvPr id="329730" name="Rectangle 2"/>
          <p:cNvSpPr>
            <a:spLocks noChangeAspect="1" noChangeArrowheads="1" noTextEdit="1"/>
          </p:cNvSpPr>
          <p:nvPr>
            <p:ph type="sldImg"/>
          </p:nvPr>
        </p:nvSpPr>
        <p:spPr bwMode="auto">
          <a:xfrm>
            <a:off x="873125" y="244475"/>
            <a:ext cx="5308600" cy="3981450"/>
          </a:xfrm>
          <a:prstGeom prst="rect">
            <a:avLst/>
          </a:prstGeom>
          <a:noFill/>
        </p:spPr>
      </p:sp>
      <p:sp>
        <p:nvSpPr>
          <p:cNvPr id="329731" name="Rectangle 3"/>
          <p:cNvSpPr>
            <a:spLocks noChangeArrowheads="1"/>
          </p:cNvSpPr>
          <p:nvPr>
            <p:ph type="body" idx="1"/>
          </p:nvPr>
        </p:nvSpPr>
        <p:spPr bwMode="auto">
          <a:xfrm>
            <a:off x="403225" y="4365625"/>
            <a:ext cx="6110288" cy="4241800"/>
          </a:xfrm>
          <a:prstGeom prst="rect">
            <a:avLst/>
          </a:prstGeom>
          <a:solidFill>
            <a:srgbClr val="FFFFFF"/>
          </a:solidFill>
          <a:ln>
            <a:solidFill>
              <a:srgbClr val="000000"/>
            </a:solidFill>
            <a:miter lim="800000"/>
            <a:headEnd/>
            <a:tailEnd/>
          </a:ln>
        </p:spPr>
        <p:txBody>
          <a:bodyPr lIns="91494" tIns="45748" rIns="91494" bIns="45748"/>
          <a:lstStyle/>
          <a:p>
            <a:r>
              <a:rPr lang="en-US"/>
              <a:t>Differences from OSPFv2 include the following:</a:t>
            </a:r>
          </a:p>
          <a:p>
            <a:endParaRPr lang="en-US" b="1"/>
          </a:p>
          <a:p>
            <a:r>
              <a:rPr lang="en-US" b="1"/>
              <a:t>Multicast addresses:</a:t>
            </a:r>
            <a:endParaRPr lang="en-US"/>
          </a:p>
          <a:p>
            <a:pPr lvl="1">
              <a:buFontTx/>
              <a:buChar char="•"/>
            </a:pPr>
            <a:r>
              <a:rPr lang="en-US"/>
              <a:t>FF02::5 – Represents all shortest path first (SPF) routers on the link-local scope, equivalent to 224.0.0.5 in OSPFv2.</a:t>
            </a:r>
          </a:p>
          <a:p>
            <a:pPr lvl="1">
              <a:buFontTx/>
              <a:buChar char="•"/>
            </a:pPr>
            <a:r>
              <a:rPr lang="en-US"/>
              <a:t>FF02::6 – Represents all designated routers (DRs) on the link-local scope, equivalent to 224.0.0.6 in OSPFv2.</a:t>
            </a:r>
            <a:endParaRPr lang="en-US" b="1"/>
          </a:p>
          <a:p>
            <a:r>
              <a:rPr lang="en-US" b="1"/>
              <a:t>Removal of address semantics:</a:t>
            </a:r>
            <a:endParaRPr lang="en-US"/>
          </a:p>
          <a:p>
            <a:pPr lvl="1">
              <a:buFontTx/>
              <a:buChar char="•"/>
            </a:pPr>
            <a:r>
              <a:rPr lang="en-US"/>
              <a:t>IPv6 addresses are no longer present in the OSPF packet header (part of payload information).</a:t>
            </a:r>
          </a:p>
          <a:p>
            <a:pPr lvl="1">
              <a:buFontTx/>
              <a:buChar char="•"/>
            </a:pPr>
            <a:r>
              <a:rPr lang="en-US"/>
              <a:t>Router LSAs and network LSAs do not carry IPv6 addresses.</a:t>
            </a:r>
          </a:p>
          <a:p>
            <a:pPr lvl="1">
              <a:buFontTx/>
              <a:buChar char="•"/>
            </a:pPr>
            <a:r>
              <a:rPr lang="en-US"/>
              <a:t>Router ID, area ID and link-state ID remains at 32 bits.</a:t>
            </a:r>
          </a:p>
          <a:p>
            <a:pPr lvl="1">
              <a:buFontTx/>
              <a:buChar char="•"/>
            </a:pPr>
            <a:r>
              <a:rPr lang="en-US"/>
              <a:t>DR and backup designated router (BDR) are now identified by their router ID and no longer by their IP address.</a:t>
            </a:r>
            <a:endParaRPr lang="en-US" b="1"/>
          </a:p>
          <a:p>
            <a:r>
              <a:rPr lang="en-US" b="1"/>
              <a:t>Security:</a:t>
            </a:r>
            <a:r>
              <a:rPr lang="en-US"/>
              <a:t> </a:t>
            </a:r>
          </a:p>
          <a:p>
            <a:pPr lvl="1">
              <a:buFontTx/>
              <a:buChar char="•"/>
            </a:pPr>
            <a:r>
              <a:rPr lang="en-US"/>
              <a:t>OSPFv3 uses IPv6 Authentication Header (AH) and Encapsulating Security Payload (ESP) extension headers instead of the variety of mechanisms defined in OSPFv2.</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335B81-CEFE-4FA2-8161-6964CC28D442}" type="slidenum">
              <a:rPr lang="en-US"/>
              <a:pPr/>
              <a:t>18</a:t>
            </a:fld>
            <a:endParaRPr lang="en-US"/>
          </a:p>
        </p:txBody>
      </p:sp>
      <p:sp>
        <p:nvSpPr>
          <p:cNvPr id="430082" name="Rectangle 2"/>
          <p:cNvSpPr>
            <a:spLocks noChangeAspect="1" noChangeArrowheads="1" noTextEdit="1"/>
          </p:cNvSpPr>
          <p:nvPr>
            <p:ph type="sldImg"/>
          </p:nvPr>
        </p:nvSpPr>
        <p:spPr bwMode="auto">
          <a:xfrm>
            <a:off x="850900" y="244475"/>
            <a:ext cx="5289550" cy="3967163"/>
          </a:xfrm>
          <a:prstGeom prst="rect">
            <a:avLst/>
          </a:prstGeom>
          <a:noFill/>
        </p:spPr>
      </p:sp>
      <p:sp>
        <p:nvSpPr>
          <p:cNvPr id="430083" name="Rectangle 3"/>
          <p:cNvSpPr>
            <a:spLocks noChangeArrowheads="1"/>
          </p:cNvSpPr>
          <p:nvPr>
            <p:ph type="body" idx="1"/>
          </p:nvPr>
        </p:nvSpPr>
        <p:spPr bwMode="auto">
          <a:xfrm>
            <a:off x="401638" y="4354513"/>
            <a:ext cx="6053137" cy="4230687"/>
          </a:xfrm>
          <a:prstGeom prst="rect">
            <a:avLst/>
          </a:prstGeom>
          <a:solidFill>
            <a:srgbClr val="FFFFFF"/>
          </a:solidFill>
          <a:ln>
            <a:solidFill>
              <a:srgbClr val="000000"/>
            </a:solidFill>
            <a:miter lim="800000"/>
            <a:headEnd/>
            <a:tailEnd/>
          </a:ln>
        </p:spPr>
        <p:txBody>
          <a:bodyPr lIns="92626" tIns="46313" rIns="92626" bIns="46313"/>
          <a:lstStyle/>
          <a:p>
            <a:r>
              <a:rPr lang="en-US"/>
              <a:t>OSPFv3 LSA features include:.</a:t>
            </a:r>
          </a:p>
          <a:p>
            <a:pPr lvl="1">
              <a:buFontTx/>
              <a:buChar char="•"/>
            </a:pPr>
            <a:r>
              <a:rPr lang="en-US"/>
              <a:t>The LSA is composed of a router ID, area ID, and link-state ID. They are each 32 bits and are not derived from an IPv4 address.</a:t>
            </a:r>
          </a:p>
          <a:p>
            <a:pPr lvl="1">
              <a:buFontTx/>
              <a:buChar char="•"/>
            </a:pPr>
            <a:r>
              <a:rPr lang="en-US"/>
              <a:t>Router LSAs and network LSAs contain only 32-bit IDs. They do not contain addresses.</a:t>
            </a:r>
          </a:p>
          <a:p>
            <a:endParaRPr lang="en-US"/>
          </a:p>
          <a:p>
            <a:r>
              <a:rPr lang="en-US"/>
              <a:t>LSAs have flooding scopes that define a diameter that they should be flooded to, as follows:</a:t>
            </a:r>
          </a:p>
          <a:p>
            <a:pPr lvl="1">
              <a:buFontTx/>
              <a:buChar char="•"/>
            </a:pPr>
            <a:r>
              <a:rPr lang="en-US"/>
              <a:t>Link-local (flood all routers on-link)</a:t>
            </a:r>
          </a:p>
          <a:p>
            <a:pPr lvl="1">
              <a:buFontTx/>
              <a:buChar char="•"/>
            </a:pPr>
            <a:r>
              <a:rPr lang="en-US"/>
              <a:t>Area (flood all routers within an OSPF area)</a:t>
            </a:r>
          </a:p>
          <a:p>
            <a:pPr lvl="1">
              <a:buFontTx/>
              <a:buChar char="•"/>
            </a:pPr>
            <a:r>
              <a:rPr lang="en-US"/>
              <a:t>Autonomous system (AS) (flood all routers within the entire OSPF AS)</a:t>
            </a:r>
          </a:p>
          <a:p>
            <a:endParaRPr lang="en-US"/>
          </a:p>
          <a:p>
            <a:r>
              <a:rPr lang="en-US"/>
              <a:t>OSPFv3 supports the forwarding of unknown LSAs based on the flooding scope. This can be useful in an NSSA.</a:t>
            </a:r>
          </a:p>
          <a:p>
            <a:endParaRPr lang="en-US"/>
          </a:p>
          <a:p>
            <a:r>
              <a:rPr lang="en-US"/>
              <a:t>OSPFv3 now takes advantage of IPv6 multicasting, using FF02::5 for all OSPF routers and FF02::6 for the OSPF designated router and the OSPF BDR.</a:t>
            </a:r>
          </a:p>
          <a:p>
            <a:endParaRPr lang="en-US"/>
          </a:p>
          <a:p>
            <a:r>
              <a:rPr lang="en-US"/>
              <a:t>The two renamed LSAs are as follows:</a:t>
            </a:r>
            <a:endParaRPr lang="en-US" b="1"/>
          </a:p>
          <a:p>
            <a:pPr lvl="1">
              <a:buFontTx/>
              <a:buChar char="•"/>
            </a:pPr>
            <a:r>
              <a:rPr lang="en-US" b="1"/>
              <a:t>Interarea prefix LSAs for area border routers (ABRs) (type 3): </a:t>
            </a:r>
            <a:r>
              <a:rPr lang="en-US"/>
              <a:t>Type 3 LSAs advertise internal networks to routers in other areas (interarea routes). Type 3 LSAs may represent a single network or a set of networks summarized into one advertisement. Only ABRs generate summary LSAs. In OSPF for IPv6, addresses for these LSAs are expressed as prefix, prefix length instead of address, mask. The default route is expressed as a prefix with length 0.</a:t>
            </a:r>
            <a:endParaRPr lang="en-US" b="1"/>
          </a:p>
          <a:p>
            <a:pPr lvl="1">
              <a:buFontTx/>
              <a:buChar char="•"/>
            </a:pPr>
            <a:r>
              <a:rPr lang="en-US" b="1"/>
              <a:t>Interarea router LSAs for Autonomous System Boundary Routers (ASBRs) (type 4):</a:t>
            </a:r>
            <a:r>
              <a:rPr lang="en-US"/>
              <a:t> Type 4 LSAs advertise the location of an ASBR. Routers that are trying to reach an external network use these advertisements to determine the best path to the next hop. ASBRs generate type 4 LSAs.</a:t>
            </a:r>
          </a:p>
          <a:p>
            <a:endParaRPr lang="en-US"/>
          </a:p>
          <a:p>
            <a:r>
              <a:rPr lang="en-US"/>
              <a:t>The two new LSAs in IPv6 are as follows:</a:t>
            </a:r>
            <a:endParaRPr lang="en-US" b="1"/>
          </a:p>
          <a:p>
            <a:pPr lvl="1">
              <a:buFontTx/>
              <a:buChar char="•"/>
            </a:pPr>
            <a:r>
              <a:rPr lang="en-US" b="1"/>
              <a:t>Link LSAs (type 8</a:t>
            </a:r>
            <a:r>
              <a:rPr lang="en-US"/>
              <a:t>)</a:t>
            </a:r>
            <a:r>
              <a:rPr lang="en-US" b="1"/>
              <a:t>:</a:t>
            </a:r>
            <a:r>
              <a:rPr lang="en-US"/>
              <a:t> Type 8 LSAs have link-local flooding scope and are never flooded beyond the link with which they are associated. Link LSAs provide the link-local address of the router to all other routers attached to the link, inform other routers attached to the link of a list of IPv6 prefixes to associate with the link, and allow the router to assert a collection of options bits to associate with the network LSA that will be originated for the link.</a:t>
            </a:r>
            <a:endParaRPr lang="en-US" b="1"/>
          </a:p>
          <a:p>
            <a:pPr lvl="1">
              <a:buFontTx/>
              <a:buChar char="•"/>
            </a:pPr>
            <a:r>
              <a:rPr lang="en-US" b="1"/>
              <a:t>Intra-area prefix LSAs (type 9):</a:t>
            </a:r>
            <a:r>
              <a:rPr lang="en-US"/>
              <a:t> A router can originate multiple intra-area prefix LSAs for each router or transit network, each with a unique link-state ID. The link-state ID for each intra-area prefix LSA describes its association to either the router LSA or the network LSA. The link-state ID also contains prefixes for stub and transit networks.</a:t>
            </a:r>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BAEF04-9D03-4F99-9C21-AE02ACEFE5D5}" type="slidenum">
              <a:rPr lang="en-US"/>
              <a:pPr/>
              <a:t>19</a:t>
            </a:fld>
            <a:endParaRPr lang="en-US"/>
          </a:p>
        </p:txBody>
      </p:sp>
      <p:sp>
        <p:nvSpPr>
          <p:cNvPr id="486402" name="Rectangle 2"/>
          <p:cNvSpPr>
            <a:spLocks noRot="1" noChangeArrowheads="1" noTextEdit="1"/>
          </p:cNvSpPr>
          <p:nvPr>
            <p:ph type="sldImg"/>
          </p:nvPr>
        </p:nvSpPr>
        <p:spPr>
          <a:ln/>
        </p:spPr>
      </p:sp>
      <p:sp>
        <p:nvSpPr>
          <p:cNvPr id="486403" name="Rectangle 3"/>
          <p:cNvSpPr>
            <a:spLocks noGrp="1" noChangeArrowheads="1"/>
          </p:cNvSpPr>
          <p:nvPr>
            <p:ph type="body" idx="1"/>
          </p:nvPr>
        </p:nvSpPr>
        <p:spPr/>
        <p:txBody>
          <a:bodyPr/>
          <a:lstStyle/>
          <a:p>
            <a:r>
              <a:rPr lang="en-US"/>
              <a:t>An address prefix occurs in almost all newly defined LSAs. The prefix is represented by the following three fields: Prefix Length, Prefix Options, and Address Prefix. </a:t>
            </a:r>
          </a:p>
          <a:p>
            <a:endParaRPr lang="en-US"/>
          </a:p>
          <a:p>
            <a:pPr>
              <a:buFontTx/>
              <a:buChar char="•"/>
            </a:pPr>
            <a:r>
              <a:rPr lang="en-US"/>
              <a:t>In OSPF for IPv6, addresses for these LSAs are expressed as </a:t>
            </a:r>
            <a:r>
              <a:rPr lang="en-US" i="1"/>
              <a:t>prefix, prefix length</a:t>
            </a:r>
            <a:r>
              <a:rPr lang="en-US"/>
              <a:t> instead of </a:t>
            </a:r>
            <a:r>
              <a:rPr lang="en-US" i="1"/>
              <a:t>address, mask</a:t>
            </a:r>
            <a:r>
              <a:rPr lang="en-US"/>
              <a:t>. </a:t>
            </a:r>
          </a:p>
          <a:p>
            <a:pPr>
              <a:buFontTx/>
              <a:buChar char="•"/>
            </a:pPr>
            <a:r>
              <a:rPr lang="en-US"/>
              <a:t>The default route is expressed as a prefix with length 0. </a:t>
            </a:r>
          </a:p>
          <a:p>
            <a:pPr>
              <a:buFontTx/>
              <a:buChar char="•"/>
            </a:pPr>
            <a:r>
              <a:rPr lang="en-US"/>
              <a:t>Type 3 and type 9 LSAs carry all IPv6 prefix information, which, in IPv4, is included in router LSAs and network LSAs.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D163E9-52D6-4104-A5D2-D404D3D65071}" type="slidenum">
              <a:rPr lang="en-US"/>
              <a:pPr/>
              <a:t>2</a:t>
            </a:fld>
            <a:endParaRPr lang="en-US"/>
          </a:p>
        </p:txBody>
      </p:sp>
      <p:sp>
        <p:nvSpPr>
          <p:cNvPr id="531458" name="Rectangle 2"/>
          <p:cNvSpPr>
            <a:spLocks noRo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6A5B5D-B565-4F02-B989-F140B5A4313C}" type="slidenum">
              <a:rPr lang="en-US"/>
              <a:pPr/>
              <a:t>20</a:t>
            </a:fld>
            <a:endParaRPr lang="en-US"/>
          </a:p>
        </p:txBody>
      </p:sp>
      <p:sp>
        <p:nvSpPr>
          <p:cNvPr id="591874" name="Rectangle 2"/>
          <p:cNvSpPr>
            <a:spLocks noRot="1" noChangeArrowheads="1" noTextEdit="1"/>
          </p:cNvSpPr>
          <p:nvPr>
            <p:ph type="sldImg"/>
          </p:nvPr>
        </p:nvSpPr>
        <p:spPr>
          <a:ln/>
        </p:spPr>
      </p:sp>
      <p:sp>
        <p:nvSpPr>
          <p:cNvPr id="591875" name="Rectangle 3"/>
          <p:cNvSpPr>
            <a:spLocks noGrp="1" noChangeArrowheads="1"/>
          </p:cNvSpPr>
          <p:nvPr>
            <p:ph type="body" idx="1"/>
          </p:nvPr>
        </p:nvSpPr>
        <p:spPr/>
        <p:txBody>
          <a:bodyPr/>
          <a:lstStyle/>
          <a:p>
            <a:pPr>
              <a:buFontTx/>
              <a:buAutoNum type="arabicPeriod"/>
            </a:pPr>
            <a:r>
              <a:rPr lang="en-US"/>
              <a:t> Yes. OSPFv3 &amp; v2 can be run concurrently, because each address family has a separate SPF.</a:t>
            </a:r>
          </a:p>
          <a:p>
            <a:pPr>
              <a:buFontTx/>
              <a:buAutoNum type="arabicPeriod"/>
            </a:pPr>
            <a:r>
              <a:rPr lang="en-US"/>
              <a:t> Neighbor discovery and adjacency formation mechanism are identical. OSPFv3 uses the same basic packet types as OSPFv2. LSA flooding and aging mechanisms are identical.</a:t>
            </a:r>
          </a:p>
          <a:p>
            <a:pPr>
              <a:buFontTx/>
              <a:buAutoNum type="arabicPeriod"/>
            </a:pPr>
            <a:r>
              <a:rPr lang="en-US"/>
              <a:t> OSPFv3 protocol processing per-link, not per-subnet. OSPFv2 was primarily concerned with the subnet on which it was operating, whereas OSPFv3 is concerned with the links to which the router is connected. OSPFv2 did not define or allow for multiple instances per link, although similar functionality could be made by other mechanisms such as subinterfaces. OSPFv3 has explicit support for instances through the instance field.</a:t>
            </a:r>
          </a:p>
          <a:p>
            <a:pPr>
              <a:buFontTx/>
              <a:buAutoNum type="arabicPeriod"/>
            </a:pPr>
            <a:r>
              <a:rPr lang="en-US"/>
              <a:t> Instance ID is a new field that is used to have multiple OSPFv3 protocol instances per link. In order to have two instances talk to each other, they need to have the same instance ID. By default it is 0, and for any additional instance it is increased.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6B8982-60A2-4059-B5B8-E23E6D15A46F}" type="slidenum">
              <a:rPr lang="en-US"/>
              <a:pPr/>
              <a:t>21</a:t>
            </a:fld>
            <a:endParaRPr lang="en-US"/>
          </a:p>
        </p:txBody>
      </p:sp>
      <p:sp>
        <p:nvSpPr>
          <p:cNvPr id="571394" name="Rectangle 2"/>
          <p:cNvSpPr>
            <a:spLocks noRo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919D15-2B36-4DDB-B69F-E4DD5DC29159}" type="slidenum">
              <a:rPr lang="en-US"/>
              <a:pPr/>
              <a:t>22</a:t>
            </a:fld>
            <a:endParaRPr lang="en-US"/>
          </a:p>
        </p:txBody>
      </p:sp>
      <p:sp>
        <p:nvSpPr>
          <p:cNvPr id="533506" name="Rectangle 2"/>
          <p:cNvSpPr>
            <a:spLocks noRot="1" noChangeArrowheads="1" noTextEdit="1"/>
          </p:cNvSpPr>
          <p:nvPr>
            <p:ph type="sldImg"/>
          </p:nvPr>
        </p:nvSpPr>
        <p:spPr>
          <a:ln/>
        </p:spPr>
      </p:sp>
      <p:sp>
        <p:nvSpPr>
          <p:cNvPr id="533507" name="Rectangle 3"/>
          <p:cNvSpPr>
            <a:spLocks noGrp="1" noChangeArrowheads="1"/>
          </p:cNvSpPr>
          <p:nvPr>
            <p:ph type="body" idx="1"/>
          </p:nvPr>
        </p:nvSpPr>
        <p:spPr/>
        <p:txBody>
          <a:bodyPr/>
          <a:lstStyle/>
          <a:p>
            <a:r>
              <a:rPr lang="en-US"/>
              <a:t>OSPFv3 has the following Cisco IOS attributes:</a:t>
            </a:r>
            <a:endParaRPr lang="en-US" b="1"/>
          </a:p>
          <a:p>
            <a:pPr lvl="1">
              <a:buFontTx/>
              <a:buChar char="•"/>
            </a:pPr>
            <a:r>
              <a:rPr lang="en-US" b="1"/>
              <a:t>Network area command:</a:t>
            </a:r>
            <a:r>
              <a:rPr lang="en-US"/>
              <a:t> The way to identify IPv6 networks that are part of the OSPFv3 network is different than with OSPFv2 configuration. The </a:t>
            </a:r>
            <a:r>
              <a:rPr lang="en-US" b="1"/>
              <a:t>network area </a:t>
            </a:r>
            <a:r>
              <a:rPr lang="en-US"/>
              <a:t>command in OSPFv2 is replaced by a configuration in which interfaces are directly configured to specify that IPv6 networks are part of the OSPFv3 network.</a:t>
            </a:r>
            <a:endParaRPr lang="en-US" b="1"/>
          </a:p>
          <a:p>
            <a:pPr lvl="1">
              <a:buFontTx/>
              <a:buChar char="•"/>
            </a:pPr>
            <a:r>
              <a:rPr lang="en-US" b="1"/>
              <a:t>Native IPv6 router mode: </a:t>
            </a:r>
            <a:r>
              <a:rPr lang="en-US"/>
              <a:t>The configuration of OSPFv3 is not a subcommand mode of the </a:t>
            </a:r>
            <a:r>
              <a:rPr lang="en-US" b="1"/>
              <a:t>router ospf</a:t>
            </a:r>
            <a:r>
              <a:rPr lang="en-US"/>
              <a:t> command (as it is in OSPFv2 configuration).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C02146-0963-425D-84DB-2A6A4556D7A9}" type="slidenum">
              <a:rPr lang="en-US"/>
              <a:pPr/>
              <a:t>23</a:t>
            </a:fld>
            <a:endParaRPr lang="en-US"/>
          </a:p>
        </p:txBody>
      </p:sp>
      <p:sp>
        <p:nvSpPr>
          <p:cNvPr id="563202" name="Rectangle 2"/>
          <p:cNvSpPr>
            <a:spLocks noRot="1" noChangeArrowheads="1" noTextEdit="1"/>
          </p:cNvSpPr>
          <p:nvPr>
            <p:ph type="sldImg"/>
          </p:nvPr>
        </p:nvSpPr>
        <p:spPr>
          <a:ln/>
        </p:spPr>
      </p:sp>
      <p:sp>
        <p:nvSpPr>
          <p:cNvPr id="563203" name="Rectangle 3"/>
          <p:cNvSpPr>
            <a:spLocks noGrp="1" noChangeArrowheads="1"/>
          </p:cNvSpPr>
          <p:nvPr>
            <p:ph type="body" idx="1"/>
          </p:nvPr>
        </p:nvSpPr>
        <p:spPr/>
        <p:txBody>
          <a:bodyPr/>
          <a:lstStyle/>
          <a:p>
            <a:r>
              <a:rPr lang="en-US"/>
              <a:t>Routing of IPv6 unicast datagrams is disabled by default. To enable forwarding of IPv6 unicast datagrams, use the </a:t>
            </a:r>
            <a:r>
              <a:rPr lang="en-US" b="1"/>
              <a:t>ipv6 unicast-routing</a:t>
            </a:r>
            <a:r>
              <a:rPr lang="en-US"/>
              <a:t> command in global configuration mode.</a:t>
            </a:r>
          </a:p>
          <a:p>
            <a:endParaRPr lang="en-US"/>
          </a:p>
          <a:p>
            <a:r>
              <a:rPr lang="en-US"/>
              <a:t>Identify an OSPF process on the router using the </a:t>
            </a:r>
            <a:r>
              <a:rPr lang="en-US" b="1"/>
              <a:t>ipv6 router ospf </a:t>
            </a:r>
            <a:r>
              <a:rPr lang="en-US" b="1" i="1"/>
              <a:t>process-id </a:t>
            </a:r>
            <a:r>
              <a:rPr lang="en-US"/>
              <a:t> command in global configuration mode. The process-id is an internal identification. It is locally assigned and can be a positive integer from 1 to 65535. The number used here is the number assigned administratively when enabling the OSPF for IPv6 routing process.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9996F-93DF-4E2B-99E0-1DE8E607D70D}" type="slidenum">
              <a:rPr lang="en-US"/>
              <a:pPr/>
              <a:t>24</a:t>
            </a:fld>
            <a:endParaRPr lang="en-US"/>
          </a:p>
        </p:txBody>
      </p:sp>
      <p:sp>
        <p:nvSpPr>
          <p:cNvPr id="534530" name="Rectangle 2"/>
          <p:cNvSpPr>
            <a:spLocks noRot="1" noChangeArrowheads="1" noTextEdit="1"/>
          </p:cNvSpPr>
          <p:nvPr>
            <p:ph type="sldImg"/>
          </p:nvPr>
        </p:nvSpPr>
        <p:spPr>
          <a:ln/>
        </p:spPr>
      </p:sp>
      <p:sp>
        <p:nvSpPr>
          <p:cNvPr id="534531" name="Rectangle 3"/>
          <p:cNvSpPr>
            <a:spLocks noGrp="1" noChangeArrowheads="1"/>
          </p:cNvSpPr>
          <p:nvPr>
            <p:ph type="body" idx="1"/>
          </p:nvPr>
        </p:nvSpPr>
        <p:spPr/>
        <p:txBody>
          <a:bodyPr/>
          <a:lstStyle/>
          <a:p>
            <a:pPr marL="228600" indent="-228600"/>
            <a:r>
              <a:rPr lang="en-US"/>
              <a:t>This example shows the router commands for enabling OSPF globally:</a:t>
            </a:r>
          </a:p>
          <a:p>
            <a:pPr marL="228600" indent="-228600">
              <a:buFontTx/>
              <a:buAutoNum type="arabicPeriod"/>
            </a:pPr>
            <a:r>
              <a:rPr lang="en-US"/>
              <a:t>The forwarding of IPv6 datagrams is enabled using the unicast-routing command.</a:t>
            </a:r>
          </a:p>
          <a:p>
            <a:pPr marL="228600" indent="-228600">
              <a:buFontTx/>
              <a:buAutoNum type="arabicPeriod"/>
            </a:pPr>
            <a:r>
              <a:rPr lang="en-US"/>
              <a:t>The OSPF process is started with process ID 1.</a:t>
            </a:r>
          </a:p>
          <a:p>
            <a:pPr marL="228600" indent="-228600">
              <a:buFontTx/>
              <a:buAutoNum type="arabicPeriod"/>
            </a:pPr>
            <a:r>
              <a:rPr lang="en-US"/>
              <a:t>The router is given router ID 2.2.2.2</a:t>
            </a:r>
          </a:p>
          <a:p>
            <a:pPr marL="228600" indent="-228600">
              <a:buFontTx/>
              <a:buAutoNum type="arabicPeriod"/>
            </a:pP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4D3E00-CE2A-4B9E-A101-04BC1E05B27A}" type="slidenum">
              <a:rPr lang="en-US"/>
              <a:pPr/>
              <a:t>25</a:t>
            </a:fld>
            <a:endParaRPr lang="en-US"/>
          </a:p>
        </p:txBody>
      </p:sp>
      <p:sp>
        <p:nvSpPr>
          <p:cNvPr id="562178" name="Rectangle 2"/>
          <p:cNvSpPr>
            <a:spLocks noRot="1" noChangeArrowheads="1" noTextEdit="1"/>
          </p:cNvSpPr>
          <p:nvPr>
            <p:ph type="sldImg"/>
          </p:nvPr>
        </p:nvSpPr>
        <p:spPr>
          <a:ln/>
        </p:spPr>
      </p:sp>
      <p:sp>
        <p:nvSpPr>
          <p:cNvPr id="562179" name="Rectangle 3"/>
          <p:cNvSpPr>
            <a:spLocks noGrp="1" noChangeArrowheads="1"/>
          </p:cNvSpPr>
          <p:nvPr>
            <p:ph type="body" idx="1"/>
          </p:nvPr>
        </p:nvSpPr>
        <p:spPr/>
        <p:txBody>
          <a:bodyPr/>
          <a:lstStyle/>
          <a:p>
            <a:pPr marL="228600" indent="-228600"/>
            <a:r>
              <a:rPr lang="en-US"/>
              <a:t>To enable IPv6 for OSPFv3 on an interface:</a:t>
            </a:r>
          </a:p>
          <a:p>
            <a:pPr marL="228600" indent="-228600">
              <a:buFontTx/>
              <a:buAutoNum type="arabicPeriod"/>
            </a:pPr>
            <a:r>
              <a:rPr lang="en-US"/>
              <a:t>Enter interface configuration mode</a:t>
            </a:r>
          </a:p>
          <a:p>
            <a:pPr marL="228600" indent="-228600">
              <a:buFontTx/>
              <a:buAutoNum type="arabicPeriod"/>
            </a:pPr>
            <a:r>
              <a:rPr lang="en-US"/>
              <a:t>Assign an IPv6 address for the interface. This enables IPv6 processing on the interface. The [eui-64] parameter creates an IPv6 address using the interface ID. </a:t>
            </a:r>
            <a:r>
              <a:rPr lang="en-US" sz="900"/>
              <a:t>Configures site-local and global IPv6 addresses with an interface identifier (ID) in the low-order 64 bits of the IPv6 address. Only the 64-bit network prefix for the address needs to be specified; the last 64 bits are automatically computed from the interface ID.</a:t>
            </a:r>
          </a:p>
          <a:p>
            <a:pPr marL="228600" indent="-228600">
              <a:buFontTx/>
              <a:buAutoNum type="arabicPeriod"/>
            </a:pPr>
            <a:r>
              <a:rPr lang="en-US"/>
              <a:t>Enable OSPF for IPv6 on the interface using the </a:t>
            </a:r>
            <a:r>
              <a:rPr lang="en-US" b="1"/>
              <a:t>ipv6 ospf </a:t>
            </a:r>
            <a:r>
              <a:rPr lang="en-US" b="1" i="1"/>
              <a:t>process-id</a:t>
            </a:r>
            <a:r>
              <a:rPr lang="en-US" b="1"/>
              <a:t> area </a:t>
            </a:r>
            <a:r>
              <a:rPr lang="en-US" b="1" i="1"/>
              <a:t>area-id</a:t>
            </a:r>
            <a:r>
              <a:rPr lang="en-US" b="1"/>
              <a:t> [instance </a:t>
            </a:r>
            <a:r>
              <a:rPr lang="en-US" b="1" i="1"/>
              <a:t>instance-id</a:t>
            </a:r>
            <a:r>
              <a:rPr lang="en-US" b="1"/>
              <a:t>] </a:t>
            </a:r>
            <a:r>
              <a:rPr lang="en-US"/>
              <a:t>command. An OSPF instance (also known as an OSPF process) can be considered a logical router running OSPF in a physical router. Use the instance ID to control selection of other routers as your neighbors. You become neighbors only with routers that have the same instance ID.</a:t>
            </a:r>
          </a:p>
          <a:p>
            <a:pPr marL="228600" indent="-228600">
              <a:buFontTx/>
              <a:buAutoNum type="arabicPeriod"/>
            </a:pPr>
            <a:r>
              <a:rPr lang="en-US"/>
              <a:t>To set the router priority, which helps determine the designated router for this network, use the </a:t>
            </a:r>
            <a:r>
              <a:rPr lang="en-US" b="1"/>
              <a:t>ipv6 ospf priority</a:t>
            </a:r>
            <a:r>
              <a:rPr lang="en-US"/>
              <a:t> command. To return to the default value, use the no form of this command.</a:t>
            </a:r>
          </a:p>
          <a:p>
            <a:pPr marL="228600" indent="-228600">
              <a:buFontTx/>
              <a:buAutoNum type="arabicPeriod"/>
            </a:pPr>
            <a:r>
              <a:rPr lang="en-US"/>
              <a:t>To explicitly specify the cost of sending a packet on an interface, use the </a:t>
            </a:r>
            <a:r>
              <a:rPr lang="en-US" b="1"/>
              <a:t>ipv6 ospf cost</a:t>
            </a:r>
            <a:r>
              <a:rPr lang="en-US"/>
              <a:t> command. You can set the metric manually using this command, if you need to change the default.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283053-8B53-4E9F-B271-698690375317}" type="slidenum">
              <a:rPr lang="en-US"/>
              <a:pPr/>
              <a:t>26</a:t>
            </a:fld>
            <a:endParaRPr lang="en-US"/>
          </a:p>
        </p:txBody>
      </p:sp>
      <p:sp>
        <p:nvSpPr>
          <p:cNvPr id="535554" name="Rectangle 2"/>
          <p:cNvSpPr>
            <a:spLocks noRot="1" noChangeArrowheads="1" noTextEdit="1"/>
          </p:cNvSpPr>
          <p:nvPr>
            <p:ph type="sldImg"/>
          </p:nvPr>
        </p:nvSpPr>
        <p:spPr>
          <a:ln/>
        </p:spPr>
      </p:sp>
      <p:sp>
        <p:nvSpPr>
          <p:cNvPr id="535555" name="Rectangle 3"/>
          <p:cNvSpPr>
            <a:spLocks noGrp="1" noChangeArrowheads="1"/>
          </p:cNvSpPr>
          <p:nvPr>
            <p:ph type="body" idx="1"/>
          </p:nvPr>
        </p:nvSpPr>
        <p:spPr/>
        <p:txBody>
          <a:bodyPr/>
          <a:lstStyle/>
          <a:p>
            <a:pPr marL="228600" indent="-228600"/>
            <a:r>
              <a:rPr lang="en-US"/>
              <a:t>This example shows a configuration for IPv6 on the Ethernet 0/0 interface:</a:t>
            </a:r>
          </a:p>
          <a:p>
            <a:pPr marL="228600" indent="-228600">
              <a:buFontTx/>
              <a:buAutoNum type="arabicPeriod"/>
            </a:pPr>
            <a:r>
              <a:rPr lang="en-US"/>
              <a:t>Enter interface configuration mode</a:t>
            </a:r>
          </a:p>
          <a:p>
            <a:pPr marL="228600" indent="-228600">
              <a:buFontTx/>
              <a:buAutoNum type="arabicPeriod"/>
            </a:pPr>
            <a:r>
              <a:rPr lang="en-US"/>
              <a:t>IPv6 address is configured for the interface: </a:t>
            </a:r>
            <a:r>
              <a:rPr lang="en-US" b="1"/>
              <a:t>3FFE:FFFF:1::1/64</a:t>
            </a:r>
            <a:endParaRPr lang="en-US"/>
          </a:p>
          <a:p>
            <a:pPr marL="228600" indent="-228600">
              <a:buFontTx/>
              <a:buAutoNum type="arabicPeriod"/>
            </a:pPr>
            <a:r>
              <a:rPr lang="en-US"/>
              <a:t>OSPF for IPv6 is enabled on the interface for </a:t>
            </a:r>
            <a:r>
              <a:rPr lang="en-US" b="1"/>
              <a:t>OSPF process 1, area 0</a:t>
            </a:r>
            <a:r>
              <a:rPr lang="en-US"/>
              <a:t>. </a:t>
            </a:r>
          </a:p>
          <a:p>
            <a:pPr marL="228600" indent="-228600">
              <a:buFontTx/>
              <a:buAutoNum type="arabicPeriod"/>
            </a:pPr>
            <a:r>
              <a:rPr lang="en-US"/>
              <a:t>The router priority is set to </a:t>
            </a:r>
            <a:r>
              <a:rPr lang="en-US" b="1"/>
              <a:t>20</a:t>
            </a:r>
            <a:r>
              <a:rPr lang="en-US"/>
              <a:t>.</a:t>
            </a:r>
          </a:p>
          <a:p>
            <a:pPr marL="228600" indent="-228600">
              <a:buFontTx/>
              <a:buAutoNum type="arabicPeriod"/>
            </a:pPr>
            <a:r>
              <a:rPr lang="en-US"/>
              <a:t>OSPF cost is set to </a:t>
            </a:r>
            <a:r>
              <a:rPr lang="en-US" b="1"/>
              <a:t>20</a:t>
            </a:r>
            <a:r>
              <a:rPr lang="en-US"/>
              <a:t>.</a:t>
            </a:r>
          </a:p>
          <a:p>
            <a:pPr marL="228600" indent="-228600"/>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ED27-8C6F-4473-BAAD-3CB804B36189}" type="slidenum">
              <a:rPr lang="en-US"/>
              <a:pPr/>
              <a:t>27</a:t>
            </a:fld>
            <a:endParaRPr lang="en-US"/>
          </a:p>
        </p:txBody>
      </p:sp>
      <p:sp>
        <p:nvSpPr>
          <p:cNvPr id="536578" name="Rectangle 2"/>
          <p:cNvSpPr>
            <a:spLocks noRot="1" noChangeArrowheads="1" noTextEdit="1"/>
          </p:cNvSpPr>
          <p:nvPr>
            <p:ph type="sldImg"/>
          </p:nvPr>
        </p:nvSpPr>
        <p:spPr>
          <a:ln/>
        </p:spPr>
      </p:sp>
      <p:sp>
        <p:nvSpPr>
          <p:cNvPr id="536579" name="Rectangle 3"/>
          <p:cNvSpPr>
            <a:spLocks noGrp="1" noChangeArrowheads="1"/>
          </p:cNvSpPr>
          <p:nvPr>
            <p:ph type="body" idx="1"/>
          </p:nvPr>
        </p:nvSpPr>
        <p:spPr/>
        <p:txBody>
          <a:bodyPr/>
          <a:lstStyle/>
          <a:p>
            <a:r>
              <a:rPr lang="en-US" sz="1000"/>
              <a:t>To consolidate and summarize routes at an area boundary use the IPv6 OSPF router command:</a:t>
            </a:r>
          </a:p>
          <a:p>
            <a:r>
              <a:rPr lang="en-US" sz="1000" b="1"/>
              <a:t>	area </a:t>
            </a:r>
            <a:r>
              <a:rPr lang="en-US" sz="1000" i="1"/>
              <a:t>area-id </a:t>
            </a:r>
            <a:r>
              <a:rPr lang="en-US" sz="1000" b="1"/>
              <a:t>range</a:t>
            </a:r>
            <a:r>
              <a:rPr lang="en-US" sz="1000"/>
              <a:t> </a:t>
            </a:r>
            <a:r>
              <a:rPr lang="en-US" sz="1000" i="1"/>
              <a:t>ipv6-prefix/ prefix-length</a:t>
            </a:r>
            <a:r>
              <a:rPr lang="en-US" sz="1000"/>
              <a:t> </a:t>
            </a:r>
            <a:r>
              <a:rPr lang="en-US" sz="1000" b="1"/>
              <a:t>[advertise</a:t>
            </a:r>
            <a:r>
              <a:rPr lang="en-US" sz="1000"/>
              <a:t> </a:t>
            </a:r>
            <a:r>
              <a:rPr lang="en-US" sz="1000" b="1"/>
              <a:t>|</a:t>
            </a:r>
            <a:r>
              <a:rPr lang="en-US" sz="1000"/>
              <a:t> </a:t>
            </a:r>
            <a:r>
              <a:rPr lang="en-US" sz="1000" b="1"/>
              <a:t>not-advertise] [cost</a:t>
            </a:r>
            <a:r>
              <a:rPr lang="en-US" sz="1000"/>
              <a:t> cost</a:t>
            </a:r>
            <a:r>
              <a:rPr lang="en-US" sz="1000" b="1"/>
              <a:t>]</a:t>
            </a:r>
            <a:r>
              <a:rPr lang="en-US" sz="1000"/>
              <a:t>. </a:t>
            </a:r>
          </a:p>
          <a:p>
            <a:r>
              <a:rPr lang="en-US" sz="1000"/>
              <a:t>For example:</a:t>
            </a:r>
          </a:p>
          <a:p>
            <a:pPr lvl="1"/>
            <a:r>
              <a:rPr lang="en-US" sz="1000"/>
              <a:t>Router(config)#ipv6 router ospf 1</a:t>
            </a:r>
          </a:p>
          <a:p>
            <a:pPr lvl="1"/>
            <a:r>
              <a:rPr lang="en-US" sz="1000"/>
              <a:t>Router(config-rtr)#area range 1 2001:0DB8::/48</a:t>
            </a:r>
          </a:p>
          <a:p>
            <a:endParaRPr lang="en-US" sz="1000"/>
          </a:p>
          <a:p>
            <a:r>
              <a:rPr lang="en-US" sz="1000"/>
              <a:t>The cost of the summarized routes will be the highest cost of the routes being summarized. For example, if the following routes are summarized:</a:t>
            </a:r>
          </a:p>
          <a:p>
            <a:pPr lvl="2"/>
            <a:r>
              <a:rPr lang="en-US" sz="1000"/>
              <a:t>OI 2001:0DB8:0:0:7::/64 [110/20]</a:t>
            </a:r>
          </a:p>
          <a:p>
            <a:pPr lvl="2"/>
            <a:r>
              <a:rPr lang="en-US" sz="1000"/>
              <a:t>via FE80::A8BB:CCFF:FE00:6F00, Ethernet0/0</a:t>
            </a:r>
          </a:p>
          <a:p>
            <a:pPr lvl="2"/>
            <a:r>
              <a:rPr lang="en-US" sz="1000"/>
              <a:t>OI 2001:0DB8:0:0:8::/64 [110/100]</a:t>
            </a:r>
          </a:p>
          <a:p>
            <a:pPr lvl="2"/>
            <a:r>
              <a:rPr lang="en-US" sz="1000"/>
              <a:t>via FE80::A8BB:CCFF:FE00:6F00, Ethernet0/0</a:t>
            </a:r>
          </a:p>
          <a:p>
            <a:pPr lvl="2"/>
            <a:r>
              <a:rPr lang="en-US" sz="1000"/>
              <a:t>OI 2001:0DB8:0:0:9::/64 [110/20]</a:t>
            </a:r>
          </a:p>
          <a:p>
            <a:pPr lvl="2"/>
            <a:r>
              <a:rPr lang="en-US" sz="1000"/>
              <a:t>via FE80::A8BB:CCFF:FE00:6F00, Ethernet0/0</a:t>
            </a:r>
          </a:p>
          <a:p>
            <a:endParaRPr lang="en-US" sz="1000"/>
          </a:p>
          <a:p>
            <a:r>
              <a:rPr lang="en-US" sz="1000"/>
              <a:t>They become one summarized route, as follows:</a:t>
            </a:r>
          </a:p>
          <a:p>
            <a:r>
              <a:rPr lang="en-US" sz="1000"/>
              <a:t>	OI 2001:0DB8::/48 [110/100]</a:t>
            </a:r>
          </a:p>
          <a:p>
            <a:r>
              <a:rPr lang="en-US" sz="1000"/>
              <a:t>	via FE80::A8BB:CCFF:FE00:6F00, Ethernet0/0</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A82DD2-F4AF-4306-BEE2-4714535C3A58}" type="slidenum">
              <a:rPr lang="en-US"/>
              <a:pPr/>
              <a:t>28</a:t>
            </a:fld>
            <a:endParaRPr lang="en-US"/>
          </a:p>
        </p:txBody>
      </p:sp>
      <p:sp>
        <p:nvSpPr>
          <p:cNvPr id="333826" name="Rectangle 2050"/>
          <p:cNvSpPr>
            <a:spLocks noChangeAspect="1" noChangeArrowheads="1" noTextEdit="1"/>
          </p:cNvSpPr>
          <p:nvPr>
            <p:ph type="sldImg"/>
          </p:nvPr>
        </p:nvSpPr>
        <p:spPr bwMode="auto">
          <a:xfrm>
            <a:off x="873125" y="244475"/>
            <a:ext cx="5308600" cy="3981450"/>
          </a:xfrm>
          <a:prstGeom prst="rect">
            <a:avLst/>
          </a:prstGeom>
          <a:noFill/>
        </p:spPr>
      </p:sp>
      <p:sp>
        <p:nvSpPr>
          <p:cNvPr id="333827" name="Rectangle 2051"/>
          <p:cNvSpPr>
            <a:spLocks noChangeArrowheads="1"/>
          </p:cNvSpPr>
          <p:nvPr>
            <p:ph type="body" idx="1"/>
          </p:nvPr>
        </p:nvSpPr>
        <p:spPr bwMode="auto">
          <a:xfrm>
            <a:off x="403225" y="4365625"/>
            <a:ext cx="6110288" cy="4241800"/>
          </a:xfrm>
          <a:prstGeom prst="rect">
            <a:avLst/>
          </a:prstGeom>
          <a:solidFill>
            <a:srgbClr val="FFFFFF"/>
          </a:solidFill>
          <a:ln>
            <a:solidFill>
              <a:srgbClr val="000000"/>
            </a:solidFill>
            <a:miter lim="800000"/>
            <a:headEnd/>
            <a:tailEnd/>
          </a:ln>
        </p:spPr>
        <p:txBody>
          <a:bodyPr lIns="91494" tIns="45748" rIns="91494" bIns="45748"/>
          <a:lstStyle/>
          <a:p>
            <a:r>
              <a:rPr lang="en-US"/>
              <a:t>The example shows an OSPF network of two routers, with an area 0 and area 1. </a:t>
            </a:r>
          </a:p>
          <a:p>
            <a:endParaRPr lang="en-US"/>
          </a:p>
          <a:p>
            <a:r>
              <a:rPr lang="en-US"/>
              <a:t>The interface-specific command </a:t>
            </a:r>
            <a:r>
              <a:rPr lang="en-US" b="1"/>
              <a:t>ipv6 ospf 100 area 0</a:t>
            </a:r>
            <a:r>
              <a:rPr lang="en-US"/>
              <a:t> will create the “ipv6 router ospf 100” process dynamically, as will the </a:t>
            </a:r>
            <a:r>
              <a:rPr lang="en-US" b="1"/>
              <a:t>ipv6 ospf 100 area 1 </a:t>
            </a:r>
            <a:r>
              <a:rPr lang="en-US"/>
              <a:t>command.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F230C4-1644-4D35-B298-543CA08865A9}" type="slidenum">
              <a:rPr lang="en-US"/>
              <a:pPr/>
              <a:t>29</a:t>
            </a:fld>
            <a:endParaRPr lang="en-US"/>
          </a:p>
        </p:txBody>
      </p:sp>
      <p:sp>
        <p:nvSpPr>
          <p:cNvPr id="587778" name="Rectangle 2"/>
          <p:cNvSpPr>
            <a:spLocks noRot="1" noChangeArrowheads="1" noTextEdit="1"/>
          </p:cNvSpPr>
          <p:nvPr>
            <p:ph type="sldImg"/>
          </p:nvPr>
        </p:nvSpPr>
        <p:spPr>
          <a:ln/>
        </p:spPr>
      </p:sp>
      <p:sp>
        <p:nvSpPr>
          <p:cNvPr id="587779" name="Rectangle 3"/>
          <p:cNvSpPr>
            <a:spLocks noGrp="1" noChangeArrowheads="1"/>
          </p:cNvSpPr>
          <p:nvPr>
            <p:ph type="body" idx="1"/>
          </p:nvPr>
        </p:nvSpPr>
        <p:spPr/>
        <p:txBody>
          <a:bodyPr/>
          <a:lstStyle/>
          <a:p>
            <a:pPr marL="228600" indent="-228600">
              <a:buFontTx/>
              <a:buAutoNum type="arabicPeriod"/>
            </a:pPr>
            <a:r>
              <a:rPr lang="en-US"/>
              <a:t> The way to identify IPv6 networks that are part of the OSPFv3 network is different than with OSPFv2 configuration. The </a:t>
            </a:r>
            <a:r>
              <a:rPr lang="en-US" b="1"/>
              <a:t>network area </a:t>
            </a:r>
            <a:r>
              <a:rPr lang="en-US"/>
              <a:t>command in OSPFv2 is replaced by a configuration in which interfaces are directly configured to specify that IPv6 networks are part of the OSPFv3 network.</a:t>
            </a:r>
            <a:endParaRPr lang="en-US" b="1"/>
          </a:p>
          <a:p>
            <a:pPr marL="228600" indent="-228600">
              <a:buFontTx/>
              <a:buAutoNum type="arabicPeriod"/>
            </a:pPr>
            <a:r>
              <a:rPr lang="en-US"/>
              <a:t> Routing of IPv6 unicast datagrams is disabled by default.</a:t>
            </a:r>
          </a:p>
          <a:p>
            <a:pPr marL="228600" indent="-228600">
              <a:buFontTx/>
              <a:buAutoNum type="arabicPeriod"/>
            </a:pPr>
            <a:r>
              <a:rPr lang="en-US"/>
              <a:t> To enable forwarding of IPv6 unicast datagrams, use the </a:t>
            </a:r>
            <a:r>
              <a:rPr lang="en-US" b="1"/>
              <a:t>ipv6 unicast-routing</a:t>
            </a:r>
            <a:r>
              <a:rPr lang="en-US"/>
              <a:t> command in global configuration mode.</a:t>
            </a:r>
          </a:p>
          <a:p>
            <a:pPr marL="228600" indent="-228600">
              <a:buFontTx/>
              <a:buAutoNum type="arabicPeriod"/>
            </a:pPr>
            <a:r>
              <a:rPr lang="en-US"/>
              <a:t> Use the instance ID to control selection of other routers as your neighbors. You become neighbors only with routers that have the same instance ID.</a:t>
            </a:r>
          </a:p>
          <a:p>
            <a:pPr marL="228600" indent="-228600">
              <a:buFontTx/>
              <a:buChar char="•"/>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ABB49-919B-43B4-86E0-536EBCCCC410}" type="slidenum">
              <a:rPr lang="en-US"/>
              <a:pPr/>
              <a:t>3</a:t>
            </a:fld>
            <a:endParaRPr lang="en-US"/>
          </a:p>
        </p:txBody>
      </p:sp>
      <p:sp>
        <p:nvSpPr>
          <p:cNvPr id="573442" name="Rectangle 2"/>
          <p:cNvSpPr>
            <a:spLocks noRot="1" noChangeArrowheads="1" noTextEdit="1"/>
          </p:cNvSpPr>
          <p:nvPr>
            <p:ph type="sldImg"/>
          </p:nvPr>
        </p:nvSpPr>
        <p:spPr>
          <a:ln/>
        </p:spPr>
      </p:sp>
      <p:sp>
        <p:nvSpPr>
          <p:cNvPr id="57344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224E68-07D0-4774-A713-2105C71641FC}" type="slidenum">
              <a:rPr lang="en-US"/>
              <a:pPr/>
              <a:t>30</a:t>
            </a:fld>
            <a:endParaRPr lang="en-US"/>
          </a:p>
        </p:txBody>
      </p:sp>
      <p:sp>
        <p:nvSpPr>
          <p:cNvPr id="581634" name="Rectangle 2"/>
          <p:cNvSpPr>
            <a:spLocks noRo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8E4208-2E43-4B80-B747-209EE1873082}" type="slidenum">
              <a:rPr lang="en-US"/>
              <a:pPr/>
              <a:t>31</a:t>
            </a:fld>
            <a:endParaRPr lang="en-US"/>
          </a:p>
        </p:txBody>
      </p:sp>
      <p:sp>
        <p:nvSpPr>
          <p:cNvPr id="335874" name="Rectangle 2"/>
          <p:cNvSpPr>
            <a:spLocks noChangeAspect="1" noChangeArrowheads="1" noTextEdit="1"/>
          </p:cNvSpPr>
          <p:nvPr>
            <p:ph type="sldImg"/>
          </p:nvPr>
        </p:nvSpPr>
        <p:spPr bwMode="auto">
          <a:xfrm>
            <a:off x="873125" y="244475"/>
            <a:ext cx="5308600" cy="3981450"/>
          </a:xfrm>
          <a:prstGeom prst="rect">
            <a:avLst/>
          </a:prstGeom>
          <a:noFill/>
        </p:spPr>
      </p:sp>
      <p:sp>
        <p:nvSpPr>
          <p:cNvPr id="335875" name="Rectangle 3"/>
          <p:cNvSpPr>
            <a:spLocks noChangeArrowheads="1"/>
          </p:cNvSpPr>
          <p:nvPr>
            <p:ph type="body" idx="1"/>
          </p:nvPr>
        </p:nvSpPr>
        <p:spPr bwMode="auto">
          <a:xfrm>
            <a:off x="403225" y="4365625"/>
            <a:ext cx="6110288" cy="4241800"/>
          </a:xfrm>
          <a:prstGeom prst="rect">
            <a:avLst/>
          </a:prstGeom>
          <a:solidFill>
            <a:srgbClr val="FFFFFF"/>
          </a:solidFill>
          <a:ln>
            <a:solidFill>
              <a:srgbClr val="000000"/>
            </a:solidFill>
            <a:miter lim="800000"/>
            <a:headEnd/>
            <a:tailEnd/>
          </a:ln>
        </p:spPr>
        <p:txBody>
          <a:bodyPr lIns="91494" tIns="45748" rIns="91494" bIns="45748"/>
          <a:lstStyle/>
          <a:p>
            <a:r>
              <a:rPr lang="en-US"/>
              <a:t>There are several commonly used OSPFv3 show commands, including the </a:t>
            </a:r>
            <a:r>
              <a:rPr lang="en-US" b="1"/>
              <a:t>show ipv6 ospf</a:t>
            </a:r>
            <a:r>
              <a:rPr lang="en-US"/>
              <a:t> [</a:t>
            </a:r>
            <a:r>
              <a:rPr lang="en-US" i="1"/>
              <a:t>process-id</a:t>
            </a:r>
            <a:r>
              <a:rPr lang="en-US"/>
              <a:t>][</a:t>
            </a:r>
            <a:r>
              <a:rPr lang="en-US" i="1"/>
              <a:t>area-id</a:t>
            </a:r>
            <a:r>
              <a:rPr lang="en-US"/>
              <a:t>] </a:t>
            </a:r>
            <a:r>
              <a:rPr lang="en-US" b="1"/>
              <a:t>interface</a:t>
            </a:r>
            <a:r>
              <a:rPr lang="en-US"/>
              <a:t> [</a:t>
            </a:r>
            <a:r>
              <a:rPr lang="en-US" i="1"/>
              <a:t>interface</a:t>
            </a:r>
            <a:r>
              <a:rPr lang="en-US"/>
              <a:t>] command. This command displays OSPF-related interface information, as displayed in the figure.</a:t>
            </a:r>
          </a:p>
          <a:p>
            <a:endParaRPr lang="en-US"/>
          </a:p>
          <a:p>
            <a:r>
              <a:rPr lang="en-US"/>
              <a:t>The </a:t>
            </a:r>
            <a:r>
              <a:rPr lang="en-US" b="1"/>
              <a:t>clear ipv6 ospf</a:t>
            </a:r>
            <a:r>
              <a:rPr lang="en-US"/>
              <a:t> [ </a:t>
            </a:r>
            <a:r>
              <a:rPr lang="en-US" i="1"/>
              <a:t>process-id</a:t>
            </a:r>
            <a:r>
              <a:rPr lang="en-US"/>
              <a:t>] {</a:t>
            </a:r>
            <a:r>
              <a:rPr lang="en-US" b="1"/>
              <a:t>process</a:t>
            </a:r>
            <a:r>
              <a:rPr lang="en-US"/>
              <a:t> |</a:t>
            </a:r>
            <a:r>
              <a:rPr lang="en-US" b="1"/>
              <a:t>force-spf</a:t>
            </a:r>
            <a:r>
              <a:rPr lang="en-US"/>
              <a:t> | </a:t>
            </a:r>
            <a:r>
              <a:rPr lang="en-US" b="1"/>
              <a:t>redistribution</a:t>
            </a:r>
            <a:r>
              <a:rPr lang="en-US"/>
              <a:t> | </a:t>
            </a:r>
            <a:r>
              <a:rPr lang="en-US" b="1"/>
              <a:t>counters</a:t>
            </a:r>
            <a:r>
              <a:rPr lang="en-US"/>
              <a:t> [</a:t>
            </a:r>
            <a:r>
              <a:rPr lang="en-US" b="1"/>
              <a:t>neighbor</a:t>
            </a:r>
            <a:r>
              <a:rPr lang="en-US"/>
              <a:t>[ </a:t>
            </a:r>
            <a:r>
              <a:rPr lang="en-US" i="1"/>
              <a:t>neighbor-interface</a:t>
            </a:r>
            <a:r>
              <a:rPr lang="en-US"/>
              <a:t> | </a:t>
            </a:r>
            <a:r>
              <a:rPr lang="en-US" i="1"/>
              <a:t>neighbor-id</a:t>
            </a:r>
            <a:r>
              <a:rPr lang="en-US"/>
              <a:t>]]} command triggers SPF recalculation and repopulation of the Routing Information Base (RIB).</a:t>
            </a:r>
          </a:p>
          <a:p>
            <a:endParaRPr lang="en-US"/>
          </a:p>
          <a:p>
            <a:r>
              <a:rPr lang="en-US"/>
              <a:t>Displays information about the OSPF process on this interface:</a:t>
            </a:r>
          </a:p>
          <a:p>
            <a:pPr lvl="1">
              <a:buFontTx/>
              <a:buChar char="•"/>
            </a:pPr>
            <a:r>
              <a:rPr lang="en-US"/>
              <a:t>Status of the physical link and operational status of protocol.</a:t>
            </a:r>
          </a:p>
          <a:p>
            <a:pPr lvl="1">
              <a:buFontTx/>
              <a:buChar char="•"/>
            </a:pPr>
            <a:r>
              <a:rPr lang="en-US"/>
              <a:t>Interface IPv6 address.</a:t>
            </a:r>
          </a:p>
          <a:p>
            <a:pPr lvl="1">
              <a:buFontTx/>
              <a:buChar char="•"/>
            </a:pPr>
            <a:r>
              <a:rPr lang="en-US"/>
              <a:t>The area ID, process ID, instance ID, and router ID of the area from which this route is learned.</a:t>
            </a:r>
          </a:p>
          <a:p>
            <a:pPr lvl="1">
              <a:buFontTx/>
              <a:buChar char="•"/>
            </a:pPr>
            <a:r>
              <a:rPr lang="en-US"/>
              <a:t>Network type and link-state cost.</a:t>
            </a:r>
          </a:p>
          <a:p>
            <a:pPr lvl="1">
              <a:buFontTx/>
              <a:buChar char="•"/>
            </a:pPr>
            <a:r>
              <a:rPr lang="en-US"/>
              <a:t>Transmit delay, interface state, and router priority.</a:t>
            </a:r>
          </a:p>
          <a:p>
            <a:pPr lvl="1">
              <a:buFontTx/>
              <a:buChar char="•"/>
            </a:pPr>
            <a:r>
              <a:rPr lang="en-US"/>
              <a:t>Designated router ID and respective interface IP address.</a:t>
            </a:r>
          </a:p>
          <a:p>
            <a:pPr lvl="1">
              <a:buFontTx/>
              <a:buChar char="•"/>
            </a:pPr>
            <a:r>
              <a:rPr lang="en-US"/>
              <a:t>Backup designated router ID and respective interface IP address.</a:t>
            </a:r>
          </a:p>
          <a:p>
            <a:pPr lvl="1">
              <a:buFontTx/>
              <a:buChar char="•"/>
            </a:pPr>
            <a:r>
              <a:rPr lang="en-US"/>
              <a:t>Configuration of timer intervals.</a:t>
            </a:r>
          </a:p>
          <a:p>
            <a:pPr lvl="1">
              <a:buFontTx/>
              <a:buChar char="•"/>
            </a:pPr>
            <a:r>
              <a:rPr lang="en-US"/>
              <a:t>Number of seconds until the next hello packet is sent out this interface.</a:t>
            </a:r>
          </a:p>
          <a:p>
            <a:pPr lvl="1">
              <a:buFontTx/>
              <a:buChar char="•"/>
            </a:pPr>
            <a:r>
              <a:rPr lang="en-US"/>
              <a:t>Count of network neighbors and list of adjacent neighbors.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67C558-1025-4885-B28E-8AF9956C0E98}" type="slidenum">
              <a:rPr lang="en-US"/>
              <a:pPr/>
              <a:t>32</a:t>
            </a:fld>
            <a:endParaRPr lang="en-US"/>
          </a:p>
        </p:txBody>
      </p:sp>
      <p:sp>
        <p:nvSpPr>
          <p:cNvPr id="537602" name="Rectangle 2"/>
          <p:cNvSpPr>
            <a:spLocks noRot="1" noChangeArrowheads="1" noTextEdit="1"/>
          </p:cNvSpPr>
          <p:nvPr>
            <p:ph type="sldImg"/>
          </p:nvPr>
        </p:nvSpPr>
        <p:spPr>
          <a:ln/>
        </p:spPr>
      </p:sp>
      <p:sp>
        <p:nvSpPr>
          <p:cNvPr id="537603" name="Rectangle 3"/>
          <p:cNvSpPr>
            <a:spLocks noGrp="1" noChangeArrowheads="1"/>
          </p:cNvSpPr>
          <p:nvPr>
            <p:ph type="body" idx="1"/>
          </p:nvPr>
        </p:nvSpPr>
        <p:spPr/>
        <p:txBody>
          <a:bodyPr/>
          <a:lstStyle/>
          <a:p>
            <a:r>
              <a:rPr lang="en-US"/>
              <a:t>Process ID and OSPF router ID.</a:t>
            </a:r>
          </a:p>
          <a:p>
            <a:r>
              <a:rPr lang="en-US"/>
              <a:t>Configured LSA group pacing timer (in seconds).</a:t>
            </a:r>
          </a:p>
          <a:p>
            <a:r>
              <a:rPr lang="en-US"/>
              <a:t>Configured LSA flood pacing timer (in milliseconds).</a:t>
            </a:r>
          </a:p>
          <a:p>
            <a:r>
              <a:rPr lang="en-US"/>
              <a:t>Configured LSA retransmission pacing timer (in milliseconds).</a:t>
            </a:r>
          </a:p>
          <a:p>
            <a:r>
              <a:rPr lang="en-US"/>
              <a:t>Number of areas in router, area addresses, etc.</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DB2FDA-8F18-44F7-A9CC-2727AA3329F3}" type="slidenum">
              <a:rPr lang="en-US"/>
              <a:pPr/>
              <a:t>33</a:t>
            </a:fld>
            <a:endParaRPr lang="en-US"/>
          </a:p>
        </p:txBody>
      </p:sp>
      <p:sp>
        <p:nvSpPr>
          <p:cNvPr id="538626" name="Rectangle 2"/>
          <p:cNvSpPr>
            <a:spLocks noRot="1" noChangeArrowheads="1" noTextEdit="1"/>
          </p:cNvSpPr>
          <p:nvPr>
            <p:ph type="sldImg"/>
          </p:nvPr>
        </p:nvSpPr>
        <p:spPr>
          <a:ln/>
        </p:spPr>
      </p:sp>
      <p:sp>
        <p:nvSpPr>
          <p:cNvPr id="53862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6A2886-8F76-4EB9-913E-49F51E1F7251}" type="slidenum">
              <a:rPr lang="en-US"/>
              <a:pPr/>
              <a:t>34</a:t>
            </a:fld>
            <a:endParaRPr lang="en-US"/>
          </a:p>
        </p:txBody>
      </p:sp>
      <p:sp>
        <p:nvSpPr>
          <p:cNvPr id="337922" name="Rectangle 2"/>
          <p:cNvSpPr>
            <a:spLocks noChangeAspect="1" noChangeArrowheads="1" noTextEdit="1"/>
          </p:cNvSpPr>
          <p:nvPr>
            <p:ph type="sldImg"/>
          </p:nvPr>
        </p:nvSpPr>
        <p:spPr bwMode="auto">
          <a:xfrm>
            <a:off x="873125" y="244475"/>
            <a:ext cx="5308600" cy="3981450"/>
          </a:xfrm>
          <a:prstGeom prst="rect">
            <a:avLst/>
          </a:prstGeom>
          <a:noFill/>
        </p:spPr>
      </p:sp>
      <p:sp>
        <p:nvSpPr>
          <p:cNvPr id="337923" name="Rectangle 3"/>
          <p:cNvSpPr>
            <a:spLocks noChangeArrowheads="1"/>
          </p:cNvSpPr>
          <p:nvPr>
            <p:ph type="body" idx="1"/>
          </p:nvPr>
        </p:nvSpPr>
        <p:spPr bwMode="auto">
          <a:xfrm>
            <a:off x="403225" y="4365625"/>
            <a:ext cx="6110288" cy="4241800"/>
          </a:xfrm>
          <a:prstGeom prst="rect">
            <a:avLst/>
          </a:prstGeom>
          <a:solidFill>
            <a:srgbClr val="FFFFFF"/>
          </a:solidFill>
          <a:ln>
            <a:solidFill>
              <a:srgbClr val="000000"/>
            </a:solidFill>
            <a:miter lim="800000"/>
            <a:headEnd/>
            <a:tailEnd/>
          </a:ln>
        </p:spPr>
        <p:txBody>
          <a:bodyPr lIns="91494" tIns="45748" rIns="91494" bIns="45748"/>
          <a:lstStyle/>
          <a:p>
            <a:r>
              <a:rPr lang="en-US"/>
              <a:t>Some parameters displayed by this command:</a:t>
            </a:r>
          </a:p>
          <a:p>
            <a:pPr lvl="1">
              <a:buFontTx/>
              <a:buChar char="•"/>
            </a:pPr>
            <a:r>
              <a:rPr lang="en-US"/>
              <a:t>Neighbor router ID</a:t>
            </a:r>
          </a:p>
          <a:p>
            <a:pPr lvl="1">
              <a:buFontTx/>
              <a:buChar char="•"/>
            </a:pPr>
            <a:r>
              <a:rPr lang="en-US"/>
              <a:t>Area and interface through which the OSPF neighbor is known</a:t>
            </a:r>
          </a:p>
          <a:p>
            <a:pPr lvl="1">
              <a:buFontTx/>
              <a:buChar char="•"/>
            </a:pPr>
            <a:r>
              <a:rPr lang="en-US"/>
              <a:t>Router priority of the neighbor, neighbor state</a:t>
            </a:r>
          </a:p>
          <a:p>
            <a:pPr lvl="1">
              <a:buFontTx/>
              <a:buChar char="•"/>
            </a:pPr>
            <a:r>
              <a:rPr lang="en-US"/>
              <a:t>OSPF state</a:t>
            </a:r>
          </a:p>
          <a:p>
            <a:pPr lvl="1">
              <a:buFontTx/>
              <a:buChar char="•"/>
            </a:pPr>
            <a:r>
              <a:rPr lang="en-US"/>
              <a:t>Number of state changes since the neighbor was created</a:t>
            </a:r>
          </a:p>
          <a:p>
            <a:pPr lvl="1">
              <a:buFontTx/>
              <a:buChar char="•"/>
            </a:pPr>
            <a:r>
              <a:rPr lang="en-US"/>
              <a:t>Hello packet options field contents</a:t>
            </a:r>
          </a:p>
          <a:p>
            <a:pPr lvl="1">
              <a:buFontTx/>
              <a:buChar char="•"/>
            </a:pPr>
            <a:r>
              <a:rPr lang="en-US"/>
              <a:t>Expected time before Cisco IOS software will declare the neighbor dead</a:t>
            </a:r>
          </a:p>
          <a:p>
            <a:pPr lvl="1">
              <a:buFontTx/>
              <a:buChar char="•"/>
            </a:pPr>
            <a:r>
              <a:rPr lang="en-US"/>
              <a:t>Number of hours:minutes:seconds since the neighbor went into two-way state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DBE5A-05D1-41F1-937C-37677C960912}" type="slidenum">
              <a:rPr lang="en-US"/>
              <a:pPr/>
              <a:t>35</a:t>
            </a:fld>
            <a:endParaRPr lang="en-US"/>
          </a:p>
        </p:txBody>
      </p:sp>
      <p:sp>
        <p:nvSpPr>
          <p:cNvPr id="539650" name="Rectangle 2"/>
          <p:cNvSpPr>
            <a:spLocks noRot="1" noChangeArrowheads="1" noTextEdit="1"/>
          </p:cNvSpPr>
          <p:nvPr>
            <p:ph type="sldImg"/>
          </p:nvPr>
        </p:nvSpPr>
        <p:spPr>
          <a:ln/>
        </p:spPr>
      </p:sp>
      <p:sp>
        <p:nvSpPr>
          <p:cNvPr id="539651" name="Rectangle 3"/>
          <p:cNvSpPr>
            <a:spLocks noGrp="1" noChangeArrowheads="1"/>
          </p:cNvSpPr>
          <p:nvPr>
            <p:ph type="body" idx="1"/>
          </p:nvPr>
        </p:nvSpPr>
        <p:spPr/>
        <p:txBody>
          <a:bodyPr/>
          <a:lstStyle/>
          <a:p>
            <a:r>
              <a:rPr lang="en-US"/>
              <a:t>To display lists of information related to the OSPF database for a specific router, use the </a:t>
            </a:r>
            <a:r>
              <a:rPr lang="en-US" b="1"/>
              <a:t>show ipv6 ospf database </a:t>
            </a:r>
            <a:r>
              <a:rPr lang="en-US"/>
              <a:t>command in EXEC mode. The various forms of this command deliver information about different OSPF link-state advertisements (LSAs).</a:t>
            </a:r>
          </a:p>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55D927-070A-4B03-B3DE-622B87BCFE24}" type="slidenum">
              <a:rPr lang="en-US"/>
              <a:pPr/>
              <a:t>36</a:t>
            </a:fld>
            <a:endParaRPr lang="en-US"/>
          </a:p>
        </p:txBody>
      </p:sp>
      <p:sp>
        <p:nvSpPr>
          <p:cNvPr id="584706" name="Rectangle 2"/>
          <p:cNvSpPr>
            <a:spLocks noRot="1" noChangeArrowheads="1" noTextEdit="1"/>
          </p:cNvSpPr>
          <p:nvPr>
            <p:ph type="sldImg"/>
          </p:nvPr>
        </p:nvSpPr>
        <p:spPr>
          <a:ln/>
        </p:spPr>
      </p:sp>
      <p:sp>
        <p:nvSpPr>
          <p:cNvPr id="584707" name="Rectangle 3"/>
          <p:cNvSpPr>
            <a:spLocks noGrp="1" noChangeArrowheads="1"/>
          </p:cNvSpPr>
          <p:nvPr>
            <p:ph type="body" idx="1"/>
          </p:nvPr>
        </p:nvSpPr>
        <p:spPr/>
        <p:txBody>
          <a:bodyPr/>
          <a:lstStyle/>
          <a:p>
            <a:r>
              <a:rPr lang="en-US"/>
              <a:t>This lab can be performed on NETLAB.</a:t>
            </a:r>
          </a:p>
          <a:p>
            <a:r>
              <a:rPr lang="en-US"/>
              <a:t>This lab was developed for CCNP v5.0 lab bundle.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1811D44B-E3CA-4F41-B878-5991586E6237}" type="slidenum">
              <a:rPr lang="en-US"/>
              <a:pPr/>
              <a:t>37</a:t>
            </a:fld>
            <a:endParaRPr lang="en-US"/>
          </a:p>
        </p:txBody>
      </p:sp>
      <p:sp>
        <p:nvSpPr>
          <p:cNvPr id="482306" name="Rectangle 2"/>
          <p:cNvSpPr>
            <a:spLocks noChangeArrowheads="1"/>
          </p:cNvSpPr>
          <p:nvPr/>
        </p:nvSpPr>
        <p:spPr bwMode="auto">
          <a:xfrm>
            <a:off x="3963988" y="-1588"/>
            <a:ext cx="3036887" cy="466726"/>
          </a:xfrm>
          <a:prstGeom prst="rect">
            <a:avLst/>
          </a:prstGeom>
          <a:noFill/>
          <a:ln w="9525">
            <a:noFill/>
            <a:miter lim="800000"/>
            <a:headEnd/>
            <a:tailEnd/>
          </a:ln>
          <a:effectLst/>
        </p:spPr>
        <p:txBody>
          <a:bodyPr wrap="none" anchor="ctr"/>
          <a:lstStyle/>
          <a:p>
            <a:endParaRPr lang="fr-FR"/>
          </a:p>
        </p:txBody>
      </p:sp>
      <p:sp>
        <p:nvSpPr>
          <p:cNvPr id="482307" name="Rectangle 3"/>
          <p:cNvSpPr>
            <a:spLocks noChangeArrowheads="1"/>
          </p:cNvSpPr>
          <p:nvPr/>
        </p:nvSpPr>
        <p:spPr bwMode="auto">
          <a:xfrm>
            <a:off x="-3175" y="-1588"/>
            <a:ext cx="3033713" cy="466726"/>
          </a:xfrm>
          <a:prstGeom prst="rect">
            <a:avLst/>
          </a:prstGeom>
          <a:noFill/>
          <a:ln w="9525">
            <a:noFill/>
            <a:miter lim="800000"/>
            <a:headEnd/>
            <a:tailEnd/>
          </a:ln>
          <a:effectLst/>
        </p:spPr>
        <p:txBody>
          <a:bodyPr wrap="none" anchor="ctr"/>
          <a:lstStyle/>
          <a:p>
            <a:endParaRPr lang="fr-FR"/>
          </a:p>
        </p:txBody>
      </p:sp>
      <p:sp>
        <p:nvSpPr>
          <p:cNvPr id="482308" name="Rectangle 4"/>
          <p:cNvSpPr>
            <a:spLocks noRot="1" noChangeArrowheads="1" noTextEdit="1"/>
          </p:cNvSpPr>
          <p:nvPr>
            <p:ph type="sldImg"/>
          </p:nvPr>
        </p:nvSpPr>
        <p:spPr>
          <a:xfrm>
            <a:off x="1281113" y="571500"/>
            <a:ext cx="4445000" cy="3333750"/>
          </a:xfrm>
          <a:ln/>
        </p:spPr>
      </p:sp>
      <p:sp>
        <p:nvSpPr>
          <p:cNvPr id="482309" name="Rectangle 5"/>
          <p:cNvSpPr>
            <a:spLocks noGrp="1" noChangeArrowheads="1"/>
          </p:cNvSpPr>
          <p:nvPr>
            <p:ph type="body" idx="1"/>
          </p:nvPr>
        </p:nvSpPr>
        <p:spPr>
          <a:xfrm>
            <a:off x="876300" y="4052888"/>
            <a:ext cx="5265738" cy="4367212"/>
          </a:xfrm>
        </p:spPr>
        <p:txBody>
          <a:bodyPr lIns="91282" tIns="45639" rIns="91282" bIns="45639"/>
          <a:lstStyle/>
          <a:p>
            <a:pPr marL="112713" indent="-112713" defTabSz="1020763"/>
            <a:endParaRPr lang="fr-F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9C3723-DE1E-43A8-8EF8-67A1B5D4963C}" type="slidenum">
              <a:rPr lang="en-US"/>
              <a:pPr/>
              <a:t>38</a:t>
            </a:fld>
            <a:endParaRPr lang="en-US"/>
          </a:p>
        </p:txBody>
      </p:sp>
      <p:sp>
        <p:nvSpPr>
          <p:cNvPr id="568322" name="Rectangle 2"/>
          <p:cNvSpPr>
            <a:spLocks noRo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869BD8-310C-430B-B86E-555F04D6A7E6}" type="slidenum">
              <a:rPr lang="en-US"/>
              <a:pPr/>
              <a:t>39</a:t>
            </a:fld>
            <a:endParaRPr lang="en-US"/>
          </a:p>
        </p:txBody>
      </p:sp>
      <p:sp>
        <p:nvSpPr>
          <p:cNvPr id="589826" name="Rectangle 2"/>
          <p:cNvSpPr>
            <a:spLocks noRo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65A757-2D7C-4DDC-9253-8A87C2FF86D3}" type="slidenum">
              <a:rPr lang="en-US"/>
              <a:pPr/>
              <a:t>4</a:t>
            </a:fld>
            <a:endParaRPr lang="en-US"/>
          </a:p>
        </p:txBody>
      </p:sp>
      <p:sp>
        <p:nvSpPr>
          <p:cNvPr id="283650" name="Rectangle 2"/>
          <p:cNvSpPr>
            <a:spLocks noChangeAspect="1" noChangeArrowheads="1" noTextEdit="1"/>
          </p:cNvSpPr>
          <p:nvPr>
            <p:ph type="sldImg"/>
          </p:nvPr>
        </p:nvSpPr>
        <p:spPr bwMode="auto">
          <a:xfrm>
            <a:off x="876300" y="244475"/>
            <a:ext cx="5307013" cy="3979863"/>
          </a:xfrm>
          <a:prstGeom prst="rect">
            <a:avLst/>
          </a:prstGeom>
          <a:noFill/>
        </p:spPr>
      </p:sp>
      <p:sp>
        <p:nvSpPr>
          <p:cNvPr id="283651" name="Rectangle 3"/>
          <p:cNvSpPr>
            <a:spLocks noChangeArrowheads="1"/>
          </p:cNvSpPr>
          <p:nvPr>
            <p:ph type="body" idx="1"/>
          </p:nvPr>
        </p:nvSpPr>
        <p:spPr bwMode="auto">
          <a:xfrm>
            <a:off x="403225" y="4365625"/>
            <a:ext cx="6110288" cy="4241800"/>
          </a:xfrm>
          <a:prstGeom prst="rect">
            <a:avLst/>
          </a:prstGeom>
          <a:solidFill>
            <a:srgbClr val="FFFFFF"/>
          </a:solidFill>
          <a:ln>
            <a:solidFill>
              <a:srgbClr val="000000"/>
            </a:solidFill>
            <a:miter lim="800000"/>
            <a:headEnd/>
            <a:tailEnd/>
          </a:ln>
        </p:spPr>
        <p:txBody>
          <a:bodyPr/>
          <a:lstStyle/>
          <a:p>
            <a:pPr>
              <a:buFontTx/>
              <a:buChar char="•"/>
            </a:pPr>
            <a:r>
              <a:rPr lang="en-US"/>
              <a:t>Like IP version 4 (IPv4) classless interdomain routing (CIDR), IPv6 uses the same “longest-prefix match” routing. Recent protocol versions handle longer IPv6 addresses and different header structures. Currently the updated routing protocols shown in the figure are available.</a:t>
            </a:r>
          </a:p>
          <a:p>
            <a:pPr>
              <a:buFontTx/>
              <a:buChar char="•"/>
            </a:pPr>
            <a:r>
              <a:rPr lang="en-US"/>
              <a:t>Static routing with IPv6 is used and configured in the same way as with IPv4. There is an IPv6 specific requirement per RFC 2461: a router must be able to determine the link-local address of each of its neighboring routers in order to ensure that the target address of a redirect message identifies the neighbor router by its link-local address. This basically states that it is not recommended to use a global unicast address as a next-hop address with routing.</a:t>
            </a:r>
          </a:p>
          <a:p>
            <a:pPr>
              <a:buFontTx/>
              <a:buChar char="•"/>
            </a:pPr>
            <a:r>
              <a:rPr lang="en-US"/>
              <a:t>The IOS global command for IPv6 is </a:t>
            </a:r>
            <a:r>
              <a:rPr lang="en-US" b="1"/>
              <a:t>ipv6 unicast-routing.</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ADA338-D93F-4866-8F40-B4160689106D}" type="slidenum">
              <a:rPr lang="en-US"/>
              <a:pPr/>
              <a:t>40</a:t>
            </a:fld>
            <a:endParaRPr lang="en-US"/>
          </a:p>
        </p:txBody>
      </p:sp>
      <p:sp>
        <p:nvSpPr>
          <p:cNvPr id="569346" name="Rectangle 2"/>
          <p:cNvSpPr>
            <a:spLocks noRo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0BAC63-4C61-43FC-855D-6B112FB4E004}" type="slidenum">
              <a:rPr lang="en-US"/>
              <a:pPr/>
              <a:t>5</a:t>
            </a:fld>
            <a:endParaRPr lang="en-US"/>
          </a:p>
        </p:txBody>
      </p:sp>
      <p:sp>
        <p:nvSpPr>
          <p:cNvPr id="303106" name="Rectangle 2"/>
          <p:cNvSpPr>
            <a:spLocks noChangeArrowheads="1" noTextEdit="1"/>
          </p:cNvSpPr>
          <p:nvPr>
            <p:ph type="sldImg"/>
          </p:nvPr>
        </p:nvSpPr>
        <p:spPr bwMode="auto">
          <a:xfrm>
            <a:off x="1282700" y="571500"/>
            <a:ext cx="4446588" cy="3335338"/>
          </a:xfrm>
          <a:prstGeom prst="rect">
            <a:avLst/>
          </a:prstGeom>
          <a:solidFill>
            <a:srgbClr val="FFFFFF"/>
          </a:solidFill>
          <a:ln>
            <a:solidFill>
              <a:srgbClr val="000000"/>
            </a:solidFill>
            <a:miter lim="800000"/>
            <a:headEnd/>
            <a:tailEnd/>
          </a:ln>
        </p:spPr>
      </p:sp>
      <p:sp>
        <p:nvSpPr>
          <p:cNvPr id="303107" name="Rectangle 3"/>
          <p:cNvSpPr>
            <a:spLocks noChangeArrowheads="1"/>
          </p:cNvSpPr>
          <p:nvPr>
            <p:ph type="body" idx="1"/>
          </p:nvPr>
        </p:nvSpPr>
        <p:spPr bwMode="auto">
          <a:xfrm>
            <a:off x="876300" y="4052888"/>
            <a:ext cx="5265738" cy="4367212"/>
          </a:xfrm>
          <a:prstGeom prst="rect">
            <a:avLst/>
          </a:prstGeom>
          <a:solidFill>
            <a:srgbClr val="FFFFFF"/>
          </a:solidFill>
          <a:ln>
            <a:solidFill>
              <a:srgbClr val="000000"/>
            </a:solidFill>
            <a:miter lim="800000"/>
            <a:headEnd/>
            <a:tailEnd/>
          </a:ln>
        </p:spPr>
        <p:txBody>
          <a:bodyPr/>
          <a:lstStyle/>
          <a:p>
            <a:r>
              <a:rPr lang="en-US"/>
              <a:t>RIPng (RFC 2080) is referred to as the Routing Information Protocol next generation (RIPng). RIPng is a distance-vector routing protocol with a limit of 15 hops, which uses split-horizon and poison reverse to prevent routing loops. </a:t>
            </a:r>
          </a:p>
          <a:p>
            <a:endParaRPr lang="en-US"/>
          </a:p>
          <a:p>
            <a:r>
              <a:rPr lang="en-US"/>
              <a:t>IPv6 update features include:</a:t>
            </a:r>
          </a:p>
          <a:p>
            <a:pPr>
              <a:buFontTx/>
              <a:buChar char="•"/>
            </a:pPr>
            <a:r>
              <a:rPr lang="en-US"/>
              <a:t>Based on IPv4 Routing Information Protocol version 2 (RIPv2) and similar to RIPv2</a:t>
            </a:r>
          </a:p>
          <a:p>
            <a:pPr>
              <a:buFontTx/>
              <a:buChar char="•"/>
            </a:pPr>
            <a:r>
              <a:rPr lang="en-US"/>
              <a:t>Uses IPv6 for transport</a:t>
            </a:r>
          </a:p>
          <a:p>
            <a:pPr>
              <a:buFontTx/>
              <a:buChar char="•"/>
            </a:pPr>
            <a:r>
              <a:rPr lang="en-US"/>
              <a:t>IPv6 prefix, next-hop IPv6 address</a:t>
            </a:r>
          </a:p>
          <a:p>
            <a:pPr>
              <a:buFontTx/>
              <a:buChar char="•"/>
            </a:pPr>
            <a:r>
              <a:rPr lang="en-US"/>
              <a:t>Uses the multicast group FF02::9, the all-RIP-routers multicast group, as the destination address for RIP updates</a:t>
            </a:r>
          </a:p>
          <a:p>
            <a:pPr>
              <a:buFontTx/>
              <a:buChar char="•"/>
            </a:pPr>
            <a:r>
              <a:rPr lang="en-US"/>
              <a:t>Updates are sent on User Datagram Protocol (UDP) port 521</a:t>
            </a:r>
            <a:endParaRPr lang="fr-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1BC6F-CA82-42F9-B3B8-EFFC203D5027}" type="slidenum">
              <a:rPr lang="en-US"/>
              <a:pPr/>
              <a:t>6</a:t>
            </a:fld>
            <a:endParaRPr lang="en-US"/>
          </a:p>
        </p:txBody>
      </p:sp>
      <p:sp>
        <p:nvSpPr>
          <p:cNvPr id="307202" name="Rectangle 2"/>
          <p:cNvSpPr>
            <a:spLocks noChangeArrowheads="1" noTextEdit="1"/>
          </p:cNvSpPr>
          <p:nvPr>
            <p:ph type="sldImg"/>
          </p:nvPr>
        </p:nvSpPr>
        <p:spPr bwMode="auto">
          <a:xfrm>
            <a:off x="1282700" y="571500"/>
            <a:ext cx="4446588" cy="3335338"/>
          </a:xfrm>
          <a:prstGeom prst="rect">
            <a:avLst/>
          </a:prstGeom>
          <a:solidFill>
            <a:srgbClr val="FFFFFF"/>
          </a:solidFill>
          <a:ln>
            <a:solidFill>
              <a:srgbClr val="000000"/>
            </a:solidFill>
            <a:miter lim="800000"/>
            <a:headEnd/>
            <a:tailEnd/>
          </a:ln>
        </p:spPr>
      </p:sp>
      <p:sp>
        <p:nvSpPr>
          <p:cNvPr id="307203" name="Rectangle 3"/>
          <p:cNvSpPr>
            <a:spLocks noChangeArrowheads="1"/>
          </p:cNvSpPr>
          <p:nvPr>
            <p:ph type="body" idx="1"/>
          </p:nvPr>
        </p:nvSpPr>
        <p:spPr bwMode="auto">
          <a:xfrm>
            <a:off x="876300" y="4052888"/>
            <a:ext cx="5265738" cy="4367212"/>
          </a:xfrm>
          <a:prstGeom prst="rect">
            <a:avLst/>
          </a:prstGeom>
          <a:solidFill>
            <a:srgbClr val="FFFFFF"/>
          </a:solidFill>
          <a:ln>
            <a:solidFill>
              <a:srgbClr val="000000"/>
            </a:solidFill>
            <a:miter lim="800000"/>
            <a:headEnd/>
            <a:tailEnd/>
          </a:ln>
        </p:spPr>
        <p:txBody>
          <a:bodyPr/>
          <a:lstStyle/>
          <a:p>
            <a:r>
              <a:rPr lang="en-US"/>
              <a:t>IS-IS is the same as IPv4 with some extensions added:</a:t>
            </a:r>
          </a:p>
          <a:p>
            <a:pPr lvl="1">
              <a:buFontTx/>
              <a:buChar char="•"/>
            </a:pPr>
            <a:r>
              <a:rPr lang="en-US"/>
              <a:t>Two new Types, Lengths, Values (TLVs)</a:t>
            </a:r>
          </a:p>
          <a:p>
            <a:pPr lvl="1">
              <a:buFontTx/>
              <a:buChar char="•"/>
            </a:pPr>
            <a:r>
              <a:rPr lang="en-US"/>
              <a:t>IPv6 reachability</a:t>
            </a:r>
          </a:p>
          <a:p>
            <a:pPr lvl="1">
              <a:buFontTx/>
              <a:buChar char="•"/>
            </a:pPr>
            <a:r>
              <a:rPr lang="en-US"/>
              <a:t>IPv6 interface address</a:t>
            </a:r>
          </a:p>
          <a:p>
            <a:pPr lvl="1">
              <a:buFontTx/>
              <a:buChar char="•"/>
            </a:pPr>
            <a:r>
              <a:rPr lang="en-US"/>
              <a:t>New protocol ID</a:t>
            </a:r>
            <a:endParaRPr lang="fr-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92C7AD-D02D-4272-A6AD-C5ECF08B0DA0}" type="slidenum">
              <a:rPr lang="en-US"/>
              <a:pPr/>
              <a:t>7</a:t>
            </a:fld>
            <a:endParaRPr lang="en-US"/>
          </a:p>
        </p:txBody>
      </p:sp>
      <p:sp>
        <p:nvSpPr>
          <p:cNvPr id="532482" name="Rectangle 2"/>
          <p:cNvSpPr>
            <a:spLocks noRot="1" noChangeArrowheads="1" noTextEdit="1"/>
          </p:cNvSpPr>
          <p:nvPr>
            <p:ph type="sldImg"/>
          </p:nvPr>
        </p:nvSpPr>
        <p:spPr>
          <a:ln/>
        </p:spPr>
      </p:sp>
      <p:sp>
        <p:nvSpPr>
          <p:cNvPr id="532483" name="Rectangle 3"/>
          <p:cNvSpPr>
            <a:spLocks noGrp="1" noChangeArrowheads="1"/>
          </p:cNvSpPr>
          <p:nvPr>
            <p:ph type="body" idx="1"/>
          </p:nvPr>
        </p:nvSpPr>
        <p:spPr/>
        <p:txBody>
          <a:bodyPr/>
          <a:lstStyle/>
          <a:p>
            <a:r>
              <a:rPr lang="en-US"/>
              <a:t>To make Border Gateway Protocol version 4 (BGP4) available for other network layer protocols, RFC 2858 (which obsoletes RFC 2283) defines multiprotocol extensions for BGP4.</a:t>
            </a:r>
          </a:p>
          <a:p>
            <a:endParaRPr lang="en-US"/>
          </a:p>
          <a:p>
            <a:r>
              <a:rPr lang="en-US"/>
              <a:t>MP-BGP is used to enable BGP4 to carry information of other protocols, for example, Multiprotocol Label Switching (MPLS) and IPv6.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92E613-D6B8-4443-9D1F-43D827EB1A29}" type="slidenum">
              <a:rPr lang="en-US"/>
              <a:pPr/>
              <a:t>8</a:t>
            </a:fld>
            <a:endParaRPr lang="en-US"/>
          </a:p>
        </p:txBody>
      </p:sp>
      <p:sp>
        <p:nvSpPr>
          <p:cNvPr id="305154" name="Rectangle 2"/>
          <p:cNvSpPr>
            <a:spLocks noChangeArrowheads="1" noTextEdit="1"/>
          </p:cNvSpPr>
          <p:nvPr>
            <p:ph type="sldImg"/>
          </p:nvPr>
        </p:nvSpPr>
        <p:spPr bwMode="auto">
          <a:xfrm>
            <a:off x="1282700" y="571500"/>
            <a:ext cx="4446588" cy="3335338"/>
          </a:xfrm>
          <a:prstGeom prst="rect">
            <a:avLst/>
          </a:prstGeom>
          <a:solidFill>
            <a:srgbClr val="FFFFFF"/>
          </a:solidFill>
          <a:ln>
            <a:solidFill>
              <a:srgbClr val="000000"/>
            </a:solidFill>
            <a:miter lim="800000"/>
            <a:headEnd/>
            <a:tailEnd/>
          </a:ln>
        </p:spPr>
      </p:sp>
      <p:sp>
        <p:nvSpPr>
          <p:cNvPr id="305155" name="Rectangle 3"/>
          <p:cNvSpPr>
            <a:spLocks noChangeArrowheads="1"/>
          </p:cNvSpPr>
          <p:nvPr>
            <p:ph type="body" idx="1"/>
          </p:nvPr>
        </p:nvSpPr>
        <p:spPr bwMode="auto">
          <a:xfrm>
            <a:off x="876300" y="4052888"/>
            <a:ext cx="5265738" cy="4367212"/>
          </a:xfrm>
          <a:prstGeom prst="rect">
            <a:avLst/>
          </a:prstGeom>
          <a:solidFill>
            <a:srgbClr val="FFFFFF"/>
          </a:solidFill>
          <a:ln>
            <a:solidFill>
              <a:srgbClr val="000000"/>
            </a:solidFill>
            <a:miter lim="800000"/>
            <a:headEnd/>
            <a:tailEnd/>
          </a:ln>
        </p:spPr>
        <p:txBody>
          <a:bodyPr/>
          <a:lstStyle/>
          <a:p>
            <a:r>
              <a:rPr lang="en-US"/>
              <a:t>The protocol implementation for IPv6 includes:</a:t>
            </a:r>
          </a:p>
          <a:p>
            <a:pPr lvl="1">
              <a:buFontTx/>
              <a:buChar char="•"/>
            </a:pPr>
            <a:r>
              <a:rPr lang="en-US"/>
              <a:t>Based on OSPF version 2 (OSPFv2), with enhancements</a:t>
            </a:r>
          </a:p>
          <a:p>
            <a:pPr lvl="1">
              <a:buFontTx/>
              <a:buChar char="•"/>
            </a:pPr>
            <a:r>
              <a:rPr lang="en-US"/>
              <a:t>Distributes IPv6 prefixes</a:t>
            </a:r>
          </a:p>
          <a:p>
            <a:pPr lvl="1">
              <a:buFontTx/>
              <a:buChar char="•"/>
            </a:pPr>
            <a:r>
              <a:rPr lang="en-US"/>
              <a:t>Runs directly over IPv6</a:t>
            </a:r>
          </a:p>
          <a:p>
            <a:pPr lvl="1">
              <a:buFontTx/>
              <a:buChar char="•"/>
            </a:pPr>
            <a:r>
              <a:rPr lang="en-US"/>
              <a:t>OSPFv3 and OSPFv2 are independent processes, run as “Ships in the night”</a:t>
            </a:r>
          </a:p>
          <a:p>
            <a:endParaRPr lang="en-US"/>
          </a:p>
          <a:p>
            <a:r>
              <a:rPr lang="en-US"/>
              <a:t>This implementation adds these IPv6-specific attributes:</a:t>
            </a:r>
          </a:p>
          <a:p>
            <a:pPr lvl="1">
              <a:buFontTx/>
              <a:buChar char="•"/>
            </a:pPr>
            <a:r>
              <a:rPr lang="en-US"/>
              <a:t>128-bit addresses</a:t>
            </a:r>
          </a:p>
          <a:p>
            <a:pPr lvl="1">
              <a:buFontTx/>
              <a:buChar char="•"/>
            </a:pPr>
            <a:r>
              <a:rPr lang="en-US"/>
              <a:t>Link-local address</a:t>
            </a:r>
          </a:p>
          <a:p>
            <a:pPr lvl="1">
              <a:buFontTx/>
              <a:buChar char="•"/>
            </a:pPr>
            <a:r>
              <a:rPr lang="en-US"/>
              <a:t>Multiple addresses and instances per interface</a:t>
            </a:r>
          </a:p>
          <a:p>
            <a:pPr lvl="1">
              <a:buFontTx/>
              <a:buChar char="•"/>
            </a:pPr>
            <a:r>
              <a:rPr lang="en-US"/>
              <a:t>Authentication (now uses IPsec)</a:t>
            </a:r>
          </a:p>
          <a:p>
            <a:pPr lvl="1">
              <a:buFontTx/>
              <a:buChar char="•"/>
            </a:pPr>
            <a:r>
              <a:rPr lang="en-US"/>
              <a:t>OSPFv3 runs over a link rather than a subnet </a:t>
            </a:r>
            <a:endParaRPr lang="fr-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9C5FD1-E486-40A3-B87D-315D36D54246}" type="slidenum">
              <a:rPr lang="en-US"/>
              <a:pPr/>
              <a:t>9</a:t>
            </a:fld>
            <a:endParaRPr lang="en-US"/>
          </a:p>
        </p:txBody>
      </p:sp>
      <p:sp>
        <p:nvSpPr>
          <p:cNvPr id="585730" name="Rectangle 2"/>
          <p:cNvSpPr>
            <a:spLocks noRot="1" noChangeArrowheads="1" noTextEdit="1"/>
          </p:cNvSpPr>
          <p:nvPr>
            <p:ph type="sldImg"/>
          </p:nvPr>
        </p:nvSpPr>
        <p:spPr>
          <a:ln/>
        </p:spPr>
      </p:sp>
      <p:sp>
        <p:nvSpPr>
          <p:cNvPr id="585731" name="Rectangle 3"/>
          <p:cNvSpPr>
            <a:spLocks noGrp="1" noChangeArrowheads="1"/>
          </p:cNvSpPr>
          <p:nvPr>
            <p:ph type="body" idx="1"/>
          </p:nvPr>
        </p:nvSpPr>
        <p:spPr/>
        <p:txBody>
          <a:bodyPr/>
          <a:lstStyle/>
          <a:p>
            <a:pPr marL="228600" indent="-228600">
              <a:buFontTx/>
              <a:buAutoNum type="arabicPeriod"/>
            </a:pPr>
            <a:r>
              <a:rPr lang="en-US"/>
              <a:t> Use the IOS global command </a:t>
            </a:r>
            <a:r>
              <a:rPr lang="en-US" b="1"/>
              <a:t>ipv6 unicast-routing</a:t>
            </a:r>
            <a:r>
              <a:rPr lang="en-US"/>
              <a:t> to enable IPv6 on the router.</a:t>
            </a:r>
          </a:p>
          <a:p>
            <a:pPr marL="228600" indent="-228600">
              <a:buFontTx/>
              <a:buAutoNum type="arabicPeriod"/>
            </a:pPr>
            <a:r>
              <a:rPr lang="en-US"/>
              <a:t> Like IP version 4 (IPv4) classless interdomain routing (CIDR), IPv6 uses the same “longest-prefix match” routing.</a:t>
            </a:r>
          </a:p>
          <a:p>
            <a:pPr marL="228600" indent="-228600">
              <a:buFontTx/>
              <a:buAutoNum type="arabicPeriod"/>
            </a:pPr>
            <a:r>
              <a:rPr lang="en-US"/>
              <a:t> Uses the multicast group FF02::9, the all-RIP-routers multicast group, as the destination address for RIP updates.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516098" name="Rectangle 2"/>
          <p:cNvSpPr>
            <a:spLocks noChangeArrowheads="1"/>
          </p:cNvSpPr>
          <p:nvPr/>
        </p:nvSpPr>
        <p:spPr bwMode="auto">
          <a:xfrm rot="16200000">
            <a:off x="3200400" y="-1570037"/>
            <a:ext cx="2743200" cy="9144000"/>
          </a:xfrm>
          <a:prstGeom prst="rect">
            <a:avLst/>
          </a:prstGeom>
          <a:solidFill>
            <a:srgbClr val="015F85"/>
          </a:solidFill>
          <a:ln w="9525" algn="ctr">
            <a:noFill/>
            <a:miter lim="800000"/>
            <a:headEnd/>
            <a:tailEnd/>
          </a:ln>
          <a:effectLst/>
        </p:spPr>
        <p:txBody>
          <a:bodyPr wrap="none" lIns="73025" tIns="36512" rIns="73025" bIns="36512" anchor="ctr"/>
          <a:lstStyle/>
          <a:p>
            <a:endParaRPr lang="fr-FR"/>
          </a:p>
        </p:txBody>
      </p:sp>
      <p:sp>
        <p:nvSpPr>
          <p:cNvPr id="516099" name="Rectangle 3"/>
          <p:cNvSpPr>
            <a:spLocks noChangeArrowheads="1"/>
          </p:cNvSpPr>
          <p:nvPr/>
        </p:nvSpPr>
        <p:spPr bwMode="auto">
          <a:xfrm>
            <a:off x="1150938" y="6672263"/>
            <a:ext cx="2022475" cy="188912"/>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pPr>
            <a:r>
              <a:rPr lang="en-US" sz="700">
                <a:solidFill>
                  <a:srgbClr val="D3D3D3"/>
                </a:solidFill>
              </a:rPr>
              <a:t>© 2006 Cisco Systems, Inc. All rights reserved.</a:t>
            </a:r>
          </a:p>
        </p:txBody>
      </p:sp>
      <p:sp>
        <p:nvSpPr>
          <p:cNvPr id="516100" name="Rectangle 4"/>
          <p:cNvSpPr>
            <a:spLocks noChangeArrowheads="1"/>
          </p:cNvSpPr>
          <p:nvPr/>
        </p:nvSpPr>
        <p:spPr bwMode="auto">
          <a:xfrm>
            <a:off x="3173413" y="6672263"/>
            <a:ext cx="877887"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516101" name="Rectangle 5"/>
          <p:cNvSpPr>
            <a:spLocks noChangeArrowheads="1"/>
          </p:cNvSpPr>
          <p:nvPr/>
        </p:nvSpPr>
        <p:spPr bwMode="auto">
          <a:xfrm>
            <a:off x="193675" y="6672263"/>
            <a:ext cx="962025" cy="188912"/>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pPr>
            <a:r>
              <a:rPr lang="en-US" sz="700">
                <a:solidFill>
                  <a:srgbClr val="D3D3D3"/>
                </a:solidFill>
              </a:rPr>
              <a:t>BSCI 8 - 4</a:t>
            </a:r>
          </a:p>
        </p:txBody>
      </p:sp>
      <p:sp>
        <p:nvSpPr>
          <p:cNvPr id="516102"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B2060E7C-CAA1-4D0F-A562-8A5DC735E20E}" type="slidenum">
              <a:rPr lang="en-US" sz="1000">
                <a:solidFill>
                  <a:srgbClr val="D3D3D3"/>
                </a:solidFill>
              </a:rPr>
              <a:pPr algn="r" defTabSz="814388">
                <a:lnSpc>
                  <a:spcPct val="100000"/>
                </a:lnSpc>
              </a:pPr>
              <a:t>‹N°›</a:t>
            </a:fld>
            <a:endParaRPr lang="en-US" sz="1000">
              <a:solidFill>
                <a:srgbClr val="D3D3D3"/>
              </a:solidFill>
            </a:endParaRPr>
          </a:p>
        </p:txBody>
      </p:sp>
      <p:grpSp>
        <p:nvGrpSpPr>
          <p:cNvPr id="516103" name="Group 7"/>
          <p:cNvGrpSpPr>
            <a:grpSpLocks/>
          </p:cNvGrpSpPr>
          <p:nvPr/>
        </p:nvGrpSpPr>
        <p:grpSpPr bwMode="auto">
          <a:xfrm>
            <a:off x="609600" y="525463"/>
            <a:ext cx="1447800" cy="769937"/>
            <a:chOff x="3272" y="1316"/>
            <a:chExt cx="1889" cy="1002"/>
          </a:xfrm>
        </p:grpSpPr>
        <p:sp>
          <p:nvSpPr>
            <p:cNvPr id="516104" name="AutoShape 8"/>
            <p:cNvSpPr>
              <a:spLocks noChangeAspect="1" noChangeArrowheads="1" noTextEdit="1"/>
            </p:cNvSpPr>
            <p:nvPr/>
          </p:nvSpPr>
          <p:spPr bwMode="auto">
            <a:xfrm>
              <a:off x="3272" y="1316"/>
              <a:ext cx="1889" cy="1002"/>
            </a:xfrm>
            <a:prstGeom prst="rect">
              <a:avLst/>
            </a:prstGeom>
            <a:noFill/>
            <a:ln w="9525">
              <a:noFill/>
              <a:miter lim="800000"/>
              <a:headEnd/>
              <a:tailEnd/>
            </a:ln>
          </p:spPr>
          <p:txBody>
            <a:bodyPr/>
            <a:lstStyle/>
            <a:p>
              <a:endParaRPr lang="fr-FR"/>
            </a:p>
          </p:txBody>
        </p:sp>
        <p:sp>
          <p:nvSpPr>
            <p:cNvPr id="516105" name="Rectangle 9"/>
            <p:cNvSpPr>
              <a:spLocks noChangeArrowheads="1"/>
            </p:cNvSpPr>
            <p:nvPr/>
          </p:nvSpPr>
          <p:spPr bwMode="auto">
            <a:xfrm>
              <a:off x="3803" y="1980"/>
              <a:ext cx="86" cy="325"/>
            </a:xfrm>
            <a:prstGeom prst="rect">
              <a:avLst/>
            </a:prstGeom>
            <a:solidFill>
              <a:srgbClr val="B21A1A"/>
            </a:solidFill>
            <a:ln w="9525">
              <a:noFill/>
              <a:miter lim="800000"/>
              <a:headEnd/>
              <a:tailEnd/>
            </a:ln>
          </p:spPr>
          <p:txBody>
            <a:bodyPr/>
            <a:lstStyle/>
            <a:p>
              <a:endParaRPr lang="fr-FR"/>
            </a:p>
          </p:txBody>
        </p:sp>
        <p:sp>
          <p:nvSpPr>
            <p:cNvPr id="516106" name="Freeform 10"/>
            <p:cNvSpPr>
              <a:spLocks/>
            </p:cNvSpPr>
            <p:nvPr/>
          </p:nvSpPr>
          <p:spPr bwMode="auto">
            <a:xfrm>
              <a:off x="4304" y="1971"/>
              <a:ext cx="249" cy="343"/>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w="9525">
              <a:noFill/>
              <a:round/>
              <a:headEnd/>
              <a:tailEnd/>
            </a:ln>
          </p:spPr>
          <p:txBody>
            <a:bodyPr/>
            <a:lstStyle/>
            <a:p>
              <a:endParaRPr lang="fr-FR"/>
            </a:p>
          </p:txBody>
        </p:sp>
        <p:sp>
          <p:nvSpPr>
            <p:cNvPr id="516107" name="Freeform 11"/>
            <p:cNvSpPr>
              <a:spLocks/>
            </p:cNvSpPr>
            <p:nvPr/>
          </p:nvSpPr>
          <p:spPr bwMode="auto">
            <a:xfrm>
              <a:off x="3443" y="1971"/>
              <a:ext cx="249" cy="343"/>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w="9525">
              <a:noFill/>
              <a:round/>
              <a:headEnd/>
              <a:tailEnd/>
            </a:ln>
          </p:spPr>
          <p:txBody>
            <a:bodyPr/>
            <a:lstStyle/>
            <a:p>
              <a:endParaRPr lang="fr-FR"/>
            </a:p>
          </p:txBody>
        </p:sp>
        <p:sp>
          <p:nvSpPr>
            <p:cNvPr id="516108" name="Freeform 12"/>
            <p:cNvSpPr>
              <a:spLocks noEditPoints="1"/>
            </p:cNvSpPr>
            <p:nvPr/>
          </p:nvSpPr>
          <p:spPr bwMode="auto">
            <a:xfrm>
              <a:off x="4643" y="1971"/>
              <a:ext cx="342" cy="343"/>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w="9525">
              <a:noFill/>
              <a:round/>
              <a:headEnd/>
              <a:tailEnd/>
            </a:ln>
          </p:spPr>
          <p:txBody>
            <a:bodyPr/>
            <a:lstStyle/>
            <a:p>
              <a:endParaRPr lang="fr-FR"/>
            </a:p>
          </p:txBody>
        </p:sp>
        <p:sp>
          <p:nvSpPr>
            <p:cNvPr id="516109" name="Freeform 13"/>
            <p:cNvSpPr>
              <a:spLocks/>
            </p:cNvSpPr>
            <p:nvPr/>
          </p:nvSpPr>
          <p:spPr bwMode="auto">
            <a:xfrm>
              <a:off x="4000" y="1971"/>
              <a:ext cx="223" cy="343"/>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w="9525">
              <a:noFill/>
              <a:round/>
              <a:headEnd/>
              <a:tailEnd/>
            </a:ln>
          </p:spPr>
          <p:txBody>
            <a:bodyPr/>
            <a:lstStyle/>
            <a:p>
              <a:endParaRPr lang="fr-FR"/>
            </a:p>
          </p:txBody>
        </p:sp>
        <p:sp>
          <p:nvSpPr>
            <p:cNvPr id="516110" name="Freeform 14"/>
            <p:cNvSpPr>
              <a:spLocks/>
            </p:cNvSpPr>
            <p:nvPr/>
          </p:nvSpPr>
          <p:spPr bwMode="auto">
            <a:xfrm>
              <a:off x="3272" y="1586"/>
              <a:ext cx="81" cy="167"/>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w="9525">
              <a:noFill/>
              <a:round/>
              <a:headEnd/>
              <a:tailEnd/>
            </a:ln>
          </p:spPr>
          <p:txBody>
            <a:bodyPr/>
            <a:lstStyle/>
            <a:p>
              <a:endParaRPr lang="fr-FR"/>
            </a:p>
          </p:txBody>
        </p:sp>
        <p:sp>
          <p:nvSpPr>
            <p:cNvPr id="516111" name="Freeform 15"/>
            <p:cNvSpPr>
              <a:spLocks/>
            </p:cNvSpPr>
            <p:nvPr/>
          </p:nvSpPr>
          <p:spPr bwMode="auto">
            <a:xfrm>
              <a:off x="3499" y="1474"/>
              <a:ext cx="81" cy="279"/>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w="9525">
              <a:noFill/>
              <a:round/>
              <a:headEnd/>
              <a:tailEnd/>
            </a:ln>
          </p:spPr>
          <p:txBody>
            <a:bodyPr/>
            <a:lstStyle/>
            <a:p>
              <a:endParaRPr lang="fr-FR"/>
            </a:p>
          </p:txBody>
        </p:sp>
        <p:sp>
          <p:nvSpPr>
            <p:cNvPr id="516112" name="Freeform 16"/>
            <p:cNvSpPr>
              <a:spLocks/>
            </p:cNvSpPr>
            <p:nvPr/>
          </p:nvSpPr>
          <p:spPr bwMode="auto">
            <a:xfrm>
              <a:off x="3722" y="1320"/>
              <a:ext cx="81" cy="514"/>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w="9525">
              <a:noFill/>
              <a:round/>
              <a:headEnd/>
              <a:tailEnd/>
            </a:ln>
          </p:spPr>
          <p:txBody>
            <a:bodyPr/>
            <a:lstStyle/>
            <a:p>
              <a:endParaRPr lang="fr-FR"/>
            </a:p>
          </p:txBody>
        </p:sp>
        <p:sp>
          <p:nvSpPr>
            <p:cNvPr id="516113" name="Freeform 17"/>
            <p:cNvSpPr>
              <a:spLocks/>
            </p:cNvSpPr>
            <p:nvPr/>
          </p:nvSpPr>
          <p:spPr bwMode="auto">
            <a:xfrm>
              <a:off x="3949" y="1474"/>
              <a:ext cx="81" cy="279"/>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w="9525">
              <a:noFill/>
              <a:round/>
              <a:headEnd/>
              <a:tailEnd/>
            </a:ln>
          </p:spPr>
          <p:txBody>
            <a:bodyPr/>
            <a:lstStyle/>
            <a:p>
              <a:endParaRPr lang="fr-FR"/>
            </a:p>
          </p:txBody>
        </p:sp>
        <p:sp>
          <p:nvSpPr>
            <p:cNvPr id="516114" name="Freeform 18"/>
            <p:cNvSpPr>
              <a:spLocks/>
            </p:cNvSpPr>
            <p:nvPr/>
          </p:nvSpPr>
          <p:spPr bwMode="auto">
            <a:xfrm>
              <a:off x="4171" y="1586"/>
              <a:ext cx="86" cy="167"/>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w="9525">
              <a:noFill/>
              <a:round/>
              <a:headEnd/>
              <a:tailEnd/>
            </a:ln>
          </p:spPr>
          <p:txBody>
            <a:bodyPr/>
            <a:lstStyle/>
            <a:p>
              <a:endParaRPr lang="fr-FR"/>
            </a:p>
          </p:txBody>
        </p:sp>
        <p:sp>
          <p:nvSpPr>
            <p:cNvPr id="516115" name="Freeform 19"/>
            <p:cNvSpPr>
              <a:spLocks/>
            </p:cNvSpPr>
            <p:nvPr/>
          </p:nvSpPr>
          <p:spPr bwMode="auto">
            <a:xfrm>
              <a:off x="4398" y="1474"/>
              <a:ext cx="82" cy="279"/>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w="9525">
              <a:noFill/>
              <a:round/>
              <a:headEnd/>
              <a:tailEnd/>
            </a:ln>
          </p:spPr>
          <p:txBody>
            <a:bodyPr/>
            <a:lstStyle/>
            <a:p>
              <a:endParaRPr lang="fr-FR"/>
            </a:p>
          </p:txBody>
        </p:sp>
        <p:sp>
          <p:nvSpPr>
            <p:cNvPr id="516116" name="Freeform 20"/>
            <p:cNvSpPr>
              <a:spLocks/>
            </p:cNvSpPr>
            <p:nvPr/>
          </p:nvSpPr>
          <p:spPr bwMode="auto">
            <a:xfrm>
              <a:off x="4625" y="1320"/>
              <a:ext cx="82" cy="514"/>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w="9525">
              <a:noFill/>
              <a:round/>
              <a:headEnd/>
              <a:tailEnd/>
            </a:ln>
          </p:spPr>
          <p:txBody>
            <a:bodyPr/>
            <a:lstStyle/>
            <a:p>
              <a:endParaRPr lang="fr-FR"/>
            </a:p>
          </p:txBody>
        </p:sp>
        <p:sp>
          <p:nvSpPr>
            <p:cNvPr id="516117" name="Freeform 21"/>
            <p:cNvSpPr>
              <a:spLocks/>
            </p:cNvSpPr>
            <p:nvPr/>
          </p:nvSpPr>
          <p:spPr bwMode="auto">
            <a:xfrm>
              <a:off x="4848" y="1474"/>
              <a:ext cx="82" cy="279"/>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w="9525">
              <a:noFill/>
              <a:round/>
              <a:headEnd/>
              <a:tailEnd/>
            </a:ln>
          </p:spPr>
          <p:txBody>
            <a:bodyPr/>
            <a:lstStyle/>
            <a:p>
              <a:endParaRPr lang="fr-FR"/>
            </a:p>
          </p:txBody>
        </p:sp>
        <p:sp>
          <p:nvSpPr>
            <p:cNvPr id="516118" name="Freeform 22"/>
            <p:cNvSpPr>
              <a:spLocks/>
            </p:cNvSpPr>
            <p:nvPr/>
          </p:nvSpPr>
          <p:spPr bwMode="auto">
            <a:xfrm>
              <a:off x="5075" y="1586"/>
              <a:ext cx="82" cy="167"/>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w="9525">
              <a:noFill/>
              <a:round/>
              <a:headEnd/>
              <a:tailEnd/>
            </a:ln>
          </p:spPr>
          <p:txBody>
            <a:bodyPr/>
            <a:lstStyle/>
            <a:p>
              <a:endParaRPr lang="fr-FR"/>
            </a:p>
          </p:txBody>
        </p:sp>
      </p:grpSp>
      <p:sp>
        <p:nvSpPr>
          <p:cNvPr id="516119" name="Rectangle 23"/>
          <p:cNvSpPr>
            <a:spLocks noGrp="1" noChangeArrowheads="1"/>
          </p:cNvSpPr>
          <p:nvPr>
            <p:ph type="ctrTitle"/>
          </p:nvPr>
        </p:nvSpPr>
        <p:spPr bwMode="white">
          <a:xfrm>
            <a:off x="650875" y="2676525"/>
            <a:ext cx="3768725" cy="830263"/>
          </a:xfrm>
          <a:ln/>
        </p:spPr>
        <p:txBody>
          <a:bodyPr anchor="ctr"/>
          <a:lstStyle>
            <a:lvl1pPr>
              <a:defRPr sz="3000" b="0">
                <a:solidFill>
                  <a:srgbClr val="FFFFFF"/>
                </a:solidFill>
              </a:defRPr>
            </a:lvl1pPr>
          </a:lstStyle>
          <a:p>
            <a:r>
              <a:rPr lang="en-US"/>
              <a:t>Click To Edit Master Title Style</a:t>
            </a:r>
          </a:p>
        </p:txBody>
      </p:sp>
      <p:sp>
        <p:nvSpPr>
          <p:cNvPr id="516120" name="Rectangle 24"/>
          <p:cNvSpPr>
            <a:spLocks noGrp="1" noChangeArrowheads="1"/>
          </p:cNvSpPr>
          <p:nvPr>
            <p:ph type="subTitle" idx="1"/>
          </p:nvPr>
        </p:nvSpPr>
        <p:spPr>
          <a:xfrm>
            <a:off x="650875" y="4733925"/>
            <a:ext cx="6940550" cy="419100"/>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pic>
        <p:nvPicPr>
          <p:cNvPr id="516121" name="Picture 25" descr="MAE17639"/>
          <p:cNvPicPr>
            <a:picLocks noChangeAspect="1" noChangeArrowheads="1"/>
          </p:cNvPicPr>
          <p:nvPr/>
        </p:nvPicPr>
        <p:blipFill>
          <a:blip r:embed="rId2" cstate="print"/>
          <a:srcRect/>
          <a:stretch>
            <a:fillRect/>
          </a:stretch>
        </p:blipFill>
        <p:spPr bwMode="auto">
          <a:xfrm>
            <a:off x="4573588" y="1630363"/>
            <a:ext cx="4570412" cy="2743200"/>
          </a:xfrm>
          <a:prstGeom prst="rect">
            <a:avLst/>
          </a:prstGeom>
          <a:noFill/>
        </p:spPr>
      </p:pic>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65925" y="457200"/>
            <a:ext cx="2035175" cy="489585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55638" y="457200"/>
            <a:ext cx="5957887" cy="48958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re. Texte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655638" y="457200"/>
            <a:ext cx="8145462" cy="838200"/>
          </a:xfrm>
        </p:spPr>
        <p:txBody>
          <a:bodyPr/>
          <a:lstStyle/>
          <a:p>
            <a:r>
              <a:rPr lang="fr-FR" smtClean="0"/>
              <a:t>Cliquez pour modifier le style du titre</a:t>
            </a:r>
            <a:endParaRPr lang="fr-FR"/>
          </a:p>
        </p:txBody>
      </p:sp>
      <p:sp>
        <p:nvSpPr>
          <p:cNvPr id="3" name="Espace réservé du texte 2"/>
          <p:cNvSpPr>
            <a:spLocks noGrp="1"/>
          </p:cNvSpPr>
          <p:nvPr>
            <p:ph type="body" sz="half" idx="1"/>
          </p:nvPr>
        </p:nvSpPr>
        <p:spPr>
          <a:xfrm>
            <a:off x="655638" y="1781175"/>
            <a:ext cx="3894137" cy="357187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quarter" idx="2"/>
          </p:nvPr>
        </p:nvSpPr>
        <p:spPr>
          <a:xfrm>
            <a:off x="4702175" y="1781175"/>
            <a:ext cx="3894138" cy="17097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contenu 4"/>
          <p:cNvSpPr>
            <a:spLocks noGrp="1"/>
          </p:cNvSpPr>
          <p:nvPr>
            <p:ph sz="quarter" idx="3"/>
          </p:nvPr>
        </p:nvSpPr>
        <p:spPr>
          <a:xfrm>
            <a:off x="4702175" y="3643313"/>
            <a:ext cx="3894138" cy="1709737"/>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655638" y="457200"/>
            <a:ext cx="8145462" cy="838200"/>
          </a:xfrm>
        </p:spPr>
        <p:txBody>
          <a:bodyPr/>
          <a:lstStyle/>
          <a:p>
            <a:r>
              <a:rPr lang="fr-FR" smtClean="0"/>
              <a:t>Cliquez pour modifier le style du titre</a:t>
            </a:r>
            <a:endParaRPr lang="fr-FR"/>
          </a:p>
        </p:txBody>
      </p:sp>
      <p:sp>
        <p:nvSpPr>
          <p:cNvPr id="3" name="Espace réservé du tableau 2"/>
          <p:cNvSpPr>
            <a:spLocks noGrp="1"/>
          </p:cNvSpPr>
          <p:nvPr>
            <p:ph type="tbl" idx="1"/>
          </p:nvPr>
        </p:nvSpPr>
        <p:spPr>
          <a:xfrm>
            <a:off x="655638" y="1781175"/>
            <a:ext cx="7940675" cy="3571875"/>
          </a:xfrm>
        </p:spPr>
        <p:txBody>
          <a:bodyPr/>
          <a:lstStyle/>
          <a:p>
            <a:endParaRPr lang="fr-F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39763" y="3390900"/>
            <a:ext cx="3894137"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86300" y="3390900"/>
            <a:ext cx="3894138"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96063" y="1312863"/>
            <a:ext cx="1984375" cy="39338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39763" y="1312863"/>
            <a:ext cx="5803900" cy="39338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55638" y="1781175"/>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702175" y="1781175"/>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bwMode="auto">
          <a:xfrm>
            <a:off x="655638" y="457200"/>
            <a:ext cx="8145462" cy="838200"/>
          </a:xfrm>
          <a:prstGeom prst="rect">
            <a:avLst/>
          </a:prstGeom>
          <a:noFill/>
          <a:ln w="9525" algn="ctr">
            <a:noFill/>
            <a:miter lim="800000"/>
            <a:headEnd/>
            <a:tailEnd/>
          </a:ln>
          <a:effec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515076" name="Rectangle 4"/>
          <p:cNvSpPr>
            <a:spLocks noChangeArrowheads="1"/>
          </p:cNvSpPr>
          <p:nvPr/>
        </p:nvSpPr>
        <p:spPr bwMode="auto">
          <a:xfrm>
            <a:off x="0" y="0"/>
            <a:ext cx="9144000" cy="177800"/>
          </a:xfrm>
          <a:prstGeom prst="rect">
            <a:avLst/>
          </a:prstGeom>
          <a:solidFill>
            <a:srgbClr val="015F85"/>
          </a:solidFill>
          <a:ln w="25400" algn="ctr">
            <a:noFill/>
            <a:miter lim="800000"/>
            <a:headEnd/>
            <a:tailEnd/>
          </a:ln>
          <a:effectLst/>
        </p:spPr>
        <p:txBody>
          <a:bodyPr wrap="none" anchor="ctr"/>
          <a:lstStyle/>
          <a:p>
            <a:endParaRPr lang="fr-FR"/>
          </a:p>
        </p:txBody>
      </p:sp>
      <p:sp>
        <p:nvSpPr>
          <p:cNvPr id="515077" name="Rectangle 5"/>
          <p:cNvSpPr>
            <a:spLocks noChangeArrowheads="1"/>
          </p:cNvSpPr>
          <p:nvPr/>
        </p:nvSpPr>
        <p:spPr bwMode="auto">
          <a:xfrm>
            <a:off x="1150938" y="6672263"/>
            <a:ext cx="2022475" cy="188912"/>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pPr>
            <a:r>
              <a:rPr lang="en-US" sz="700">
                <a:solidFill>
                  <a:srgbClr val="D3D3D3"/>
                </a:solidFill>
              </a:rPr>
              <a:t>© 2006 Cisco Systems, Inc. All rights reserved.</a:t>
            </a:r>
          </a:p>
        </p:txBody>
      </p:sp>
      <p:sp>
        <p:nvSpPr>
          <p:cNvPr id="515078" name="Rectangle 6"/>
          <p:cNvSpPr>
            <a:spLocks noChangeArrowheads="1"/>
          </p:cNvSpPr>
          <p:nvPr/>
        </p:nvSpPr>
        <p:spPr bwMode="auto">
          <a:xfrm>
            <a:off x="3173413" y="6672263"/>
            <a:ext cx="877887"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515079" name="Rectangle 7"/>
          <p:cNvSpPr>
            <a:spLocks noChangeArrowheads="1"/>
          </p:cNvSpPr>
          <p:nvPr/>
        </p:nvSpPr>
        <p:spPr bwMode="auto">
          <a:xfrm>
            <a:off x="193675" y="6672263"/>
            <a:ext cx="962025" cy="188912"/>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pPr>
            <a:r>
              <a:rPr lang="en-US" sz="700">
                <a:solidFill>
                  <a:srgbClr val="D3D3D3"/>
                </a:solidFill>
              </a:rPr>
              <a:t>BSCI 8 - 4</a:t>
            </a:r>
          </a:p>
        </p:txBody>
      </p:sp>
      <p:sp>
        <p:nvSpPr>
          <p:cNvPr id="515080" name="Rectangle 8"/>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A5E784FD-8E00-4C83-A1D2-C868C54F3FFE}" type="slidenum">
              <a:rPr lang="en-US" sz="1000">
                <a:solidFill>
                  <a:srgbClr val="D3D3D3"/>
                </a:solidFill>
              </a:rPr>
              <a:pPr algn="r" defTabSz="814388">
                <a:lnSpc>
                  <a:spcPct val="100000"/>
                </a:lnSpc>
              </a:pPr>
              <a:t>‹N°›</a:t>
            </a:fld>
            <a:endParaRPr lang="en-US" sz="1000">
              <a:solidFill>
                <a:srgbClr val="D3D3D3"/>
              </a:solidFill>
            </a:endParaRPr>
          </a:p>
        </p:txBody>
      </p:sp>
      <p:sp>
        <p:nvSpPr>
          <p:cNvPr id="515081" name="Rectangle 9"/>
          <p:cNvSpPr>
            <a:spLocks noGrp="1" noChangeArrowheads="1"/>
          </p:cNvSpPr>
          <p:nvPr>
            <p:ph type="body" idx="1"/>
          </p:nvPr>
        </p:nvSpPr>
        <p:spPr bwMode="auto">
          <a:xfrm>
            <a:off x="655638" y="1781175"/>
            <a:ext cx="7940675" cy="3571875"/>
          </a:xfrm>
          <a:prstGeom prst="rect">
            <a:avLst/>
          </a:prstGeom>
          <a:noFill/>
          <a:ln w="9525" algn="ctr">
            <a:noFill/>
            <a:miter lim="800000"/>
            <a:headEnd/>
            <a:tailEnd/>
          </a:ln>
          <a:effectLst/>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63"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86" r:id="rId12"/>
    <p:sldLayoutId id="2147483687" r:id="rId13"/>
  </p:sldLayoutIdLst>
  <p:transition/>
  <p:timing>
    <p:tnLst>
      <p:par>
        <p:cTn id="1" dur="indefinite" restart="never" nodeType="tmRoot"/>
      </p:par>
    </p:tnLst>
  </p:timing>
  <p:txStyles>
    <p:titleStyle>
      <a:lvl1pPr algn="l" defTabSz="814388" rtl="0" fontAlgn="base">
        <a:lnSpc>
          <a:spcPct val="90000"/>
        </a:lnSpc>
        <a:spcBef>
          <a:spcPct val="0"/>
        </a:spcBef>
        <a:spcAft>
          <a:spcPct val="0"/>
        </a:spcAft>
        <a:defRPr sz="3200" b="1">
          <a:solidFill>
            <a:schemeClr val="tx2"/>
          </a:solidFill>
          <a:latin typeface="+mj-lt"/>
          <a:ea typeface="+mj-ea"/>
          <a:cs typeface="+mj-cs"/>
        </a:defRPr>
      </a:lvl1pPr>
      <a:lvl2pPr algn="l" defTabSz="814388" rtl="0" fontAlgn="base">
        <a:lnSpc>
          <a:spcPct val="90000"/>
        </a:lnSpc>
        <a:spcBef>
          <a:spcPct val="0"/>
        </a:spcBef>
        <a:spcAft>
          <a:spcPct val="0"/>
        </a:spcAft>
        <a:defRPr sz="3200" b="1">
          <a:solidFill>
            <a:schemeClr val="tx2"/>
          </a:solidFill>
          <a:latin typeface="Arial" pitchFamily="34" charset="0"/>
        </a:defRPr>
      </a:lvl2pPr>
      <a:lvl3pPr algn="l" defTabSz="814388" rtl="0" fontAlgn="base">
        <a:lnSpc>
          <a:spcPct val="90000"/>
        </a:lnSpc>
        <a:spcBef>
          <a:spcPct val="0"/>
        </a:spcBef>
        <a:spcAft>
          <a:spcPct val="0"/>
        </a:spcAft>
        <a:defRPr sz="3200" b="1">
          <a:solidFill>
            <a:schemeClr val="tx2"/>
          </a:solidFill>
          <a:latin typeface="Arial" pitchFamily="34" charset="0"/>
        </a:defRPr>
      </a:lvl3pPr>
      <a:lvl4pPr algn="l" defTabSz="814388" rtl="0" fontAlgn="base">
        <a:lnSpc>
          <a:spcPct val="90000"/>
        </a:lnSpc>
        <a:spcBef>
          <a:spcPct val="0"/>
        </a:spcBef>
        <a:spcAft>
          <a:spcPct val="0"/>
        </a:spcAft>
        <a:defRPr sz="3200" b="1">
          <a:solidFill>
            <a:schemeClr val="tx2"/>
          </a:solidFill>
          <a:latin typeface="Arial" pitchFamily="34" charset="0"/>
        </a:defRPr>
      </a:lvl4pPr>
      <a:lvl5pPr algn="l" defTabSz="814388" rtl="0" fontAlgn="base">
        <a:lnSpc>
          <a:spcPct val="90000"/>
        </a:lnSpc>
        <a:spcBef>
          <a:spcPct val="0"/>
        </a:spcBef>
        <a:spcAft>
          <a:spcPct val="0"/>
        </a:spcAft>
        <a:defRPr sz="3200" b="1">
          <a:solidFill>
            <a:schemeClr val="tx2"/>
          </a:solidFill>
          <a:latin typeface="Arial" pitchFamily="34" charset="0"/>
        </a:defRPr>
      </a:lvl5pPr>
      <a:lvl6pPr marL="457200" algn="l" defTabSz="814388" rtl="0" fontAlgn="base">
        <a:lnSpc>
          <a:spcPct val="90000"/>
        </a:lnSpc>
        <a:spcBef>
          <a:spcPct val="0"/>
        </a:spcBef>
        <a:spcAft>
          <a:spcPct val="0"/>
        </a:spcAft>
        <a:defRPr sz="3200" b="1">
          <a:solidFill>
            <a:schemeClr val="tx2"/>
          </a:solidFill>
          <a:latin typeface="Arial" pitchFamily="34" charset="0"/>
        </a:defRPr>
      </a:lvl6pPr>
      <a:lvl7pPr marL="914400" algn="l" defTabSz="814388" rtl="0" fontAlgn="base">
        <a:lnSpc>
          <a:spcPct val="90000"/>
        </a:lnSpc>
        <a:spcBef>
          <a:spcPct val="0"/>
        </a:spcBef>
        <a:spcAft>
          <a:spcPct val="0"/>
        </a:spcAft>
        <a:defRPr sz="3200" b="1">
          <a:solidFill>
            <a:schemeClr val="tx2"/>
          </a:solidFill>
          <a:latin typeface="Arial" pitchFamily="34" charset="0"/>
        </a:defRPr>
      </a:lvl7pPr>
      <a:lvl8pPr marL="1371600" algn="l" defTabSz="814388" rtl="0" fontAlgn="base">
        <a:lnSpc>
          <a:spcPct val="90000"/>
        </a:lnSpc>
        <a:spcBef>
          <a:spcPct val="0"/>
        </a:spcBef>
        <a:spcAft>
          <a:spcPct val="0"/>
        </a:spcAft>
        <a:defRPr sz="3200" b="1">
          <a:solidFill>
            <a:schemeClr val="tx2"/>
          </a:solidFill>
          <a:latin typeface="Arial" pitchFamily="34" charset="0"/>
        </a:defRPr>
      </a:lvl8pPr>
      <a:lvl9pPr marL="1828800" algn="l" defTabSz="814388" rtl="0" fontAlgn="base">
        <a:lnSpc>
          <a:spcPct val="90000"/>
        </a:lnSpc>
        <a:spcBef>
          <a:spcPct val="0"/>
        </a:spcBef>
        <a:spcAft>
          <a:spcPct val="0"/>
        </a:spcAft>
        <a:defRPr sz="3200" b="1">
          <a:solidFill>
            <a:schemeClr val="tx2"/>
          </a:solidFill>
          <a:latin typeface="Arial" pitchFamily="34" charset="0"/>
        </a:defRPr>
      </a:lvl9pPr>
    </p:titleStyle>
    <p:bodyStyle>
      <a:lvl1pPr marL="236538" indent="-236538" algn="l" defTabSz="814388" rtl="0" eaLnBrk="0" fontAlgn="base" hangingPunct="0">
        <a:lnSpc>
          <a:spcPct val="95000"/>
        </a:lnSpc>
        <a:spcBef>
          <a:spcPct val="50000"/>
        </a:spcBef>
        <a:spcAft>
          <a:spcPct val="0"/>
        </a:spcAft>
        <a:buClr>
          <a:schemeClr val="tx2"/>
        </a:buClr>
        <a:buSzPct val="100000"/>
        <a:buFont typeface="Wingdings" pitchFamily="2" charset="2"/>
        <a:buChar char="§"/>
        <a:defRPr sz="2400">
          <a:solidFill>
            <a:schemeClr val="tx1"/>
          </a:solidFill>
          <a:latin typeface="+mn-lt"/>
          <a:ea typeface="+mn-ea"/>
          <a:cs typeface="+mn-cs"/>
        </a:defRPr>
      </a:lvl1pPr>
      <a:lvl2pPr marL="574675" algn="l" defTabSz="814388" rtl="0" eaLnBrk="0" fontAlgn="base" hangingPunct="0">
        <a:lnSpc>
          <a:spcPct val="95000"/>
        </a:lnSpc>
        <a:spcBef>
          <a:spcPct val="35000"/>
        </a:spcBef>
        <a:spcAft>
          <a:spcPct val="0"/>
        </a:spcAft>
        <a:defRPr sz="2000">
          <a:solidFill>
            <a:schemeClr val="tx1"/>
          </a:solidFill>
          <a:latin typeface="+mn-lt"/>
        </a:defRPr>
      </a:lvl2pPr>
      <a:lvl3pPr marL="914400" algn="l" defTabSz="814388" rtl="0" eaLnBrk="0" fontAlgn="base" hangingPunct="0">
        <a:lnSpc>
          <a:spcPct val="95000"/>
        </a:lnSpc>
        <a:spcBef>
          <a:spcPct val="35000"/>
        </a:spcBef>
        <a:spcAft>
          <a:spcPct val="0"/>
        </a:spcAft>
        <a:defRPr sz="2000">
          <a:solidFill>
            <a:schemeClr val="tx1"/>
          </a:solidFill>
          <a:latin typeface="+mn-lt"/>
        </a:defRPr>
      </a:lvl3pPr>
      <a:lvl4pPr marL="1254125" algn="l" defTabSz="814388" rtl="0" eaLnBrk="0" fontAlgn="base" hangingPunct="0">
        <a:lnSpc>
          <a:spcPct val="95000"/>
        </a:lnSpc>
        <a:spcBef>
          <a:spcPct val="35000"/>
        </a:spcBef>
        <a:spcAft>
          <a:spcPct val="0"/>
        </a:spcAft>
        <a:defRPr sz="2000">
          <a:solidFill>
            <a:schemeClr val="tx1"/>
          </a:solidFill>
          <a:latin typeface="+mn-lt"/>
        </a:defRPr>
      </a:lvl4pPr>
      <a:lvl5pPr marL="1604963" algn="l" defTabSz="814388" rtl="0" eaLnBrk="0" fontAlgn="base" hangingPunct="0">
        <a:lnSpc>
          <a:spcPct val="95000"/>
        </a:lnSpc>
        <a:spcBef>
          <a:spcPct val="35000"/>
        </a:spcBef>
        <a:spcAft>
          <a:spcPct val="0"/>
        </a:spcAft>
        <a:defRPr sz="2000">
          <a:solidFill>
            <a:schemeClr val="tx1"/>
          </a:solidFill>
          <a:latin typeface="+mn-lt"/>
        </a:defRPr>
      </a:lvl5pPr>
      <a:lvl6pPr marL="2062163" algn="l" defTabSz="814388" rtl="0" eaLnBrk="0" fontAlgn="base" hangingPunct="0">
        <a:lnSpc>
          <a:spcPct val="95000"/>
        </a:lnSpc>
        <a:spcBef>
          <a:spcPct val="35000"/>
        </a:spcBef>
        <a:spcAft>
          <a:spcPct val="0"/>
        </a:spcAft>
        <a:defRPr sz="2000">
          <a:solidFill>
            <a:schemeClr val="tx1"/>
          </a:solidFill>
          <a:latin typeface="+mn-lt"/>
        </a:defRPr>
      </a:lvl6pPr>
      <a:lvl7pPr marL="2519363" algn="l" defTabSz="814388" rtl="0" eaLnBrk="0" fontAlgn="base" hangingPunct="0">
        <a:lnSpc>
          <a:spcPct val="95000"/>
        </a:lnSpc>
        <a:spcBef>
          <a:spcPct val="35000"/>
        </a:spcBef>
        <a:spcAft>
          <a:spcPct val="0"/>
        </a:spcAft>
        <a:defRPr sz="2000">
          <a:solidFill>
            <a:schemeClr val="tx1"/>
          </a:solidFill>
          <a:latin typeface="+mn-lt"/>
        </a:defRPr>
      </a:lvl7pPr>
      <a:lvl8pPr marL="2976563" algn="l" defTabSz="814388" rtl="0" eaLnBrk="0" fontAlgn="base" hangingPunct="0">
        <a:lnSpc>
          <a:spcPct val="95000"/>
        </a:lnSpc>
        <a:spcBef>
          <a:spcPct val="35000"/>
        </a:spcBef>
        <a:spcAft>
          <a:spcPct val="0"/>
        </a:spcAft>
        <a:defRPr sz="2000">
          <a:solidFill>
            <a:schemeClr val="tx1"/>
          </a:solidFill>
          <a:latin typeface="+mn-lt"/>
        </a:defRPr>
      </a:lvl8pPr>
      <a:lvl9pPr marL="3433763" algn="l" defTabSz="814388" rtl="0" eaLnBrk="0" fontAlgn="base" hangingPunct="0">
        <a:lnSpc>
          <a:spcPct val="95000"/>
        </a:lnSpc>
        <a:spcBef>
          <a:spcPct val="35000"/>
        </a:spcBef>
        <a:spcAft>
          <a:spcPct val="0"/>
        </a:spcAft>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7122" name="Rectangle 2"/>
          <p:cNvSpPr>
            <a:spLocks noChangeArrowheads="1"/>
          </p:cNvSpPr>
          <p:nvPr/>
        </p:nvSpPr>
        <p:spPr bwMode="auto">
          <a:xfrm>
            <a:off x="0" y="0"/>
            <a:ext cx="9144000" cy="3144838"/>
          </a:xfrm>
          <a:prstGeom prst="rect">
            <a:avLst/>
          </a:prstGeom>
          <a:solidFill>
            <a:srgbClr val="015F85"/>
          </a:solidFill>
          <a:ln w="25400" algn="ctr">
            <a:noFill/>
            <a:miter lim="800000"/>
            <a:headEnd/>
            <a:tailEnd/>
          </a:ln>
          <a:effectLst/>
        </p:spPr>
        <p:txBody>
          <a:bodyPr wrap="none" anchor="ctr"/>
          <a:lstStyle/>
          <a:p>
            <a:endParaRPr lang="fr-FR"/>
          </a:p>
        </p:txBody>
      </p:sp>
      <p:sp>
        <p:nvSpPr>
          <p:cNvPr id="517123" name="Rectangle 3"/>
          <p:cNvSpPr>
            <a:spLocks noGrp="1" noChangeArrowheads="1"/>
          </p:cNvSpPr>
          <p:nvPr>
            <p:ph type="title"/>
          </p:nvPr>
        </p:nvSpPr>
        <p:spPr bwMode="auto">
          <a:xfrm>
            <a:off x="639763" y="1312863"/>
            <a:ext cx="3551237" cy="838200"/>
          </a:xfrm>
          <a:prstGeom prst="rect">
            <a:avLst/>
          </a:prstGeom>
          <a:noFill/>
          <a:ln w="9525">
            <a:noFill/>
            <a:miter lim="800000"/>
            <a:headEnd/>
            <a:tailEnd/>
          </a:ln>
          <a:effectLst/>
        </p:spPr>
        <p:txBody>
          <a:bodyPr vert="horz" wrap="square" lIns="82124" tIns="41061" rIns="82124" bIns="41061" numCol="1" anchor="ctr" anchorCtr="0" compatLnSpc="1">
            <a:prstTxWarp prst="textNoShape">
              <a:avLst/>
            </a:prstTxWarp>
          </a:bodyPr>
          <a:lstStyle/>
          <a:p>
            <a:pPr lvl="0"/>
            <a:r>
              <a:rPr lang="en-US" smtClean="0"/>
              <a:t>Segue and Q&amp;A</a:t>
            </a:r>
          </a:p>
        </p:txBody>
      </p:sp>
      <p:sp>
        <p:nvSpPr>
          <p:cNvPr id="517124" name="Rectangle 4"/>
          <p:cNvSpPr>
            <a:spLocks noGrp="1" noChangeArrowheads="1"/>
          </p:cNvSpPr>
          <p:nvPr>
            <p:ph type="body" idx="1"/>
          </p:nvPr>
        </p:nvSpPr>
        <p:spPr bwMode="auto">
          <a:xfrm>
            <a:off x="639763" y="3390900"/>
            <a:ext cx="7940675" cy="1855788"/>
          </a:xfrm>
          <a:prstGeom prst="rect">
            <a:avLst/>
          </a:prstGeom>
          <a:noFill/>
          <a:ln w="9525" algn="ctr">
            <a:noFill/>
            <a:miter lim="800000"/>
            <a:headEnd/>
            <a:tailEnd/>
          </a:ln>
          <a:effectLst/>
        </p:spPr>
        <p:txBody>
          <a:bodyPr vert="horz" wrap="square" lIns="82124" tIns="41061" rIns="82124" bIns="41061" numCol="1" anchor="t" anchorCtr="0" compatLnSpc="1">
            <a:prstTxWarp prst="textNoShape">
              <a:avLst/>
            </a:prstTxWarp>
          </a:bodyPr>
          <a:lstStyle/>
          <a:p>
            <a:pPr lvl="0"/>
            <a:r>
              <a:rPr lang="en-US" smtClean="0"/>
              <a:t>Subtitle</a:t>
            </a:r>
          </a:p>
        </p:txBody>
      </p:sp>
      <p:sp>
        <p:nvSpPr>
          <p:cNvPr id="517125" name="Rectangle 5"/>
          <p:cNvSpPr>
            <a:spLocks noChangeArrowheads="1"/>
          </p:cNvSpPr>
          <p:nvPr/>
        </p:nvSpPr>
        <p:spPr bwMode="auto">
          <a:xfrm>
            <a:off x="1150938" y="6672263"/>
            <a:ext cx="2022475" cy="188912"/>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pPr>
            <a:r>
              <a:rPr lang="en-US" sz="700">
                <a:solidFill>
                  <a:srgbClr val="D3D3D3"/>
                </a:solidFill>
              </a:rPr>
              <a:t>© 2006 Cisco Systems, Inc. All rights reserved.</a:t>
            </a:r>
          </a:p>
        </p:txBody>
      </p:sp>
      <p:sp>
        <p:nvSpPr>
          <p:cNvPr id="517126" name="Rectangle 6"/>
          <p:cNvSpPr>
            <a:spLocks noChangeArrowheads="1"/>
          </p:cNvSpPr>
          <p:nvPr/>
        </p:nvSpPr>
        <p:spPr bwMode="auto">
          <a:xfrm>
            <a:off x="3173413" y="6672263"/>
            <a:ext cx="877887"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517127" name="Rectangle 7"/>
          <p:cNvSpPr>
            <a:spLocks noChangeArrowheads="1"/>
          </p:cNvSpPr>
          <p:nvPr/>
        </p:nvSpPr>
        <p:spPr bwMode="auto">
          <a:xfrm>
            <a:off x="193675" y="6672263"/>
            <a:ext cx="962025" cy="188912"/>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pPr>
            <a:r>
              <a:rPr lang="en-US" sz="700">
                <a:solidFill>
                  <a:srgbClr val="D3D3D3"/>
                </a:solidFill>
              </a:rPr>
              <a:t>BSCI 8 - 4</a:t>
            </a:r>
          </a:p>
        </p:txBody>
      </p:sp>
      <p:sp>
        <p:nvSpPr>
          <p:cNvPr id="517128" name="Rectangle 8"/>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16138DA3-8ED2-4413-BFA6-CCEE59F26C1F}" type="slidenum">
              <a:rPr lang="en-US" sz="1000">
                <a:solidFill>
                  <a:srgbClr val="D3D3D3"/>
                </a:solidFill>
              </a:rPr>
              <a:pPr algn="r" defTabSz="814388">
                <a:lnSpc>
                  <a:spcPct val="100000"/>
                </a:lnSpc>
              </a:pPr>
              <a:t>‹N°›</a:t>
            </a:fld>
            <a:endParaRPr lang="en-US" sz="1000">
              <a:solidFill>
                <a:srgbClr val="D3D3D3"/>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p:timing>
    <p:tnLst>
      <p:par>
        <p:cTn id="1" dur="indefinite" restart="never" nodeType="tmRoot"/>
      </p:par>
    </p:tnLst>
  </p:timing>
  <p:txStyles>
    <p:titleStyle>
      <a:lvl1pPr algn="l" defTabSz="814388" rtl="0" fontAlgn="base">
        <a:lnSpc>
          <a:spcPct val="90000"/>
        </a:lnSpc>
        <a:spcBef>
          <a:spcPct val="0"/>
        </a:spcBef>
        <a:spcAft>
          <a:spcPct val="0"/>
        </a:spcAft>
        <a:defRPr sz="3000">
          <a:solidFill>
            <a:srgbClr val="FFFFFF"/>
          </a:solidFill>
          <a:latin typeface="+mj-lt"/>
          <a:ea typeface="+mj-ea"/>
          <a:cs typeface="+mj-cs"/>
        </a:defRPr>
      </a:lvl1pPr>
      <a:lvl2pPr algn="l" defTabSz="814388" rtl="0" fontAlgn="base">
        <a:lnSpc>
          <a:spcPct val="90000"/>
        </a:lnSpc>
        <a:spcBef>
          <a:spcPct val="0"/>
        </a:spcBef>
        <a:spcAft>
          <a:spcPct val="0"/>
        </a:spcAft>
        <a:defRPr sz="3000">
          <a:solidFill>
            <a:srgbClr val="FFFFFF"/>
          </a:solidFill>
          <a:latin typeface="Arial" pitchFamily="34" charset="0"/>
        </a:defRPr>
      </a:lvl2pPr>
      <a:lvl3pPr algn="l" defTabSz="814388" rtl="0" fontAlgn="base">
        <a:lnSpc>
          <a:spcPct val="90000"/>
        </a:lnSpc>
        <a:spcBef>
          <a:spcPct val="0"/>
        </a:spcBef>
        <a:spcAft>
          <a:spcPct val="0"/>
        </a:spcAft>
        <a:defRPr sz="3000">
          <a:solidFill>
            <a:srgbClr val="FFFFFF"/>
          </a:solidFill>
          <a:latin typeface="Arial" pitchFamily="34" charset="0"/>
        </a:defRPr>
      </a:lvl3pPr>
      <a:lvl4pPr algn="l" defTabSz="814388" rtl="0" fontAlgn="base">
        <a:lnSpc>
          <a:spcPct val="90000"/>
        </a:lnSpc>
        <a:spcBef>
          <a:spcPct val="0"/>
        </a:spcBef>
        <a:spcAft>
          <a:spcPct val="0"/>
        </a:spcAft>
        <a:defRPr sz="3000">
          <a:solidFill>
            <a:srgbClr val="FFFFFF"/>
          </a:solidFill>
          <a:latin typeface="Arial" pitchFamily="34" charset="0"/>
        </a:defRPr>
      </a:lvl4pPr>
      <a:lvl5pPr algn="l" defTabSz="814388" rtl="0" fontAlgn="base">
        <a:lnSpc>
          <a:spcPct val="90000"/>
        </a:lnSpc>
        <a:spcBef>
          <a:spcPct val="0"/>
        </a:spcBef>
        <a:spcAft>
          <a:spcPct val="0"/>
        </a:spcAft>
        <a:defRPr sz="3000">
          <a:solidFill>
            <a:srgbClr val="FFFFFF"/>
          </a:solidFill>
          <a:latin typeface="Arial" pitchFamily="34" charset="0"/>
        </a:defRPr>
      </a:lvl5pPr>
      <a:lvl6pPr marL="457200" algn="l" defTabSz="814388" rtl="0" fontAlgn="base">
        <a:lnSpc>
          <a:spcPct val="90000"/>
        </a:lnSpc>
        <a:spcBef>
          <a:spcPct val="0"/>
        </a:spcBef>
        <a:spcAft>
          <a:spcPct val="0"/>
        </a:spcAft>
        <a:defRPr sz="3000">
          <a:solidFill>
            <a:srgbClr val="FFFFFF"/>
          </a:solidFill>
          <a:latin typeface="Arial" pitchFamily="34" charset="0"/>
        </a:defRPr>
      </a:lvl6pPr>
      <a:lvl7pPr marL="914400" algn="l" defTabSz="814388" rtl="0" fontAlgn="base">
        <a:lnSpc>
          <a:spcPct val="90000"/>
        </a:lnSpc>
        <a:spcBef>
          <a:spcPct val="0"/>
        </a:spcBef>
        <a:spcAft>
          <a:spcPct val="0"/>
        </a:spcAft>
        <a:defRPr sz="3000">
          <a:solidFill>
            <a:srgbClr val="FFFFFF"/>
          </a:solidFill>
          <a:latin typeface="Arial" pitchFamily="34" charset="0"/>
        </a:defRPr>
      </a:lvl7pPr>
      <a:lvl8pPr marL="1371600" algn="l" defTabSz="814388" rtl="0" fontAlgn="base">
        <a:lnSpc>
          <a:spcPct val="90000"/>
        </a:lnSpc>
        <a:spcBef>
          <a:spcPct val="0"/>
        </a:spcBef>
        <a:spcAft>
          <a:spcPct val="0"/>
        </a:spcAft>
        <a:defRPr sz="3000">
          <a:solidFill>
            <a:srgbClr val="FFFFFF"/>
          </a:solidFill>
          <a:latin typeface="Arial" pitchFamily="34" charset="0"/>
        </a:defRPr>
      </a:lvl8pPr>
      <a:lvl9pPr marL="1828800" algn="l" defTabSz="814388" rtl="0" fontAlgn="base">
        <a:lnSpc>
          <a:spcPct val="90000"/>
        </a:lnSpc>
        <a:spcBef>
          <a:spcPct val="0"/>
        </a:spcBef>
        <a:spcAft>
          <a:spcPct val="0"/>
        </a:spcAft>
        <a:defRPr sz="3000">
          <a:solidFill>
            <a:srgbClr val="FFFFFF"/>
          </a:solidFill>
          <a:latin typeface="Arial" pitchFamily="34" charset="0"/>
        </a:defRPr>
      </a:lvl9pPr>
    </p:titleStyle>
    <p:bodyStyle>
      <a:lvl1pPr algn="l" defTabSz="814388" rtl="0" fontAlgn="base">
        <a:lnSpc>
          <a:spcPct val="90000"/>
        </a:lnSpc>
        <a:spcBef>
          <a:spcPct val="0"/>
        </a:spcBef>
        <a:spcAft>
          <a:spcPct val="0"/>
        </a:spcAft>
        <a:defRPr sz="2000">
          <a:solidFill>
            <a:schemeClr val="bg2"/>
          </a:solidFill>
          <a:latin typeface="+mn-lt"/>
          <a:ea typeface="+mn-ea"/>
          <a:cs typeface="+mn-cs"/>
        </a:defRPr>
      </a:lvl1pPr>
      <a:lvl2pPr algn="l" defTabSz="814388" rtl="0" fontAlgn="base">
        <a:lnSpc>
          <a:spcPct val="90000"/>
        </a:lnSpc>
        <a:spcBef>
          <a:spcPct val="0"/>
        </a:spcBef>
        <a:spcAft>
          <a:spcPct val="0"/>
        </a:spcAft>
        <a:defRPr sz="3000">
          <a:solidFill>
            <a:srgbClr val="717171"/>
          </a:solidFill>
          <a:latin typeface="+mn-lt"/>
        </a:defRPr>
      </a:lvl2pPr>
      <a:lvl3pPr algn="l" defTabSz="814388" rtl="0" fontAlgn="base">
        <a:lnSpc>
          <a:spcPct val="90000"/>
        </a:lnSpc>
        <a:spcBef>
          <a:spcPct val="0"/>
        </a:spcBef>
        <a:spcAft>
          <a:spcPct val="0"/>
        </a:spcAft>
        <a:defRPr sz="3000">
          <a:solidFill>
            <a:srgbClr val="717171"/>
          </a:solidFill>
          <a:latin typeface="+mn-lt"/>
        </a:defRPr>
      </a:lvl3pPr>
      <a:lvl4pPr algn="l" defTabSz="814388" rtl="0" fontAlgn="base">
        <a:lnSpc>
          <a:spcPct val="90000"/>
        </a:lnSpc>
        <a:spcBef>
          <a:spcPct val="0"/>
        </a:spcBef>
        <a:spcAft>
          <a:spcPct val="0"/>
        </a:spcAft>
        <a:defRPr sz="3000">
          <a:solidFill>
            <a:srgbClr val="717171"/>
          </a:solidFill>
          <a:latin typeface="+mn-lt"/>
        </a:defRPr>
      </a:lvl4pPr>
      <a:lvl5pPr algn="l" defTabSz="814388" rtl="0" fontAlgn="base">
        <a:lnSpc>
          <a:spcPct val="90000"/>
        </a:lnSpc>
        <a:spcBef>
          <a:spcPct val="0"/>
        </a:spcBef>
        <a:spcAft>
          <a:spcPct val="0"/>
        </a:spcAft>
        <a:defRPr sz="3000">
          <a:solidFill>
            <a:srgbClr val="717171"/>
          </a:solidFill>
          <a:latin typeface="+mn-lt"/>
        </a:defRPr>
      </a:lvl5pPr>
      <a:lvl6pPr marL="457200" algn="l" defTabSz="814388" rtl="0" fontAlgn="base">
        <a:lnSpc>
          <a:spcPct val="90000"/>
        </a:lnSpc>
        <a:spcBef>
          <a:spcPct val="0"/>
        </a:spcBef>
        <a:spcAft>
          <a:spcPct val="0"/>
        </a:spcAft>
        <a:defRPr sz="3000">
          <a:solidFill>
            <a:srgbClr val="717171"/>
          </a:solidFill>
          <a:latin typeface="+mn-lt"/>
        </a:defRPr>
      </a:lvl6pPr>
      <a:lvl7pPr marL="914400" algn="l" defTabSz="814388" rtl="0" fontAlgn="base">
        <a:lnSpc>
          <a:spcPct val="90000"/>
        </a:lnSpc>
        <a:spcBef>
          <a:spcPct val="0"/>
        </a:spcBef>
        <a:spcAft>
          <a:spcPct val="0"/>
        </a:spcAft>
        <a:defRPr sz="3000">
          <a:solidFill>
            <a:srgbClr val="717171"/>
          </a:solidFill>
          <a:latin typeface="+mn-lt"/>
        </a:defRPr>
      </a:lvl7pPr>
      <a:lvl8pPr marL="1371600" algn="l" defTabSz="814388" rtl="0" fontAlgn="base">
        <a:lnSpc>
          <a:spcPct val="90000"/>
        </a:lnSpc>
        <a:spcBef>
          <a:spcPct val="0"/>
        </a:spcBef>
        <a:spcAft>
          <a:spcPct val="0"/>
        </a:spcAft>
        <a:defRPr sz="3000">
          <a:solidFill>
            <a:srgbClr val="717171"/>
          </a:solidFill>
          <a:latin typeface="+mn-lt"/>
        </a:defRPr>
      </a:lvl8pPr>
      <a:lvl9pPr marL="1828800" algn="l" defTabSz="814388" rtl="0" fontAlgn="base">
        <a:lnSpc>
          <a:spcPct val="90000"/>
        </a:lnSpc>
        <a:spcBef>
          <a:spcPct val="0"/>
        </a:spcBef>
        <a:spcAft>
          <a:spcPct val="0"/>
        </a:spcAft>
        <a:defRPr sz="3000">
          <a:solidFill>
            <a:srgbClr val="71717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cisco.com/application/pdf/en/us/guest/tech/tk872/c1482/cdccont_0900aecd80260051.pdf"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11" name="Rectangle 11"/>
          <p:cNvSpPr>
            <a:spLocks noGrp="1" noChangeArrowheads="1"/>
          </p:cNvSpPr>
          <p:nvPr>
            <p:ph type="ctrTitle"/>
          </p:nvPr>
        </p:nvSpPr>
        <p:spPr/>
        <p:txBody>
          <a:bodyPr/>
          <a:lstStyle/>
          <a:p>
            <a:r>
              <a:rPr lang="en-US" sz="2600"/>
              <a:t>Implementing IPv6 with OSPF and Other Routing Protocols</a:t>
            </a:r>
          </a:p>
        </p:txBody>
      </p:sp>
      <p:sp>
        <p:nvSpPr>
          <p:cNvPr id="128012" name="Rectangle 12"/>
          <p:cNvSpPr>
            <a:spLocks noGrp="1" noChangeArrowheads="1"/>
          </p:cNvSpPr>
          <p:nvPr>
            <p:ph type="subTitle" idx="1"/>
          </p:nvPr>
        </p:nvSpPr>
        <p:spPr/>
        <p:txBody>
          <a:bodyPr/>
          <a:lstStyle/>
          <a:p>
            <a:r>
              <a:rPr lang="en-US" sz="1800"/>
              <a:t>BSCI Module 8 – Lesson 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8562" name="Group 2"/>
          <p:cNvGrpSpPr>
            <a:grpSpLocks/>
          </p:cNvGrpSpPr>
          <p:nvPr/>
        </p:nvGrpSpPr>
        <p:grpSpPr bwMode="auto">
          <a:xfrm>
            <a:off x="0" y="0"/>
            <a:ext cx="9144000" cy="3146425"/>
            <a:chOff x="0" y="0"/>
            <a:chExt cx="5760" cy="1982"/>
          </a:xfrm>
        </p:grpSpPr>
        <p:sp>
          <p:nvSpPr>
            <p:cNvPr id="578563" name="Rectangle 3"/>
            <p:cNvSpPr>
              <a:spLocks noChangeArrowheads="1"/>
            </p:cNvSpPr>
            <p:nvPr/>
          </p:nvSpPr>
          <p:spPr bwMode="auto">
            <a:xfrm>
              <a:off x="0" y="0"/>
              <a:ext cx="2208" cy="1968"/>
            </a:xfrm>
            <a:prstGeom prst="rect">
              <a:avLst/>
            </a:prstGeom>
            <a:solidFill>
              <a:srgbClr val="015F85"/>
            </a:solidFill>
            <a:ln w="25400" algn="ctr">
              <a:noFill/>
              <a:miter lim="800000"/>
              <a:headEnd/>
              <a:tailEnd/>
            </a:ln>
            <a:effectLst/>
          </p:spPr>
          <p:txBody>
            <a:bodyPr wrap="none" anchor="ctr"/>
            <a:lstStyle/>
            <a:p>
              <a:endParaRPr lang="fr-FR"/>
            </a:p>
          </p:txBody>
        </p:sp>
        <p:pic>
          <p:nvPicPr>
            <p:cNvPr id="578564" name="Picture 4" descr="MAE08216"/>
            <p:cNvPicPr>
              <a:picLocks noChangeAspect="1" noChangeArrowheads="1"/>
            </p:cNvPicPr>
            <p:nvPr/>
          </p:nvPicPr>
          <p:blipFill>
            <a:blip r:embed="rId3" cstate="print"/>
            <a:srcRect/>
            <a:stretch>
              <a:fillRect/>
            </a:stretch>
          </p:blipFill>
          <p:spPr bwMode="auto">
            <a:xfrm>
              <a:off x="2236" y="0"/>
              <a:ext cx="3524" cy="1982"/>
            </a:xfrm>
            <a:prstGeom prst="rect">
              <a:avLst/>
            </a:prstGeom>
            <a:noFill/>
          </p:spPr>
        </p:pic>
      </p:grpSp>
      <p:sp>
        <p:nvSpPr>
          <p:cNvPr id="578565" name="Rectangle 5"/>
          <p:cNvSpPr>
            <a:spLocks noGrp="1" noChangeArrowheads="1"/>
          </p:cNvSpPr>
          <p:nvPr>
            <p:ph type="title"/>
          </p:nvPr>
        </p:nvSpPr>
        <p:spPr>
          <a:xfrm>
            <a:off x="392113" y="457200"/>
            <a:ext cx="2933700" cy="2252663"/>
          </a:xfrm>
          <a:noFill/>
        </p:spPr>
        <p:txBody>
          <a:bodyPr anchor="ctr" anchorCtr="1"/>
          <a:lstStyle/>
          <a:p>
            <a:r>
              <a:rPr lang="en-US">
                <a:solidFill>
                  <a:schemeClr val="bg1"/>
                </a:solidFill>
              </a:rPr>
              <a:t>OSPFv3</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1622" name="Picture 38" descr="BSCI Module 8"/>
          <p:cNvPicPr>
            <a:picLocks noChangeAspect="1" noChangeArrowheads="1"/>
          </p:cNvPicPr>
          <p:nvPr/>
        </p:nvPicPr>
        <p:blipFill>
          <a:blip r:embed="rId3" cstate="print"/>
          <a:srcRect/>
          <a:stretch>
            <a:fillRect/>
          </a:stretch>
        </p:blipFill>
        <p:spPr bwMode="auto">
          <a:xfrm>
            <a:off x="3435350" y="1549400"/>
            <a:ext cx="5624513" cy="4546600"/>
          </a:xfrm>
          <a:prstGeom prst="rect">
            <a:avLst/>
          </a:prstGeom>
          <a:noFill/>
        </p:spPr>
      </p:pic>
      <p:sp>
        <p:nvSpPr>
          <p:cNvPr id="451612" name="Rectangle 28"/>
          <p:cNvSpPr>
            <a:spLocks noGrp="1" noChangeArrowheads="1"/>
          </p:cNvSpPr>
          <p:nvPr>
            <p:ph type="title"/>
          </p:nvPr>
        </p:nvSpPr>
        <p:spPr/>
        <p:txBody>
          <a:bodyPr/>
          <a:lstStyle/>
          <a:p>
            <a:r>
              <a:rPr lang="en-US"/>
              <a:t>OSPFv3—Hierarchical Structure</a:t>
            </a:r>
          </a:p>
        </p:txBody>
      </p:sp>
      <p:sp>
        <p:nvSpPr>
          <p:cNvPr id="451613" name="Rectangle 29"/>
          <p:cNvSpPr>
            <a:spLocks noGrp="1" noChangeArrowheads="1"/>
          </p:cNvSpPr>
          <p:nvPr>
            <p:ph type="body" sz="half" idx="1"/>
          </p:nvPr>
        </p:nvSpPr>
        <p:spPr>
          <a:xfrm>
            <a:off x="655638" y="1552575"/>
            <a:ext cx="4221162" cy="4887913"/>
          </a:xfrm>
          <a:noFill/>
        </p:spPr>
        <p:txBody>
          <a:bodyPr/>
          <a:lstStyle/>
          <a:p>
            <a:pPr>
              <a:lnSpc>
                <a:spcPct val="85000"/>
              </a:lnSpc>
            </a:pPr>
            <a:r>
              <a:rPr lang="en-US"/>
              <a:t>Topology of an area is invisible from outside of the area:</a:t>
            </a:r>
          </a:p>
          <a:p>
            <a:pPr lvl="1">
              <a:lnSpc>
                <a:spcPct val="85000"/>
              </a:lnSpc>
            </a:pPr>
            <a:r>
              <a:rPr lang="en-US" sz="1600"/>
              <a:t>LSA flooding is bounded by area.</a:t>
            </a:r>
          </a:p>
          <a:p>
            <a:pPr lvl="1">
              <a:lnSpc>
                <a:spcPct val="85000"/>
              </a:lnSpc>
            </a:pPr>
            <a:r>
              <a:rPr lang="en-US" sz="1600"/>
              <a:t>SPF calculation is performed separately for each area.</a:t>
            </a:r>
          </a:p>
          <a:p>
            <a:pPr>
              <a:lnSpc>
                <a:spcPct val="85000"/>
              </a:lnSpc>
            </a:pPr>
            <a:r>
              <a:rPr lang="en-US"/>
              <a:t>Backbones must be contiguous.</a:t>
            </a:r>
          </a:p>
          <a:p>
            <a:pPr>
              <a:lnSpc>
                <a:spcPct val="85000"/>
              </a:lnSpc>
            </a:pPr>
            <a:r>
              <a:rPr lang="en-US"/>
              <a:t>All areas must have </a:t>
            </a:r>
            <a:br>
              <a:rPr lang="en-US"/>
            </a:br>
            <a:r>
              <a:rPr lang="en-US"/>
              <a:t>a connection to </a:t>
            </a:r>
            <a:br>
              <a:rPr lang="en-US"/>
            </a:br>
            <a:r>
              <a:rPr lang="en-US"/>
              <a:t>the backbone:</a:t>
            </a:r>
          </a:p>
          <a:p>
            <a:pPr lvl="1">
              <a:lnSpc>
                <a:spcPct val="85000"/>
              </a:lnSpc>
            </a:pPr>
            <a:r>
              <a:rPr lang="en-US" sz="1600"/>
              <a:t>Otherwise a virtual</a:t>
            </a:r>
            <a:br>
              <a:rPr lang="en-US" sz="1600"/>
            </a:br>
            <a:r>
              <a:rPr lang="en-US" sz="1600"/>
              <a:t>link must be used to </a:t>
            </a:r>
            <a:br>
              <a:rPr lang="en-US" sz="1600"/>
            </a:br>
            <a:r>
              <a:rPr lang="en-US" sz="1600"/>
              <a:t>connect to the </a:t>
            </a:r>
            <a:br>
              <a:rPr lang="en-US" sz="1600"/>
            </a:br>
            <a:r>
              <a:rPr lang="en-US" sz="1600"/>
              <a:t>backbone.</a:t>
            </a:r>
            <a:endParaRPr lang="en-US" sz="140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6" name="Rectangle 10"/>
          <p:cNvSpPr>
            <a:spLocks noGrp="1" noChangeArrowheads="1"/>
          </p:cNvSpPr>
          <p:nvPr>
            <p:ph type="title"/>
          </p:nvPr>
        </p:nvSpPr>
        <p:spPr/>
        <p:txBody>
          <a:bodyPr/>
          <a:lstStyle/>
          <a:p>
            <a:r>
              <a:rPr lang="en-US"/>
              <a:t>OSPFv3—Similarities with OSPFv2</a:t>
            </a:r>
          </a:p>
        </p:txBody>
      </p:sp>
      <p:sp>
        <p:nvSpPr>
          <p:cNvPr id="316427" name="Rectangle 11"/>
          <p:cNvSpPr>
            <a:spLocks noGrp="1" noChangeArrowheads="1"/>
          </p:cNvSpPr>
          <p:nvPr>
            <p:ph type="body" idx="1"/>
          </p:nvPr>
        </p:nvSpPr>
        <p:spPr>
          <a:xfrm>
            <a:off x="655638" y="1476375"/>
            <a:ext cx="7940675" cy="3571875"/>
          </a:xfrm>
        </p:spPr>
        <p:txBody>
          <a:bodyPr/>
          <a:lstStyle/>
          <a:p>
            <a:r>
              <a:rPr lang="en-US"/>
              <a:t>OSPFv3 is OSPF for IPv6 </a:t>
            </a:r>
            <a:r>
              <a:rPr lang="fr-CA"/>
              <a:t>(RFC 2740):</a:t>
            </a:r>
          </a:p>
          <a:p>
            <a:pPr lvl="1"/>
            <a:r>
              <a:rPr lang="en-US"/>
              <a:t>Based on OSPFv2, with enhancements</a:t>
            </a:r>
          </a:p>
          <a:p>
            <a:pPr lvl="1"/>
            <a:r>
              <a:rPr lang="en-US"/>
              <a:t>Distributes IPv6 prefixes</a:t>
            </a:r>
          </a:p>
          <a:p>
            <a:pPr lvl="1"/>
            <a:r>
              <a:rPr lang="en-US"/>
              <a:t>Runs directly over IPv6</a:t>
            </a:r>
          </a:p>
          <a:p>
            <a:r>
              <a:rPr lang="en-US"/>
              <a:t>OSPFv3 &amp; v2 can be run concurrently, because each address family has a separate SPF (ships in the night).</a:t>
            </a:r>
          </a:p>
          <a:p>
            <a:r>
              <a:rPr lang="en-US"/>
              <a:t>OSPFv3 uses the same basic packet types as OSPFv2:</a:t>
            </a:r>
          </a:p>
          <a:p>
            <a:pPr lvl="1"/>
            <a:r>
              <a:rPr lang="en-US"/>
              <a:t>Hello</a:t>
            </a:r>
          </a:p>
          <a:p>
            <a:pPr lvl="1"/>
            <a:r>
              <a:rPr lang="en-US"/>
              <a:t>Database description blocks (DDB)</a:t>
            </a:r>
          </a:p>
          <a:p>
            <a:pPr lvl="1"/>
            <a:r>
              <a:rPr lang="en-US"/>
              <a:t>Link state request (LSR)</a:t>
            </a:r>
          </a:p>
          <a:p>
            <a:pPr lvl="1"/>
            <a:r>
              <a:rPr lang="en-US"/>
              <a:t>Link state update (LSU) </a:t>
            </a:r>
          </a:p>
          <a:p>
            <a:pPr lvl="1"/>
            <a:r>
              <a:rPr lang="en-US"/>
              <a:t>Link state acknowledgement (ACK)</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70" name="Rectangle 6"/>
          <p:cNvSpPr>
            <a:spLocks noGrp="1" noChangeArrowheads="1"/>
          </p:cNvSpPr>
          <p:nvPr>
            <p:ph type="title"/>
          </p:nvPr>
        </p:nvSpPr>
        <p:spPr/>
        <p:txBody>
          <a:bodyPr/>
          <a:lstStyle/>
          <a:p>
            <a:r>
              <a:rPr lang="en-US"/>
              <a:t>OSPFv3—Similarities with OSPFv2</a:t>
            </a:r>
          </a:p>
        </p:txBody>
      </p:sp>
      <p:sp>
        <p:nvSpPr>
          <p:cNvPr id="318471" name="Rectangle 7"/>
          <p:cNvSpPr>
            <a:spLocks noGrp="1" noChangeArrowheads="1"/>
          </p:cNvSpPr>
          <p:nvPr>
            <p:ph type="body" idx="1"/>
          </p:nvPr>
        </p:nvSpPr>
        <p:spPr>
          <a:xfrm>
            <a:off x="655638" y="1552575"/>
            <a:ext cx="7940675" cy="3571875"/>
          </a:xfrm>
          <a:noFill/>
        </p:spPr>
        <p:txBody>
          <a:bodyPr/>
          <a:lstStyle/>
          <a:p>
            <a:r>
              <a:rPr lang="en-US"/>
              <a:t>Neighbor discovery and adjacency formation mechanism are identical.</a:t>
            </a:r>
          </a:p>
          <a:p>
            <a:r>
              <a:rPr lang="en-US"/>
              <a:t>RFC compliant NBMA and point-to-multipoint topology modes are supported.  Also supports other modes from Cisco such as point-to-point and broadcast, including the interface.</a:t>
            </a:r>
          </a:p>
          <a:p>
            <a:r>
              <a:rPr lang="en-US"/>
              <a:t>LSA flooding and aging mechanisms are identical.</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0521" name="Picture 9" descr="314P_110"/>
          <p:cNvPicPr>
            <a:picLocks noChangeAspect="1" noChangeArrowheads="1"/>
          </p:cNvPicPr>
          <p:nvPr/>
        </p:nvPicPr>
        <p:blipFill>
          <a:blip r:embed="rId3" cstate="print"/>
          <a:srcRect/>
          <a:stretch>
            <a:fillRect/>
          </a:stretch>
        </p:blipFill>
        <p:spPr bwMode="auto">
          <a:xfrm>
            <a:off x="954088" y="2262188"/>
            <a:ext cx="7019925" cy="4087812"/>
          </a:xfrm>
          <a:prstGeom prst="rect">
            <a:avLst/>
          </a:prstGeom>
          <a:noFill/>
        </p:spPr>
      </p:pic>
      <p:sp>
        <p:nvSpPr>
          <p:cNvPr id="320514" name="Rectangle 2"/>
          <p:cNvSpPr>
            <a:spLocks noGrp="1" noChangeArrowheads="1"/>
          </p:cNvSpPr>
          <p:nvPr>
            <p:ph type="title"/>
          </p:nvPr>
        </p:nvSpPr>
        <p:spPr/>
        <p:txBody>
          <a:bodyPr/>
          <a:lstStyle/>
          <a:p>
            <a:r>
              <a:rPr lang="en-GB"/>
              <a:t>Enhanced Routing Protocol Support</a:t>
            </a:r>
            <a:br>
              <a:rPr lang="en-GB"/>
            </a:br>
            <a:r>
              <a:rPr lang="en-US"/>
              <a:t>Differences from OSPFv2</a:t>
            </a:r>
          </a:p>
        </p:txBody>
      </p:sp>
      <p:sp>
        <p:nvSpPr>
          <p:cNvPr id="320515" name="Rectangle 3"/>
          <p:cNvSpPr>
            <a:spLocks noGrp="1" noChangeArrowheads="1"/>
          </p:cNvSpPr>
          <p:nvPr>
            <p:ph type="body" idx="1"/>
          </p:nvPr>
        </p:nvSpPr>
        <p:spPr>
          <a:xfrm>
            <a:off x="685800" y="1581150"/>
            <a:ext cx="7940675" cy="3571875"/>
          </a:xfrm>
        </p:spPr>
        <p:txBody>
          <a:bodyPr/>
          <a:lstStyle/>
          <a:p>
            <a:pPr>
              <a:lnSpc>
                <a:spcPct val="85000"/>
              </a:lnSpc>
            </a:pPr>
            <a:r>
              <a:rPr lang="en-US"/>
              <a:t>OSPFv3 has the same five packet types, but some fields have been changed.</a:t>
            </a:r>
          </a:p>
          <a:p>
            <a:pPr lvl="1">
              <a:lnSpc>
                <a:spcPct val="115000"/>
              </a:lnSpc>
            </a:pPr>
            <a:endParaRPr lang="en-US" sz="2400"/>
          </a:p>
          <a:p>
            <a:pPr lvl="1">
              <a:lnSpc>
                <a:spcPct val="100000"/>
              </a:lnSpc>
            </a:pPr>
            <a:endParaRPr lang="en-US" sz="1800"/>
          </a:p>
          <a:p>
            <a:pPr lvl="1">
              <a:lnSpc>
                <a:spcPct val="85000"/>
              </a:lnSpc>
            </a:pPr>
            <a:endParaRPr lang="en-US" sz="1800"/>
          </a:p>
          <a:p>
            <a:pPr lvl="1">
              <a:lnSpc>
                <a:spcPct val="100000"/>
              </a:lnSpc>
            </a:pPr>
            <a:endParaRPr lang="en-US" sz="1800"/>
          </a:p>
          <a:p>
            <a:pPr>
              <a:lnSpc>
                <a:spcPct val="85000"/>
              </a:lnSpc>
            </a:pPr>
            <a:r>
              <a:rPr lang="en-US"/>
              <a:t>All OSPFv3 packets have a 16-byte header verses the 24-byte header in OSPFv2.</a:t>
            </a:r>
          </a:p>
          <a:p>
            <a:pPr>
              <a:lnSpc>
                <a:spcPct val="85000"/>
              </a:lnSpc>
            </a:pP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6" name="Rectangle 6"/>
          <p:cNvSpPr>
            <a:spLocks noGrp="1" noChangeArrowheads="1"/>
          </p:cNvSpPr>
          <p:nvPr>
            <p:ph type="title"/>
          </p:nvPr>
        </p:nvSpPr>
        <p:spPr/>
        <p:txBody>
          <a:bodyPr/>
          <a:lstStyle/>
          <a:p>
            <a:r>
              <a:rPr lang="en-US"/>
              <a:t>OSPFv3—Differences from OSPFv2</a:t>
            </a:r>
          </a:p>
        </p:txBody>
      </p:sp>
      <p:sp>
        <p:nvSpPr>
          <p:cNvPr id="322567" name="Rectangle 7"/>
          <p:cNvSpPr>
            <a:spLocks noGrp="1" noChangeArrowheads="1"/>
          </p:cNvSpPr>
          <p:nvPr>
            <p:ph type="body" idx="1"/>
          </p:nvPr>
        </p:nvSpPr>
        <p:spPr>
          <a:xfrm>
            <a:off x="655638" y="1552575"/>
            <a:ext cx="7940675" cy="3571875"/>
          </a:xfrm>
          <a:noFill/>
        </p:spPr>
        <p:txBody>
          <a:bodyPr/>
          <a:lstStyle/>
          <a:p>
            <a:pPr>
              <a:buFont typeface="Wingdings" pitchFamily="2" charset="2"/>
              <a:buNone/>
            </a:pPr>
            <a:r>
              <a:rPr lang="en-US"/>
              <a:t>OSPFv3 protocol processing per-link, not per-subnet:</a:t>
            </a:r>
          </a:p>
          <a:p>
            <a:r>
              <a:rPr lang="en-US"/>
              <a:t>IPv6 connects interfaces to links.</a:t>
            </a:r>
          </a:p>
          <a:p>
            <a:r>
              <a:rPr lang="en-US"/>
              <a:t>Multiple IPv6 subnets can be assigned to a single link.</a:t>
            </a:r>
          </a:p>
          <a:p>
            <a:r>
              <a:rPr lang="en-US"/>
              <a:t>Two nodes can talk directly over a single link, even though they do not share a common subnet.</a:t>
            </a:r>
          </a:p>
          <a:p>
            <a:r>
              <a:rPr lang="en-US"/>
              <a:t>The terms “network” and “subnet” are being replaced with “link”.</a:t>
            </a:r>
          </a:p>
          <a:p>
            <a:r>
              <a:rPr lang="en-US"/>
              <a:t>An OSPF interface now connects to a link instead of a subnet.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2" name="Rectangle 4"/>
          <p:cNvSpPr>
            <a:spLocks noGrp="1" noChangeArrowheads="1"/>
          </p:cNvSpPr>
          <p:nvPr>
            <p:ph type="title"/>
          </p:nvPr>
        </p:nvSpPr>
        <p:spPr/>
        <p:txBody>
          <a:bodyPr/>
          <a:lstStyle/>
          <a:p>
            <a:r>
              <a:rPr lang="en-US"/>
              <a:t>OSPFv3—Differences from OSPFv2</a:t>
            </a:r>
          </a:p>
        </p:txBody>
      </p:sp>
      <p:sp>
        <p:nvSpPr>
          <p:cNvPr id="324613" name="Rectangle 5"/>
          <p:cNvSpPr>
            <a:spLocks noGrp="1" noChangeArrowheads="1"/>
          </p:cNvSpPr>
          <p:nvPr>
            <p:ph type="body" idx="1"/>
          </p:nvPr>
        </p:nvSpPr>
        <p:spPr>
          <a:xfrm>
            <a:off x="655638" y="1552575"/>
            <a:ext cx="7940675" cy="4167188"/>
          </a:xfrm>
          <a:noFill/>
        </p:spPr>
        <p:txBody>
          <a:bodyPr/>
          <a:lstStyle/>
          <a:p>
            <a:pPr marL="0" indent="0">
              <a:buFont typeface="Wingdings" pitchFamily="2" charset="2"/>
              <a:buNone/>
              <a:tabLst>
                <a:tab pos="228600" algn="l"/>
              </a:tabLst>
            </a:pPr>
            <a:r>
              <a:rPr lang="en-US"/>
              <a:t>Multiple OSPFv3 protocol instances can now run over a single link:</a:t>
            </a:r>
          </a:p>
          <a:p>
            <a:pPr marL="0" indent="0">
              <a:tabLst>
                <a:tab pos="228600" algn="l"/>
              </a:tabLst>
            </a:pPr>
            <a:r>
              <a:rPr lang="en-US"/>
              <a:t> This allows for separate autonomous systems, each 	running OSPF, to use a common link.  A single link 	could belong to multiple areas.</a:t>
            </a:r>
          </a:p>
          <a:p>
            <a:pPr marL="0" indent="0">
              <a:tabLst>
                <a:tab pos="228600" algn="l"/>
              </a:tabLst>
            </a:pPr>
            <a:r>
              <a:rPr lang="en-US"/>
              <a:t> Instance ID is a new field that is used to have multiple 	OSPFv3 protocol instances per link.</a:t>
            </a:r>
          </a:p>
          <a:p>
            <a:pPr marL="0" indent="0">
              <a:tabLst>
                <a:tab pos="228600" algn="l"/>
              </a:tabLst>
            </a:pPr>
            <a:r>
              <a:rPr lang="en-US"/>
              <a:t> In order to have two instances talk to each other, they 	need to have the same instance ID. By default it is 0, 	and for any additional instance it is increased.</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10" name="Rectangle 1030"/>
          <p:cNvSpPr>
            <a:spLocks noGrp="1" noChangeArrowheads="1"/>
          </p:cNvSpPr>
          <p:nvPr>
            <p:ph type="title"/>
          </p:nvPr>
        </p:nvSpPr>
        <p:spPr/>
        <p:txBody>
          <a:bodyPr/>
          <a:lstStyle/>
          <a:p>
            <a:r>
              <a:rPr lang="en-US"/>
              <a:t>OSPFv3—Differences from OSPFv2</a:t>
            </a:r>
          </a:p>
        </p:txBody>
      </p:sp>
      <p:sp>
        <p:nvSpPr>
          <p:cNvPr id="328711" name="Rectangle 1031"/>
          <p:cNvSpPr>
            <a:spLocks noGrp="1" noChangeArrowheads="1"/>
          </p:cNvSpPr>
          <p:nvPr>
            <p:ph type="body" idx="1"/>
          </p:nvPr>
        </p:nvSpPr>
        <p:spPr>
          <a:xfrm>
            <a:off x="655638" y="1527175"/>
            <a:ext cx="7940675" cy="3571875"/>
          </a:xfrm>
        </p:spPr>
        <p:txBody>
          <a:bodyPr/>
          <a:lstStyle/>
          <a:p>
            <a:pPr>
              <a:lnSpc>
                <a:spcPct val="90000"/>
              </a:lnSpc>
            </a:pPr>
            <a:r>
              <a:rPr lang="en-US"/>
              <a:t>Multicast addresses:</a:t>
            </a:r>
          </a:p>
          <a:p>
            <a:pPr lvl="1">
              <a:lnSpc>
                <a:spcPct val="90000"/>
              </a:lnSpc>
            </a:pPr>
            <a:r>
              <a:rPr lang="en-US" sz="1800"/>
              <a:t>FF02::5 – Represents all SPF routers on the link local scope; equivalent to 224.0.0.5 in OSPFv2.</a:t>
            </a:r>
          </a:p>
          <a:p>
            <a:pPr lvl="1">
              <a:lnSpc>
                <a:spcPct val="90000"/>
              </a:lnSpc>
            </a:pPr>
            <a:r>
              <a:rPr lang="en-US" sz="1800"/>
              <a:t>FF02::6 – Represents all DR routers on the link local scope; equivalent to 224.0.0.6 in OSPFv2.</a:t>
            </a:r>
          </a:p>
          <a:p>
            <a:pPr>
              <a:lnSpc>
                <a:spcPct val="90000"/>
              </a:lnSpc>
            </a:pPr>
            <a:r>
              <a:rPr lang="en-US"/>
              <a:t>Removal of address semantics:</a:t>
            </a:r>
          </a:p>
          <a:p>
            <a:pPr lvl="1">
              <a:lnSpc>
                <a:spcPct val="90000"/>
              </a:lnSpc>
            </a:pPr>
            <a:r>
              <a:rPr lang="en-US" sz="1800"/>
              <a:t>IPv6 addresses are no longer present in OSPF packet header (part of payload information).</a:t>
            </a:r>
          </a:p>
          <a:p>
            <a:pPr lvl="1">
              <a:lnSpc>
                <a:spcPct val="90000"/>
              </a:lnSpc>
            </a:pPr>
            <a:r>
              <a:rPr lang="en-US" sz="1800"/>
              <a:t>Router LSA and network LSA do not carry IPv6 addresses.</a:t>
            </a:r>
          </a:p>
          <a:p>
            <a:pPr lvl="1">
              <a:lnSpc>
                <a:spcPct val="90000"/>
              </a:lnSpc>
            </a:pPr>
            <a:r>
              <a:rPr lang="en-US" sz="1800"/>
              <a:t>Router ID, area ID, and link-state ID remains at 32 bits.</a:t>
            </a:r>
          </a:p>
          <a:p>
            <a:pPr lvl="1">
              <a:lnSpc>
                <a:spcPct val="90000"/>
              </a:lnSpc>
            </a:pPr>
            <a:r>
              <a:rPr lang="en-US" sz="1800"/>
              <a:t>DR and BDR are now identified by their router ID and no longer by their IP address.</a:t>
            </a:r>
          </a:p>
          <a:p>
            <a:pPr>
              <a:lnSpc>
                <a:spcPct val="90000"/>
              </a:lnSpc>
            </a:pPr>
            <a:r>
              <a:rPr lang="en-US"/>
              <a:t>Security:</a:t>
            </a:r>
          </a:p>
          <a:p>
            <a:pPr lvl="1">
              <a:lnSpc>
                <a:spcPct val="90000"/>
              </a:lnSpc>
            </a:pPr>
            <a:r>
              <a:rPr lang="en-US" sz="1800"/>
              <a:t>OSPFv3 uses IPv6 AH and ESP extension headers instead of variety of mechanisms defined in OSPFv2.</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1026"/>
          <p:cNvSpPr>
            <a:spLocks noGrp="1" noChangeArrowheads="1"/>
          </p:cNvSpPr>
          <p:nvPr>
            <p:ph type="title"/>
          </p:nvPr>
        </p:nvSpPr>
        <p:spPr>
          <a:noFill/>
          <a:ln/>
        </p:spPr>
        <p:txBody>
          <a:bodyPr/>
          <a:lstStyle/>
          <a:p>
            <a:r>
              <a:rPr lang="en-US"/>
              <a:t>LSA Overview</a:t>
            </a:r>
          </a:p>
        </p:txBody>
      </p:sp>
      <p:graphicFrame>
        <p:nvGraphicFramePr>
          <p:cNvPr id="429155" name="Group 1123"/>
          <p:cNvGraphicFramePr>
            <a:graphicFrameLocks noGrp="1"/>
          </p:cNvGraphicFramePr>
          <p:nvPr>
            <p:ph idx="1"/>
          </p:nvPr>
        </p:nvGraphicFramePr>
        <p:xfrm>
          <a:off x="655638" y="1365250"/>
          <a:ext cx="7940675" cy="5072066"/>
        </p:xfrm>
        <a:graphic>
          <a:graphicData uri="http://schemas.openxmlformats.org/drawingml/2006/table">
            <a:tbl>
              <a:tblPr/>
              <a:tblGrid>
                <a:gridCol w="3403600"/>
                <a:gridCol w="2270125"/>
                <a:gridCol w="2266950"/>
              </a:tblGrid>
              <a:tr h="765175">
                <a:tc>
                  <a:txBody>
                    <a:body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endParaRPr kumimoji="0" lang="en-GB" sz="2400" b="0" i="0" u="none" strike="noStrike" cap="none" normalizeH="0" baseline="0" smtClean="0">
                        <a:ln>
                          <a:noFill/>
                        </a:ln>
                        <a:solidFill>
                          <a:schemeClr val="tx2"/>
                        </a:solidFill>
                        <a:effectLst/>
                        <a:latin typeface="Arial" pitchFamily="34" charset="0"/>
                      </a:endParaRPr>
                    </a:p>
                  </a:txBody>
                  <a:tcPr marL="73025" marR="73025" marT="36512" marB="36512"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LSA Function Code</a:t>
                      </a:r>
                    </a:p>
                  </a:txBody>
                  <a:tcPr marL="73025" marR="73025" marT="36512" marB="3651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LSA Type</a:t>
                      </a:r>
                    </a:p>
                  </a:txBody>
                  <a:tcPr marL="73025" marR="73025" marT="36512" marB="3651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r>
              <a:tr h="461963">
                <a:tc>
                  <a:txBody>
                    <a:body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Router-LSA</a:t>
                      </a:r>
                    </a:p>
                  </a:txBody>
                  <a:tcPr marL="73025" marR="73025" marT="36512" marB="3651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1</a:t>
                      </a:r>
                    </a:p>
                  </a:txBody>
                  <a:tcPr marL="73025" marR="73025" marT="36512" marB="3651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Ox2001</a:t>
                      </a:r>
                    </a:p>
                  </a:txBody>
                  <a:tcPr marL="73025" marR="73025" marT="36512" marB="3651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CCCC"/>
                    </a:solidFill>
                  </a:tcPr>
                </a:tc>
              </a:tr>
              <a:tr h="463550">
                <a:tc>
                  <a:txBody>
                    <a:body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Network-LSA</a:t>
                      </a:r>
                    </a:p>
                  </a:txBody>
                  <a:tcPr marL="73025" marR="73025" marT="36512" marB="3651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2</a:t>
                      </a:r>
                    </a:p>
                  </a:txBody>
                  <a:tcPr marL="73025" marR="73025" marT="36512" marB="3651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Ox2002</a:t>
                      </a:r>
                    </a:p>
                  </a:txBody>
                  <a:tcPr marL="73025" marR="73025" marT="36512" marB="3651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CCCC"/>
                    </a:solidFill>
                  </a:tcPr>
                </a:tc>
              </a:tr>
              <a:tr h="461963">
                <a:tc>
                  <a:txBody>
                    <a:body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Inter-Area-Prefix-LXA</a:t>
                      </a:r>
                    </a:p>
                  </a:txBody>
                  <a:tcPr marL="73025" marR="73025" marT="36512" marB="3651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3BF2D"/>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3</a:t>
                      </a:r>
                    </a:p>
                  </a:txBody>
                  <a:tcPr marL="73025" marR="73025" marT="36512" marB="3651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Ox2003</a:t>
                      </a:r>
                    </a:p>
                  </a:txBody>
                  <a:tcPr marL="73025" marR="73025" marT="36512" marB="3651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CCCC"/>
                    </a:solidFill>
                  </a:tcPr>
                </a:tc>
              </a:tr>
              <a:tr h="493713">
                <a:tc>
                  <a:txBody>
                    <a:body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Inter-Area-Router-LSA</a:t>
                      </a:r>
                    </a:p>
                  </a:txBody>
                  <a:tcPr marL="73025" marR="73025" marT="36512" marB="3651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3BF2D"/>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4</a:t>
                      </a:r>
                    </a:p>
                  </a:txBody>
                  <a:tcPr marL="73025" marR="73025" marT="36512" marB="3651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Ox2004</a:t>
                      </a:r>
                    </a:p>
                  </a:txBody>
                  <a:tcPr marL="73025" marR="73025" marT="36512" marB="3651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CCCC"/>
                    </a:solidFill>
                  </a:tcPr>
                </a:tc>
              </a:tr>
              <a:tr h="500063">
                <a:tc>
                  <a:txBody>
                    <a:body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AS-External-LSA</a:t>
                      </a:r>
                    </a:p>
                  </a:txBody>
                  <a:tcPr marL="73025" marR="73025" marT="36512" marB="3651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5</a:t>
                      </a:r>
                    </a:p>
                  </a:txBody>
                  <a:tcPr marL="73025" marR="73025" marT="36512" marB="3651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Ox4005</a:t>
                      </a:r>
                    </a:p>
                  </a:txBody>
                  <a:tcPr marL="73025" marR="73025" marT="36512" marB="3651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CCCC"/>
                    </a:solidFill>
                  </a:tcPr>
                </a:tc>
              </a:tr>
              <a:tr h="501650">
                <a:tc>
                  <a:txBody>
                    <a:body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Group-Membership-LSA</a:t>
                      </a:r>
                    </a:p>
                  </a:txBody>
                  <a:tcPr marL="73025" marR="73025" marT="36512" marB="3651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6</a:t>
                      </a:r>
                    </a:p>
                  </a:txBody>
                  <a:tcPr marL="73025" marR="73025" marT="36512" marB="3651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Ox2006</a:t>
                      </a:r>
                    </a:p>
                  </a:txBody>
                  <a:tcPr marL="73025" marR="73025" marT="36512" marB="3651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CCCC"/>
                    </a:solidFill>
                  </a:tcPr>
                </a:tc>
              </a:tr>
              <a:tr h="500063">
                <a:tc>
                  <a:txBody>
                    <a:body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Type-7-LSA</a:t>
                      </a:r>
                    </a:p>
                  </a:txBody>
                  <a:tcPr marL="73025" marR="73025" marT="36512" marB="3651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7</a:t>
                      </a:r>
                    </a:p>
                  </a:txBody>
                  <a:tcPr marL="73025" marR="73025" marT="36512" marB="3651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Ox2007</a:t>
                      </a:r>
                    </a:p>
                  </a:txBody>
                  <a:tcPr marL="73025" marR="73025" marT="36512" marB="3651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CCCC"/>
                    </a:solidFill>
                  </a:tcPr>
                </a:tc>
              </a:tr>
              <a:tr h="461963">
                <a:tc>
                  <a:txBody>
                    <a:body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Link-LSA</a:t>
                      </a:r>
                    </a:p>
                  </a:txBody>
                  <a:tcPr marL="73025" marR="73025" marT="36512" marB="3651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3BF2D"/>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8</a:t>
                      </a:r>
                    </a:p>
                  </a:txBody>
                  <a:tcPr marL="73025" marR="73025" marT="36512" marB="3651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Ox2008</a:t>
                      </a:r>
                    </a:p>
                  </a:txBody>
                  <a:tcPr marL="73025" marR="73025" marT="36512" marB="3651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CCCC"/>
                    </a:solidFill>
                  </a:tcPr>
                </a:tc>
              </a:tr>
              <a:tr h="461963">
                <a:tc>
                  <a:txBody>
                    <a:body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Intra-Area-Prefix-LSA</a:t>
                      </a:r>
                    </a:p>
                  </a:txBody>
                  <a:tcPr marL="73025" marR="73025" marT="36512" marB="3651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3BF2D"/>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9</a:t>
                      </a:r>
                    </a:p>
                  </a:txBody>
                  <a:tcPr marL="73025" marR="73025" marT="36512" marB="3651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Ox2009</a:t>
                      </a:r>
                    </a:p>
                  </a:txBody>
                  <a:tcPr marL="73025" marR="73025" marT="36512" marB="3651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CCCC"/>
                    </a:solidFill>
                  </a:tcPr>
                </a:tc>
              </a:tr>
            </a:tbl>
          </a:graphicData>
        </a:graphic>
      </p:graphicFrame>
      <p:sp>
        <p:nvSpPr>
          <p:cNvPr id="429156" name="Text Box 1124"/>
          <p:cNvSpPr txBox="1">
            <a:spLocks noChangeArrowheads="1"/>
          </p:cNvSpPr>
          <p:nvPr/>
        </p:nvSpPr>
        <p:spPr bwMode="auto">
          <a:xfrm>
            <a:off x="3360738" y="5662613"/>
            <a:ext cx="981075" cy="560387"/>
          </a:xfrm>
          <a:prstGeom prst="rect">
            <a:avLst/>
          </a:prstGeom>
          <a:noFill/>
          <a:ln w="9525">
            <a:noFill/>
            <a:miter lim="800000"/>
            <a:headEnd/>
            <a:tailEnd/>
          </a:ln>
          <a:effectLst/>
        </p:spPr>
        <p:txBody>
          <a:bodyPr wrap="none" lIns="73021" tIns="36511" rIns="73021" bIns="36511">
            <a:spAutoFit/>
          </a:bodyPr>
          <a:lstStyle/>
          <a:p>
            <a:pPr algn="l" defTabSz="912813">
              <a:lnSpc>
                <a:spcPct val="100000"/>
              </a:lnSpc>
            </a:pPr>
            <a:r>
              <a:rPr lang="en-US" sz="3200" b="1">
                <a:solidFill>
                  <a:schemeClr val="accent2"/>
                </a:solidFill>
              </a:rPr>
              <a:t>New</a:t>
            </a:r>
          </a:p>
        </p:txBody>
      </p:sp>
      <p:sp>
        <p:nvSpPr>
          <p:cNvPr id="429157" name="Text Box 1125"/>
          <p:cNvSpPr txBox="1">
            <a:spLocks noChangeArrowheads="1"/>
          </p:cNvSpPr>
          <p:nvPr/>
        </p:nvSpPr>
        <p:spPr bwMode="auto">
          <a:xfrm>
            <a:off x="3225800" y="3197225"/>
            <a:ext cx="1973263" cy="560388"/>
          </a:xfrm>
          <a:prstGeom prst="rect">
            <a:avLst/>
          </a:prstGeom>
          <a:noFill/>
          <a:ln w="9525">
            <a:noFill/>
            <a:miter lim="800000"/>
            <a:headEnd/>
            <a:tailEnd/>
          </a:ln>
          <a:effectLst/>
        </p:spPr>
        <p:txBody>
          <a:bodyPr wrap="none" lIns="73021" tIns="36511" rIns="73021" bIns="36511">
            <a:spAutoFit/>
          </a:bodyPr>
          <a:lstStyle/>
          <a:p>
            <a:pPr algn="l" defTabSz="912813">
              <a:lnSpc>
                <a:spcPct val="100000"/>
              </a:lnSpc>
            </a:pPr>
            <a:r>
              <a:rPr lang="en-US" sz="3200" b="1">
                <a:solidFill>
                  <a:schemeClr val="accent2"/>
                </a:solidFill>
              </a:rPr>
              <a:t>Renamed</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5381" name="Picture 5" descr="BSCI Module 8"/>
          <p:cNvPicPr>
            <a:picLocks noChangeAspect="1" noChangeArrowheads="1"/>
          </p:cNvPicPr>
          <p:nvPr/>
        </p:nvPicPr>
        <p:blipFill>
          <a:blip r:embed="rId3" cstate="print"/>
          <a:srcRect/>
          <a:stretch>
            <a:fillRect/>
          </a:stretch>
        </p:blipFill>
        <p:spPr bwMode="auto">
          <a:xfrm>
            <a:off x="868363" y="1482725"/>
            <a:ext cx="7458075" cy="3562350"/>
          </a:xfrm>
          <a:prstGeom prst="rect">
            <a:avLst/>
          </a:prstGeom>
          <a:noFill/>
        </p:spPr>
      </p:pic>
      <p:sp>
        <p:nvSpPr>
          <p:cNvPr id="485379" name="Rectangle 3"/>
          <p:cNvSpPr>
            <a:spLocks noGrp="1" noChangeArrowheads="1"/>
          </p:cNvSpPr>
          <p:nvPr>
            <p:ph type="title"/>
          </p:nvPr>
        </p:nvSpPr>
        <p:spPr>
          <a:xfrm>
            <a:off x="609600" y="455613"/>
            <a:ext cx="6781800" cy="838200"/>
          </a:xfrm>
          <a:noFill/>
        </p:spPr>
        <p:txBody>
          <a:bodyPr/>
          <a:lstStyle/>
          <a:p>
            <a:r>
              <a:rPr lang="en-US"/>
              <a:t>Larger Address Space Enables</a:t>
            </a:r>
            <a:br>
              <a:rPr lang="en-US"/>
            </a:br>
            <a:r>
              <a:rPr lang="en-US"/>
              <a:t>Address Aggregation</a:t>
            </a:r>
          </a:p>
        </p:txBody>
      </p:sp>
      <p:sp>
        <p:nvSpPr>
          <p:cNvPr id="485380" name="Rectangle 4"/>
          <p:cNvSpPr>
            <a:spLocks noGrp="1" noChangeArrowheads="1"/>
          </p:cNvSpPr>
          <p:nvPr>
            <p:ph type="body" idx="1"/>
          </p:nvPr>
        </p:nvSpPr>
        <p:spPr>
          <a:xfrm>
            <a:off x="657225" y="5038725"/>
            <a:ext cx="8458200" cy="1285875"/>
          </a:xfrm>
          <a:noFill/>
        </p:spPr>
        <p:txBody>
          <a:bodyPr/>
          <a:lstStyle/>
          <a:p>
            <a:pPr>
              <a:lnSpc>
                <a:spcPct val="80000"/>
              </a:lnSpc>
              <a:spcBef>
                <a:spcPct val="45000"/>
              </a:spcBef>
            </a:pPr>
            <a:r>
              <a:rPr lang="en-US"/>
              <a:t>Aggregation of prefixes announced in the global routing table</a:t>
            </a:r>
          </a:p>
          <a:p>
            <a:pPr>
              <a:lnSpc>
                <a:spcPct val="80000"/>
              </a:lnSpc>
              <a:spcBef>
                <a:spcPct val="45000"/>
              </a:spcBef>
            </a:pPr>
            <a:r>
              <a:rPr lang="en-US"/>
              <a:t>Efficient and scalable routing</a:t>
            </a:r>
          </a:p>
          <a:p>
            <a:pPr>
              <a:lnSpc>
                <a:spcPct val="80000"/>
              </a:lnSpc>
              <a:spcBef>
                <a:spcPct val="45000"/>
              </a:spcBef>
            </a:pPr>
            <a:r>
              <a:rPr lang="en-US"/>
              <a:t>Improved bandwidth and functionality for user traffic</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6" name="Rectangle 4"/>
          <p:cNvSpPr>
            <a:spLocks noGrp="1" noChangeArrowheads="1"/>
          </p:cNvSpPr>
          <p:nvPr>
            <p:ph type="title"/>
          </p:nvPr>
        </p:nvSpPr>
        <p:spPr/>
        <p:txBody>
          <a:bodyPr/>
          <a:lstStyle/>
          <a:p>
            <a:r>
              <a:rPr lang="en-US"/>
              <a:t>Objectives</a:t>
            </a:r>
          </a:p>
        </p:txBody>
      </p:sp>
      <p:sp>
        <p:nvSpPr>
          <p:cNvPr id="530437" name="Rectangle 5"/>
          <p:cNvSpPr>
            <a:spLocks noGrp="1" noChangeArrowheads="1"/>
          </p:cNvSpPr>
          <p:nvPr>
            <p:ph type="body" idx="1"/>
          </p:nvPr>
        </p:nvSpPr>
        <p:spPr>
          <a:xfrm>
            <a:off x="655638" y="1552575"/>
            <a:ext cx="7940675" cy="3571875"/>
          </a:xfrm>
          <a:noFill/>
        </p:spPr>
        <p:txBody>
          <a:bodyPr/>
          <a:lstStyle/>
          <a:p>
            <a:r>
              <a:rPr lang="en-US"/>
              <a:t>Describe how OSPF for IPv6 works</a:t>
            </a:r>
          </a:p>
          <a:p>
            <a:r>
              <a:rPr lang="en-US"/>
              <a:t>Explain the similarities and differences between OSPF for IPv6 to OSPFv2</a:t>
            </a:r>
          </a:p>
          <a:p>
            <a:r>
              <a:rPr lang="en-US"/>
              <a:t>Describe the differences between OSPF LSA types used with IPv4 and IPv6</a:t>
            </a:r>
          </a:p>
          <a:p>
            <a:r>
              <a:rPr lang="en-US"/>
              <a:t>Explain the configuration modes and Cisco IOS attributes specific to OSPFv3</a:t>
            </a:r>
          </a:p>
          <a:p>
            <a:r>
              <a:rPr lang="en-US"/>
              <a:t>Explain how to configure OSPFv3</a:t>
            </a:r>
          </a:p>
          <a:p>
            <a:r>
              <a:rPr lang="en-US"/>
              <a:t>Explain how to verify OSPFv3</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r>
              <a:rPr lang="en-US"/>
              <a:t>Self Check</a:t>
            </a:r>
          </a:p>
        </p:txBody>
      </p:sp>
      <p:sp>
        <p:nvSpPr>
          <p:cNvPr id="590851" name="Rectangle 3"/>
          <p:cNvSpPr>
            <a:spLocks noGrp="1" noChangeArrowheads="1"/>
          </p:cNvSpPr>
          <p:nvPr>
            <p:ph type="body" idx="1"/>
          </p:nvPr>
        </p:nvSpPr>
        <p:spPr/>
        <p:txBody>
          <a:bodyPr/>
          <a:lstStyle/>
          <a:p>
            <a:pPr marL="457200" indent="-457200">
              <a:buFont typeface="Wingdings" pitchFamily="2" charset="2"/>
              <a:buAutoNum type="arabicPeriod"/>
            </a:pPr>
            <a:r>
              <a:rPr lang="en-US"/>
              <a:t>Can OSPFv3 and v2 run concurrently?</a:t>
            </a:r>
          </a:p>
          <a:p>
            <a:pPr marL="457200" indent="-457200">
              <a:buFont typeface="Wingdings" pitchFamily="2" charset="2"/>
              <a:buAutoNum type="arabicPeriod"/>
            </a:pPr>
            <a:r>
              <a:rPr lang="en-US"/>
              <a:t>List some similarities between OSPFv3 and OSPFv2.</a:t>
            </a:r>
          </a:p>
          <a:p>
            <a:pPr marL="457200" indent="-457200">
              <a:buFont typeface="Wingdings" pitchFamily="2" charset="2"/>
              <a:buAutoNum type="arabicPeriod"/>
            </a:pPr>
            <a:r>
              <a:rPr lang="en-US"/>
              <a:t>Explain the difference between OSPFv3 and OSPFv2 in terms of links or subnets.</a:t>
            </a:r>
          </a:p>
          <a:p>
            <a:pPr marL="457200" indent="-457200">
              <a:buFont typeface="Wingdings" pitchFamily="2" charset="2"/>
              <a:buAutoNum type="arabicPeriod"/>
            </a:pPr>
            <a:r>
              <a:rPr lang="en-US"/>
              <a:t>What is Instance ID?</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0370" name="Group 2"/>
          <p:cNvGrpSpPr>
            <a:grpSpLocks/>
          </p:cNvGrpSpPr>
          <p:nvPr/>
        </p:nvGrpSpPr>
        <p:grpSpPr bwMode="auto">
          <a:xfrm>
            <a:off x="0" y="0"/>
            <a:ext cx="9144000" cy="3146425"/>
            <a:chOff x="0" y="0"/>
            <a:chExt cx="5760" cy="1982"/>
          </a:xfrm>
        </p:grpSpPr>
        <p:sp>
          <p:nvSpPr>
            <p:cNvPr id="570371" name="Rectangle 3"/>
            <p:cNvSpPr>
              <a:spLocks noChangeArrowheads="1"/>
            </p:cNvSpPr>
            <p:nvPr/>
          </p:nvSpPr>
          <p:spPr bwMode="auto">
            <a:xfrm>
              <a:off x="0" y="0"/>
              <a:ext cx="2208" cy="1968"/>
            </a:xfrm>
            <a:prstGeom prst="rect">
              <a:avLst/>
            </a:prstGeom>
            <a:solidFill>
              <a:srgbClr val="015F85"/>
            </a:solidFill>
            <a:ln w="25400" algn="ctr">
              <a:noFill/>
              <a:miter lim="800000"/>
              <a:headEnd/>
              <a:tailEnd/>
            </a:ln>
            <a:effectLst/>
          </p:spPr>
          <p:txBody>
            <a:bodyPr wrap="none" anchor="ctr"/>
            <a:lstStyle/>
            <a:p>
              <a:endParaRPr lang="fr-FR"/>
            </a:p>
          </p:txBody>
        </p:sp>
        <p:pic>
          <p:nvPicPr>
            <p:cNvPr id="570372" name="Picture 4" descr="MAE08216"/>
            <p:cNvPicPr>
              <a:picLocks noChangeAspect="1" noChangeArrowheads="1"/>
            </p:cNvPicPr>
            <p:nvPr/>
          </p:nvPicPr>
          <p:blipFill>
            <a:blip r:embed="rId3" cstate="print"/>
            <a:srcRect/>
            <a:stretch>
              <a:fillRect/>
            </a:stretch>
          </p:blipFill>
          <p:spPr bwMode="auto">
            <a:xfrm>
              <a:off x="2236" y="0"/>
              <a:ext cx="3524" cy="1982"/>
            </a:xfrm>
            <a:prstGeom prst="rect">
              <a:avLst/>
            </a:prstGeom>
            <a:noFill/>
          </p:spPr>
        </p:pic>
      </p:grpSp>
      <p:sp>
        <p:nvSpPr>
          <p:cNvPr id="570373" name="Rectangle 5"/>
          <p:cNvSpPr>
            <a:spLocks noGrp="1" noChangeArrowheads="1"/>
          </p:cNvSpPr>
          <p:nvPr>
            <p:ph type="title"/>
          </p:nvPr>
        </p:nvSpPr>
        <p:spPr>
          <a:xfrm>
            <a:off x="392113" y="457200"/>
            <a:ext cx="2933700" cy="2252663"/>
          </a:xfrm>
          <a:noFill/>
        </p:spPr>
        <p:txBody>
          <a:bodyPr anchor="ctr" anchorCtr="1"/>
          <a:lstStyle/>
          <a:p>
            <a:r>
              <a:rPr lang="en-US">
                <a:solidFill>
                  <a:schemeClr val="bg1"/>
                </a:solidFill>
              </a:rPr>
              <a:t>OSPFv3 Configuration</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16" name="Rectangle 1036"/>
          <p:cNvSpPr>
            <a:spLocks noGrp="1" noChangeArrowheads="1"/>
          </p:cNvSpPr>
          <p:nvPr>
            <p:ph type="title"/>
          </p:nvPr>
        </p:nvSpPr>
        <p:spPr/>
        <p:txBody>
          <a:bodyPr/>
          <a:lstStyle/>
          <a:p>
            <a:r>
              <a:rPr lang="en-US"/>
              <a:t>Configuring OSPFv3 in Cisco IOS Software</a:t>
            </a:r>
          </a:p>
        </p:txBody>
      </p:sp>
      <p:sp>
        <p:nvSpPr>
          <p:cNvPr id="431117" name="Rectangle 1037"/>
          <p:cNvSpPr>
            <a:spLocks noGrp="1" noChangeArrowheads="1"/>
          </p:cNvSpPr>
          <p:nvPr>
            <p:ph type="body" idx="1"/>
          </p:nvPr>
        </p:nvSpPr>
        <p:spPr>
          <a:xfrm>
            <a:off x="655638" y="1552575"/>
            <a:ext cx="7940675" cy="3571875"/>
          </a:xfrm>
          <a:noFill/>
        </p:spPr>
        <p:txBody>
          <a:bodyPr/>
          <a:lstStyle/>
          <a:p>
            <a:r>
              <a:rPr lang="en-US"/>
              <a:t>Similar to OSPFv2:</a:t>
            </a:r>
          </a:p>
          <a:p>
            <a:pPr lvl="1"/>
            <a:r>
              <a:rPr lang="en-US"/>
              <a:t>Prefixing existing Interface and exec mode commands with “ipv6”</a:t>
            </a:r>
          </a:p>
          <a:p>
            <a:r>
              <a:rPr lang="en-US"/>
              <a:t>Interfaces configured directly:</a:t>
            </a:r>
          </a:p>
          <a:p>
            <a:pPr lvl="1"/>
            <a:r>
              <a:rPr lang="en-US"/>
              <a:t>Replaces </a:t>
            </a:r>
            <a:r>
              <a:rPr lang="en-US" b="1">
                <a:latin typeface="Courier New" pitchFamily="49" charset="0"/>
              </a:rPr>
              <a:t>network</a:t>
            </a:r>
            <a:r>
              <a:rPr lang="en-US"/>
              <a:t> command</a:t>
            </a:r>
          </a:p>
          <a:p>
            <a:r>
              <a:rPr lang="en-US"/>
              <a:t>“Native” IPv6 router mode:</a:t>
            </a:r>
          </a:p>
          <a:p>
            <a:pPr lvl="1"/>
            <a:r>
              <a:rPr lang="en-US"/>
              <a:t>Not a submode of </a:t>
            </a:r>
            <a:r>
              <a:rPr lang="en-US" b="1">
                <a:latin typeface="Courier New" pitchFamily="49" charset="0"/>
              </a:rPr>
              <a:t>router ospf</a:t>
            </a:r>
            <a:r>
              <a:rPr lang="en-US" b="1"/>
              <a:t> </a:t>
            </a:r>
            <a:r>
              <a:rPr lang="en-US"/>
              <a:t>command</a:t>
            </a:r>
            <a:endParaRPr lang="en-US" b="1"/>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123" name="Rectangle 91"/>
          <p:cNvSpPr>
            <a:spLocks noGrp="1" noChangeArrowheads="1"/>
          </p:cNvSpPr>
          <p:nvPr>
            <p:ph type="title"/>
          </p:nvPr>
        </p:nvSpPr>
        <p:spPr/>
        <p:txBody>
          <a:bodyPr/>
          <a:lstStyle/>
          <a:p>
            <a:r>
              <a:rPr lang="en-US"/>
              <a:t>IPv6 and OSPFv3 Commands</a:t>
            </a:r>
          </a:p>
        </p:txBody>
      </p:sp>
      <p:graphicFrame>
        <p:nvGraphicFramePr>
          <p:cNvPr id="556173" name="Group 141"/>
          <p:cNvGraphicFramePr>
            <a:graphicFrameLocks noGrp="1"/>
          </p:cNvGraphicFramePr>
          <p:nvPr>
            <p:ph idx="1"/>
          </p:nvPr>
        </p:nvGraphicFramePr>
        <p:xfrm>
          <a:off x="655638" y="1501775"/>
          <a:ext cx="7940675" cy="5120848"/>
        </p:xfrm>
        <a:graphic>
          <a:graphicData uri="http://schemas.openxmlformats.org/drawingml/2006/table">
            <a:tbl>
              <a:tblPr/>
              <a:tblGrid>
                <a:gridCol w="3446462"/>
                <a:gridCol w="4494213"/>
              </a:tblGrid>
              <a:tr h="361950">
                <a:tc>
                  <a:txBody>
                    <a:bodyPr/>
                    <a:lstStyle/>
                    <a:p>
                      <a:pPr marL="236538" marR="0" lvl="0" indent="-236538" algn="l" defTabSz="814388"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Command</a:t>
                      </a:r>
                      <a:endParaRPr kumimoji="0" lang="en-US" sz="1600" b="0"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solidFill>
                      <a:schemeClr val="tx2"/>
                    </a:solidFill>
                  </a:tcPr>
                </a:tc>
                <a:tc>
                  <a:txBody>
                    <a:bodyPr/>
                    <a:lstStyle/>
                    <a:p>
                      <a:pPr marL="236538" marR="0" lvl="0" indent="-236538" algn="l" defTabSz="814388"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Description</a:t>
                      </a:r>
                      <a:endParaRPr kumimoji="0" lang="en-US" sz="1600" b="0"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82124" marR="82124" marT="41061" marB="41061"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solidFill>
                      <a:schemeClr val="tx2"/>
                    </a:solidFill>
                  </a:tcPr>
                </a:tc>
              </a:tr>
              <a:tr h="808038">
                <a:tc>
                  <a:txBody>
                    <a:bodyPr/>
                    <a:lstStyle/>
                    <a:p>
                      <a:pPr marL="236538" marR="0" lvl="0" indent="-236538" algn="l" defTabSz="8143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Router(config)#</a:t>
                      </a:r>
                      <a:r>
                        <a:rPr kumimoji="0" lang="en-US"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ipv6 unicast-routing</a:t>
                      </a:r>
                      <a:endPar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36538" marR="0" lvl="0" indent="-236538" algn="l" defTabSz="8143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Enables the forwarding of IPv6 unicast datagrams.</a:t>
                      </a:r>
                    </a:p>
                  </a:txBody>
                  <a:tcPr marL="82124" marR="82124" marT="41061" marB="41061"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noFill/>
                  </a:tcPr>
                </a:tc>
              </a:tr>
              <a:tr h="808038">
                <a:tc>
                  <a:txBody>
                    <a:bodyPr/>
                    <a:lstStyle/>
                    <a:p>
                      <a:pPr marL="236538" marR="0" lvl="0" indent="-236538" algn="l" defTabSz="8143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Router(config)#</a:t>
                      </a:r>
                      <a:r>
                        <a:rPr kumimoji="0" lang="en-US"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ipv6 router ospf </a:t>
                      </a:r>
                      <a:r>
                        <a:rPr kumimoji="0" lang="en-US" sz="1400" b="0" i="1"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process-id</a:t>
                      </a:r>
                      <a:endPar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236538" marR="0" lvl="0" indent="-236538" algn="l" defTabSz="8143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Enables an OSPF process on the router. The process-id parameter identifies a unique OSPFv3 process. This command is used on a global basis.</a:t>
                      </a:r>
                    </a:p>
                  </a:txBody>
                  <a:tcPr marL="82124" marR="82124" marT="41061" marB="41061"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noFill/>
                  </a:tcPr>
                </a:tc>
              </a:tr>
              <a:tr h="996950">
                <a:tc>
                  <a:txBody>
                    <a:bodyPr/>
                    <a:lstStyle/>
                    <a:p>
                      <a:pPr marL="236538" marR="0" lvl="0" indent="-236538" algn="l" defTabSz="814388"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Example:</a:t>
                      </a:r>
                    </a:p>
                    <a:p>
                      <a:pPr marL="236538" marR="0" lvl="0" indent="-236538" algn="l" defTabSz="814388"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236538" marR="0" lvl="0" indent="-236538" algn="l" defTabSz="814388"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Router(config)#</a:t>
                      </a:r>
                      <a:r>
                        <a:rPr kumimoji="0" lang="fr-FR" sz="1400" b="1" i="0" u="none" strike="noStrike" cap="none" normalizeH="0" baseline="0" smtClean="0">
                          <a:ln>
                            <a:noFill/>
                          </a:ln>
                          <a:solidFill>
                            <a:schemeClr val="accent2"/>
                          </a:solidFill>
                          <a:effectLst/>
                          <a:latin typeface="Courier New" pitchFamily="49" charset="0"/>
                          <a:ea typeface="Times New Roman" pitchFamily="18" charset="0"/>
                          <a:cs typeface="Courier New" pitchFamily="49" charset="0"/>
                        </a:rPr>
                        <a:t>ipv6 router ospf 1</a:t>
                      </a:r>
                      <a:endParaRPr kumimoji="0" lang="fr-FR" sz="1400" b="1" i="0" u="none" strike="noStrike" cap="none" normalizeH="0" baseline="0" smtClean="0">
                        <a:ln>
                          <a:noFill/>
                        </a:ln>
                        <a:solidFill>
                          <a:schemeClr val="accent2"/>
                        </a:solidFill>
                        <a:effectLst/>
                        <a:latin typeface="Courier New" pitchFamily="49"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DDDDDD"/>
                    </a:solidFill>
                  </a:tcPr>
                </a:tc>
                <a:tc>
                  <a:txBody>
                    <a:bodyPr/>
                    <a:lstStyle/>
                    <a:p>
                      <a:pPr marL="236538" marR="0" lvl="0" indent="-236538" algn="l" defTabSz="8143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p>
                    <a:p>
                      <a:pPr marL="236538" marR="0" lvl="0" indent="-236538" algn="l" defTabSz="8143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Enables the OSPFv3 process number 1 on the router.</a:t>
                      </a:r>
                    </a:p>
                  </a:txBody>
                  <a:tcPr marL="82124" marR="82124" marT="41061" marB="41061"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DDDDDD"/>
                    </a:solidFill>
                  </a:tcPr>
                </a:tc>
              </a:tr>
              <a:tr h="1035050">
                <a:tc>
                  <a:txBody>
                    <a:bodyPr/>
                    <a:lstStyle/>
                    <a:p>
                      <a:pPr marL="236538" marR="0" lvl="0" indent="-236538" algn="l" defTabSz="814388"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Router (config-router)# router-id</a:t>
                      </a:r>
                      <a:r>
                        <a:rPr kumimoji="0" lang="fr-FR"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t>
                      </a:r>
                      <a:r>
                        <a:rPr kumimoji="0" lang="fr-FR" sz="1400" b="0" i="1"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router-id</a:t>
                      </a:r>
                      <a:endParaRPr kumimoji="0" lang="fr-FR"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236538" marR="0" lvl="0" indent="-236538" algn="l" defTabSz="8143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For an IPv6-only router, a </a:t>
                      </a:r>
                      <a:r>
                        <a:rPr kumimoji="0" lang="en-US" sz="1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router-id </a:t>
                      </a: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parameter must be defined in the OSPFv3 configuration as an IPv4 address using the </a:t>
                      </a:r>
                      <a:r>
                        <a:rPr kumimoji="0" lang="en-US" sz="1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router-id</a:t>
                      </a:r>
                      <a:r>
                        <a:rPr kumimoji="0" lang="en-US" sz="14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 router-id</a:t>
                      </a: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command. You can use any IPv4 address as the router-id value.</a:t>
                      </a:r>
                    </a:p>
                  </a:txBody>
                  <a:tcPr marL="82124" marR="82124" marT="41061" marB="41061"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r>
              <a:tr h="996950">
                <a:tc>
                  <a:txBody>
                    <a:bodyPr/>
                    <a:lstStyle/>
                    <a:p>
                      <a:pPr marL="236538" marR="0" lvl="0" indent="-236538" algn="l" defTabSz="814388"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Example:</a:t>
                      </a:r>
                    </a:p>
                    <a:p>
                      <a:pPr marL="236538" marR="0" lvl="0" indent="-236538" algn="l" defTabSz="814388"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236538" marR="0" lvl="0" indent="-236538" algn="l" defTabSz="814388"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Router (config-router)# </a:t>
                      </a:r>
                      <a:r>
                        <a:rPr kumimoji="0" lang="fr-FR" sz="1400" b="1" i="0" u="none" strike="noStrike" cap="none" normalizeH="0" baseline="0" smtClean="0">
                          <a:ln>
                            <a:noFill/>
                          </a:ln>
                          <a:solidFill>
                            <a:schemeClr val="accent2"/>
                          </a:solidFill>
                          <a:effectLst/>
                          <a:latin typeface="Courier New" pitchFamily="49" charset="0"/>
                          <a:ea typeface="Times New Roman" pitchFamily="18" charset="0"/>
                          <a:cs typeface="Courier New" pitchFamily="49" charset="0"/>
                        </a:rPr>
                        <a:t>router-id 2.2.2.2</a:t>
                      </a:r>
                      <a:endParaRPr kumimoji="0" lang="fr-FR" sz="1400" b="1" i="0" u="none" strike="noStrike" cap="none" normalizeH="0" baseline="0" smtClean="0">
                        <a:ln>
                          <a:noFill/>
                        </a:ln>
                        <a:solidFill>
                          <a:schemeClr val="accent2"/>
                        </a:solidFill>
                        <a:effectLst/>
                        <a:latin typeface="Courier New" pitchFamily="49"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236538" marR="0" lvl="0" indent="-236538" algn="l" defTabSz="8143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p>
                    <a:p>
                      <a:pPr marL="236538" marR="0" lvl="0" indent="-236538" algn="l" defTabSz="8143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Identifies 2.2.2.2 as the router-id for this router. It must be unique on each router</a:t>
                      </a:r>
                    </a:p>
                  </a:txBody>
                  <a:tcPr marL="82124" marR="82124" marT="41061" marB="41061"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4183" name="Picture 1031"/>
          <p:cNvPicPr>
            <a:picLocks noChangeAspect="1" noChangeArrowheads="1"/>
          </p:cNvPicPr>
          <p:nvPr/>
        </p:nvPicPr>
        <p:blipFill>
          <a:blip r:embed="rId3" cstate="print"/>
          <a:srcRect/>
          <a:stretch>
            <a:fillRect/>
          </a:stretch>
        </p:blipFill>
        <p:spPr bwMode="auto">
          <a:xfrm>
            <a:off x="1543050" y="1362075"/>
            <a:ext cx="6089650" cy="5087938"/>
          </a:xfrm>
          <a:prstGeom prst="rect">
            <a:avLst/>
          </a:prstGeom>
          <a:noFill/>
          <a:ln w="9525" algn="ctr">
            <a:noFill/>
            <a:miter lim="800000"/>
            <a:headEnd/>
            <a:tailEnd/>
          </a:ln>
          <a:effectLst/>
        </p:spPr>
      </p:pic>
      <p:sp>
        <p:nvSpPr>
          <p:cNvPr id="434179" name="Text Box 1027"/>
          <p:cNvSpPr txBox="1">
            <a:spLocks noChangeArrowheads="1"/>
          </p:cNvSpPr>
          <p:nvPr/>
        </p:nvSpPr>
        <p:spPr bwMode="auto">
          <a:xfrm>
            <a:off x="1606550" y="1809750"/>
            <a:ext cx="4894263" cy="1468438"/>
          </a:xfrm>
          <a:prstGeom prst="rect">
            <a:avLst/>
          </a:prstGeom>
          <a:solidFill>
            <a:schemeClr val="bg1"/>
          </a:solidFill>
          <a:ln w="28575">
            <a:noFill/>
            <a:miter lim="800000"/>
            <a:headEnd/>
            <a:tailEnd/>
          </a:ln>
          <a:effectLst/>
        </p:spPr>
        <p:txBody>
          <a:bodyPr lIns="82124" tIns="41061" rIns="82124" bIns="41061">
            <a:spAutoFit/>
          </a:bodyPr>
          <a:lstStyle/>
          <a:p>
            <a:pPr algn="l">
              <a:spcBef>
                <a:spcPct val="50000"/>
              </a:spcBef>
            </a:pPr>
            <a:r>
              <a:rPr lang="en-US" sz="1400" b="1">
                <a:latin typeface="Courier New" pitchFamily="49" charset="0"/>
              </a:rPr>
              <a:t>router#</a:t>
            </a:r>
          </a:p>
          <a:p>
            <a:pPr algn="l">
              <a:spcBef>
                <a:spcPct val="50000"/>
              </a:spcBef>
            </a:pPr>
            <a:r>
              <a:rPr lang="en-US" sz="1400" b="1">
                <a:latin typeface="Courier New" pitchFamily="49" charset="0"/>
              </a:rPr>
              <a:t>router# configure terminal</a:t>
            </a:r>
          </a:p>
          <a:p>
            <a:pPr algn="l">
              <a:spcBef>
                <a:spcPct val="50000"/>
              </a:spcBef>
            </a:pPr>
            <a:r>
              <a:rPr lang="en-US" sz="1400" b="1">
                <a:latin typeface="Courier New" pitchFamily="49" charset="0"/>
              </a:rPr>
              <a:t>router(config)# ipv6 unicast-routing</a:t>
            </a:r>
          </a:p>
          <a:p>
            <a:pPr algn="l">
              <a:spcBef>
                <a:spcPct val="50000"/>
              </a:spcBef>
            </a:pPr>
            <a:r>
              <a:rPr lang="en-US" sz="1400" b="1">
                <a:latin typeface="Courier New" pitchFamily="49" charset="0"/>
              </a:rPr>
              <a:t>router(config)# ipv6 router ospf 1</a:t>
            </a:r>
          </a:p>
          <a:p>
            <a:pPr algn="l">
              <a:spcBef>
                <a:spcPct val="50000"/>
              </a:spcBef>
            </a:pPr>
            <a:r>
              <a:rPr lang="en-US" sz="1400" b="1">
                <a:latin typeface="Courier New" pitchFamily="49" charset="0"/>
              </a:rPr>
              <a:t>router(config-router) router-id 2.2.2.2</a:t>
            </a:r>
            <a:endParaRPr lang="en-US" sz="1400" b="1"/>
          </a:p>
        </p:txBody>
      </p:sp>
      <p:sp>
        <p:nvSpPr>
          <p:cNvPr id="434182" name="Text Box 1030"/>
          <p:cNvSpPr txBox="1">
            <a:spLocks noChangeArrowheads="1"/>
          </p:cNvSpPr>
          <p:nvPr>
            <p:ph type="title"/>
          </p:nvPr>
        </p:nvSpPr>
        <p:spPr>
          <a:noFill/>
          <a:ln/>
        </p:spPr>
        <p:txBody>
          <a:bodyPr/>
          <a:lstStyle/>
          <a:p>
            <a:pPr>
              <a:spcBef>
                <a:spcPct val="50000"/>
              </a:spcBef>
            </a:pPr>
            <a:r>
              <a:rPr lang="en-US"/>
              <a:t>Enabling OSPFv3 Globally</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134" name="Rectangle 150"/>
          <p:cNvSpPr>
            <a:spLocks noGrp="1" noChangeArrowheads="1"/>
          </p:cNvSpPr>
          <p:nvPr>
            <p:ph type="title"/>
          </p:nvPr>
        </p:nvSpPr>
        <p:spPr/>
        <p:txBody>
          <a:bodyPr/>
          <a:lstStyle/>
          <a:p>
            <a:r>
              <a:rPr lang="en-US"/>
              <a:t>Steps for Enabling IPv6 and OSPFv3 on an Interface</a:t>
            </a:r>
          </a:p>
        </p:txBody>
      </p:sp>
      <p:graphicFrame>
        <p:nvGraphicFramePr>
          <p:cNvPr id="554144" name="Group 160"/>
          <p:cNvGraphicFramePr>
            <a:graphicFrameLocks noGrp="1"/>
          </p:cNvGraphicFramePr>
          <p:nvPr>
            <p:ph idx="1"/>
          </p:nvPr>
        </p:nvGraphicFramePr>
        <p:xfrm>
          <a:off x="655638" y="1447800"/>
          <a:ext cx="7940675" cy="4930777"/>
        </p:xfrm>
        <a:graphic>
          <a:graphicData uri="http://schemas.openxmlformats.org/drawingml/2006/table">
            <a:tbl>
              <a:tblPr/>
              <a:tblGrid>
                <a:gridCol w="760412"/>
                <a:gridCol w="3589338"/>
                <a:gridCol w="3590925"/>
              </a:tblGrid>
              <a:tr h="387350">
                <a:tc>
                  <a:txBody>
                    <a:bodyPr/>
                    <a:lstStyle/>
                    <a:p>
                      <a:pPr marL="236538" marR="0" lvl="0" indent="-236538" algn="ctr" defTabSz="814388"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Step</a:t>
                      </a:r>
                      <a:endParaRPr kumimoji="0" lang="en-US" sz="1400" b="0"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82124" marR="82124" marT="41061" marB="4106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triangle" w="med" len="med"/>
                    </a:lnB>
                    <a:lnTlToBr>
                      <a:noFill/>
                    </a:lnTlToBr>
                    <a:lnBlToTr>
                      <a:noFill/>
                    </a:lnBlToTr>
                    <a:solidFill>
                      <a:schemeClr val="accent1"/>
                    </a:solidFill>
                  </a:tcPr>
                </a:tc>
                <a:tc>
                  <a:txBody>
                    <a:bodyPr/>
                    <a:lstStyle/>
                    <a:p>
                      <a:pPr marL="236538" marR="0" lvl="0" indent="-236538" algn="ctr" defTabSz="814388"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Command or Action</a:t>
                      </a:r>
                      <a:endParaRPr kumimoji="0" lang="en-US" sz="1400" b="0"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82124" marR="82124" marT="41061" marB="4106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triangle" w="med" len="med"/>
                    </a:lnB>
                    <a:lnTlToBr>
                      <a:noFill/>
                    </a:lnTlToBr>
                    <a:lnBlToTr>
                      <a:noFill/>
                    </a:lnBlToTr>
                    <a:solidFill>
                      <a:schemeClr val="accent1"/>
                    </a:solidFill>
                  </a:tcPr>
                </a:tc>
                <a:tc>
                  <a:txBody>
                    <a:bodyPr/>
                    <a:lstStyle/>
                    <a:p>
                      <a:pPr marL="236538" marR="0" lvl="0" indent="-236538" algn="ctr" defTabSz="814388"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1"/>
                          </a:solidFill>
                          <a:effectLst/>
                          <a:latin typeface="Arial" pitchFamily="34" charset="0"/>
                          <a:ea typeface="Times New Roman" pitchFamily="18" charset="0"/>
                          <a:cs typeface="Arial" pitchFamily="34" charset="0"/>
                        </a:rPr>
                        <a:t>Purpose</a:t>
                      </a:r>
                      <a:endParaRPr kumimoji="0" lang="en-US" sz="1400" b="0" i="0" u="none" strike="noStrike" cap="none" normalizeH="0" baseline="0" smtClean="0">
                        <a:ln>
                          <a:noFill/>
                        </a:ln>
                        <a:solidFill>
                          <a:schemeClr val="bg1"/>
                        </a:solidFill>
                        <a:effectLst/>
                        <a:latin typeface="Arial" pitchFamily="34" charset="0"/>
                        <a:ea typeface="Times New Roman" pitchFamily="18" charset="0"/>
                        <a:cs typeface="Arial" pitchFamily="34" charset="0"/>
                      </a:endParaRPr>
                    </a:p>
                  </a:txBody>
                  <a:tcPr marL="82124" marR="82124" marT="41061" marB="41061" horzOverflow="overflow">
                    <a:lnL w="12700"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triangle" w="med" len="med"/>
                    </a:lnB>
                    <a:lnTlToBr>
                      <a:noFill/>
                    </a:lnTlToBr>
                    <a:lnBlToTr>
                      <a:noFill/>
                    </a:lnBlToTr>
                    <a:solidFill>
                      <a:schemeClr val="accent1"/>
                    </a:solidFill>
                  </a:tcPr>
                </a:tc>
              </a:tr>
              <a:tr h="868363">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rPr>
                        <a:t>1</a:t>
                      </a:r>
                    </a:p>
                  </a:txBody>
                  <a:tcPr marL="82296" marR="82296" marT="36576" marB="36576" anchor="ctr" anchorCtr="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254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l" defTabSz="814388"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Router(config)#</a:t>
                      </a:r>
                      <a:r>
                        <a:rPr kumimoji="0" lang="en-US" sz="1400" b="1" i="0" u="none" strike="noStrike" cap="none" normalizeH="0" baseline="0" smtClean="0">
                          <a:ln>
                            <a:noFill/>
                          </a:ln>
                          <a:solidFill>
                            <a:schemeClr val="tx1"/>
                          </a:solidFill>
                          <a:effectLst/>
                          <a:latin typeface="Courier New" pitchFamily="49" charset="0"/>
                          <a:ea typeface="Times New Roman" pitchFamily="18" charset="0"/>
                          <a:cs typeface="Arial" pitchFamily="34" charset="0"/>
                        </a:rPr>
                        <a:t>interface </a:t>
                      </a:r>
                      <a:r>
                        <a:rPr kumimoji="0" lang="en-US" sz="1400" b="1" i="1" u="none" strike="noStrike" cap="none" normalizeH="0" baseline="0" smtClean="0">
                          <a:ln>
                            <a:noFill/>
                          </a:ln>
                          <a:solidFill>
                            <a:schemeClr val="tx1"/>
                          </a:solidFill>
                          <a:effectLst/>
                          <a:latin typeface="Courier New" pitchFamily="49" charset="0"/>
                          <a:ea typeface="Times New Roman" pitchFamily="18" charset="0"/>
                          <a:cs typeface="Arial" pitchFamily="34" charset="0"/>
                        </a:rPr>
                        <a:t>type number </a:t>
                      </a:r>
                      <a:endParaRPr kumimoji="0" lang="en-US" sz="1400" b="0" i="0" u="none" strike="noStrike" cap="none" normalizeH="0" baseline="0" smtClean="0">
                        <a:ln>
                          <a:noFill/>
                        </a:ln>
                        <a:solidFill>
                          <a:schemeClr val="tx1"/>
                        </a:solidFill>
                        <a:effectLst/>
                        <a:latin typeface="Courier New" pitchFamily="49" charset="0"/>
                      </a:endParaRPr>
                    </a:p>
                  </a:txBody>
                  <a:tcPr marL="82124" marR="82124" marT="41061" marB="4106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254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l" defTabSz="8143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Specifies an interface type and number, and places the router in interface configuration mode.</a:t>
                      </a:r>
                    </a:p>
                  </a:txBody>
                  <a:tcPr marL="82124" marR="82124" marT="41061" marB="41061" horzOverflow="overflow">
                    <a:lnL w="12700"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r>
              <a:tr h="1355725">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rPr>
                        <a:t>2</a:t>
                      </a:r>
                    </a:p>
                  </a:txBody>
                  <a:tcPr marL="82296" marR="82296" marT="36576" marB="36576" anchor="ctr" anchorCtr="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l" defTabSz="814388"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Router(config-if)#ipv6 address </a:t>
                      </a:r>
                      <a:r>
                        <a:rPr kumimoji="0" lang="en-US" sz="1400" b="1" i="1"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address/prefix-length </a:t>
                      </a:r>
                      <a:r>
                        <a:rPr kumimoji="0" lang="en-US"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[eui-64]</a:t>
                      </a:r>
                      <a:endPar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endParaRPr>
                    </a:p>
                  </a:txBody>
                  <a:tcPr marL="82124" marR="82124" marT="41061" marB="4106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l" defTabSz="8143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Configures an IPv6 address for an interface and enables IPv6 processing on the interface. The </a:t>
                      </a:r>
                      <a:r>
                        <a:rPr kumimoji="0" lang="en-US" sz="1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eui-64</a:t>
                      </a: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parameter forces the router to complete the addresses’ low-order 64-bits by using an EUI-64 interface ID. </a:t>
                      </a:r>
                    </a:p>
                  </a:txBody>
                  <a:tcPr marL="82124" marR="82124" marT="41061" marB="41061" horzOverflow="overflow">
                    <a:lnL w="12700"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r>
              <a:tr h="950913">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rPr>
                        <a:t>3</a:t>
                      </a:r>
                    </a:p>
                  </a:txBody>
                  <a:tcPr marL="82296" marR="82296" marT="36576" marB="36576" anchor="ctr" anchorCtr="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l" defTabSz="814388"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Router(config-if)#ipv6 ospf </a:t>
                      </a:r>
                      <a:r>
                        <a:rPr kumimoji="0" lang="en-US" sz="1400" b="1" i="1"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process-id</a:t>
                      </a:r>
                      <a:r>
                        <a:rPr kumimoji="0" lang="en-US"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area </a:t>
                      </a:r>
                      <a:r>
                        <a:rPr kumimoji="0" lang="en-US" sz="1400" b="1" i="1"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area-id</a:t>
                      </a:r>
                      <a:r>
                        <a:rPr kumimoji="0" lang="en-US"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[instance </a:t>
                      </a:r>
                      <a:r>
                        <a:rPr kumimoji="0" lang="en-US" sz="1400" b="1" i="1"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instance-id</a:t>
                      </a:r>
                      <a:r>
                        <a:rPr kumimoji="0" lang="en-US"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a:t>
                      </a:r>
                      <a:endPar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endParaRPr>
                    </a:p>
                  </a:txBody>
                  <a:tcPr marL="82124" marR="82124" marT="41061" marB="4106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236538" marR="0" lvl="0" indent="-236538" algn="l" defTabSz="8143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Enables OSPF for IPv6 on an interface.</a:t>
                      </a:r>
                    </a:p>
                  </a:txBody>
                  <a:tcPr marL="82124" marR="82124" marT="41061" marB="41061" horzOverflow="overflow">
                    <a:lnL w="12700"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r>
              <a:tr h="684213">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rPr>
                        <a:t>4</a:t>
                      </a:r>
                    </a:p>
                  </a:txBody>
                  <a:tcPr marL="82296" marR="82296" marT="36576" marB="36576" anchor="ctr" anchorCtr="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l" defTabSz="814388"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Router(config-if)#router ospf priority </a:t>
                      </a:r>
                      <a:r>
                        <a:rPr kumimoji="0" lang="en-US" sz="1400" b="1" i="1"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priority number</a:t>
                      </a:r>
                      <a:endPar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endParaRPr>
                    </a:p>
                  </a:txBody>
                  <a:tcPr marL="82124" marR="82124" marT="41061" marB="4106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l" defTabSz="8143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Priority number is used in the designated router election.</a:t>
                      </a:r>
                    </a:p>
                  </a:txBody>
                  <a:tcPr marL="82124" marR="82124" marT="41061" marB="41061" horzOverflow="overflow">
                    <a:lnL w="12700"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r>
              <a:tr h="684213">
                <a:tc>
                  <a:txBody>
                    <a:body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rPr>
                        <a:t>5</a:t>
                      </a:r>
                    </a:p>
                  </a:txBody>
                  <a:tcPr marL="82296" marR="82296" marT="36576" marB="36576" anchor="ctr" anchorCtr="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14388"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Router(config-if)#router ospf cost </a:t>
                      </a:r>
                      <a:r>
                        <a:rPr kumimoji="0" lang="en-US" sz="1400" b="1" i="1"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cost</a:t>
                      </a:r>
                      <a:endParaRPr kumimoji="0" lang="en-US" sz="14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endParaRPr>
                    </a:p>
                  </a:txBody>
                  <a:tcPr marL="82124" marR="82124" marT="41061" marB="4106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1438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The cost of sending a packet on the interface, expressed in the link state metric.</a:t>
                      </a:r>
                    </a:p>
                  </a:txBody>
                  <a:tcPr marL="82124" marR="82124" marT="41061" marB="41061" horzOverflow="overflow">
                    <a:lnL w="12700"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5207" name="Picture 1031"/>
          <p:cNvPicPr>
            <a:picLocks noChangeAspect="1" noChangeArrowheads="1"/>
          </p:cNvPicPr>
          <p:nvPr/>
        </p:nvPicPr>
        <p:blipFill>
          <a:blip r:embed="rId3" cstate="print"/>
          <a:srcRect/>
          <a:stretch>
            <a:fillRect/>
          </a:stretch>
        </p:blipFill>
        <p:spPr bwMode="auto">
          <a:xfrm>
            <a:off x="1543050" y="1362075"/>
            <a:ext cx="6089650" cy="5087938"/>
          </a:xfrm>
          <a:prstGeom prst="rect">
            <a:avLst/>
          </a:prstGeom>
          <a:noFill/>
          <a:ln w="9525" algn="ctr">
            <a:noFill/>
            <a:miter lim="800000"/>
            <a:headEnd/>
            <a:tailEnd/>
          </a:ln>
          <a:effectLst/>
        </p:spPr>
      </p:pic>
      <p:sp>
        <p:nvSpPr>
          <p:cNvPr id="435203" name="Text Box 1027"/>
          <p:cNvSpPr txBox="1">
            <a:spLocks noChangeArrowheads="1"/>
          </p:cNvSpPr>
          <p:nvPr/>
        </p:nvSpPr>
        <p:spPr bwMode="auto">
          <a:xfrm>
            <a:off x="1595438" y="1828800"/>
            <a:ext cx="5334000" cy="1766888"/>
          </a:xfrm>
          <a:prstGeom prst="rect">
            <a:avLst/>
          </a:prstGeom>
          <a:solidFill>
            <a:schemeClr val="bg1"/>
          </a:solidFill>
          <a:ln w="28575">
            <a:noFill/>
            <a:miter lim="800000"/>
            <a:headEnd/>
            <a:tailEnd/>
          </a:ln>
          <a:effectLst/>
        </p:spPr>
        <p:txBody>
          <a:bodyPr lIns="82124" tIns="41061" rIns="82124" bIns="41061">
            <a:spAutoFit/>
          </a:bodyPr>
          <a:lstStyle/>
          <a:p>
            <a:pPr algn="l">
              <a:spcBef>
                <a:spcPct val="50000"/>
              </a:spcBef>
            </a:pPr>
            <a:r>
              <a:rPr lang="en-US" sz="1400" b="1">
                <a:latin typeface="Courier New" pitchFamily="49" charset="0"/>
              </a:rPr>
              <a:t>router(config)# interface Ethernet0/0</a:t>
            </a:r>
          </a:p>
          <a:p>
            <a:pPr algn="l">
              <a:spcBef>
                <a:spcPct val="50000"/>
              </a:spcBef>
            </a:pPr>
            <a:r>
              <a:rPr lang="en-US" sz="1400" b="1">
                <a:latin typeface="Courier New" pitchFamily="49" charset="0"/>
              </a:rPr>
              <a:t>router(config)#</a:t>
            </a:r>
            <a:r>
              <a:rPr lang="en-US" sz="1400">
                <a:latin typeface="Courier New" pitchFamily="49" charset="0"/>
              </a:rPr>
              <a:t> </a:t>
            </a:r>
            <a:r>
              <a:rPr lang="en-US" sz="1400" b="1">
                <a:latin typeface="Courier New" pitchFamily="49" charset="0"/>
              </a:rPr>
              <a:t>ipv6 address 3FFE:FFFF:1::1/64</a:t>
            </a:r>
          </a:p>
          <a:p>
            <a:pPr algn="l">
              <a:spcBef>
                <a:spcPct val="50000"/>
              </a:spcBef>
            </a:pPr>
            <a:r>
              <a:rPr lang="en-US" sz="1400" b="1">
                <a:latin typeface="Courier New" pitchFamily="49" charset="0"/>
              </a:rPr>
              <a:t>router(config)#</a:t>
            </a:r>
            <a:r>
              <a:rPr lang="en-US" sz="1400">
                <a:latin typeface="Courier New" pitchFamily="49" charset="0"/>
              </a:rPr>
              <a:t> </a:t>
            </a:r>
            <a:r>
              <a:rPr lang="en-US" sz="1400" b="1">
                <a:latin typeface="Courier New" pitchFamily="49" charset="0"/>
              </a:rPr>
              <a:t>ipv6 ospf 1 area 0</a:t>
            </a:r>
          </a:p>
          <a:p>
            <a:pPr algn="l">
              <a:spcBef>
                <a:spcPct val="50000"/>
              </a:spcBef>
            </a:pPr>
            <a:r>
              <a:rPr lang="en-US" sz="1400" b="1">
                <a:latin typeface="Courier New" pitchFamily="49" charset="0"/>
              </a:rPr>
              <a:t>router(config)#</a:t>
            </a:r>
            <a:r>
              <a:rPr lang="en-US" sz="1400">
                <a:latin typeface="Courier New" pitchFamily="49" charset="0"/>
              </a:rPr>
              <a:t> </a:t>
            </a:r>
            <a:r>
              <a:rPr lang="en-US" sz="1400" b="1">
                <a:latin typeface="Courier New" pitchFamily="49" charset="0"/>
              </a:rPr>
              <a:t>ipv6 ospf priority 20</a:t>
            </a:r>
          </a:p>
          <a:p>
            <a:pPr algn="l">
              <a:spcBef>
                <a:spcPct val="50000"/>
              </a:spcBef>
            </a:pPr>
            <a:r>
              <a:rPr lang="en-US" sz="1400" b="1">
                <a:latin typeface="Courier New" pitchFamily="49" charset="0"/>
              </a:rPr>
              <a:t>router(config)#</a:t>
            </a:r>
            <a:r>
              <a:rPr lang="en-US" sz="1400">
                <a:latin typeface="Courier New" pitchFamily="49" charset="0"/>
              </a:rPr>
              <a:t> </a:t>
            </a:r>
            <a:r>
              <a:rPr lang="en-US" sz="1400" b="1">
                <a:latin typeface="Courier New" pitchFamily="49" charset="0"/>
              </a:rPr>
              <a:t>ipv6 ospf cost 20</a:t>
            </a:r>
            <a:endParaRPr lang="en-US" sz="1400">
              <a:latin typeface="Courier New" pitchFamily="49" charset="0"/>
            </a:endParaRPr>
          </a:p>
          <a:p>
            <a:pPr algn="l">
              <a:spcBef>
                <a:spcPct val="50000"/>
              </a:spcBef>
            </a:pPr>
            <a:endParaRPr lang="en-US" sz="1400" b="1">
              <a:latin typeface="Courier New" pitchFamily="49" charset="0"/>
            </a:endParaRPr>
          </a:p>
        </p:txBody>
      </p:sp>
      <p:sp>
        <p:nvSpPr>
          <p:cNvPr id="435206" name="Text Box 1030"/>
          <p:cNvSpPr txBox="1">
            <a:spLocks noChangeArrowheads="1"/>
          </p:cNvSpPr>
          <p:nvPr>
            <p:ph type="title"/>
          </p:nvPr>
        </p:nvSpPr>
        <p:spPr>
          <a:noFill/>
          <a:ln/>
        </p:spPr>
        <p:txBody>
          <a:bodyPr/>
          <a:lstStyle/>
          <a:p>
            <a:pPr>
              <a:spcBef>
                <a:spcPct val="50000"/>
              </a:spcBef>
            </a:pPr>
            <a:r>
              <a:rPr lang="en-US"/>
              <a:t>Enabling OSPFv3 on an Interface</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8" name="Rectangle 1030"/>
          <p:cNvSpPr>
            <a:spLocks noGrp="1" noChangeArrowheads="1"/>
          </p:cNvSpPr>
          <p:nvPr>
            <p:ph type="title"/>
          </p:nvPr>
        </p:nvSpPr>
        <p:spPr/>
        <p:txBody>
          <a:bodyPr/>
          <a:lstStyle/>
          <a:p>
            <a:r>
              <a:rPr lang="en-US"/>
              <a:t>Cisco IOS OSPFv3 Specific Attributes</a:t>
            </a:r>
          </a:p>
        </p:txBody>
      </p:sp>
      <p:sp>
        <p:nvSpPr>
          <p:cNvPr id="433159" name="Rectangle 1031"/>
          <p:cNvSpPr>
            <a:spLocks noGrp="1" noChangeArrowheads="1"/>
          </p:cNvSpPr>
          <p:nvPr>
            <p:ph type="body" idx="1"/>
          </p:nvPr>
        </p:nvSpPr>
        <p:spPr/>
        <p:txBody>
          <a:bodyPr/>
          <a:lstStyle/>
          <a:p>
            <a:r>
              <a:rPr lang="en-US"/>
              <a:t>Configuring area range:</a:t>
            </a:r>
          </a:p>
          <a:p>
            <a:pPr lvl="1"/>
            <a:r>
              <a:rPr lang="en-US" b="1">
                <a:latin typeface="Courier New" pitchFamily="49" charset="0"/>
              </a:rPr>
              <a:t>area area-id range prefix/prefix length [advertise | not-advertise] [cost cost] </a:t>
            </a:r>
          </a:p>
          <a:p>
            <a:r>
              <a:rPr lang="en-US"/>
              <a:t>Showing new LSAs:</a:t>
            </a:r>
          </a:p>
          <a:p>
            <a:pPr lvl="1"/>
            <a:r>
              <a:rPr lang="en-US" b="1">
                <a:latin typeface="Courier New" pitchFamily="49" charset="0"/>
              </a:rPr>
              <a:t>show ipv6 ospf [process-id] database link</a:t>
            </a:r>
          </a:p>
          <a:p>
            <a:pPr lvl="1"/>
            <a:r>
              <a:rPr lang="en-US" b="1">
                <a:latin typeface="Courier New" pitchFamily="49" charset="0"/>
              </a:rPr>
              <a:t>show ipv6 ospf [process-id] database prefix</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2826" name="Picture 26" descr="BSCI Module 8"/>
          <p:cNvPicPr>
            <a:picLocks noChangeAspect="1" noChangeArrowheads="1"/>
          </p:cNvPicPr>
          <p:nvPr/>
        </p:nvPicPr>
        <p:blipFill>
          <a:blip r:embed="rId3" cstate="print"/>
          <a:srcRect/>
          <a:stretch>
            <a:fillRect/>
          </a:stretch>
        </p:blipFill>
        <p:spPr bwMode="auto">
          <a:xfrm>
            <a:off x="4384675" y="1574800"/>
            <a:ext cx="4721225" cy="4546600"/>
          </a:xfrm>
          <a:prstGeom prst="rect">
            <a:avLst/>
          </a:prstGeom>
          <a:noFill/>
        </p:spPr>
      </p:pic>
      <p:sp>
        <p:nvSpPr>
          <p:cNvPr id="332804" name="Rectangle 4"/>
          <p:cNvSpPr>
            <a:spLocks noGrp="1" noChangeArrowheads="1"/>
          </p:cNvSpPr>
          <p:nvPr>
            <p:ph type="title"/>
          </p:nvPr>
        </p:nvSpPr>
        <p:spPr/>
        <p:txBody>
          <a:bodyPr/>
          <a:lstStyle/>
          <a:p>
            <a:r>
              <a:rPr lang="en-US"/>
              <a:t>OSPFv3 Configuration Example</a:t>
            </a:r>
          </a:p>
        </p:txBody>
      </p:sp>
      <p:sp>
        <p:nvSpPr>
          <p:cNvPr id="332812" name="Text Box 12"/>
          <p:cNvSpPr txBox="1">
            <a:spLocks noChangeArrowheads="1"/>
          </p:cNvSpPr>
          <p:nvPr/>
        </p:nvSpPr>
        <p:spPr bwMode="auto">
          <a:xfrm>
            <a:off x="838200" y="1524000"/>
            <a:ext cx="3657600" cy="5380038"/>
          </a:xfrm>
          <a:prstGeom prst="rect">
            <a:avLst/>
          </a:prstGeom>
          <a:noFill/>
          <a:ln w="38100">
            <a:noFill/>
            <a:miter lim="800000"/>
            <a:headEnd type="none" w="sm" len="sm"/>
            <a:tailEnd/>
          </a:ln>
          <a:effectLst/>
        </p:spPr>
        <p:txBody>
          <a:bodyPr>
            <a:spAutoFit/>
          </a:bodyPr>
          <a:lstStyle/>
          <a:p>
            <a:pPr algn="l">
              <a:lnSpc>
                <a:spcPct val="100000"/>
              </a:lnSpc>
            </a:pPr>
            <a:r>
              <a:rPr lang="fr-CA" sz="1400" b="1">
                <a:latin typeface="Courier New" pitchFamily="49" charset="0"/>
              </a:rPr>
              <a:t>Router1#</a:t>
            </a:r>
          </a:p>
          <a:p>
            <a:pPr algn="l">
              <a:lnSpc>
                <a:spcPct val="100000"/>
              </a:lnSpc>
            </a:pPr>
            <a:r>
              <a:rPr lang="fr-CA" sz="1400" b="1">
                <a:latin typeface="Courier New" pitchFamily="49" charset="0"/>
              </a:rPr>
              <a:t>interface S1/1</a:t>
            </a:r>
          </a:p>
          <a:p>
            <a:pPr algn="l">
              <a:lnSpc>
                <a:spcPct val="100000"/>
              </a:lnSpc>
            </a:pPr>
            <a:r>
              <a:rPr lang="fr-CA" sz="1400" b="1">
                <a:latin typeface="Courier New" pitchFamily="49" charset="0"/>
              </a:rPr>
              <a:t> ipv6 address 2001:410:FFFF:1::1/64</a:t>
            </a:r>
          </a:p>
          <a:p>
            <a:pPr algn="l">
              <a:lnSpc>
                <a:spcPct val="100000"/>
              </a:lnSpc>
            </a:pPr>
            <a:r>
              <a:rPr lang="fr-CA" sz="1400" b="1">
                <a:latin typeface="Courier New" pitchFamily="49" charset="0"/>
              </a:rPr>
              <a:t> ipv6 ospf 100 area 0</a:t>
            </a:r>
          </a:p>
          <a:p>
            <a:pPr algn="l">
              <a:lnSpc>
                <a:spcPct val="100000"/>
              </a:lnSpc>
            </a:pPr>
            <a:r>
              <a:rPr lang="fr-CA" sz="1400" b="1">
                <a:latin typeface="Courier New" pitchFamily="49" charset="0"/>
              </a:rPr>
              <a:t> </a:t>
            </a:r>
          </a:p>
          <a:p>
            <a:pPr algn="l">
              <a:lnSpc>
                <a:spcPct val="100000"/>
              </a:lnSpc>
            </a:pPr>
            <a:r>
              <a:rPr lang="fr-CA" sz="1400" b="1">
                <a:latin typeface="Courier New" pitchFamily="49" charset="0"/>
              </a:rPr>
              <a:t>interface S2/0</a:t>
            </a:r>
          </a:p>
          <a:p>
            <a:pPr algn="l">
              <a:lnSpc>
                <a:spcPct val="100000"/>
              </a:lnSpc>
            </a:pPr>
            <a:r>
              <a:rPr lang="fr-CA" sz="1400" b="1">
                <a:latin typeface="Courier New" pitchFamily="49" charset="0"/>
              </a:rPr>
              <a:t> ipv6 address 3FFE:B00:FFFF:1::2/64</a:t>
            </a:r>
          </a:p>
          <a:p>
            <a:pPr algn="l">
              <a:lnSpc>
                <a:spcPct val="100000"/>
              </a:lnSpc>
            </a:pPr>
            <a:r>
              <a:rPr lang="fr-CA" sz="1400" b="1">
                <a:latin typeface="Courier New" pitchFamily="49" charset="0"/>
              </a:rPr>
              <a:t> ipv6 ospf 100 area 1</a:t>
            </a:r>
          </a:p>
          <a:p>
            <a:pPr algn="l">
              <a:lnSpc>
                <a:spcPct val="100000"/>
              </a:lnSpc>
            </a:pPr>
            <a:r>
              <a:rPr lang="fr-CA" sz="1400" b="1">
                <a:latin typeface="Courier New" pitchFamily="49" charset="0"/>
              </a:rPr>
              <a:t> </a:t>
            </a:r>
          </a:p>
          <a:p>
            <a:pPr algn="l">
              <a:lnSpc>
                <a:spcPct val="100000"/>
              </a:lnSpc>
            </a:pPr>
            <a:r>
              <a:rPr lang="fr-CA" sz="1400" b="1">
                <a:latin typeface="Courier New" pitchFamily="49" charset="0"/>
              </a:rPr>
              <a:t> ipv6 router ospf 100</a:t>
            </a:r>
          </a:p>
          <a:p>
            <a:pPr algn="l">
              <a:lnSpc>
                <a:spcPct val="100000"/>
              </a:lnSpc>
            </a:pPr>
            <a:r>
              <a:rPr lang="fr-CA" sz="1400" b="1">
                <a:latin typeface="Courier New" pitchFamily="49" charset="0"/>
              </a:rPr>
              <a:t>   router-id 10.1.1.3</a:t>
            </a:r>
          </a:p>
          <a:p>
            <a:pPr algn="l">
              <a:lnSpc>
                <a:spcPct val="100000"/>
              </a:lnSpc>
            </a:pPr>
            <a:endParaRPr lang="fr-CA" sz="1400" b="1">
              <a:latin typeface="Courier New" pitchFamily="49" charset="0"/>
            </a:endParaRPr>
          </a:p>
          <a:p>
            <a:pPr algn="l">
              <a:lnSpc>
                <a:spcPct val="100000"/>
              </a:lnSpc>
            </a:pPr>
            <a:endParaRPr lang="fr-CA" sz="1400" b="1">
              <a:latin typeface="Courier New" pitchFamily="49" charset="0"/>
            </a:endParaRPr>
          </a:p>
          <a:p>
            <a:pPr algn="l">
              <a:lnSpc>
                <a:spcPct val="100000"/>
              </a:lnSpc>
            </a:pPr>
            <a:r>
              <a:rPr lang="fr-CA" sz="1400" b="1">
                <a:latin typeface="Courier New" pitchFamily="49" charset="0"/>
              </a:rPr>
              <a:t>Router2#</a:t>
            </a:r>
          </a:p>
          <a:p>
            <a:pPr algn="l">
              <a:lnSpc>
                <a:spcPct val="100000"/>
              </a:lnSpc>
            </a:pPr>
            <a:r>
              <a:rPr lang="fr-CA" sz="1400" b="1">
                <a:latin typeface="Courier New" pitchFamily="49" charset="0"/>
              </a:rPr>
              <a:t>interface S3/0</a:t>
            </a:r>
          </a:p>
          <a:p>
            <a:pPr algn="l">
              <a:lnSpc>
                <a:spcPct val="100000"/>
              </a:lnSpc>
            </a:pPr>
            <a:r>
              <a:rPr lang="fr-CA" sz="1400" b="1">
                <a:latin typeface="Courier New" pitchFamily="49" charset="0"/>
              </a:rPr>
              <a:t> ipv6 address 3FFE:B00:FFFF:1::1/64</a:t>
            </a:r>
          </a:p>
          <a:p>
            <a:pPr algn="l">
              <a:lnSpc>
                <a:spcPct val="100000"/>
              </a:lnSpc>
            </a:pPr>
            <a:r>
              <a:rPr lang="fr-CA" sz="1400" b="1">
                <a:latin typeface="Courier New" pitchFamily="49" charset="0"/>
              </a:rPr>
              <a:t> ipv6 ospf 100 area 1</a:t>
            </a:r>
          </a:p>
          <a:p>
            <a:pPr algn="l">
              <a:lnSpc>
                <a:spcPct val="100000"/>
              </a:lnSpc>
            </a:pPr>
            <a:r>
              <a:rPr lang="fr-CA" sz="1400" b="1">
                <a:latin typeface="Courier New" pitchFamily="49" charset="0"/>
              </a:rPr>
              <a:t>   </a:t>
            </a:r>
            <a:endParaRPr lang="en-US" sz="1400" b="1">
              <a:latin typeface="Courier New" pitchFamily="49" charset="0"/>
            </a:endParaRPr>
          </a:p>
          <a:p>
            <a:pPr algn="l">
              <a:lnSpc>
                <a:spcPct val="100000"/>
              </a:lnSpc>
            </a:pPr>
            <a:r>
              <a:rPr lang="fr-CA" sz="1400" b="1">
                <a:latin typeface="Courier New" pitchFamily="49" charset="0"/>
              </a:rPr>
              <a:t>ipv6 router ospf 100</a:t>
            </a:r>
          </a:p>
          <a:p>
            <a:pPr algn="l">
              <a:lnSpc>
                <a:spcPct val="100000"/>
              </a:lnSpc>
            </a:pPr>
            <a:r>
              <a:rPr lang="fr-CA" sz="1400" b="1">
                <a:latin typeface="Courier New" pitchFamily="49" charset="0"/>
              </a:rPr>
              <a:t>   router-id 10.1.1.4</a:t>
            </a:r>
          </a:p>
          <a:p>
            <a:pPr algn="l">
              <a:lnSpc>
                <a:spcPct val="100000"/>
              </a:lnSpc>
            </a:pPr>
            <a:endParaRPr lang="fr-CA" sz="1400" b="1">
              <a:latin typeface="Courier New" pitchFamily="49" charset="0"/>
            </a:endParaRPr>
          </a:p>
          <a:p>
            <a:pPr algn="l">
              <a:lnSpc>
                <a:spcPct val="100000"/>
              </a:lnSpc>
            </a:pPr>
            <a:r>
              <a:rPr lang="fr-CA" sz="1200" b="1">
                <a:latin typeface="Courier New" pitchFamily="49" charset="0"/>
              </a:rPr>
              <a:t>  </a:t>
            </a:r>
            <a:endParaRPr lang="en-US" sz="1200" b="1">
              <a:latin typeface="Courier New" pitchFamily="49" charset="0"/>
            </a:endParaRPr>
          </a:p>
        </p:txBody>
      </p:sp>
      <p:sp>
        <p:nvSpPr>
          <p:cNvPr id="332819" name="Rectangle 19"/>
          <p:cNvSpPr>
            <a:spLocks noChangeArrowheads="1"/>
          </p:cNvSpPr>
          <p:nvPr/>
        </p:nvSpPr>
        <p:spPr bwMode="auto">
          <a:xfrm>
            <a:off x="609600" y="1447800"/>
            <a:ext cx="3937000" cy="5054600"/>
          </a:xfrm>
          <a:prstGeom prst="rect">
            <a:avLst/>
          </a:prstGeom>
          <a:noFill/>
          <a:ln w="28575">
            <a:solidFill>
              <a:schemeClr val="tx1"/>
            </a:solidFill>
            <a:miter lim="800000"/>
            <a:headEnd/>
            <a:tailEnd/>
          </a:ln>
          <a:effectLst/>
        </p:spPr>
        <p:txBody>
          <a:bodyPr wrap="none" lIns="82124" tIns="41061" rIns="82124" bIns="41061" anchor="ctr"/>
          <a:lstStyle/>
          <a:p>
            <a:endParaRPr lang="fr-F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p:txBody>
          <a:bodyPr/>
          <a:lstStyle/>
          <a:p>
            <a:r>
              <a:rPr lang="en-US"/>
              <a:t>Self Check</a:t>
            </a:r>
          </a:p>
        </p:txBody>
      </p:sp>
      <p:sp>
        <p:nvSpPr>
          <p:cNvPr id="574467" name="Rectangle 3"/>
          <p:cNvSpPr>
            <a:spLocks noGrp="1" noChangeArrowheads="1"/>
          </p:cNvSpPr>
          <p:nvPr>
            <p:ph type="body" idx="1"/>
          </p:nvPr>
        </p:nvSpPr>
        <p:spPr/>
        <p:txBody>
          <a:bodyPr/>
          <a:lstStyle/>
          <a:p>
            <a:pPr marL="457200" indent="-457200">
              <a:buFont typeface="Wingdings" pitchFamily="2" charset="2"/>
              <a:buAutoNum type="arabicPeriod"/>
            </a:pPr>
            <a:r>
              <a:rPr lang="en-US"/>
              <a:t>How is the </a:t>
            </a:r>
            <a:r>
              <a:rPr lang="en-US">
                <a:latin typeface="Courier New" pitchFamily="49" charset="0"/>
              </a:rPr>
              <a:t>network area</a:t>
            </a:r>
            <a:r>
              <a:rPr lang="en-US"/>
              <a:t> command handled in OSPFv3?</a:t>
            </a:r>
          </a:p>
          <a:p>
            <a:pPr marL="457200" indent="-457200">
              <a:buFont typeface="Wingdings" pitchFamily="2" charset="2"/>
              <a:buAutoNum type="arabicPeriod"/>
            </a:pPr>
            <a:r>
              <a:rPr lang="en-US"/>
              <a:t>What is the default setting for routing of IPv6 unicast datagrams?</a:t>
            </a:r>
          </a:p>
          <a:p>
            <a:pPr marL="457200" indent="-457200">
              <a:buFont typeface="Wingdings" pitchFamily="2" charset="2"/>
              <a:buAutoNum type="arabicPeriod"/>
            </a:pPr>
            <a:r>
              <a:rPr lang="en-US"/>
              <a:t>What command is used to enable forwarding of IPv6 unicast datagrams?</a:t>
            </a:r>
          </a:p>
          <a:p>
            <a:pPr marL="457200" indent="-457200">
              <a:buFont typeface="Wingdings" pitchFamily="2" charset="2"/>
              <a:buAutoNum type="arabicPeriod"/>
            </a:pPr>
            <a:r>
              <a:rPr lang="en-US"/>
              <a:t>How do you control selection of other routers as your neighbors?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2418" name="Group 2"/>
          <p:cNvGrpSpPr>
            <a:grpSpLocks/>
          </p:cNvGrpSpPr>
          <p:nvPr/>
        </p:nvGrpSpPr>
        <p:grpSpPr bwMode="auto">
          <a:xfrm>
            <a:off x="0" y="0"/>
            <a:ext cx="9144000" cy="3146425"/>
            <a:chOff x="0" y="0"/>
            <a:chExt cx="5760" cy="1982"/>
          </a:xfrm>
        </p:grpSpPr>
        <p:sp>
          <p:nvSpPr>
            <p:cNvPr id="572419" name="Rectangle 3"/>
            <p:cNvSpPr>
              <a:spLocks noChangeArrowheads="1"/>
            </p:cNvSpPr>
            <p:nvPr/>
          </p:nvSpPr>
          <p:spPr bwMode="auto">
            <a:xfrm>
              <a:off x="0" y="0"/>
              <a:ext cx="2208" cy="1968"/>
            </a:xfrm>
            <a:prstGeom prst="rect">
              <a:avLst/>
            </a:prstGeom>
            <a:solidFill>
              <a:srgbClr val="015F85"/>
            </a:solidFill>
            <a:ln w="25400" algn="ctr">
              <a:noFill/>
              <a:miter lim="800000"/>
              <a:headEnd/>
              <a:tailEnd/>
            </a:ln>
            <a:effectLst/>
          </p:spPr>
          <p:txBody>
            <a:bodyPr wrap="none" anchor="ctr"/>
            <a:lstStyle/>
            <a:p>
              <a:endParaRPr lang="fr-FR"/>
            </a:p>
          </p:txBody>
        </p:sp>
        <p:pic>
          <p:nvPicPr>
            <p:cNvPr id="572420" name="Picture 4" descr="MAE08216"/>
            <p:cNvPicPr>
              <a:picLocks noChangeAspect="1" noChangeArrowheads="1"/>
            </p:cNvPicPr>
            <p:nvPr/>
          </p:nvPicPr>
          <p:blipFill>
            <a:blip r:embed="rId3" cstate="print"/>
            <a:srcRect/>
            <a:stretch>
              <a:fillRect/>
            </a:stretch>
          </p:blipFill>
          <p:spPr bwMode="auto">
            <a:xfrm>
              <a:off x="2236" y="0"/>
              <a:ext cx="3524" cy="1982"/>
            </a:xfrm>
            <a:prstGeom prst="rect">
              <a:avLst/>
            </a:prstGeom>
            <a:noFill/>
          </p:spPr>
        </p:pic>
      </p:grpSp>
      <p:sp>
        <p:nvSpPr>
          <p:cNvPr id="572421" name="Rectangle 5"/>
          <p:cNvSpPr>
            <a:spLocks noGrp="1" noChangeArrowheads="1"/>
          </p:cNvSpPr>
          <p:nvPr>
            <p:ph type="title"/>
          </p:nvPr>
        </p:nvSpPr>
        <p:spPr>
          <a:xfrm>
            <a:off x="392113" y="457200"/>
            <a:ext cx="2933700" cy="2252663"/>
          </a:xfrm>
          <a:noFill/>
        </p:spPr>
        <p:txBody>
          <a:bodyPr anchor="ctr" anchorCtr="1"/>
          <a:lstStyle/>
          <a:p>
            <a:r>
              <a:rPr lang="en-US">
                <a:solidFill>
                  <a:schemeClr val="bg1"/>
                </a:solidFill>
              </a:rPr>
              <a:t>IPv6 Routing Protocols</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0610" name="Group 2"/>
          <p:cNvGrpSpPr>
            <a:grpSpLocks/>
          </p:cNvGrpSpPr>
          <p:nvPr/>
        </p:nvGrpSpPr>
        <p:grpSpPr bwMode="auto">
          <a:xfrm>
            <a:off x="0" y="0"/>
            <a:ext cx="9144000" cy="3146425"/>
            <a:chOff x="0" y="0"/>
            <a:chExt cx="5760" cy="1982"/>
          </a:xfrm>
        </p:grpSpPr>
        <p:sp>
          <p:nvSpPr>
            <p:cNvPr id="580611" name="Rectangle 3"/>
            <p:cNvSpPr>
              <a:spLocks noChangeArrowheads="1"/>
            </p:cNvSpPr>
            <p:nvPr/>
          </p:nvSpPr>
          <p:spPr bwMode="auto">
            <a:xfrm>
              <a:off x="0" y="0"/>
              <a:ext cx="2208" cy="1968"/>
            </a:xfrm>
            <a:prstGeom prst="rect">
              <a:avLst/>
            </a:prstGeom>
            <a:solidFill>
              <a:srgbClr val="015F85"/>
            </a:solidFill>
            <a:ln w="25400" algn="ctr">
              <a:noFill/>
              <a:miter lim="800000"/>
              <a:headEnd/>
              <a:tailEnd/>
            </a:ln>
            <a:effectLst/>
          </p:spPr>
          <p:txBody>
            <a:bodyPr wrap="none" anchor="ctr"/>
            <a:lstStyle/>
            <a:p>
              <a:endParaRPr lang="fr-FR"/>
            </a:p>
          </p:txBody>
        </p:sp>
        <p:pic>
          <p:nvPicPr>
            <p:cNvPr id="580612" name="Picture 4" descr="MAE08216"/>
            <p:cNvPicPr>
              <a:picLocks noChangeAspect="1" noChangeArrowheads="1"/>
            </p:cNvPicPr>
            <p:nvPr/>
          </p:nvPicPr>
          <p:blipFill>
            <a:blip r:embed="rId3" cstate="print"/>
            <a:srcRect/>
            <a:stretch>
              <a:fillRect/>
            </a:stretch>
          </p:blipFill>
          <p:spPr bwMode="auto">
            <a:xfrm>
              <a:off x="2236" y="0"/>
              <a:ext cx="3524" cy="1982"/>
            </a:xfrm>
            <a:prstGeom prst="rect">
              <a:avLst/>
            </a:prstGeom>
            <a:noFill/>
          </p:spPr>
        </p:pic>
      </p:grpSp>
      <p:sp>
        <p:nvSpPr>
          <p:cNvPr id="580613" name="Rectangle 5"/>
          <p:cNvSpPr>
            <a:spLocks noGrp="1" noChangeArrowheads="1"/>
          </p:cNvSpPr>
          <p:nvPr>
            <p:ph type="title"/>
          </p:nvPr>
        </p:nvSpPr>
        <p:spPr>
          <a:xfrm>
            <a:off x="392113" y="457200"/>
            <a:ext cx="2933700" cy="2252663"/>
          </a:xfrm>
          <a:noFill/>
        </p:spPr>
        <p:txBody>
          <a:bodyPr anchor="ctr" anchorCtr="1"/>
          <a:lstStyle/>
          <a:p>
            <a:r>
              <a:rPr lang="en-US">
                <a:solidFill>
                  <a:schemeClr val="bg1"/>
                </a:solidFill>
              </a:rPr>
              <a:t>OSPFv3 Verification</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4854" name="Picture 2054"/>
          <p:cNvPicPr>
            <a:picLocks noChangeAspect="1" noChangeArrowheads="1"/>
          </p:cNvPicPr>
          <p:nvPr/>
        </p:nvPicPr>
        <p:blipFill>
          <a:blip r:embed="rId3" cstate="print"/>
          <a:srcRect/>
          <a:stretch>
            <a:fillRect/>
          </a:stretch>
        </p:blipFill>
        <p:spPr bwMode="auto">
          <a:xfrm>
            <a:off x="352425" y="1404938"/>
            <a:ext cx="8426450" cy="5175250"/>
          </a:xfrm>
          <a:prstGeom prst="rect">
            <a:avLst/>
          </a:prstGeom>
          <a:noFill/>
          <a:ln w="9525" algn="ctr">
            <a:noFill/>
            <a:miter lim="800000"/>
            <a:headEnd/>
            <a:tailEnd/>
          </a:ln>
          <a:effectLst/>
        </p:spPr>
      </p:pic>
      <p:sp>
        <p:nvSpPr>
          <p:cNvPr id="334850" name="Rectangle 2050"/>
          <p:cNvSpPr>
            <a:spLocks noGrp="1" noChangeArrowheads="1"/>
          </p:cNvSpPr>
          <p:nvPr>
            <p:ph type="title"/>
          </p:nvPr>
        </p:nvSpPr>
        <p:spPr/>
        <p:txBody>
          <a:bodyPr/>
          <a:lstStyle/>
          <a:p>
            <a:r>
              <a:rPr lang="en-US"/>
              <a:t>Verifying Cisco IOS OSPFv3</a:t>
            </a:r>
          </a:p>
        </p:txBody>
      </p:sp>
      <p:sp>
        <p:nvSpPr>
          <p:cNvPr id="334851" name="Text Box 2051"/>
          <p:cNvSpPr txBox="1">
            <a:spLocks noChangeArrowheads="1"/>
          </p:cNvSpPr>
          <p:nvPr/>
        </p:nvSpPr>
        <p:spPr bwMode="auto">
          <a:xfrm>
            <a:off x="427038" y="1870075"/>
            <a:ext cx="8180387" cy="4244975"/>
          </a:xfrm>
          <a:prstGeom prst="rect">
            <a:avLst/>
          </a:prstGeom>
          <a:noFill/>
          <a:ln w="38100">
            <a:noFill/>
            <a:miter lim="800000"/>
            <a:headEnd type="none" w="sm" len="sm"/>
            <a:tailEnd/>
          </a:ln>
          <a:effectLst/>
        </p:spPr>
        <p:txBody>
          <a:bodyPr lIns="0" tIns="0" rIns="0" bIns="0">
            <a:spAutoFit/>
          </a:bodyPr>
          <a:lstStyle/>
          <a:p>
            <a:pPr algn="l">
              <a:lnSpc>
                <a:spcPct val="100000"/>
              </a:lnSpc>
              <a:spcBef>
                <a:spcPct val="10000"/>
              </a:spcBef>
            </a:pPr>
            <a:r>
              <a:rPr lang="en-US" sz="1600" b="1">
                <a:latin typeface="Courier New" pitchFamily="49" charset="0"/>
              </a:rPr>
              <a:t>Router2#show ipv6 ospf int s 3/0</a:t>
            </a:r>
          </a:p>
          <a:p>
            <a:pPr algn="l">
              <a:lnSpc>
                <a:spcPct val="100000"/>
              </a:lnSpc>
              <a:spcBef>
                <a:spcPct val="10000"/>
              </a:spcBef>
            </a:pPr>
            <a:r>
              <a:rPr lang="en-US" sz="1600" b="1">
                <a:latin typeface="Courier New" pitchFamily="49" charset="0"/>
              </a:rPr>
              <a:t>S3/0 is up, line protocol is up</a:t>
            </a:r>
          </a:p>
          <a:p>
            <a:pPr algn="l">
              <a:lnSpc>
                <a:spcPct val="100000"/>
              </a:lnSpc>
              <a:spcBef>
                <a:spcPct val="10000"/>
              </a:spcBef>
            </a:pPr>
            <a:r>
              <a:rPr lang="en-US" sz="1600" b="1">
                <a:latin typeface="Courier New" pitchFamily="49" charset="0"/>
              </a:rPr>
              <a:t>  </a:t>
            </a:r>
            <a:r>
              <a:rPr lang="en-US" sz="1600" b="1">
                <a:solidFill>
                  <a:schemeClr val="accent2"/>
                </a:solidFill>
                <a:latin typeface="Courier New" pitchFamily="49" charset="0"/>
              </a:rPr>
              <a:t>Link Local Address </a:t>
            </a:r>
            <a:r>
              <a:rPr lang="fr-CA" sz="1600" b="1">
                <a:solidFill>
                  <a:srgbClr val="990000"/>
                </a:solidFill>
                <a:latin typeface="Courier New" pitchFamily="49" charset="0"/>
              </a:rPr>
              <a:t>3FFE:B00:FFFF:1::1</a:t>
            </a:r>
            <a:r>
              <a:rPr lang="en-US" sz="1600" b="1">
                <a:solidFill>
                  <a:schemeClr val="accent2"/>
                </a:solidFill>
                <a:latin typeface="Courier New" pitchFamily="49" charset="0"/>
              </a:rPr>
              <a:t>, Interface ID 7</a:t>
            </a:r>
          </a:p>
          <a:p>
            <a:pPr algn="l">
              <a:lnSpc>
                <a:spcPct val="100000"/>
              </a:lnSpc>
              <a:spcBef>
                <a:spcPct val="10000"/>
              </a:spcBef>
            </a:pPr>
            <a:r>
              <a:rPr lang="en-US" sz="1600" b="1">
                <a:latin typeface="Courier New" pitchFamily="49" charset="0"/>
              </a:rPr>
              <a:t>  </a:t>
            </a:r>
            <a:r>
              <a:rPr lang="en-US" sz="1600" b="1">
                <a:solidFill>
                  <a:schemeClr val="accent2"/>
                </a:solidFill>
                <a:latin typeface="Courier New" pitchFamily="49" charset="0"/>
              </a:rPr>
              <a:t>Area 1, Process ID 100, Instance ID 0, Router ID 10.1.1.4</a:t>
            </a:r>
          </a:p>
          <a:p>
            <a:pPr algn="l">
              <a:lnSpc>
                <a:spcPct val="100000"/>
              </a:lnSpc>
              <a:spcBef>
                <a:spcPct val="10000"/>
              </a:spcBef>
            </a:pPr>
            <a:r>
              <a:rPr lang="en-US" sz="1600" b="1">
                <a:latin typeface="Courier New" pitchFamily="49" charset="0"/>
              </a:rPr>
              <a:t>  Network Type POINT_TO_POINT, Cost: 1</a:t>
            </a:r>
          </a:p>
          <a:p>
            <a:pPr algn="l">
              <a:lnSpc>
                <a:spcPct val="100000"/>
              </a:lnSpc>
              <a:spcBef>
                <a:spcPct val="10000"/>
              </a:spcBef>
            </a:pPr>
            <a:r>
              <a:rPr lang="en-US" sz="1600" b="1">
                <a:latin typeface="Courier New" pitchFamily="49" charset="0"/>
              </a:rPr>
              <a:t>  Transmit Delay is 1 sec, State POINT_TO_POINT,</a:t>
            </a:r>
          </a:p>
          <a:p>
            <a:pPr algn="l">
              <a:lnSpc>
                <a:spcPct val="100000"/>
              </a:lnSpc>
              <a:spcBef>
                <a:spcPct val="10000"/>
              </a:spcBef>
            </a:pPr>
            <a:r>
              <a:rPr lang="en-US" sz="1600" b="1">
                <a:latin typeface="Courier New" pitchFamily="49" charset="0"/>
              </a:rPr>
              <a:t>  Timer intervals configured, Hello 10, Dead 40, Wait 40, Retransmit 5</a:t>
            </a:r>
          </a:p>
          <a:p>
            <a:pPr algn="l">
              <a:lnSpc>
                <a:spcPct val="100000"/>
              </a:lnSpc>
              <a:spcBef>
                <a:spcPct val="10000"/>
              </a:spcBef>
            </a:pPr>
            <a:r>
              <a:rPr lang="en-US" sz="1600" b="1">
                <a:latin typeface="Courier New" pitchFamily="49" charset="0"/>
              </a:rPr>
              <a:t>    Hello due in 00:00:02</a:t>
            </a:r>
          </a:p>
          <a:p>
            <a:pPr algn="l">
              <a:lnSpc>
                <a:spcPct val="100000"/>
              </a:lnSpc>
              <a:spcBef>
                <a:spcPct val="10000"/>
              </a:spcBef>
            </a:pPr>
            <a:r>
              <a:rPr lang="en-US" sz="1600" b="1">
                <a:latin typeface="Courier New" pitchFamily="49" charset="0"/>
              </a:rPr>
              <a:t>  Index 1/1/1, flood queue length 0</a:t>
            </a:r>
          </a:p>
          <a:p>
            <a:pPr algn="l">
              <a:lnSpc>
                <a:spcPct val="100000"/>
              </a:lnSpc>
              <a:spcBef>
                <a:spcPct val="10000"/>
              </a:spcBef>
            </a:pPr>
            <a:r>
              <a:rPr lang="en-US" sz="1600" b="1">
                <a:latin typeface="Courier New" pitchFamily="49" charset="0"/>
              </a:rPr>
              <a:t>  Next 0x0(0)/0x0(0)/0x0(0)</a:t>
            </a:r>
          </a:p>
          <a:p>
            <a:pPr algn="l">
              <a:lnSpc>
                <a:spcPct val="100000"/>
              </a:lnSpc>
              <a:spcBef>
                <a:spcPct val="10000"/>
              </a:spcBef>
            </a:pPr>
            <a:r>
              <a:rPr lang="en-US" sz="1600" b="1">
                <a:latin typeface="Courier New" pitchFamily="49" charset="0"/>
              </a:rPr>
              <a:t>  Last flood scan length is 3, maximum is 3</a:t>
            </a:r>
          </a:p>
          <a:p>
            <a:pPr algn="l">
              <a:lnSpc>
                <a:spcPct val="100000"/>
              </a:lnSpc>
              <a:spcBef>
                <a:spcPct val="10000"/>
              </a:spcBef>
            </a:pPr>
            <a:r>
              <a:rPr lang="en-US" sz="1600" b="1">
                <a:latin typeface="Courier New" pitchFamily="49" charset="0"/>
              </a:rPr>
              <a:t>  Last flood scan time is 0 msec, maximum is 0 msec</a:t>
            </a:r>
          </a:p>
          <a:p>
            <a:pPr algn="l">
              <a:lnSpc>
                <a:spcPct val="100000"/>
              </a:lnSpc>
              <a:spcBef>
                <a:spcPct val="10000"/>
              </a:spcBef>
            </a:pPr>
            <a:r>
              <a:rPr lang="en-US" sz="1600" b="1">
                <a:latin typeface="Courier New" pitchFamily="49" charset="0"/>
              </a:rPr>
              <a:t>  Neighbor Count is 1, Adjacent neighbor count is 1</a:t>
            </a:r>
          </a:p>
          <a:p>
            <a:pPr algn="l">
              <a:lnSpc>
                <a:spcPct val="100000"/>
              </a:lnSpc>
              <a:spcBef>
                <a:spcPct val="10000"/>
              </a:spcBef>
            </a:pPr>
            <a:r>
              <a:rPr lang="en-US" sz="1600" b="1">
                <a:latin typeface="Courier New" pitchFamily="49" charset="0"/>
              </a:rPr>
              <a:t>    Adjacent with neighbor 10.1.1.3</a:t>
            </a:r>
          </a:p>
          <a:p>
            <a:pPr algn="l">
              <a:lnSpc>
                <a:spcPct val="100000"/>
              </a:lnSpc>
              <a:spcBef>
                <a:spcPct val="10000"/>
              </a:spcBef>
            </a:pPr>
            <a:r>
              <a:rPr lang="en-US" sz="1600" b="1">
                <a:latin typeface="Courier New" pitchFamily="49" charset="0"/>
              </a:rPr>
              <a:t>  Suppress hello for 0 neighbor(s)</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8284" name="Picture 1036"/>
          <p:cNvPicPr>
            <a:picLocks noChangeAspect="1" noChangeArrowheads="1"/>
          </p:cNvPicPr>
          <p:nvPr/>
        </p:nvPicPr>
        <p:blipFill>
          <a:blip r:embed="rId3" cstate="print"/>
          <a:srcRect/>
          <a:stretch>
            <a:fillRect/>
          </a:stretch>
        </p:blipFill>
        <p:spPr bwMode="auto">
          <a:xfrm>
            <a:off x="352425" y="1404938"/>
            <a:ext cx="8426450" cy="5175250"/>
          </a:xfrm>
          <a:prstGeom prst="rect">
            <a:avLst/>
          </a:prstGeom>
          <a:noFill/>
          <a:ln w="9525" algn="ctr">
            <a:noFill/>
            <a:miter lim="800000"/>
            <a:headEnd/>
            <a:tailEnd/>
          </a:ln>
          <a:effectLst/>
        </p:spPr>
      </p:pic>
      <p:sp>
        <p:nvSpPr>
          <p:cNvPr id="438279" name="Text Box 1031"/>
          <p:cNvSpPr txBox="1">
            <a:spLocks noChangeArrowheads="1"/>
          </p:cNvSpPr>
          <p:nvPr>
            <p:ph type="title"/>
          </p:nvPr>
        </p:nvSpPr>
        <p:spPr>
          <a:noFill/>
          <a:ln/>
        </p:spPr>
        <p:txBody>
          <a:bodyPr/>
          <a:lstStyle/>
          <a:p>
            <a:pPr>
              <a:spcBef>
                <a:spcPct val="50000"/>
              </a:spcBef>
            </a:pPr>
            <a:r>
              <a:rPr lang="en-US">
                <a:latin typeface="Courier New" pitchFamily="49" charset="0"/>
              </a:rPr>
              <a:t>show ipv6 ospf</a:t>
            </a:r>
          </a:p>
        </p:txBody>
      </p:sp>
      <p:sp>
        <p:nvSpPr>
          <p:cNvPr id="438280" name="Rectangle 1032"/>
          <p:cNvSpPr>
            <a:spLocks noChangeArrowheads="1"/>
          </p:cNvSpPr>
          <p:nvPr/>
        </p:nvSpPr>
        <p:spPr bwMode="auto">
          <a:xfrm>
            <a:off x="762000" y="1524000"/>
            <a:ext cx="5791200" cy="466725"/>
          </a:xfrm>
          <a:prstGeom prst="rect">
            <a:avLst/>
          </a:prstGeom>
          <a:noFill/>
          <a:ln w="28575" algn="ctr">
            <a:noFill/>
            <a:miter lim="800000"/>
            <a:headEnd/>
            <a:tailEnd/>
          </a:ln>
          <a:effectLst/>
        </p:spPr>
        <p:txBody>
          <a:bodyPr lIns="82124" tIns="41061" rIns="82124" bIns="41061">
            <a:spAutoFit/>
          </a:bodyPr>
          <a:lstStyle/>
          <a:p>
            <a:pPr lvl="1" algn="l" defTabSz="814388"/>
            <a:endParaRPr lang="en-US" sz="1400" b="1"/>
          </a:p>
          <a:p>
            <a:pPr lvl="1" algn="l" defTabSz="814388"/>
            <a:endParaRPr lang="en-US" sz="1400" b="1"/>
          </a:p>
        </p:txBody>
      </p:sp>
      <p:sp>
        <p:nvSpPr>
          <p:cNvPr id="438281" name="Rectangle 1033"/>
          <p:cNvSpPr>
            <a:spLocks noChangeArrowheads="1"/>
          </p:cNvSpPr>
          <p:nvPr/>
        </p:nvSpPr>
        <p:spPr bwMode="auto">
          <a:xfrm>
            <a:off x="381000" y="1743075"/>
            <a:ext cx="7924800" cy="4495800"/>
          </a:xfrm>
          <a:prstGeom prst="rect">
            <a:avLst/>
          </a:prstGeom>
          <a:noFill/>
          <a:ln w="9525">
            <a:noFill/>
            <a:miter lim="800000"/>
            <a:headEnd/>
            <a:tailEnd/>
          </a:ln>
          <a:effectLst/>
        </p:spPr>
        <p:txBody>
          <a:bodyPr lIns="82124" tIns="41061" rIns="82124" bIns="41061"/>
          <a:lstStyle/>
          <a:p>
            <a:pPr marL="236538" indent="-236538" algn="l" defTabSz="814388">
              <a:lnSpc>
                <a:spcPct val="120000"/>
              </a:lnSpc>
              <a:buClr>
                <a:schemeClr val="tx2"/>
              </a:buClr>
              <a:buSzPct val="100000"/>
              <a:buFont typeface="Wingdings" pitchFamily="2" charset="2"/>
              <a:buNone/>
            </a:pPr>
            <a:r>
              <a:rPr lang="en-US" sz="1800" b="1">
                <a:latin typeface="Courier New" pitchFamily="49" charset="0"/>
              </a:rPr>
              <a:t>R7#</a:t>
            </a:r>
            <a:r>
              <a:rPr lang="en-US" sz="1800" b="1">
                <a:solidFill>
                  <a:schemeClr val="accent2"/>
                </a:solidFill>
                <a:latin typeface="Courier New" pitchFamily="49" charset="0"/>
              </a:rPr>
              <a:t>show ipv6 ospf</a:t>
            </a:r>
          </a:p>
          <a:p>
            <a:pPr marL="236538" indent="-236538" algn="l" defTabSz="814388">
              <a:lnSpc>
                <a:spcPct val="120000"/>
              </a:lnSpc>
              <a:buClr>
                <a:schemeClr val="tx2"/>
              </a:buClr>
              <a:buSzPct val="100000"/>
              <a:buFont typeface="Wingdings" pitchFamily="2" charset="2"/>
              <a:buNone/>
            </a:pPr>
            <a:r>
              <a:rPr lang="en-US" sz="1800" b="1">
                <a:latin typeface="Courier New" pitchFamily="49" charset="0"/>
              </a:rPr>
              <a:t>Routing Process “ospfv3 1” with ID 75.0.7.1</a:t>
            </a:r>
          </a:p>
          <a:p>
            <a:pPr marL="236538" indent="-236538" algn="l" defTabSz="814388">
              <a:lnSpc>
                <a:spcPct val="120000"/>
              </a:lnSpc>
              <a:buClr>
                <a:schemeClr val="tx2"/>
              </a:buClr>
              <a:buSzPct val="100000"/>
              <a:buFont typeface="Wingdings" pitchFamily="2" charset="2"/>
              <a:buNone/>
            </a:pPr>
            <a:r>
              <a:rPr lang="en-US" sz="1800" b="1">
                <a:latin typeface="Courier New" pitchFamily="49" charset="0"/>
              </a:rPr>
              <a:t>It is an area border and autonomous system boundary router</a:t>
            </a:r>
          </a:p>
          <a:p>
            <a:pPr marL="236538" indent="-236538" algn="l" defTabSz="814388">
              <a:lnSpc>
                <a:spcPct val="120000"/>
              </a:lnSpc>
              <a:buClr>
                <a:schemeClr val="tx2"/>
              </a:buClr>
              <a:buSzPct val="100000"/>
              <a:buFont typeface="Wingdings" pitchFamily="2" charset="2"/>
              <a:buNone/>
            </a:pPr>
            <a:r>
              <a:rPr lang="en-US" sz="1800" b="1">
                <a:latin typeface="Courier New" pitchFamily="49" charset="0"/>
              </a:rPr>
              <a:t>Redistributing External Routes from, connected</a:t>
            </a:r>
          </a:p>
          <a:p>
            <a:pPr marL="236538" indent="-236538" algn="l" defTabSz="814388">
              <a:lnSpc>
                <a:spcPct val="120000"/>
              </a:lnSpc>
              <a:buClr>
                <a:schemeClr val="tx2"/>
              </a:buClr>
              <a:buSzPct val="100000"/>
              <a:buFont typeface="Wingdings" pitchFamily="2" charset="2"/>
              <a:buNone/>
            </a:pPr>
            <a:r>
              <a:rPr lang="en-US" sz="1800" b="1">
                <a:latin typeface="Courier New" pitchFamily="49" charset="0"/>
              </a:rPr>
              <a:t>SPF schedule delay 5 secs, Hold time between two SPFs 10 secs</a:t>
            </a:r>
          </a:p>
          <a:p>
            <a:pPr marL="236538" indent="-236538" algn="l" defTabSz="814388">
              <a:lnSpc>
                <a:spcPct val="120000"/>
              </a:lnSpc>
              <a:buClr>
                <a:schemeClr val="tx2"/>
              </a:buClr>
              <a:buSzPct val="100000"/>
              <a:buFont typeface="Wingdings" pitchFamily="2" charset="2"/>
              <a:buNone/>
            </a:pPr>
            <a:r>
              <a:rPr lang="en-US" sz="1800" b="1">
                <a:latin typeface="Courier New" pitchFamily="49" charset="0"/>
              </a:rPr>
              <a:t>Minimum LSA interval 5 secs. Minimum LSA arrival 1 secs</a:t>
            </a:r>
          </a:p>
          <a:p>
            <a:pPr marL="236538" indent="-236538" algn="l" defTabSz="814388">
              <a:lnSpc>
                <a:spcPct val="120000"/>
              </a:lnSpc>
              <a:buClr>
                <a:schemeClr val="tx2"/>
              </a:buClr>
              <a:buSzPct val="100000"/>
              <a:buFont typeface="Wingdings" pitchFamily="2" charset="2"/>
              <a:buNone/>
            </a:pPr>
            <a:r>
              <a:rPr lang="en-US" sz="1800" b="1">
                <a:latin typeface="Courier New" pitchFamily="49" charset="0"/>
              </a:rPr>
              <a:t>LSA group pacing timer 240 secs</a:t>
            </a:r>
          </a:p>
          <a:p>
            <a:pPr marL="236538" indent="-236538" algn="l" defTabSz="814388">
              <a:lnSpc>
                <a:spcPct val="120000"/>
              </a:lnSpc>
              <a:buClr>
                <a:schemeClr val="tx2"/>
              </a:buClr>
              <a:buSzPct val="100000"/>
              <a:buFont typeface="Wingdings" pitchFamily="2" charset="2"/>
              <a:buNone/>
            </a:pPr>
            <a:r>
              <a:rPr lang="en-US" sz="1800" b="1">
                <a:latin typeface="Courier New" pitchFamily="49" charset="0"/>
              </a:rPr>
              <a:t>Interface floor pacing timer 33 msecs</a:t>
            </a:r>
          </a:p>
          <a:p>
            <a:pPr marL="236538" indent="-236538" algn="l" defTabSz="814388">
              <a:lnSpc>
                <a:spcPct val="120000"/>
              </a:lnSpc>
              <a:buClr>
                <a:schemeClr val="tx2"/>
              </a:buClr>
              <a:buSzPct val="100000"/>
              <a:buFont typeface="Wingdings" pitchFamily="2" charset="2"/>
              <a:buNone/>
            </a:pPr>
            <a:r>
              <a:rPr lang="en-US" sz="1800" b="1">
                <a:latin typeface="Courier New" pitchFamily="49" charset="0"/>
              </a:rPr>
              <a:t>Retransmission pacing timer 33 msecs</a:t>
            </a:r>
          </a:p>
          <a:p>
            <a:pPr marL="236538" indent="-236538" algn="l" defTabSz="814388">
              <a:lnSpc>
                <a:spcPct val="120000"/>
              </a:lnSpc>
              <a:buClr>
                <a:schemeClr val="tx2"/>
              </a:buClr>
              <a:buSzPct val="100000"/>
              <a:buFont typeface="Wingdings" pitchFamily="2" charset="2"/>
              <a:buNone/>
            </a:pPr>
            <a:r>
              <a:rPr lang="en-US" sz="1800" b="1">
                <a:latin typeface="Courier New" pitchFamily="49" charset="0"/>
              </a:rPr>
              <a:t>Number of external LSA 3. Checksum Sum 0x12B75</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8223" name="Picture 15"/>
          <p:cNvPicPr>
            <a:picLocks noChangeAspect="1" noChangeArrowheads="1"/>
          </p:cNvPicPr>
          <p:nvPr/>
        </p:nvPicPr>
        <p:blipFill>
          <a:blip r:embed="rId3" cstate="print"/>
          <a:srcRect/>
          <a:stretch>
            <a:fillRect/>
          </a:stretch>
        </p:blipFill>
        <p:spPr bwMode="auto">
          <a:xfrm>
            <a:off x="352425" y="1323975"/>
            <a:ext cx="8426450" cy="5256213"/>
          </a:xfrm>
          <a:prstGeom prst="rect">
            <a:avLst/>
          </a:prstGeom>
          <a:noFill/>
          <a:ln w="9525" algn="ctr">
            <a:noFill/>
            <a:miter lim="800000"/>
            <a:headEnd/>
            <a:tailEnd/>
          </a:ln>
          <a:effectLst/>
        </p:spPr>
      </p:pic>
      <p:sp>
        <p:nvSpPr>
          <p:cNvPr id="478210" name="Rectangle 2"/>
          <p:cNvSpPr>
            <a:spLocks noGrp="1" noChangeArrowheads="1"/>
          </p:cNvSpPr>
          <p:nvPr>
            <p:ph type="title"/>
          </p:nvPr>
        </p:nvSpPr>
        <p:spPr/>
        <p:txBody>
          <a:bodyPr/>
          <a:lstStyle/>
          <a:p>
            <a:r>
              <a:rPr lang="en-US">
                <a:latin typeface="Courier New" pitchFamily="49" charset="0"/>
              </a:rPr>
              <a:t>show ipv6 ospf</a:t>
            </a:r>
            <a:r>
              <a:rPr lang="en-US"/>
              <a:t> (Cont.)</a:t>
            </a:r>
          </a:p>
        </p:txBody>
      </p:sp>
      <p:sp>
        <p:nvSpPr>
          <p:cNvPr id="478212" name="Rectangle 4"/>
          <p:cNvSpPr>
            <a:spLocks noChangeArrowheads="1"/>
          </p:cNvSpPr>
          <p:nvPr/>
        </p:nvSpPr>
        <p:spPr bwMode="auto">
          <a:xfrm>
            <a:off x="390525" y="1676400"/>
            <a:ext cx="7620000" cy="2743200"/>
          </a:xfrm>
          <a:prstGeom prst="rect">
            <a:avLst/>
          </a:prstGeom>
          <a:noFill/>
          <a:ln w="9525">
            <a:noFill/>
            <a:miter lim="800000"/>
            <a:headEnd/>
            <a:tailEnd/>
          </a:ln>
          <a:effectLst/>
        </p:spPr>
        <p:txBody>
          <a:bodyPr lIns="82124" tIns="41061" rIns="82124" bIns="41061"/>
          <a:lstStyle/>
          <a:p>
            <a:pPr marL="236538" indent="-236538" algn="l" defTabSz="814388">
              <a:lnSpc>
                <a:spcPct val="120000"/>
              </a:lnSpc>
              <a:buClr>
                <a:schemeClr val="tx2"/>
              </a:buClr>
              <a:buSzPct val="100000"/>
            </a:pPr>
            <a:r>
              <a:rPr lang="en-US" sz="1400" b="1">
                <a:latin typeface="Courier New" pitchFamily="49" charset="0"/>
              </a:rPr>
              <a:t>Number of areas in this router is 2. 1 normal 0 stub 1 nssa</a:t>
            </a:r>
          </a:p>
          <a:p>
            <a:pPr marL="236538" indent="-236538" algn="l" defTabSz="814388">
              <a:lnSpc>
                <a:spcPct val="120000"/>
              </a:lnSpc>
              <a:buClr>
                <a:schemeClr val="tx2"/>
              </a:buClr>
              <a:buSzPct val="100000"/>
            </a:pPr>
            <a:r>
              <a:rPr lang="en-US" sz="1400" b="1">
                <a:latin typeface="Courier New" pitchFamily="49" charset="0"/>
              </a:rPr>
              <a:t>     Area BACKBONE(0)</a:t>
            </a:r>
          </a:p>
          <a:p>
            <a:pPr marL="236538" indent="-236538" algn="l" defTabSz="814388">
              <a:lnSpc>
                <a:spcPct val="120000"/>
              </a:lnSpc>
              <a:buClr>
                <a:schemeClr val="tx2"/>
              </a:buClr>
              <a:buSzPct val="100000"/>
            </a:pPr>
            <a:r>
              <a:rPr lang="en-US" sz="1400" b="1">
                <a:latin typeface="Courier New" pitchFamily="49" charset="0"/>
              </a:rPr>
              <a:t>         Number of interfaces in this area is 1</a:t>
            </a:r>
          </a:p>
          <a:p>
            <a:pPr marL="236538" indent="-236538" algn="l" defTabSz="814388">
              <a:lnSpc>
                <a:spcPct val="120000"/>
              </a:lnSpc>
              <a:buClr>
                <a:schemeClr val="tx2"/>
              </a:buClr>
              <a:buSzPct val="100000"/>
            </a:pPr>
            <a:r>
              <a:rPr lang="en-US" sz="1400" b="1">
                <a:latin typeface="Courier New" pitchFamily="49" charset="0"/>
              </a:rPr>
              <a:t>         SPF algorithm executed 23 times</a:t>
            </a:r>
          </a:p>
          <a:p>
            <a:pPr marL="236538" indent="-236538" algn="l" defTabSz="814388">
              <a:lnSpc>
                <a:spcPct val="120000"/>
              </a:lnSpc>
              <a:buClr>
                <a:schemeClr val="tx2"/>
              </a:buClr>
              <a:buSzPct val="100000"/>
            </a:pPr>
            <a:r>
              <a:rPr lang="en-US" sz="1400" b="1">
                <a:latin typeface="Courier New" pitchFamily="49" charset="0"/>
              </a:rPr>
              <a:t>         Number of LSA 14. Checksum Sum 0x760AA</a:t>
            </a:r>
          </a:p>
          <a:p>
            <a:pPr marL="236538" indent="-236538" algn="l" defTabSz="814388">
              <a:lnSpc>
                <a:spcPct val="120000"/>
              </a:lnSpc>
              <a:buClr>
                <a:schemeClr val="tx2"/>
              </a:buClr>
              <a:buSzPct val="100000"/>
            </a:pPr>
            <a:r>
              <a:rPr lang="en-US" sz="1400" b="1">
                <a:latin typeface="Courier New" pitchFamily="49" charset="0"/>
              </a:rPr>
              <a:t>         Number of DCbitless LSA 0</a:t>
            </a:r>
          </a:p>
          <a:p>
            <a:pPr marL="236538" indent="-236538" algn="l" defTabSz="814388">
              <a:lnSpc>
                <a:spcPct val="120000"/>
              </a:lnSpc>
              <a:buClr>
                <a:schemeClr val="tx2"/>
              </a:buClr>
              <a:buSzPct val="100000"/>
            </a:pPr>
            <a:r>
              <a:rPr lang="en-US" sz="1400" b="1">
                <a:latin typeface="Courier New" pitchFamily="49" charset="0"/>
              </a:rPr>
              <a:t>         Number of Indication LSA 0</a:t>
            </a:r>
          </a:p>
          <a:p>
            <a:pPr marL="236538" indent="-236538" algn="l" defTabSz="814388">
              <a:lnSpc>
                <a:spcPct val="120000"/>
              </a:lnSpc>
              <a:buClr>
                <a:schemeClr val="tx2"/>
              </a:buClr>
              <a:buSzPct val="100000"/>
            </a:pPr>
            <a:r>
              <a:rPr lang="en-US" sz="1400" b="1">
                <a:latin typeface="Courier New" pitchFamily="49" charset="0"/>
              </a:rPr>
              <a:t>         Number of DoNotAge LSA 0</a:t>
            </a:r>
          </a:p>
          <a:p>
            <a:pPr marL="236538" indent="-236538" algn="l" defTabSz="814388">
              <a:lnSpc>
                <a:spcPct val="120000"/>
              </a:lnSpc>
              <a:buClr>
                <a:schemeClr val="tx2"/>
              </a:buClr>
              <a:buSzPct val="100000"/>
            </a:pPr>
            <a:r>
              <a:rPr lang="en-US" sz="1400" b="1">
                <a:latin typeface="Courier New" pitchFamily="49" charset="0"/>
              </a:rPr>
              <a:t>         Flood list length 0</a:t>
            </a:r>
          </a:p>
          <a:p>
            <a:pPr marL="236538" indent="-236538" algn="l" defTabSz="814388">
              <a:lnSpc>
                <a:spcPct val="120000"/>
              </a:lnSpc>
              <a:buClr>
                <a:schemeClr val="tx2"/>
              </a:buClr>
              <a:buSzPct val="100000"/>
            </a:pPr>
            <a:r>
              <a:rPr lang="en-US" sz="1400" b="1">
                <a:latin typeface="Courier New" pitchFamily="49" charset="0"/>
              </a:rPr>
              <a:t>    Area 2</a:t>
            </a:r>
          </a:p>
          <a:p>
            <a:pPr marL="236538" indent="-236538" algn="l" defTabSz="814388">
              <a:lnSpc>
                <a:spcPct val="120000"/>
              </a:lnSpc>
              <a:buClr>
                <a:schemeClr val="tx2"/>
              </a:buClr>
              <a:buSzPct val="100000"/>
            </a:pPr>
            <a:r>
              <a:rPr lang="en-US" sz="1400" b="1">
                <a:latin typeface="Courier New" pitchFamily="49" charset="0"/>
              </a:rPr>
              <a:t>        Number of interfaces in this area is 1</a:t>
            </a:r>
          </a:p>
          <a:p>
            <a:pPr marL="236538" indent="-236538" algn="l" defTabSz="814388">
              <a:lnSpc>
                <a:spcPct val="120000"/>
              </a:lnSpc>
              <a:buClr>
                <a:schemeClr val="tx2"/>
              </a:buClr>
              <a:buSzPct val="100000"/>
            </a:pPr>
            <a:r>
              <a:rPr lang="en-US" sz="1400" b="1">
                <a:latin typeface="Courier New" pitchFamily="49" charset="0"/>
              </a:rPr>
              <a:t>        It is a NSSA area</a:t>
            </a:r>
          </a:p>
          <a:p>
            <a:pPr marL="236538" indent="-236538" algn="l" defTabSz="814388">
              <a:lnSpc>
                <a:spcPct val="120000"/>
              </a:lnSpc>
              <a:buClr>
                <a:schemeClr val="tx2"/>
              </a:buClr>
              <a:buSzPct val="100000"/>
            </a:pPr>
            <a:r>
              <a:rPr lang="en-US" sz="1400" b="1">
                <a:latin typeface="Courier New" pitchFamily="49" charset="0"/>
              </a:rPr>
              <a:t>        Perform type-7/type-5 LSA translation</a:t>
            </a:r>
          </a:p>
          <a:p>
            <a:pPr marL="236538" indent="-236538" algn="l" defTabSz="814388">
              <a:lnSpc>
                <a:spcPct val="120000"/>
              </a:lnSpc>
              <a:buClr>
                <a:schemeClr val="tx2"/>
              </a:buClr>
              <a:buSzPct val="100000"/>
            </a:pPr>
            <a:r>
              <a:rPr lang="en-US" sz="1400" b="1">
                <a:latin typeface="Courier New" pitchFamily="49" charset="0"/>
              </a:rPr>
              <a:t>        SPF algorithm executed 17 times</a:t>
            </a:r>
          </a:p>
          <a:p>
            <a:pPr marL="236538" indent="-236538" algn="l" defTabSz="814388">
              <a:lnSpc>
                <a:spcPct val="120000"/>
              </a:lnSpc>
              <a:buClr>
                <a:schemeClr val="tx2"/>
              </a:buClr>
              <a:buSzPct val="100000"/>
            </a:pPr>
            <a:r>
              <a:rPr lang="en-US" sz="1400" b="1">
                <a:latin typeface="Courier New" pitchFamily="49" charset="0"/>
              </a:rPr>
              <a:t>        Number of LSA 25. Checksum Sum 0xE3BF0</a:t>
            </a:r>
          </a:p>
          <a:p>
            <a:pPr marL="236538" indent="-236538" algn="l" defTabSz="814388">
              <a:lnSpc>
                <a:spcPct val="120000"/>
              </a:lnSpc>
              <a:buClr>
                <a:schemeClr val="tx2"/>
              </a:buClr>
              <a:buSzPct val="100000"/>
            </a:pPr>
            <a:r>
              <a:rPr lang="en-US" sz="1400" b="1">
                <a:latin typeface="Courier New" pitchFamily="49" charset="0"/>
              </a:rPr>
              <a:t>        Number of DCbitless LSA 0</a:t>
            </a:r>
          </a:p>
          <a:p>
            <a:pPr marL="236538" indent="-236538" algn="l" defTabSz="814388">
              <a:lnSpc>
                <a:spcPct val="120000"/>
              </a:lnSpc>
              <a:buClr>
                <a:schemeClr val="tx2"/>
              </a:buClr>
              <a:buSzPct val="100000"/>
            </a:pPr>
            <a:r>
              <a:rPr lang="en-US" sz="1400" b="1">
                <a:latin typeface="Courier New" pitchFamily="49" charset="0"/>
              </a:rPr>
              <a:t>        Number of Indication LSA 0</a:t>
            </a:r>
          </a:p>
          <a:p>
            <a:pPr marL="236538" indent="-236538" algn="l" defTabSz="814388">
              <a:lnSpc>
                <a:spcPct val="120000"/>
              </a:lnSpc>
              <a:buClr>
                <a:schemeClr val="tx2"/>
              </a:buClr>
              <a:buSzPct val="100000"/>
            </a:pPr>
            <a:r>
              <a:rPr lang="en-US" sz="1400" b="1">
                <a:latin typeface="Courier New" pitchFamily="49" charset="0"/>
              </a:rPr>
              <a:t>        Number of DoNotAge LSA 0</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6901" name="Picture 5"/>
          <p:cNvPicPr>
            <a:picLocks noChangeAspect="1" noChangeArrowheads="1"/>
          </p:cNvPicPr>
          <p:nvPr/>
        </p:nvPicPr>
        <p:blipFill>
          <a:blip r:embed="rId3" cstate="print"/>
          <a:srcRect/>
          <a:stretch>
            <a:fillRect/>
          </a:stretch>
        </p:blipFill>
        <p:spPr bwMode="auto">
          <a:xfrm>
            <a:off x="352425" y="1404938"/>
            <a:ext cx="8426450" cy="5175250"/>
          </a:xfrm>
          <a:prstGeom prst="rect">
            <a:avLst/>
          </a:prstGeom>
          <a:noFill/>
          <a:ln w="9525" algn="ctr">
            <a:noFill/>
            <a:miter lim="800000"/>
            <a:headEnd/>
            <a:tailEnd/>
          </a:ln>
          <a:effectLst/>
        </p:spPr>
      </p:pic>
      <p:sp>
        <p:nvSpPr>
          <p:cNvPr id="336898" name="Rectangle 2"/>
          <p:cNvSpPr>
            <a:spLocks noGrp="1" noChangeArrowheads="1"/>
          </p:cNvSpPr>
          <p:nvPr>
            <p:ph type="title"/>
          </p:nvPr>
        </p:nvSpPr>
        <p:spPr/>
        <p:txBody>
          <a:bodyPr/>
          <a:lstStyle/>
          <a:p>
            <a:r>
              <a:rPr lang="en-US">
                <a:latin typeface="Courier New" pitchFamily="49" charset="0"/>
              </a:rPr>
              <a:t>show ipv6 ospf neighbor detail</a:t>
            </a:r>
          </a:p>
        </p:txBody>
      </p:sp>
      <p:sp>
        <p:nvSpPr>
          <p:cNvPr id="336899" name="Text Box 3"/>
          <p:cNvSpPr txBox="1">
            <a:spLocks noChangeArrowheads="1"/>
          </p:cNvSpPr>
          <p:nvPr/>
        </p:nvSpPr>
        <p:spPr bwMode="auto">
          <a:xfrm>
            <a:off x="447675" y="1787525"/>
            <a:ext cx="8180388" cy="3067050"/>
          </a:xfrm>
          <a:prstGeom prst="rect">
            <a:avLst/>
          </a:prstGeom>
          <a:noFill/>
          <a:ln w="38100">
            <a:noFill/>
            <a:miter lim="800000"/>
            <a:headEnd type="none" w="sm" len="sm"/>
            <a:tailEnd/>
          </a:ln>
          <a:effectLst/>
        </p:spPr>
        <p:txBody>
          <a:bodyPr lIns="0" tIns="0" rIns="0" bIns="0">
            <a:spAutoFit/>
          </a:bodyPr>
          <a:lstStyle/>
          <a:p>
            <a:pPr algn="l">
              <a:lnSpc>
                <a:spcPct val="120000"/>
              </a:lnSpc>
            </a:pPr>
            <a:r>
              <a:rPr lang="en-US" sz="1400" b="1">
                <a:latin typeface="Courier New" pitchFamily="49" charset="0"/>
              </a:rPr>
              <a:t>Router2#show ipv6 ospf neighbor detail</a:t>
            </a:r>
          </a:p>
          <a:p>
            <a:pPr algn="l">
              <a:lnSpc>
                <a:spcPct val="120000"/>
              </a:lnSpc>
            </a:pPr>
            <a:r>
              <a:rPr lang="en-US" sz="1400" b="1">
                <a:latin typeface="Courier New" pitchFamily="49" charset="0"/>
              </a:rPr>
              <a:t> </a:t>
            </a:r>
            <a:r>
              <a:rPr lang="en-US" sz="1400" b="1">
                <a:solidFill>
                  <a:schemeClr val="accent2"/>
                </a:solidFill>
                <a:latin typeface="Courier New" pitchFamily="49" charset="0"/>
              </a:rPr>
              <a:t>Neighbor 10.1.1.3</a:t>
            </a:r>
          </a:p>
          <a:p>
            <a:pPr algn="l">
              <a:lnSpc>
                <a:spcPct val="120000"/>
              </a:lnSpc>
            </a:pPr>
            <a:r>
              <a:rPr lang="en-US" sz="1400" b="1">
                <a:latin typeface="Courier New" pitchFamily="49" charset="0"/>
              </a:rPr>
              <a:t>    In the area 0 via interface S2/0</a:t>
            </a:r>
          </a:p>
          <a:p>
            <a:pPr algn="l">
              <a:lnSpc>
                <a:spcPct val="120000"/>
              </a:lnSpc>
            </a:pPr>
            <a:r>
              <a:rPr lang="en-US" sz="1400" b="1">
                <a:latin typeface="Courier New" pitchFamily="49" charset="0"/>
              </a:rPr>
              <a:t>    </a:t>
            </a:r>
            <a:r>
              <a:rPr lang="en-US" sz="1400" b="1">
                <a:solidFill>
                  <a:srgbClr val="990000"/>
                </a:solidFill>
                <a:latin typeface="Courier New" pitchFamily="49" charset="0"/>
              </a:rPr>
              <a:t>Neighbor: interface-id 14, link-local address </a:t>
            </a:r>
            <a:r>
              <a:rPr lang="fr-CA" sz="1400" b="1">
                <a:solidFill>
                  <a:srgbClr val="990000"/>
                </a:solidFill>
                <a:latin typeface="Courier New" pitchFamily="49" charset="0"/>
              </a:rPr>
              <a:t>3FFE:B00:FFFF:1::2</a:t>
            </a:r>
            <a:endParaRPr lang="en-US" sz="1400" b="1">
              <a:solidFill>
                <a:srgbClr val="990000"/>
              </a:solidFill>
              <a:latin typeface="Courier New" pitchFamily="49" charset="0"/>
            </a:endParaRPr>
          </a:p>
          <a:p>
            <a:pPr algn="l">
              <a:lnSpc>
                <a:spcPct val="120000"/>
              </a:lnSpc>
            </a:pPr>
            <a:r>
              <a:rPr lang="en-US" sz="1400" b="1">
                <a:latin typeface="Courier New" pitchFamily="49" charset="0"/>
              </a:rPr>
              <a:t>    Neighbor priority is 1, State is FULL, 6 state changes</a:t>
            </a:r>
          </a:p>
          <a:p>
            <a:pPr algn="l">
              <a:lnSpc>
                <a:spcPct val="120000"/>
              </a:lnSpc>
            </a:pPr>
            <a:r>
              <a:rPr lang="en-US" sz="1400" b="1">
                <a:latin typeface="Courier New" pitchFamily="49" charset="0"/>
              </a:rPr>
              <a:t>    Options is 0x63AD1B0D</a:t>
            </a:r>
          </a:p>
          <a:p>
            <a:pPr algn="l">
              <a:lnSpc>
                <a:spcPct val="120000"/>
              </a:lnSpc>
            </a:pPr>
            <a:r>
              <a:rPr lang="en-US" sz="1400" b="1">
                <a:latin typeface="Courier New" pitchFamily="49" charset="0"/>
              </a:rPr>
              <a:t>    Dead timer due in 00:00:33</a:t>
            </a:r>
          </a:p>
          <a:p>
            <a:pPr algn="l">
              <a:lnSpc>
                <a:spcPct val="120000"/>
              </a:lnSpc>
            </a:pPr>
            <a:r>
              <a:rPr lang="en-US" sz="1400" b="1">
                <a:latin typeface="Courier New" pitchFamily="49" charset="0"/>
              </a:rPr>
              <a:t>    Neighbor is up for 00:48:56</a:t>
            </a:r>
          </a:p>
          <a:p>
            <a:pPr algn="l">
              <a:lnSpc>
                <a:spcPct val="120000"/>
              </a:lnSpc>
            </a:pPr>
            <a:r>
              <a:rPr lang="en-US" sz="1400" b="1">
                <a:latin typeface="Courier New" pitchFamily="49" charset="0"/>
              </a:rPr>
              <a:t>    Index 1/1/1, retransmission queue length 0, number of retransmission 1</a:t>
            </a:r>
          </a:p>
          <a:p>
            <a:pPr algn="l">
              <a:lnSpc>
                <a:spcPct val="120000"/>
              </a:lnSpc>
            </a:pPr>
            <a:r>
              <a:rPr lang="en-US" sz="1400" b="1">
                <a:latin typeface="Courier New" pitchFamily="49" charset="0"/>
              </a:rPr>
              <a:t>    First 0x0(0)/0x0(0)/0x0(0) Next 0x0(0)/0x0(0)/0x0(0)</a:t>
            </a:r>
          </a:p>
          <a:p>
            <a:pPr algn="l">
              <a:lnSpc>
                <a:spcPct val="120000"/>
              </a:lnSpc>
            </a:pPr>
            <a:r>
              <a:rPr lang="en-US" sz="1400" b="1">
                <a:latin typeface="Courier New" pitchFamily="49" charset="0"/>
              </a:rPr>
              <a:t>    Last retransmission scan length is 1, maximum is 1</a:t>
            </a:r>
          </a:p>
          <a:p>
            <a:pPr algn="l">
              <a:lnSpc>
                <a:spcPct val="120000"/>
              </a:lnSpc>
            </a:pPr>
            <a:r>
              <a:rPr lang="en-US" sz="1400" b="1">
                <a:latin typeface="Courier New" pitchFamily="49" charset="0"/>
              </a:rPr>
              <a:t>    Last retransmission scan time is 0 msec, maximum is 0 msec</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5" name="Text Box 1029"/>
          <p:cNvSpPr txBox="1">
            <a:spLocks noChangeArrowheads="1"/>
          </p:cNvSpPr>
          <p:nvPr>
            <p:ph type="title"/>
          </p:nvPr>
        </p:nvSpPr>
        <p:spPr>
          <a:noFill/>
          <a:ln/>
        </p:spPr>
        <p:txBody>
          <a:bodyPr/>
          <a:lstStyle/>
          <a:p>
            <a:pPr>
              <a:spcBef>
                <a:spcPct val="50000"/>
              </a:spcBef>
            </a:pPr>
            <a:r>
              <a:rPr lang="en-US">
                <a:latin typeface="Courier New" pitchFamily="49" charset="0"/>
              </a:rPr>
              <a:t>show ipv6 ospf database</a:t>
            </a:r>
          </a:p>
        </p:txBody>
      </p:sp>
      <p:sp>
        <p:nvSpPr>
          <p:cNvPr id="440327" name="Rectangle 1031"/>
          <p:cNvSpPr>
            <a:spLocks noChangeArrowheads="1"/>
          </p:cNvSpPr>
          <p:nvPr/>
        </p:nvSpPr>
        <p:spPr bwMode="auto">
          <a:xfrm>
            <a:off x="1409700" y="1295400"/>
            <a:ext cx="4648200" cy="381000"/>
          </a:xfrm>
          <a:prstGeom prst="rect">
            <a:avLst/>
          </a:prstGeom>
          <a:noFill/>
          <a:ln w="9525">
            <a:noFill/>
            <a:miter lim="800000"/>
            <a:headEnd/>
            <a:tailEnd/>
          </a:ln>
          <a:effectLst/>
        </p:spPr>
        <p:txBody>
          <a:bodyPr lIns="82124" tIns="41061" rIns="82124" bIns="41061"/>
          <a:lstStyle/>
          <a:p>
            <a:pPr marL="236538" indent="-236538" algn="l" defTabSz="814388">
              <a:lnSpc>
                <a:spcPct val="85000"/>
              </a:lnSpc>
              <a:spcBef>
                <a:spcPct val="50000"/>
              </a:spcBef>
              <a:buClr>
                <a:schemeClr val="tx2"/>
              </a:buClr>
              <a:buSzPct val="100000"/>
              <a:buFont typeface="Wingdings" pitchFamily="2" charset="2"/>
              <a:buNone/>
            </a:pPr>
            <a:r>
              <a:rPr lang="en-US" sz="1600" b="1">
                <a:latin typeface="Courier New" pitchFamily="49" charset="0"/>
              </a:rPr>
              <a:t>Router Link States (Area 1)</a:t>
            </a:r>
          </a:p>
          <a:p>
            <a:pPr marL="236538" indent="-236538" algn="l" defTabSz="814388">
              <a:lnSpc>
                <a:spcPct val="85000"/>
              </a:lnSpc>
              <a:spcBef>
                <a:spcPct val="50000"/>
              </a:spcBef>
              <a:buClr>
                <a:schemeClr val="tx2"/>
              </a:buClr>
              <a:buSzPct val="100000"/>
              <a:buFont typeface="Wingdings" pitchFamily="2" charset="2"/>
              <a:buNone/>
            </a:pPr>
            <a:r>
              <a:rPr lang="en-US" sz="1600" b="1">
                <a:latin typeface="Courier New" pitchFamily="49" charset="0"/>
              </a:rPr>
              <a:t/>
            </a:r>
            <a:br>
              <a:rPr lang="en-US" sz="1600" b="1">
                <a:latin typeface="Courier New" pitchFamily="49" charset="0"/>
              </a:rPr>
            </a:br>
            <a:endParaRPr lang="en-US" sz="1600" b="1">
              <a:latin typeface="Courier New" pitchFamily="49" charset="0"/>
            </a:endParaRPr>
          </a:p>
          <a:p>
            <a:pPr marL="236538" indent="-236538" algn="l" defTabSz="814388">
              <a:lnSpc>
                <a:spcPct val="85000"/>
              </a:lnSpc>
              <a:spcBef>
                <a:spcPct val="50000"/>
              </a:spcBef>
              <a:buClr>
                <a:schemeClr val="tx2"/>
              </a:buClr>
              <a:buSzPct val="100000"/>
              <a:buFont typeface="Wingdings" pitchFamily="2" charset="2"/>
              <a:buNone/>
            </a:pPr>
            <a:endParaRPr lang="en-US" sz="1600" b="1">
              <a:latin typeface="Courier New" pitchFamily="49" charset="0"/>
            </a:endParaRPr>
          </a:p>
          <a:p>
            <a:pPr marL="236538" indent="-236538" algn="l" defTabSz="814388">
              <a:lnSpc>
                <a:spcPct val="85000"/>
              </a:lnSpc>
              <a:spcBef>
                <a:spcPct val="50000"/>
              </a:spcBef>
              <a:buClr>
                <a:schemeClr val="tx2"/>
              </a:buClr>
              <a:buSzPct val="100000"/>
              <a:buFont typeface="Wingdings" pitchFamily="2" charset="2"/>
              <a:buNone/>
            </a:pPr>
            <a:endParaRPr lang="en-US" sz="1600" b="1">
              <a:latin typeface="Courier New" pitchFamily="49" charset="0"/>
            </a:endParaRPr>
          </a:p>
        </p:txBody>
      </p:sp>
      <p:sp>
        <p:nvSpPr>
          <p:cNvPr id="440328" name="Rectangle 1032"/>
          <p:cNvSpPr>
            <a:spLocks noChangeArrowheads="1"/>
          </p:cNvSpPr>
          <p:nvPr/>
        </p:nvSpPr>
        <p:spPr bwMode="auto">
          <a:xfrm>
            <a:off x="609600" y="1676400"/>
            <a:ext cx="8443913" cy="685800"/>
          </a:xfrm>
          <a:prstGeom prst="rect">
            <a:avLst/>
          </a:prstGeom>
          <a:noFill/>
          <a:ln w="9525">
            <a:noFill/>
            <a:miter lim="800000"/>
            <a:headEnd/>
            <a:tailEnd/>
          </a:ln>
          <a:effectLst/>
        </p:spPr>
        <p:txBody>
          <a:bodyPr lIns="82124" tIns="41061" rIns="82124" bIns="41061"/>
          <a:lstStyle/>
          <a:p>
            <a:pPr marL="236538" indent="-236538" algn="l" defTabSz="814388">
              <a:lnSpc>
                <a:spcPct val="85000"/>
              </a:lnSpc>
              <a:spcBef>
                <a:spcPct val="50000"/>
              </a:spcBef>
              <a:buClr>
                <a:schemeClr val="tx2"/>
              </a:buClr>
              <a:buSzPct val="100000"/>
              <a:buFont typeface="Wingdings" pitchFamily="2" charset="2"/>
              <a:buNone/>
            </a:pPr>
            <a:r>
              <a:rPr lang="en-US" sz="1600">
                <a:latin typeface="Courier New" pitchFamily="49" charset="0"/>
              </a:rPr>
              <a:t>ADV Router	Age	Seq#		Fragment ID	Link count Bits</a:t>
            </a:r>
          </a:p>
          <a:p>
            <a:pPr marL="236538" indent="-236538" algn="l" defTabSz="814388">
              <a:lnSpc>
                <a:spcPct val="85000"/>
              </a:lnSpc>
              <a:spcBef>
                <a:spcPct val="50000"/>
              </a:spcBef>
              <a:buClr>
                <a:schemeClr val="tx2"/>
              </a:buClr>
              <a:buSzPct val="100000"/>
              <a:buFont typeface="Wingdings" pitchFamily="2" charset="2"/>
              <a:buNone/>
            </a:pPr>
            <a:r>
              <a:rPr lang="en-US" sz="1600">
                <a:latin typeface="Courier New" pitchFamily="49" charset="0"/>
              </a:rPr>
              <a:t>26.50.0.1	1812	0x80000048	0	   1	None</a:t>
            </a:r>
          </a:p>
          <a:p>
            <a:pPr marL="236538" indent="-236538" algn="l" defTabSz="814388">
              <a:lnSpc>
                <a:spcPct val="85000"/>
              </a:lnSpc>
              <a:spcBef>
                <a:spcPct val="50000"/>
              </a:spcBef>
              <a:buClr>
                <a:schemeClr val="tx2"/>
              </a:buClr>
              <a:buSzPct val="100000"/>
              <a:buFont typeface="Wingdings" pitchFamily="2" charset="2"/>
              <a:buNone/>
            </a:pPr>
            <a:r>
              <a:rPr lang="en-US" sz="1600">
                <a:latin typeface="Courier New" pitchFamily="49" charset="0"/>
              </a:rPr>
              <a:t>26.50.0.2	1901	0x80000006	0	   1	B</a:t>
            </a:r>
          </a:p>
        </p:txBody>
      </p:sp>
      <p:sp>
        <p:nvSpPr>
          <p:cNvPr id="440329" name="Rectangle 1033"/>
          <p:cNvSpPr>
            <a:spLocks noChangeArrowheads="1"/>
          </p:cNvSpPr>
          <p:nvPr/>
        </p:nvSpPr>
        <p:spPr bwMode="auto">
          <a:xfrm>
            <a:off x="1409700" y="5257800"/>
            <a:ext cx="5562600" cy="303213"/>
          </a:xfrm>
          <a:prstGeom prst="rect">
            <a:avLst/>
          </a:prstGeom>
          <a:noFill/>
          <a:ln w="28575" algn="ctr">
            <a:noFill/>
            <a:miter lim="800000"/>
            <a:headEnd/>
            <a:tailEnd/>
          </a:ln>
          <a:effectLst/>
        </p:spPr>
        <p:txBody>
          <a:bodyPr lIns="82124" tIns="41061" rIns="82124" bIns="41061">
            <a:spAutoFit/>
          </a:bodyPr>
          <a:lstStyle/>
          <a:p>
            <a:pPr algn="l" defTabSz="814388"/>
            <a:r>
              <a:rPr lang="en-US" sz="1600" b="1">
                <a:latin typeface="Courier New" pitchFamily="49" charset="0"/>
              </a:rPr>
              <a:t>Inter Area Router Link States (Area 1)</a:t>
            </a:r>
          </a:p>
        </p:txBody>
      </p:sp>
      <p:sp>
        <p:nvSpPr>
          <p:cNvPr id="440330" name="Rectangle 1034"/>
          <p:cNvSpPr>
            <a:spLocks noChangeArrowheads="1"/>
          </p:cNvSpPr>
          <p:nvPr/>
        </p:nvSpPr>
        <p:spPr bwMode="auto">
          <a:xfrm>
            <a:off x="1409700" y="2668588"/>
            <a:ext cx="4543425" cy="303212"/>
          </a:xfrm>
          <a:prstGeom prst="rect">
            <a:avLst/>
          </a:prstGeom>
          <a:noFill/>
          <a:ln w="28575" algn="ctr">
            <a:noFill/>
            <a:miter lim="800000"/>
            <a:headEnd/>
            <a:tailEnd/>
          </a:ln>
          <a:effectLst/>
        </p:spPr>
        <p:txBody>
          <a:bodyPr lIns="82124" tIns="41061" rIns="82124" bIns="41061">
            <a:spAutoFit/>
          </a:bodyPr>
          <a:lstStyle/>
          <a:p>
            <a:pPr algn="l" defTabSz="814388">
              <a:spcBef>
                <a:spcPct val="50000"/>
              </a:spcBef>
            </a:pPr>
            <a:r>
              <a:rPr lang="en-US" sz="1600" b="1">
                <a:latin typeface="Courier New" pitchFamily="49" charset="0"/>
              </a:rPr>
              <a:t>Net Link States (Area 1)</a:t>
            </a:r>
          </a:p>
        </p:txBody>
      </p:sp>
      <p:sp>
        <p:nvSpPr>
          <p:cNvPr id="440331" name="Rectangle 1035"/>
          <p:cNvSpPr>
            <a:spLocks noChangeArrowheads="1"/>
          </p:cNvSpPr>
          <p:nvPr/>
        </p:nvSpPr>
        <p:spPr bwMode="auto">
          <a:xfrm>
            <a:off x="1409700" y="3825875"/>
            <a:ext cx="4810125" cy="303213"/>
          </a:xfrm>
          <a:prstGeom prst="rect">
            <a:avLst/>
          </a:prstGeom>
          <a:noFill/>
          <a:ln w="28575" algn="ctr">
            <a:noFill/>
            <a:miter lim="800000"/>
            <a:headEnd/>
            <a:tailEnd/>
          </a:ln>
          <a:effectLst/>
        </p:spPr>
        <p:txBody>
          <a:bodyPr wrap="none" lIns="82124" tIns="41061" rIns="82124" bIns="41061">
            <a:spAutoFit/>
          </a:bodyPr>
          <a:lstStyle/>
          <a:p>
            <a:pPr algn="l" defTabSz="814388"/>
            <a:r>
              <a:rPr lang="en-US" sz="1600" b="1">
                <a:latin typeface="Courier New" pitchFamily="49" charset="0"/>
              </a:rPr>
              <a:t>Inter Area Prefix Link States (Area 1)</a:t>
            </a:r>
          </a:p>
        </p:txBody>
      </p:sp>
      <p:sp>
        <p:nvSpPr>
          <p:cNvPr id="440332" name="Rectangle 1036"/>
          <p:cNvSpPr>
            <a:spLocks noChangeArrowheads="1"/>
          </p:cNvSpPr>
          <p:nvPr/>
        </p:nvSpPr>
        <p:spPr bwMode="auto">
          <a:xfrm>
            <a:off x="609600" y="3048000"/>
            <a:ext cx="8443913" cy="685800"/>
          </a:xfrm>
          <a:prstGeom prst="rect">
            <a:avLst/>
          </a:prstGeom>
          <a:noFill/>
          <a:ln w="9525">
            <a:noFill/>
            <a:miter lim="800000"/>
            <a:headEnd/>
            <a:tailEnd/>
          </a:ln>
          <a:effectLst/>
        </p:spPr>
        <p:txBody>
          <a:bodyPr lIns="82124" tIns="41061" rIns="82124" bIns="41061"/>
          <a:lstStyle/>
          <a:p>
            <a:pPr marL="236538" indent="-236538" algn="l" defTabSz="814388">
              <a:lnSpc>
                <a:spcPct val="85000"/>
              </a:lnSpc>
              <a:spcBef>
                <a:spcPct val="50000"/>
              </a:spcBef>
              <a:buClr>
                <a:schemeClr val="tx2"/>
              </a:buClr>
              <a:buSzPct val="100000"/>
              <a:buFont typeface="Wingdings" pitchFamily="2" charset="2"/>
              <a:buNone/>
            </a:pPr>
            <a:r>
              <a:rPr lang="en-US" sz="1600">
                <a:latin typeface="Courier New" pitchFamily="49" charset="0"/>
              </a:rPr>
              <a:t>ADV Router	Age	Seq#		Link  ID	Rtr count</a:t>
            </a:r>
          </a:p>
          <a:p>
            <a:pPr marL="236538" indent="-236538" algn="l" defTabSz="814388">
              <a:lnSpc>
                <a:spcPct val="85000"/>
              </a:lnSpc>
              <a:spcBef>
                <a:spcPct val="50000"/>
              </a:spcBef>
              <a:buClr>
                <a:schemeClr val="tx2"/>
              </a:buClr>
              <a:buSzPct val="100000"/>
              <a:buFont typeface="Wingdings" pitchFamily="2" charset="2"/>
              <a:buNone/>
            </a:pPr>
            <a:r>
              <a:rPr lang="en-US" sz="1600">
                <a:latin typeface="Courier New" pitchFamily="49" charset="0"/>
              </a:rPr>
              <a:t>26.50.0.1	57	0x8000003B	 3		4</a:t>
            </a:r>
          </a:p>
        </p:txBody>
      </p:sp>
      <p:sp>
        <p:nvSpPr>
          <p:cNvPr id="440333" name="Rectangle 1037"/>
          <p:cNvSpPr>
            <a:spLocks noChangeArrowheads="1"/>
          </p:cNvSpPr>
          <p:nvPr/>
        </p:nvSpPr>
        <p:spPr bwMode="auto">
          <a:xfrm>
            <a:off x="609600" y="4191000"/>
            <a:ext cx="8443913" cy="685800"/>
          </a:xfrm>
          <a:prstGeom prst="rect">
            <a:avLst/>
          </a:prstGeom>
          <a:noFill/>
          <a:ln w="9525">
            <a:noFill/>
            <a:miter lim="800000"/>
            <a:headEnd/>
            <a:tailEnd/>
          </a:ln>
          <a:effectLst/>
        </p:spPr>
        <p:txBody>
          <a:bodyPr lIns="82124" tIns="41061" rIns="82124" bIns="41061"/>
          <a:lstStyle/>
          <a:p>
            <a:pPr marL="236538" indent="-236538" algn="l" defTabSz="814388">
              <a:lnSpc>
                <a:spcPct val="85000"/>
              </a:lnSpc>
              <a:spcBef>
                <a:spcPct val="50000"/>
              </a:spcBef>
              <a:buClr>
                <a:schemeClr val="tx2"/>
              </a:buClr>
              <a:buSzPct val="100000"/>
              <a:buFont typeface="Wingdings" pitchFamily="2" charset="2"/>
              <a:buNone/>
            </a:pPr>
            <a:r>
              <a:rPr lang="en-US" sz="1600">
                <a:latin typeface="Courier New" pitchFamily="49" charset="0"/>
              </a:rPr>
              <a:t>ADV Router	Age	Seq#		Prefix</a:t>
            </a:r>
          </a:p>
          <a:p>
            <a:pPr marL="236538" indent="-236538" algn="l" defTabSz="814388">
              <a:lnSpc>
                <a:spcPct val="85000"/>
              </a:lnSpc>
              <a:spcBef>
                <a:spcPct val="50000"/>
              </a:spcBef>
              <a:buClr>
                <a:schemeClr val="tx2"/>
              </a:buClr>
              <a:buSzPct val="100000"/>
              <a:buFont typeface="Wingdings" pitchFamily="2" charset="2"/>
              <a:buNone/>
            </a:pPr>
            <a:r>
              <a:rPr lang="en-US" sz="1600">
                <a:latin typeface="Courier New" pitchFamily="49" charset="0"/>
              </a:rPr>
              <a:t>26.50.0.2	139	0x80000003	3FFE:FFFF:26::/64</a:t>
            </a:r>
          </a:p>
          <a:p>
            <a:pPr marL="236538" indent="-236538" algn="l" defTabSz="814388">
              <a:lnSpc>
                <a:spcPct val="85000"/>
              </a:lnSpc>
              <a:spcBef>
                <a:spcPct val="50000"/>
              </a:spcBef>
              <a:buClr>
                <a:schemeClr val="tx2"/>
              </a:buClr>
              <a:buSzPct val="100000"/>
              <a:buFont typeface="Wingdings" pitchFamily="2" charset="2"/>
              <a:buNone/>
            </a:pPr>
            <a:r>
              <a:rPr lang="en-US" sz="1600">
                <a:latin typeface="Courier New" pitchFamily="49" charset="0"/>
              </a:rPr>
              <a:t>26.50.0.2	719	0x80000001	3FFE:FFF:26::/64</a:t>
            </a:r>
          </a:p>
          <a:p>
            <a:pPr marL="236538" indent="-236538" algn="l" defTabSz="814388">
              <a:lnSpc>
                <a:spcPct val="85000"/>
              </a:lnSpc>
              <a:spcBef>
                <a:spcPct val="50000"/>
              </a:spcBef>
              <a:buClr>
                <a:schemeClr val="tx2"/>
              </a:buClr>
              <a:buSzPct val="100000"/>
              <a:buFont typeface="Wingdings" pitchFamily="2" charset="2"/>
              <a:buNone/>
            </a:pPr>
            <a:endParaRPr lang="en-US" sz="1600">
              <a:latin typeface="Courier New" pitchFamily="49" charset="0"/>
            </a:endParaRPr>
          </a:p>
        </p:txBody>
      </p:sp>
      <p:sp>
        <p:nvSpPr>
          <p:cNvPr id="440334" name="Rectangle 1038"/>
          <p:cNvSpPr>
            <a:spLocks noChangeArrowheads="1"/>
          </p:cNvSpPr>
          <p:nvPr/>
        </p:nvSpPr>
        <p:spPr bwMode="auto">
          <a:xfrm>
            <a:off x="609600" y="5638800"/>
            <a:ext cx="8443913" cy="685800"/>
          </a:xfrm>
          <a:prstGeom prst="rect">
            <a:avLst/>
          </a:prstGeom>
          <a:noFill/>
          <a:ln w="9525">
            <a:noFill/>
            <a:miter lim="800000"/>
            <a:headEnd/>
            <a:tailEnd/>
          </a:ln>
          <a:effectLst/>
        </p:spPr>
        <p:txBody>
          <a:bodyPr lIns="82124" tIns="41061" rIns="82124" bIns="41061"/>
          <a:lstStyle/>
          <a:p>
            <a:pPr marL="236538" indent="-236538" algn="l" defTabSz="814388">
              <a:lnSpc>
                <a:spcPct val="85000"/>
              </a:lnSpc>
              <a:spcBef>
                <a:spcPct val="50000"/>
              </a:spcBef>
              <a:buClr>
                <a:schemeClr val="tx2"/>
              </a:buClr>
              <a:buSzPct val="100000"/>
              <a:buFont typeface="Wingdings" pitchFamily="2" charset="2"/>
              <a:buNone/>
            </a:pPr>
            <a:r>
              <a:rPr lang="en-US" sz="1600">
                <a:latin typeface="Courier New" pitchFamily="49" charset="0"/>
              </a:rPr>
              <a:t>ADV Router	Age	Seq#		Link ID	Dest RtrID</a:t>
            </a:r>
          </a:p>
          <a:p>
            <a:pPr marL="236538" indent="-236538" algn="l" defTabSz="814388">
              <a:lnSpc>
                <a:spcPct val="85000"/>
              </a:lnSpc>
              <a:spcBef>
                <a:spcPct val="50000"/>
              </a:spcBef>
              <a:buClr>
                <a:schemeClr val="tx2"/>
              </a:buClr>
              <a:buSzPct val="100000"/>
              <a:buFont typeface="Wingdings" pitchFamily="2" charset="2"/>
              <a:buNone/>
            </a:pPr>
            <a:r>
              <a:rPr lang="en-US" sz="1600">
                <a:latin typeface="Courier New" pitchFamily="49" charset="0"/>
              </a:rPr>
              <a:t>26.50.0.2	772	0x80000001	1207959556	72.0.0.4		</a:t>
            </a:r>
          </a:p>
          <a:p>
            <a:pPr marL="236538" indent="-236538" algn="l" defTabSz="814388">
              <a:lnSpc>
                <a:spcPct val="85000"/>
              </a:lnSpc>
              <a:spcBef>
                <a:spcPct val="50000"/>
              </a:spcBef>
              <a:buClr>
                <a:schemeClr val="tx2"/>
              </a:buClr>
              <a:buSzPct val="100000"/>
              <a:buFont typeface="Wingdings" pitchFamily="2" charset="2"/>
              <a:buNone/>
            </a:pPr>
            <a:r>
              <a:rPr lang="en-US" sz="1600">
                <a:latin typeface="Courier New" pitchFamily="49" charset="0"/>
              </a:rPr>
              <a:t>26.50.0.4	  5	0x80000003	1258292993	75.0.7.1</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r>
              <a:rPr lang="en-US"/>
              <a:t>Activity</a:t>
            </a:r>
          </a:p>
        </p:txBody>
      </p:sp>
      <p:sp>
        <p:nvSpPr>
          <p:cNvPr id="583683" name="Rectangle 3"/>
          <p:cNvSpPr>
            <a:spLocks noGrp="1" noChangeArrowheads="1"/>
          </p:cNvSpPr>
          <p:nvPr>
            <p:ph type="body" idx="1"/>
          </p:nvPr>
        </p:nvSpPr>
        <p:spPr/>
        <p:txBody>
          <a:bodyPr/>
          <a:lstStyle/>
          <a:p>
            <a:pPr>
              <a:buFont typeface="Wingdings" pitchFamily="2" charset="2"/>
              <a:buNone/>
            </a:pPr>
            <a:r>
              <a:rPr lang="en-US"/>
              <a:t>Lab 8-1 Configuring OSPF for IPv6</a:t>
            </a:r>
          </a:p>
          <a:p>
            <a:r>
              <a:rPr lang="en-US"/>
              <a:t>Learning Objectives</a:t>
            </a:r>
          </a:p>
          <a:p>
            <a:pPr lvl="1"/>
            <a:r>
              <a:rPr lang="en-US"/>
              <a:t>Configure a static IPv6 address on an interface</a:t>
            </a:r>
          </a:p>
          <a:p>
            <a:pPr lvl="1"/>
            <a:r>
              <a:rPr lang="en-US"/>
              <a:t>Change the default-link local address on an interface</a:t>
            </a:r>
          </a:p>
          <a:p>
            <a:pPr lvl="1"/>
            <a:r>
              <a:rPr lang="en-US"/>
              <a:t>Configure an EUI-64 IPv6 address on an interface</a:t>
            </a:r>
          </a:p>
          <a:p>
            <a:pPr lvl="1"/>
            <a:r>
              <a:rPr lang="en-US"/>
              <a:t>Enable IPv6 routing and CEF</a:t>
            </a:r>
          </a:p>
          <a:p>
            <a:pPr lvl="1"/>
            <a:r>
              <a:rPr lang="en-US"/>
              <a:t>Configure and verify single-area OSPFv3 operation</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4" name="Rectangle 4"/>
          <p:cNvSpPr>
            <a:spLocks noGrp="1" noChangeArrowheads="1"/>
          </p:cNvSpPr>
          <p:nvPr>
            <p:ph type="title"/>
          </p:nvPr>
        </p:nvSpPr>
        <p:spPr/>
        <p:txBody>
          <a:bodyPr/>
          <a:lstStyle/>
          <a:p>
            <a:r>
              <a:rPr lang="en-US"/>
              <a:t>Summary</a:t>
            </a:r>
          </a:p>
        </p:txBody>
      </p:sp>
      <p:sp>
        <p:nvSpPr>
          <p:cNvPr id="481285" name="Rectangle 5"/>
          <p:cNvSpPr>
            <a:spLocks noGrp="1" noChangeArrowheads="1"/>
          </p:cNvSpPr>
          <p:nvPr>
            <p:ph type="body" idx="1"/>
          </p:nvPr>
        </p:nvSpPr>
        <p:spPr>
          <a:xfrm>
            <a:off x="655638" y="1435100"/>
            <a:ext cx="7940675" cy="4859338"/>
          </a:xfrm>
        </p:spPr>
        <p:txBody>
          <a:bodyPr/>
          <a:lstStyle/>
          <a:p>
            <a:pPr>
              <a:lnSpc>
                <a:spcPct val="90000"/>
              </a:lnSpc>
            </a:pPr>
            <a:r>
              <a:rPr lang="en-US"/>
              <a:t>RIP, EIGRP, IS-IS, BGP, and OSPF support IPv6.</a:t>
            </a:r>
          </a:p>
          <a:p>
            <a:pPr>
              <a:lnSpc>
                <a:spcPct val="90000"/>
              </a:lnSpc>
            </a:pPr>
            <a:r>
              <a:rPr lang="en-US"/>
              <a:t>OSPFv3 is OSPF for IPv6.</a:t>
            </a:r>
          </a:p>
          <a:p>
            <a:pPr>
              <a:lnSpc>
                <a:spcPct val="90000"/>
              </a:lnSpc>
            </a:pPr>
            <a:r>
              <a:rPr lang="en-US"/>
              <a:t>Most of the algorithms of OSPFv2 are the same in OSPFv3.</a:t>
            </a:r>
          </a:p>
          <a:p>
            <a:pPr>
              <a:lnSpc>
                <a:spcPct val="90000"/>
              </a:lnSpc>
            </a:pPr>
            <a:r>
              <a:rPr lang="en-US"/>
              <a:t>There are two new LSAs in IPv6: LSA type 8 and LSA type 9. The router LSA and the network LSA do not carry IPv6 addresses.</a:t>
            </a:r>
          </a:p>
          <a:p>
            <a:pPr>
              <a:lnSpc>
                <a:spcPct val="90000"/>
              </a:lnSpc>
            </a:pPr>
            <a:r>
              <a:rPr lang="en-US"/>
              <a:t>Configuring OSPFv3 requires knowledge of IPv6.</a:t>
            </a:r>
          </a:p>
          <a:p>
            <a:pPr>
              <a:lnSpc>
                <a:spcPct val="90000"/>
              </a:lnSpc>
            </a:pPr>
            <a:r>
              <a:rPr lang="en-US"/>
              <a:t>There are Cisco IOS software configuration commands for OSPFv3 to support all of the capabilities of OSPFv3.</a:t>
            </a:r>
          </a:p>
          <a:p>
            <a:pPr>
              <a:lnSpc>
                <a:spcPct val="90000"/>
              </a:lnSpc>
            </a:pPr>
            <a:r>
              <a:rPr lang="en-US"/>
              <a:t>Numerous OSPFv3 IOS </a:t>
            </a:r>
            <a:r>
              <a:rPr lang="en-US" b="1">
                <a:latin typeface="Courier New" pitchFamily="49" charset="0"/>
              </a:rPr>
              <a:t>show</a:t>
            </a:r>
            <a:r>
              <a:rPr lang="en-US"/>
              <a:t> commands support the verification of OSPFv3 configurations.</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6274" name="Group 2"/>
          <p:cNvGrpSpPr>
            <a:grpSpLocks/>
          </p:cNvGrpSpPr>
          <p:nvPr/>
        </p:nvGrpSpPr>
        <p:grpSpPr bwMode="auto">
          <a:xfrm>
            <a:off x="0" y="0"/>
            <a:ext cx="9144000" cy="3146425"/>
            <a:chOff x="0" y="0"/>
            <a:chExt cx="5760" cy="1982"/>
          </a:xfrm>
        </p:grpSpPr>
        <p:sp>
          <p:nvSpPr>
            <p:cNvPr id="566275" name="Rectangle 3"/>
            <p:cNvSpPr>
              <a:spLocks noChangeArrowheads="1"/>
            </p:cNvSpPr>
            <p:nvPr/>
          </p:nvSpPr>
          <p:spPr bwMode="auto">
            <a:xfrm>
              <a:off x="0" y="0"/>
              <a:ext cx="2208" cy="1968"/>
            </a:xfrm>
            <a:prstGeom prst="rect">
              <a:avLst/>
            </a:prstGeom>
            <a:solidFill>
              <a:srgbClr val="015F85"/>
            </a:solidFill>
            <a:ln w="25400" algn="ctr">
              <a:noFill/>
              <a:miter lim="800000"/>
              <a:headEnd/>
              <a:tailEnd/>
            </a:ln>
            <a:effectLst/>
          </p:spPr>
          <p:txBody>
            <a:bodyPr wrap="none" anchor="ctr"/>
            <a:lstStyle/>
            <a:p>
              <a:endParaRPr lang="fr-FR"/>
            </a:p>
          </p:txBody>
        </p:sp>
        <p:pic>
          <p:nvPicPr>
            <p:cNvPr id="566276" name="Picture 4" descr="MAE08216"/>
            <p:cNvPicPr>
              <a:picLocks noChangeAspect="1" noChangeArrowheads="1"/>
            </p:cNvPicPr>
            <p:nvPr/>
          </p:nvPicPr>
          <p:blipFill>
            <a:blip r:embed="rId3" cstate="print"/>
            <a:srcRect/>
            <a:stretch>
              <a:fillRect/>
            </a:stretch>
          </p:blipFill>
          <p:spPr bwMode="auto">
            <a:xfrm>
              <a:off x="2236" y="0"/>
              <a:ext cx="3524" cy="1982"/>
            </a:xfrm>
            <a:prstGeom prst="rect">
              <a:avLst/>
            </a:prstGeom>
            <a:noFill/>
          </p:spPr>
        </p:pic>
      </p:grpSp>
      <p:sp>
        <p:nvSpPr>
          <p:cNvPr id="566277" name="Rectangle 5"/>
          <p:cNvSpPr>
            <a:spLocks noGrp="1" noChangeArrowheads="1"/>
          </p:cNvSpPr>
          <p:nvPr>
            <p:ph type="title"/>
          </p:nvPr>
        </p:nvSpPr>
        <p:spPr>
          <a:xfrm>
            <a:off x="655638" y="457200"/>
            <a:ext cx="6572250" cy="838200"/>
          </a:xfrm>
        </p:spPr>
        <p:txBody>
          <a:bodyPr/>
          <a:lstStyle/>
          <a:p>
            <a:r>
              <a:rPr lang="en-US">
                <a:solidFill>
                  <a:schemeClr val="bg1"/>
                </a:solidFill>
              </a:rPr>
              <a:t>Q and A</a:t>
            </a: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en-US"/>
              <a:t>Resources</a:t>
            </a:r>
          </a:p>
        </p:txBody>
      </p:sp>
      <p:sp>
        <p:nvSpPr>
          <p:cNvPr id="575491" name="Rectangle 3"/>
          <p:cNvSpPr>
            <a:spLocks noGrp="1" noChangeArrowheads="1"/>
          </p:cNvSpPr>
          <p:nvPr>
            <p:ph type="body" idx="1"/>
          </p:nvPr>
        </p:nvSpPr>
        <p:spPr>
          <a:xfrm>
            <a:off x="655638" y="1781175"/>
            <a:ext cx="7940675" cy="4240213"/>
          </a:xfrm>
        </p:spPr>
        <p:txBody>
          <a:bodyPr/>
          <a:lstStyle/>
          <a:p>
            <a:r>
              <a:rPr lang="en-US"/>
              <a:t>IPv6 Routing At-A-Glance</a:t>
            </a:r>
          </a:p>
          <a:p>
            <a:pPr lvl="1"/>
            <a:r>
              <a:rPr lang="en-US">
                <a:hlinkClick r:id="rId3"/>
              </a:rPr>
              <a:t>http://cisco.com/application/pdf/en/us/guest/tech/tk872/c1482/cdccont_0900aecd80260051.pdf</a:t>
            </a:r>
            <a:r>
              <a:rPr lang="en-US"/>
              <a:t> </a:t>
            </a:r>
          </a:p>
          <a:p>
            <a:r>
              <a:rPr lang="en-US"/>
              <a:t>Deploying IPv6 Networks</a:t>
            </a:r>
          </a:p>
          <a:p>
            <a:pPr lvl="1"/>
            <a:r>
              <a:rPr lang="en-US"/>
              <a:t>By Ciprian P. Popoviciu, Eric Levy-Abegnoli, Patrick Grossetete.</a:t>
            </a:r>
          </a:p>
          <a:p>
            <a:pPr lvl="1"/>
            <a:r>
              <a:rPr lang="en-US"/>
              <a:t>Published by Cisco Press</a:t>
            </a:r>
          </a:p>
          <a:p>
            <a:pPr lvl="1"/>
            <a:r>
              <a:rPr lang="en-US"/>
              <a:t>Copyright 2006</a:t>
            </a:r>
          </a:p>
        </p:txBody>
      </p:sp>
      <p:pic>
        <p:nvPicPr>
          <p:cNvPr id="575493" name="Picture 5" descr="Deploying IPv6 Networks"/>
          <p:cNvPicPr>
            <a:picLocks noChangeAspect="1" noChangeArrowheads="1"/>
          </p:cNvPicPr>
          <p:nvPr/>
        </p:nvPicPr>
        <p:blipFill>
          <a:blip r:embed="rId4" cstate="print"/>
          <a:srcRect/>
          <a:stretch>
            <a:fillRect/>
          </a:stretch>
        </p:blipFill>
        <p:spPr bwMode="auto">
          <a:xfrm>
            <a:off x="7004050" y="4014788"/>
            <a:ext cx="1573213" cy="2063750"/>
          </a:xfrm>
          <a:prstGeom prst="rect">
            <a:avLst/>
          </a:prstGeom>
          <a:noFill/>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2633" name="Picture 9" descr="BSCI Module 8"/>
          <p:cNvPicPr>
            <a:picLocks noChangeAspect="1" noChangeArrowheads="1"/>
          </p:cNvPicPr>
          <p:nvPr/>
        </p:nvPicPr>
        <p:blipFill>
          <a:blip r:embed="rId3" cstate="print"/>
          <a:srcRect/>
          <a:stretch>
            <a:fillRect/>
          </a:stretch>
        </p:blipFill>
        <p:spPr bwMode="auto">
          <a:xfrm>
            <a:off x="827088" y="944563"/>
            <a:ext cx="7591425" cy="2733675"/>
          </a:xfrm>
          <a:prstGeom prst="rect">
            <a:avLst/>
          </a:prstGeom>
          <a:noFill/>
        </p:spPr>
      </p:pic>
      <p:sp>
        <p:nvSpPr>
          <p:cNvPr id="282629" name="Rectangle 5"/>
          <p:cNvSpPr>
            <a:spLocks noGrp="1" noChangeArrowheads="1"/>
          </p:cNvSpPr>
          <p:nvPr>
            <p:ph type="title"/>
          </p:nvPr>
        </p:nvSpPr>
        <p:spPr/>
        <p:txBody>
          <a:bodyPr/>
          <a:lstStyle/>
          <a:p>
            <a:r>
              <a:rPr lang="sl-SI"/>
              <a:t>IPv6 Routing Protocol</a:t>
            </a:r>
            <a:r>
              <a:rPr lang="en-US"/>
              <a:t>s</a:t>
            </a:r>
          </a:p>
        </p:txBody>
      </p:sp>
      <p:sp>
        <p:nvSpPr>
          <p:cNvPr id="282630" name="Rectangle 6"/>
          <p:cNvSpPr>
            <a:spLocks noGrp="1" noChangeArrowheads="1"/>
          </p:cNvSpPr>
          <p:nvPr>
            <p:ph type="body" idx="1"/>
          </p:nvPr>
        </p:nvSpPr>
        <p:spPr>
          <a:xfrm>
            <a:off x="655638" y="3313113"/>
            <a:ext cx="7940675" cy="2935287"/>
          </a:xfrm>
        </p:spPr>
        <p:txBody>
          <a:bodyPr/>
          <a:lstStyle/>
          <a:p>
            <a:pPr>
              <a:lnSpc>
                <a:spcPct val="75000"/>
              </a:lnSpc>
            </a:pPr>
            <a:r>
              <a:rPr lang="en-US"/>
              <a:t>IPv6 routing types:</a:t>
            </a:r>
            <a:endParaRPr lang="sl-SI"/>
          </a:p>
          <a:p>
            <a:pPr lvl="1">
              <a:lnSpc>
                <a:spcPct val="75000"/>
              </a:lnSpc>
            </a:pPr>
            <a:r>
              <a:rPr lang="en-US" sz="1800"/>
              <a:t>Static</a:t>
            </a:r>
          </a:p>
          <a:p>
            <a:pPr lvl="1">
              <a:lnSpc>
                <a:spcPct val="75000"/>
              </a:lnSpc>
            </a:pPr>
            <a:r>
              <a:rPr lang="sl-SI" sz="1800"/>
              <a:t>RIPng</a:t>
            </a:r>
            <a:r>
              <a:rPr lang="en-US" sz="1800"/>
              <a:t> (RFC 2080)</a:t>
            </a:r>
            <a:endParaRPr lang="sl-SI" sz="1800"/>
          </a:p>
          <a:p>
            <a:pPr lvl="1">
              <a:lnSpc>
                <a:spcPct val="75000"/>
              </a:lnSpc>
            </a:pPr>
            <a:r>
              <a:rPr lang="sl-SI" sz="1800"/>
              <a:t>OSPF</a:t>
            </a:r>
            <a:r>
              <a:rPr lang="en-US" sz="1800"/>
              <a:t>v3 (RFC 2740)</a:t>
            </a:r>
            <a:endParaRPr lang="sl-SI" sz="1800"/>
          </a:p>
          <a:p>
            <a:pPr lvl="1">
              <a:lnSpc>
                <a:spcPct val="75000"/>
              </a:lnSpc>
            </a:pPr>
            <a:r>
              <a:rPr lang="sl-SI" sz="1800"/>
              <a:t>IS-IS</a:t>
            </a:r>
            <a:r>
              <a:rPr lang="en-US" sz="1800"/>
              <a:t> for IPv6</a:t>
            </a:r>
            <a:endParaRPr lang="fr-CA" sz="1800"/>
          </a:p>
          <a:p>
            <a:pPr lvl="1">
              <a:lnSpc>
                <a:spcPct val="75000"/>
              </a:lnSpc>
            </a:pPr>
            <a:r>
              <a:rPr lang="en-US" sz="1800"/>
              <a:t>MP-</a:t>
            </a:r>
            <a:r>
              <a:rPr lang="sl-SI" sz="1800"/>
              <a:t>BGP</a:t>
            </a:r>
            <a:r>
              <a:rPr lang="en-US" sz="1800"/>
              <a:t>4  (RFC 2545/2858)</a:t>
            </a:r>
          </a:p>
          <a:p>
            <a:pPr lvl="1">
              <a:lnSpc>
                <a:spcPct val="75000"/>
              </a:lnSpc>
            </a:pPr>
            <a:r>
              <a:rPr lang="en-US" sz="1800"/>
              <a:t>EIGRP for IPv6</a:t>
            </a:r>
          </a:p>
          <a:p>
            <a:pPr>
              <a:lnSpc>
                <a:spcPct val="75000"/>
              </a:lnSpc>
            </a:pPr>
            <a:r>
              <a:rPr lang="en-US" b="1">
                <a:latin typeface="Courier New" pitchFamily="49" charset="0"/>
              </a:rPr>
              <a:t>ipv6 unicast-routing</a:t>
            </a:r>
            <a:r>
              <a:rPr lang="en-US"/>
              <a:t> command is required to enable IPv6 before any routing protocol configured.</a:t>
            </a:r>
            <a:endParaRPr lang="fr-CA"/>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7298" name="Group 2"/>
          <p:cNvGrpSpPr>
            <a:grpSpLocks/>
          </p:cNvGrpSpPr>
          <p:nvPr/>
        </p:nvGrpSpPr>
        <p:grpSpPr bwMode="auto">
          <a:xfrm>
            <a:off x="0" y="0"/>
            <a:ext cx="9144000" cy="4383088"/>
            <a:chOff x="0" y="0"/>
            <a:chExt cx="5760" cy="2761"/>
          </a:xfrm>
        </p:grpSpPr>
        <p:grpSp>
          <p:nvGrpSpPr>
            <p:cNvPr id="567299" name="Group 3"/>
            <p:cNvGrpSpPr>
              <a:grpSpLocks/>
            </p:cNvGrpSpPr>
            <p:nvPr/>
          </p:nvGrpSpPr>
          <p:grpSpPr bwMode="auto">
            <a:xfrm>
              <a:off x="1727" y="1485"/>
              <a:ext cx="2400" cy="1276"/>
              <a:chOff x="3272" y="1316"/>
              <a:chExt cx="1889" cy="1002"/>
            </a:xfrm>
          </p:grpSpPr>
          <p:sp>
            <p:nvSpPr>
              <p:cNvPr id="567300" name="AutoShape 4"/>
              <p:cNvSpPr>
                <a:spLocks noChangeAspect="1" noChangeArrowheads="1" noTextEdit="1"/>
              </p:cNvSpPr>
              <p:nvPr/>
            </p:nvSpPr>
            <p:spPr bwMode="auto">
              <a:xfrm>
                <a:off x="3272" y="1316"/>
                <a:ext cx="1889" cy="1002"/>
              </a:xfrm>
              <a:prstGeom prst="rect">
                <a:avLst/>
              </a:prstGeom>
              <a:noFill/>
              <a:ln w="9525">
                <a:noFill/>
                <a:miter lim="800000"/>
                <a:headEnd/>
                <a:tailEnd/>
              </a:ln>
            </p:spPr>
            <p:txBody>
              <a:bodyPr/>
              <a:lstStyle/>
              <a:p>
                <a:endParaRPr lang="fr-FR"/>
              </a:p>
            </p:txBody>
          </p:sp>
          <p:sp>
            <p:nvSpPr>
              <p:cNvPr id="567301" name="Rectangle 5"/>
              <p:cNvSpPr>
                <a:spLocks noChangeArrowheads="1"/>
              </p:cNvSpPr>
              <p:nvPr/>
            </p:nvSpPr>
            <p:spPr bwMode="auto">
              <a:xfrm>
                <a:off x="3803" y="1980"/>
                <a:ext cx="86" cy="325"/>
              </a:xfrm>
              <a:prstGeom prst="rect">
                <a:avLst/>
              </a:prstGeom>
              <a:solidFill>
                <a:srgbClr val="B21A1A"/>
              </a:solidFill>
              <a:ln w="9525">
                <a:noFill/>
                <a:miter lim="800000"/>
                <a:headEnd/>
                <a:tailEnd/>
              </a:ln>
            </p:spPr>
            <p:txBody>
              <a:bodyPr/>
              <a:lstStyle/>
              <a:p>
                <a:endParaRPr lang="fr-FR"/>
              </a:p>
            </p:txBody>
          </p:sp>
          <p:sp>
            <p:nvSpPr>
              <p:cNvPr id="567302" name="Freeform 6"/>
              <p:cNvSpPr>
                <a:spLocks/>
              </p:cNvSpPr>
              <p:nvPr/>
            </p:nvSpPr>
            <p:spPr bwMode="auto">
              <a:xfrm>
                <a:off x="4304" y="1971"/>
                <a:ext cx="249" cy="343"/>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w="9525">
                <a:noFill/>
                <a:round/>
                <a:headEnd/>
                <a:tailEnd/>
              </a:ln>
            </p:spPr>
            <p:txBody>
              <a:bodyPr/>
              <a:lstStyle/>
              <a:p>
                <a:endParaRPr lang="fr-FR"/>
              </a:p>
            </p:txBody>
          </p:sp>
          <p:sp>
            <p:nvSpPr>
              <p:cNvPr id="567303" name="Freeform 7"/>
              <p:cNvSpPr>
                <a:spLocks/>
              </p:cNvSpPr>
              <p:nvPr/>
            </p:nvSpPr>
            <p:spPr bwMode="auto">
              <a:xfrm>
                <a:off x="3443" y="1971"/>
                <a:ext cx="249" cy="343"/>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w="9525">
                <a:noFill/>
                <a:round/>
                <a:headEnd/>
                <a:tailEnd/>
              </a:ln>
            </p:spPr>
            <p:txBody>
              <a:bodyPr/>
              <a:lstStyle/>
              <a:p>
                <a:endParaRPr lang="fr-FR"/>
              </a:p>
            </p:txBody>
          </p:sp>
          <p:sp>
            <p:nvSpPr>
              <p:cNvPr id="567304" name="Freeform 8"/>
              <p:cNvSpPr>
                <a:spLocks noEditPoints="1"/>
              </p:cNvSpPr>
              <p:nvPr/>
            </p:nvSpPr>
            <p:spPr bwMode="auto">
              <a:xfrm>
                <a:off x="4643" y="1971"/>
                <a:ext cx="342" cy="343"/>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w="9525">
                <a:noFill/>
                <a:round/>
                <a:headEnd/>
                <a:tailEnd/>
              </a:ln>
            </p:spPr>
            <p:txBody>
              <a:bodyPr/>
              <a:lstStyle/>
              <a:p>
                <a:endParaRPr lang="fr-FR"/>
              </a:p>
            </p:txBody>
          </p:sp>
          <p:sp>
            <p:nvSpPr>
              <p:cNvPr id="567305" name="Freeform 9"/>
              <p:cNvSpPr>
                <a:spLocks/>
              </p:cNvSpPr>
              <p:nvPr/>
            </p:nvSpPr>
            <p:spPr bwMode="auto">
              <a:xfrm>
                <a:off x="4000" y="1971"/>
                <a:ext cx="223" cy="343"/>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w="9525">
                <a:noFill/>
                <a:round/>
                <a:headEnd/>
                <a:tailEnd/>
              </a:ln>
            </p:spPr>
            <p:txBody>
              <a:bodyPr/>
              <a:lstStyle/>
              <a:p>
                <a:endParaRPr lang="fr-FR"/>
              </a:p>
            </p:txBody>
          </p:sp>
          <p:sp>
            <p:nvSpPr>
              <p:cNvPr id="567306" name="Freeform 10"/>
              <p:cNvSpPr>
                <a:spLocks/>
              </p:cNvSpPr>
              <p:nvPr/>
            </p:nvSpPr>
            <p:spPr bwMode="auto">
              <a:xfrm>
                <a:off x="3272" y="1586"/>
                <a:ext cx="81" cy="167"/>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w="9525">
                <a:noFill/>
                <a:round/>
                <a:headEnd/>
                <a:tailEnd/>
              </a:ln>
            </p:spPr>
            <p:txBody>
              <a:bodyPr/>
              <a:lstStyle/>
              <a:p>
                <a:endParaRPr lang="fr-FR"/>
              </a:p>
            </p:txBody>
          </p:sp>
          <p:sp>
            <p:nvSpPr>
              <p:cNvPr id="567307" name="Freeform 11"/>
              <p:cNvSpPr>
                <a:spLocks/>
              </p:cNvSpPr>
              <p:nvPr/>
            </p:nvSpPr>
            <p:spPr bwMode="auto">
              <a:xfrm>
                <a:off x="3499" y="1474"/>
                <a:ext cx="81" cy="279"/>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w="9525">
                <a:noFill/>
                <a:round/>
                <a:headEnd/>
                <a:tailEnd/>
              </a:ln>
            </p:spPr>
            <p:txBody>
              <a:bodyPr/>
              <a:lstStyle/>
              <a:p>
                <a:endParaRPr lang="fr-FR"/>
              </a:p>
            </p:txBody>
          </p:sp>
          <p:sp>
            <p:nvSpPr>
              <p:cNvPr id="567308" name="Freeform 12"/>
              <p:cNvSpPr>
                <a:spLocks/>
              </p:cNvSpPr>
              <p:nvPr/>
            </p:nvSpPr>
            <p:spPr bwMode="auto">
              <a:xfrm>
                <a:off x="3722" y="1320"/>
                <a:ext cx="81" cy="514"/>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w="9525">
                <a:noFill/>
                <a:round/>
                <a:headEnd/>
                <a:tailEnd/>
              </a:ln>
            </p:spPr>
            <p:txBody>
              <a:bodyPr/>
              <a:lstStyle/>
              <a:p>
                <a:endParaRPr lang="fr-FR"/>
              </a:p>
            </p:txBody>
          </p:sp>
          <p:sp>
            <p:nvSpPr>
              <p:cNvPr id="567309" name="Freeform 13"/>
              <p:cNvSpPr>
                <a:spLocks/>
              </p:cNvSpPr>
              <p:nvPr/>
            </p:nvSpPr>
            <p:spPr bwMode="auto">
              <a:xfrm>
                <a:off x="3949" y="1474"/>
                <a:ext cx="81" cy="279"/>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w="9525">
                <a:noFill/>
                <a:round/>
                <a:headEnd/>
                <a:tailEnd/>
              </a:ln>
            </p:spPr>
            <p:txBody>
              <a:bodyPr/>
              <a:lstStyle/>
              <a:p>
                <a:endParaRPr lang="fr-FR"/>
              </a:p>
            </p:txBody>
          </p:sp>
          <p:sp>
            <p:nvSpPr>
              <p:cNvPr id="567310" name="Freeform 14"/>
              <p:cNvSpPr>
                <a:spLocks/>
              </p:cNvSpPr>
              <p:nvPr/>
            </p:nvSpPr>
            <p:spPr bwMode="auto">
              <a:xfrm>
                <a:off x="4171" y="1586"/>
                <a:ext cx="86" cy="167"/>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w="9525">
                <a:noFill/>
                <a:round/>
                <a:headEnd/>
                <a:tailEnd/>
              </a:ln>
            </p:spPr>
            <p:txBody>
              <a:bodyPr/>
              <a:lstStyle/>
              <a:p>
                <a:endParaRPr lang="fr-FR"/>
              </a:p>
            </p:txBody>
          </p:sp>
          <p:sp>
            <p:nvSpPr>
              <p:cNvPr id="567311" name="Freeform 15"/>
              <p:cNvSpPr>
                <a:spLocks/>
              </p:cNvSpPr>
              <p:nvPr/>
            </p:nvSpPr>
            <p:spPr bwMode="auto">
              <a:xfrm>
                <a:off x="4398" y="1474"/>
                <a:ext cx="82" cy="279"/>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w="9525">
                <a:noFill/>
                <a:round/>
                <a:headEnd/>
                <a:tailEnd/>
              </a:ln>
            </p:spPr>
            <p:txBody>
              <a:bodyPr/>
              <a:lstStyle/>
              <a:p>
                <a:endParaRPr lang="fr-FR"/>
              </a:p>
            </p:txBody>
          </p:sp>
          <p:sp>
            <p:nvSpPr>
              <p:cNvPr id="567312" name="Freeform 16"/>
              <p:cNvSpPr>
                <a:spLocks/>
              </p:cNvSpPr>
              <p:nvPr/>
            </p:nvSpPr>
            <p:spPr bwMode="auto">
              <a:xfrm>
                <a:off x="4625" y="1320"/>
                <a:ext cx="82" cy="514"/>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w="9525">
                <a:noFill/>
                <a:round/>
                <a:headEnd/>
                <a:tailEnd/>
              </a:ln>
            </p:spPr>
            <p:txBody>
              <a:bodyPr/>
              <a:lstStyle/>
              <a:p>
                <a:endParaRPr lang="fr-FR"/>
              </a:p>
            </p:txBody>
          </p:sp>
          <p:sp>
            <p:nvSpPr>
              <p:cNvPr id="567313" name="Freeform 17"/>
              <p:cNvSpPr>
                <a:spLocks/>
              </p:cNvSpPr>
              <p:nvPr/>
            </p:nvSpPr>
            <p:spPr bwMode="auto">
              <a:xfrm>
                <a:off x="4848" y="1474"/>
                <a:ext cx="82" cy="279"/>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w="9525">
                <a:noFill/>
                <a:round/>
                <a:headEnd/>
                <a:tailEnd/>
              </a:ln>
            </p:spPr>
            <p:txBody>
              <a:bodyPr/>
              <a:lstStyle/>
              <a:p>
                <a:endParaRPr lang="fr-FR"/>
              </a:p>
            </p:txBody>
          </p:sp>
          <p:sp>
            <p:nvSpPr>
              <p:cNvPr id="567314" name="Freeform 18"/>
              <p:cNvSpPr>
                <a:spLocks/>
              </p:cNvSpPr>
              <p:nvPr/>
            </p:nvSpPr>
            <p:spPr bwMode="auto">
              <a:xfrm>
                <a:off x="5075" y="1586"/>
                <a:ext cx="82" cy="167"/>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w="9525">
                <a:noFill/>
                <a:round/>
                <a:headEnd/>
                <a:tailEnd/>
              </a:ln>
            </p:spPr>
            <p:txBody>
              <a:bodyPr/>
              <a:lstStyle/>
              <a:p>
                <a:endParaRPr lang="fr-FR"/>
              </a:p>
            </p:txBody>
          </p:sp>
        </p:grpSp>
        <p:sp>
          <p:nvSpPr>
            <p:cNvPr id="567315" name="Rectangle 19"/>
            <p:cNvSpPr>
              <a:spLocks noChangeArrowheads="1"/>
            </p:cNvSpPr>
            <p:nvPr/>
          </p:nvSpPr>
          <p:spPr bwMode="auto">
            <a:xfrm>
              <a:off x="0" y="0"/>
              <a:ext cx="5760" cy="432"/>
            </a:xfrm>
            <a:prstGeom prst="rect">
              <a:avLst/>
            </a:prstGeom>
            <a:solidFill>
              <a:srgbClr val="FFFFFF"/>
            </a:solidFill>
            <a:ln w="9525" algn="ctr">
              <a:noFill/>
              <a:miter lim="800000"/>
              <a:headEnd/>
              <a:tailEnd/>
            </a:ln>
            <a:effectLst/>
          </p:spPr>
          <p:txBody>
            <a:bodyPr wrap="none" lIns="82124" tIns="41061" rIns="82124" bIns="41061" anchor="ctr"/>
            <a:lstStyle/>
            <a:p>
              <a:endParaRPr lang="fr-FR"/>
            </a:p>
          </p:txBody>
        </p:sp>
      </p:gr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6" name="Rectangle 6"/>
          <p:cNvSpPr>
            <a:spLocks noGrp="1" noChangeArrowheads="1"/>
          </p:cNvSpPr>
          <p:nvPr>
            <p:ph type="title"/>
          </p:nvPr>
        </p:nvSpPr>
        <p:spPr/>
        <p:txBody>
          <a:bodyPr/>
          <a:lstStyle/>
          <a:p>
            <a:r>
              <a:rPr lang="fr-CA"/>
              <a:t>RIPng</a:t>
            </a:r>
          </a:p>
        </p:txBody>
      </p:sp>
      <p:sp>
        <p:nvSpPr>
          <p:cNvPr id="302087" name="Rectangle 7"/>
          <p:cNvSpPr>
            <a:spLocks noGrp="1" noChangeArrowheads="1"/>
          </p:cNvSpPr>
          <p:nvPr>
            <p:ph type="body" idx="1"/>
          </p:nvPr>
        </p:nvSpPr>
        <p:spPr>
          <a:xfrm>
            <a:off x="655638" y="1552575"/>
            <a:ext cx="7940675" cy="3571875"/>
          </a:xfrm>
          <a:noFill/>
        </p:spPr>
        <p:txBody>
          <a:bodyPr/>
          <a:lstStyle/>
          <a:p>
            <a:r>
              <a:rPr lang="fr-CA"/>
              <a:t>Same as IPv4:</a:t>
            </a:r>
          </a:p>
          <a:p>
            <a:pPr lvl="1"/>
            <a:r>
              <a:rPr lang="fr-CA"/>
              <a:t>Distance-vector, radius of 15 hops, split-horizon, and poison reverse</a:t>
            </a:r>
          </a:p>
          <a:p>
            <a:pPr lvl="1"/>
            <a:r>
              <a:rPr lang="fr-CA"/>
              <a:t>Based on RIPv2</a:t>
            </a:r>
          </a:p>
          <a:p>
            <a:r>
              <a:rPr lang="fr-CA"/>
              <a:t>Updated features for IPv6:</a:t>
            </a:r>
          </a:p>
          <a:p>
            <a:pPr lvl="1"/>
            <a:r>
              <a:rPr lang="fr-CA"/>
              <a:t>IPv6 prefix, next-hop IPv6 address</a:t>
            </a:r>
          </a:p>
          <a:p>
            <a:pPr lvl="1"/>
            <a:r>
              <a:rPr lang="fr-CA"/>
              <a:t>Uses the multicast group FF02::9, the all-rip-routers multicast group, as the destination address for RIP updates</a:t>
            </a:r>
          </a:p>
          <a:p>
            <a:pPr lvl="1"/>
            <a:r>
              <a:rPr lang="fr-CA"/>
              <a:t>Uses IPv6 for transport</a:t>
            </a:r>
          </a:p>
          <a:p>
            <a:pPr lvl="1"/>
            <a:r>
              <a:rPr lang="fr-CA"/>
              <a:t>Named RIPng</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2" name="Rectangle 6"/>
          <p:cNvSpPr>
            <a:spLocks noGrp="1" noChangeArrowheads="1"/>
          </p:cNvSpPr>
          <p:nvPr>
            <p:ph type="title"/>
          </p:nvPr>
        </p:nvSpPr>
        <p:spPr/>
        <p:txBody>
          <a:bodyPr/>
          <a:lstStyle/>
          <a:p>
            <a:r>
              <a:rPr lang="en-US"/>
              <a:t>Integrated Intermediate System-to-Intermediate System (IS-IS)</a:t>
            </a:r>
          </a:p>
        </p:txBody>
      </p:sp>
      <p:sp>
        <p:nvSpPr>
          <p:cNvPr id="306183" name="Rectangle 7"/>
          <p:cNvSpPr>
            <a:spLocks noGrp="1" noChangeArrowheads="1"/>
          </p:cNvSpPr>
          <p:nvPr>
            <p:ph type="body" idx="1"/>
          </p:nvPr>
        </p:nvSpPr>
        <p:spPr>
          <a:xfrm>
            <a:off x="655638" y="1552575"/>
            <a:ext cx="7940675" cy="3571875"/>
          </a:xfrm>
          <a:noFill/>
        </p:spPr>
        <p:txBody>
          <a:bodyPr/>
          <a:lstStyle/>
          <a:p>
            <a:r>
              <a:rPr lang="en-US"/>
              <a:t>Same as for IPv4.</a:t>
            </a:r>
          </a:p>
          <a:p>
            <a:r>
              <a:rPr lang="en-US"/>
              <a:t>Extensions for IPv6:</a:t>
            </a:r>
          </a:p>
          <a:p>
            <a:pPr lvl="1"/>
            <a:r>
              <a:rPr lang="en-US"/>
              <a:t>2 new type-length-values (TLV):</a:t>
            </a:r>
          </a:p>
          <a:p>
            <a:pPr lvl="2"/>
            <a:r>
              <a:rPr lang="en-US"/>
              <a:t>IPv6 reachability (with 128 bits prefix)</a:t>
            </a:r>
          </a:p>
          <a:p>
            <a:pPr lvl="2"/>
            <a:r>
              <a:rPr lang="en-US"/>
              <a:t>IPv6 interface address (with 128 bits)</a:t>
            </a:r>
          </a:p>
          <a:p>
            <a:pPr lvl="1"/>
            <a:r>
              <a:rPr lang="en-US"/>
              <a:t>New protocol identifier</a:t>
            </a:r>
          </a:p>
          <a:p>
            <a:pPr lvl="1"/>
            <a:r>
              <a:rPr lang="en-US"/>
              <a:t>Not yet an IETF standard</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8" name="Rectangle 6"/>
          <p:cNvSpPr>
            <a:spLocks noGrp="1" noChangeArrowheads="1"/>
          </p:cNvSpPr>
          <p:nvPr>
            <p:ph type="title"/>
          </p:nvPr>
        </p:nvSpPr>
        <p:spPr/>
        <p:txBody>
          <a:bodyPr/>
          <a:lstStyle/>
          <a:p>
            <a:r>
              <a:rPr lang="en-GB"/>
              <a:t>Multiprotocol Border Gateway Protocol (MP-BGP) (RFC 2858)</a:t>
            </a:r>
          </a:p>
        </p:txBody>
      </p:sp>
      <p:sp>
        <p:nvSpPr>
          <p:cNvPr id="310279" name="Rectangle 7"/>
          <p:cNvSpPr>
            <a:spLocks noGrp="1" noChangeArrowheads="1"/>
          </p:cNvSpPr>
          <p:nvPr>
            <p:ph type="body" idx="1"/>
          </p:nvPr>
        </p:nvSpPr>
        <p:spPr>
          <a:xfrm>
            <a:off x="655638" y="1552575"/>
            <a:ext cx="7940675" cy="3571875"/>
          </a:xfrm>
          <a:noFill/>
        </p:spPr>
        <p:txBody>
          <a:bodyPr/>
          <a:lstStyle/>
          <a:p>
            <a:pPr>
              <a:lnSpc>
                <a:spcPct val="85000"/>
              </a:lnSpc>
            </a:pPr>
            <a:r>
              <a:rPr lang="de-DE"/>
              <a:t>Multiprotocol extensions for BGPv4: </a:t>
            </a:r>
          </a:p>
          <a:p>
            <a:pPr lvl="1">
              <a:lnSpc>
                <a:spcPct val="85000"/>
              </a:lnSpc>
            </a:pPr>
            <a:r>
              <a:rPr lang="de-DE"/>
              <a:t>Enables protocols other than IPv4.</a:t>
            </a:r>
          </a:p>
          <a:p>
            <a:pPr lvl="1">
              <a:lnSpc>
                <a:spcPct val="85000"/>
              </a:lnSpc>
            </a:pPr>
            <a:r>
              <a:rPr lang="de-DE"/>
              <a:t>New identifier for the address family.</a:t>
            </a:r>
          </a:p>
          <a:p>
            <a:pPr>
              <a:lnSpc>
                <a:spcPct val="85000"/>
              </a:lnSpc>
            </a:pPr>
            <a:r>
              <a:rPr lang="de-DE"/>
              <a:t>IPv6 specific extensions:</a:t>
            </a:r>
          </a:p>
          <a:p>
            <a:pPr lvl="1">
              <a:lnSpc>
                <a:spcPct val="85000"/>
              </a:lnSpc>
            </a:pPr>
            <a:r>
              <a:rPr lang="de-DE"/>
              <a:t>Scoped addresses: NEXT_HOP contains a global IPv6 address and potentially a link-local address (only when there is a link-local reachability with the peer).</a:t>
            </a:r>
          </a:p>
          <a:p>
            <a:pPr lvl="1">
              <a:lnSpc>
                <a:spcPct val="85000"/>
              </a:lnSpc>
            </a:pPr>
            <a:r>
              <a:rPr lang="de-DE"/>
              <a:t>NEXT_HOP and NLRI (Network Layer Reachability Information) are expressed as IPv6 addresses and prefix in the multiprotocol attritubes.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4" name="Rectangle 6"/>
          <p:cNvSpPr>
            <a:spLocks noGrp="1" noChangeArrowheads="1"/>
          </p:cNvSpPr>
          <p:nvPr>
            <p:ph type="title"/>
          </p:nvPr>
        </p:nvSpPr>
        <p:spPr/>
        <p:txBody>
          <a:bodyPr/>
          <a:lstStyle/>
          <a:p>
            <a:r>
              <a:rPr lang="en-US"/>
              <a:t>OSPF Version 3 (OSPFv3) (RFC 2740)</a:t>
            </a:r>
          </a:p>
        </p:txBody>
      </p:sp>
      <p:sp>
        <p:nvSpPr>
          <p:cNvPr id="304135" name="Rectangle 7"/>
          <p:cNvSpPr>
            <a:spLocks noGrp="1" noChangeArrowheads="1"/>
          </p:cNvSpPr>
          <p:nvPr>
            <p:ph type="body" idx="1"/>
          </p:nvPr>
        </p:nvSpPr>
        <p:spPr>
          <a:xfrm>
            <a:off x="655638" y="1552575"/>
            <a:ext cx="7940675" cy="3571875"/>
          </a:xfrm>
          <a:noFill/>
        </p:spPr>
        <p:txBody>
          <a:bodyPr/>
          <a:lstStyle/>
          <a:p>
            <a:pPr>
              <a:lnSpc>
                <a:spcPct val="85000"/>
              </a:lnSpc>
            </a:pPr>
            <a:r>
              <a:rPr lang="en-US" dirty="0"/>
              <a:t>Similar to </a:t>
            </a:r>
            <a:r>
              <a:rPr lang="en-US" dirty="0" smtClean="0"/>
              <a:t>OSPF </a:t>
            </a:r>
            <a:r>
              <a:rPr lang="en-US" dirty="0"/>
              <a:t>for IPv4:</a:t>
            </a:r>
          </a:p>
          <a:p>
            <a:pPr lvl="1">
              <a:lnSpc>
                <a:spcPct val="85000"/>
              </a:lnSpc>
            </a:pPr>
            <a:r>
              <a:rPr lang="en-US" dirty="0"/>
              <a:t>Same mechanisms, but a major rewrite of the internals of the protocol</a:t>
            </a:r>
          </a:p>
          <a:p>
            <a:pPr>
              <a:lnSpc>
                <a:spcPct val="85000"/>
              </a:lnSpc>
            </a:pPr>
            <a:r>
              <a:rPr lang="en-US" dirty="0"/>
              <a:t>Updated features for IPv6:</a:t>
            </a:r>
          </a:p>
          <a:p>
            <a:pPr lvl="1">
              <a:lnSpc>
                <a:spcPct val="85000"/>
              </a:lnSpc>
            </a:pPr>
            <a:r>
              <a:rPr lang="en-US" dirty="0"/>
              <a:t>Every IPv4-specific semantic is removed</a:t>
            </a:r>
          </a:p>
          <a:p>
            <a:pPr lvl="1">
              <a:lnSpc>
                <a:spcPct val="85000"/>
              </a:lnSpc>
            </a:pPr>
            <a:r>
              <a:rPr lang="en-US" dirty="0"/>
              <a:t>Carry IPv6 addresses</a:t>
            </a:r>
          </a:p>
          <a:p>
            <a:pPr lvl="1">
              <a:lnSpc>
                <a:spcPct val="85000"/>
              </a:lnSpc>
            </a:pPr>
            <a:r>
              <a:rPr lang="en-US" dirty="0"/>
              <a:t>Link-local addresses used as source</a:t>
            </a:r>
          </a:p>
          <a:p>
            <a:pPr lvl="1">
              <a:lnSpc>
                <a:spcPct val="85000"/>
              </a:lnSpc>
            </a:pPr>
            <a:r>
              <a:rPr lang="en-US" dirty="0"/>
              <a:t>IPv6 transport</a:t>
            </a:r>
          </a:p>
          <a:p>
            <a:pPr lvl="1">
              <a:lnSpc>
                <a:spcPct val="85000"/>
              </a:lnSpc>
            </a:pPr>
            <a:r>
              <a:rPr lang="en-US" dirty="0"/>
              <a:t>OSPF for IPv6 is currently an IETF proposed standard</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a:t>Self Check</a:t>
            </a:r>
          </a:p>
        </p:txBody>
      </p:sp>
      <p:sp>
        <p:nvSpPr>
          <p:cNvPr id="577539" name="Rectangle 3"/>
          <p:cNvSpPr>
            <a:spLocks noGrp="1" noChangeArrowheads="1"/>
          </p:cNvSpPr>
          <p:nvPr>
            <p:ph type="body" idx="1"/>
          </p:nvPr>
        </p:nvSpPr>
        <p:spPr/>
        <p:txBody>
          <a:bodyPr/>
          <a:lstStyle/>
          <a:p>
            <a:pPr marL="457200" indent="-457200">
              <a:buFont typeface="Wingdings" pitchFamily="2" charset="2"/>
              <a:buAutoNum type="arabicPeriod"/>
            </a:pPr>
            <a:r>
              <a:rPr lang="en-US"/>
              <a:t>What global configuration command is used to enable IPv6 before any routing protocol can be configured?</a:t>
            </a:r>
          </a:p>
          <a:p>
            <a:pPr marL="457200" indent="-457200">
              <a:buFont typeface="Wingdings" pitchFamily="2" charset="2"/>
              <a:buAutoNum type="arabicPeriod"/>
            </a:pPr>
            <a:r>
              <a:rPr lang="en-US"/>
              <a:t>How is IPv6 similar to IPv4 classless interdomain routing (CIDR)?</a:t>
            </a:r>
          </a:p>
          <a:p>
            <a:pPr marL="457200" indent="-457200">
              <a:buFont typeface="Wingdings" pitchFamily="2" charset="2"/>
              <a:buAutoNum type="arabicPeriod"/>
            </a:pPr>
            <a:r>
              <a:rPr lang="en-US"/>
              <a:t>How does RIPng handle RIP updates?</a:t>
            </a:r>
          </a:p>
        </p:txBody>
      </p:sp>
    </p:spTree>
  </p:cSld>
  <p:clrMapOvr>
    <a:masterClrMapping/>
  </p:clrMapOvr>
  <p:transition/>
</p:sld>
</file>

<file path=ppt/theme/theme1.xml><?xml version="1.0" encoding="utf-8"?>
<a:theme xmlns:a="http://schemas.openxmlformats.org/drawingml/2006/main" name="1_Ciscopresentationwhite.10.3.06">
  <a:themeElements>
    <a:clrScheme name="1_Ciscopresentationwhite.10.3.06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1_Ciscopresentationwhite.10.3.0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Ciscopresentationwhite.10.3.06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06_Segue/Q&amp;A_Cisco White Temp">
  <a:themeElements>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2006_Segue/Q&amp;A_Cisco White 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Cisco 2006</Template>
  <TotalTime>13923</TotalTime>
  <Words>5302</Words>
  <Application>Microsoft Office PowerPoint</Application>
  <PresentationFormat>Affichage à l'écran (4:3)</PresentationFormat>
  <Paragraphs>566</Paragraphs>
  <Slides>40</Slides>
  <Notes>40</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40</vt:i4>
      </vt:variant>
    </vt:vector>
  </HeadingPairs>
  <TitlesOfParts>
    <vt:vector size="47" baseType="lpstr">
      <vt:lpstr>Arial</vt:lpstr>
      <vt:lpstr>Wingdings</vt:lpstr>
      <vt:lpstr>Courier New</vt:lpstr>
      <vt:lpstr>Times New Roman</vt:lpstr>
      <vt:lpstr>Times</vt:lpstr>
      <vt:lpstr>1_Ciscopresentationwhite.10.3.06</vt:lpstr>
      <vt:lpstr>2006_Segue/Q&amp;A_Cisco White Temp</vt:lpstr>
      <vt:lpstr>Implementing IPv6 with OSPF and Other Routing Protocols</vt:lpstr>
      <vt:lpstr>Objectives</vt:lpstr>
      <vt:lpstr>IPv6 Routing Protocols</vt:lpstr>
      <vt:lpstr>IPv6 Routing Protocols</vt:lpstr>
      <vt:lpstr>RIPng</vt:lpstr>
      <vt:lpstr>Integrated Intermediate System-to-Intermediate System (IS-IS)</vt:lpstr>
      <vt:lpstr>Multiprotocol Border Gateway Protocol (MP-BGP) (RFC 2858)</vt:lpstr>
      <vt:lpstr>OSPF Version 3 (OSPFv3) (RFC 2740)</vt:lpstr>
      <vt:lpstr>Self Check</vt:lpstr>
      <vt:lpstr>OSPFv3</vt:lpstr>
      <vt:lpstr>OSPFv3—Hierarchical Structure</vt:lpstr>
      <vt:lpstr>OSPFv3—Similarities with OSPFv2</vt:lpstr>
      <vt:lpstr>OSPFv3—Similarities with OSPFv2</vt:lpstr>
      <vt:lpstr>Enhanced Routing Protocol Support Differences from OSPFv2</vt:lpstr>
      <vt:lpstr>OSPFv3—Differences from OSPFv2</vt:lpstr>
      <vt:lpstr>OSPFv3—Differences from OSPFv2</vt:lpstr>
      <vt:lpstr>OSPFv3—Differences from OSPFv2</vt:lpstr>
      <vt:lpstr>LSA Overview</vt:lpstr>
      <vt:lpstr>Larger Address Space Enables Address Aggregation</vt:lpstr>
      <vt:lpstr>Self Check</vt:lpstr>
      <vt:lpstr>OSPFv3 Configuration</vt:lpstr>
      <vt:lpstr>Configuring OSPFv3 in Cisco IOS Software</vt:lpstr>
      <vt:lpstr>IPv6 and OSPFv3 Commands</vt:lpstr>
      <vt:lpstr>Enabling OSPFv3 Globally</vt:lpstr>
      <vt:lpstr>Steps for Enabling IPv6 and OSPFv3 on an Interface</vt:lpstr>
      <vt:lpstr>Enabling OSPFv3 on an Interface</vt:lpstr>
      <vt:lpstr>Cisco IOS OSPFv3 Specific Attributes</vt:lpstr>
      <vt:lpstr>OSPFv3 Configuration Example</vt:lpstr>
      <vt:lpstr>Self Check</vt:lpstr>
      <vt:lpstr>OSPFv3 Verification</vt:lpstr>
      <vt:lpstr>Verifying Cisco IOS OSPFv3</vt:lpstr>
      <vt:lpstr>show ipv6 ospf</vt:lpstr>
      <vt:lpstr>show ipv6 ospf (Cont.)</vt:lpstr>
      <vt:lpstr>show ipv6 ospf neighbor detail</vt:lpstr>
      <vt:lpstr>show ipv6 ospf database</vt:lpstr>
      <vt:lpstr>Activity</vt:lpstr>
      <vt:lpstr>Summary</vt:lpstr>
      <vt:lpstr>Q and A</vt:lpstr>
      <vt:lpstr>Resources</vt:lpstr>
      <vt:lpstr>Diapositive 40</vt:lpstr>
    </vt:vector>
  </TitlesOfParts>
  <Company>Cisco Systems,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Objectives</dc:title>
  <dc:creator>Cisco User</dc:creator>
  <cp:lastModifiedBy>taghrid.asfour</cp:lastModifiedBy>
  <cp:revision>288</cp:revision>
  <dcterms:created xsi:type="dcterms:W3CDTF">2004-04-29T16:14:29Z</dcterms:created>
  <dcterms:modified xsi:type="dcterms:W3CDTF">2011-12-07T09:54:12Z</dcterms:modified>
</cp:coreProperties>
</file>