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Bitter"/>
      <p:regular r:id="rId27"/>
      <p:bold r:id="rId28"/>
      <p: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Bitter-bold.fntdata"/><Relationship Id="rId27" Type="http://schemas.openxmlformats.org/officeDocument/2006/relationships/font" Target="fonts/Bit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itt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503899eb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503899eb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622f1a6c_2_6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6e622f1a6c_2_6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f833cf297_0_0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4f833cf297_0_0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f833cf297_0_13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g4f833cf297_0_13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e36bb3a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e36bb3a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e48da53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e48da53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e48da53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e48da53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46082e4b_0_63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4646082e4b_0_63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e5b23db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e5b23db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46082e4b_0_6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g4646082e4b_0_6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622f1a6c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622f1a6c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622f1a6c_3_3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6e622f1a6c_3_3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46082e4b_0_16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4646082e4b_0_16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46082e4b_0_34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4646082e4b_0_34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622f1a6c_0_0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6e622f1a6c_0_0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622f1a6c_0_35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6e622f1a6c_0_35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622f1a6c_0_63:notes"/>
          <p:cNvSpPr txBox="1"/>
          <p:nvPr>
            <p:ph idx="1" type="body"/>
          </p:nvPr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6e622f1a6c_0_63:notes"/>
          <p:cNvSpPr/>
          <p:nvPr>
            <p:ph idx="2" type="sldImg"/>
          </p:nvPr>
        </p:nvSpPr>
        <p:spPr>
          <a:xfrm>
            <a:off x="384175" y="685800"/>
            <a:ext cx="6083400" cy="34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2915816" y="4011910"/>
            <a:ext cx="324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 Regular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takima.fr</a:t>
            </a:r>
            <a:endParaRPr b="1" i="0" sz="2400" u="none" cap="none" strike="noStrike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300" y="582088"/>
            <a:ext cx="2981325" cy="29718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132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_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  <a:defRPr b="1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  <a:defRPr b="1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  <a:defRPr b="1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  <a:defRPr b="1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  <a:defRPr b="1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  <a:defRPr b="1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  <a:defRPr b="1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  <a:defRPr b="1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  <a:defRPr b="1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ke Away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611560" y="1"/>
            <a:ext cx="8532300" cy="555600"/>
          </a:xfrm>
          <a:prstGeom prst="rect">
            <a:avLst/>
          </a:prstGeom>
          <a:solidFill>
            <a:srgbClr val="06060A">
              <a:alpha val="93850"/>
            </a:srgbClr>
          </a:solidFill>
          <a:ln>
            <a:noFill/>
          </a:ln>
          <a:effectLst>
            <a:outerShdw blurRad="76200" rotWithShape="0" algn="tl" dir="5400000" dist="25400">
              <a:srgbClr val="000000">
                <a:alpha val="4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Bitter"/>
              <a:buNone/>
              <a:defRPr b="1" i="0" sz="2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28650" y="654501"/>
            <a:ext cx="78867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97C4EE"/>
              </a:buClr>
              <a:buSzPts val="1680"/>
              <a:buFont typeface="Noto Sans Symbols"/>
              <a:buChar char="○"/>
              <a:defRPr b="0" i="0" sz="21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FFE5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E599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/>
        </p:nvSpPr>
        <p:spPr>
          <a:xfrm>
            <a:off x="3142800" y="864053"/>
            <a:ext cx="47640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 Regular"/>
              <a:buNone/>
            </a:pPr>
            <a:r>
              <a:rPr b="1" lang="fr" sz="4800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rPr>
              <a:t>Thank you.</a:t>
            </a:r>
            <a:endParaRPr b="1" sz="48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49" name="Google Shape;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75" y="456825"/>
            <a:ext cx="1990215" cy="19838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2520000" dist="95250">
              <a:srgbClr val="000000">
                <a:alpha val="86000"/>
              </a:srgbClr>
            </a:outerShdw>
          </a:effectLst>
        </p:spPr>
      </p:pic>
      <p:sp>
        <p:nvSpPr>
          <p:cNvPr id="50" name="Google Shape;50;p13"/>
          <p:cNvSpPr txBox="1"/>
          <p:nvPr/>
        </p:nvSpPr>
        <p:spPr>
          <a:xfrm>
            <a:off x="5159225" y="1911475"/>
            <a:ext cx="3507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 Regular"/>
              <a:buNone/>
            </a:pPr>
            <a:r>
              <a:rPr lang="fr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rPr>
              <a:t>Contributors</a:t>
            </a:r>
            <a:endParaRPr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701325" y="4234325"/>
            <a:ext cx="36624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Bitter"/>
              <a:buChar char="●"/>
              <a:defRPr i="0" sz="1000" u="none" cap="none" strike="noStrike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667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○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667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■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667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667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○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667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■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667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667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○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667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■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5159225" y="2227075"/>
            <a:ext cx="36624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Bitter"/>
              <a:buChar char="●"/>
              <a:defRPr i="0" sz="1000" u="none" cap="none" strike="noStrike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66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○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66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■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66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66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○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66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■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66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66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○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66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■"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539679" y="2488111"/>
            <a:ext cx="47640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 Regular"/>
              <a:buNone/>
            </a:pPr>
            <a:r>
              <a:rPr lang="fr" sz="1800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rPr>
              <a:t>See also : </a:t>
            </a:r>
            <a:endParaRPr sz="18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94500" y="2902350"/>
            <a:ext cx="46092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Bitter"/>
              <a:buChar char="●"/>
              <a:defRPr i="0" sz="1200" u="none" cap="none" strike="noStrike">
                <a:solidFill>
                  <a:srgbClr val="F1C23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  <a:defRPr i="0" sz="1200" u="none" cap="none" strike="noStrike">
                <a:latin typeface="Bitter"/>
                <a:ea typeface="Bitter"/>
                <a:cs typeface="Bitter"/>
                <a:sym typeface="Bitter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■"/>
              <a:defRPr i="0" sz="1200" u="none" cap="none" strike="noStrike">
                <a:latin typeface="Bitter"/>
                <a:ea typeface="Bitter"/>
                <a:cs typeface="Bitter"/>
                <a:sym typeface="Bitter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  <a:defRPr i="0" sz="1200" u="none" cap="none" strike="noStrike">
                <a:latin typeface="Bitter"/>
                <a:ea typeface="Bitter"/>
                <a:cs typeface="Bitter"/>
                <a:sym typeface="Bitter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  <a:defRPr i="0" sz="1200" u="none" cap="none" strike="noStrike">
                <a:latin typeface="Bitter"/>
                <a:ea typeface="Bitter"/>
                <a:cs typeface="Bitter"/>
                <a:sym typeface="Bitter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■"/>
              <a:defRPr i="0" sz="1200" u="none" cap="none" strike="noStrike">
                <a:latin typeface="Bitter"/>
                <a:ea typeface="Bitter"/>
                <a:cs typeface="Bitter"/>
                <a:sym typeface="Bitter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  <a:defRPr i="0" sz="1200" u="none" cap="none" strike="noStrike">
                <a:latin typeface="Bitter"/>
                <a:ea typeface="Bitter"/>
                <a:cs typeface="Bitter"/>
                <a:sym typeface="Bitter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  <a:defRPr i="0" sz="1200" u="none" cap="none" strike="noStrike">
                <a:latin typeface="Bitter"/>
                <a:ea typeface="Bitter"/>
                <a:cs typeface="Bitter"/>
                <a:sym typeface="Bitter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■"/>
              <a:defRPr i="0" sz="1200" u="none" cap="none" strike="noStrike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55" name="Google Shape;55;p13"/>
          <p:cNvSpPr txBox="1"/>
          <p:nvPr/>
        </p:nvSpPr>
        <p:spPr>
          <a:xfrm>
            <a:off x="4901650" y="4192575"/>
            <a:ext cx="127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 Regular"/>
              <a:buNone/>
            </a:pPr>
            <a:r>
              <a:rPr lang="fr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Mentors</a:t>
            </a:r>
            <a:r>
              <a:rPr lang="fr" sz="1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 : </a:t>
            </a:r>
            <a:endParaRPr sz="18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9675" y="3741175"/>
            <a:ext cx="1832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 Regular"/>
              <a:buNone/>
            </a:pPr>
            <a:r>
              <a:rPr lang="fr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Give us feedback : </a:t>
            </a:r>
            <a:endParaRPr sz="18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9674" y="4149500"/>
            <a:ext cx="191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 Regular"/>
              <a:buNone/>
            </a:pPr>
            <a:r>
              <a:t/>
            </a:r>
            <a:endParaRPr sz="18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9675" y="4144750"/>
            <a:ext cx="3916500" cy="4791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400000" dist="25400">
              <a:srgbClr val="000000">
                <a:alpha val="4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 1">
  <p:cSld name="SECTION_HEADER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8650" y="1051800"/>
            <a:ext cx="78867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Bitter"/>
              <a:buNone/>
              <a:defRPr b="1" i="0" sz="30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 constructio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1359711" y="4710923"/>
            <a:ext cx="6449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Bitter"/>
              <a:buNone/>
            </a:pPr>
            <a:r>
              <a:rPr b="0" i="0" lang="fr" sz="10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rPr>
              <a:t>This Slide Deck is closed-source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Bitter"/>
              <a:buNone/>
            </a:pPr>
            <a:r>
              <a:rPr b="0" i="0" lang="fr" sz="10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rPr>
              <a:t>© Copyright 201</a:t>
            </a:r>
            <a:r>
              <a:rPr lang="fr" sz="10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rPr>
              <a:t>9</a:t>
            </a:r>
            <a:r>
              <a:rPr b="0" i="0" lang="fr" sz="10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rPr>
              <a:t> Takima all rights reserved</a:t>
            </a:r>
            <a:endParaRPr b="0" i="0" sz="1000" u="none" cap="none" strike="noStrike">
              <a:solidFill>
                <a:srgbClr val="F2F2F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1143000" y="84177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Bitter"/>
              <a:buNone/>
              <a:defRPr b="0" i="0" sz="41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2701530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A9A9A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9A9A9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ctr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374" y="3944475"/>
            <a:ext cx="709525" cy="70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nk to gitlab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143000" y="2701530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E6913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ctr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374" y="3944475"/>
            <a:ext cx="709525" cy="70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25" y="2550725"/>
            <a:ext cx="1059175" cy="10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1295400" y="99417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rPr>
              <a:t>Enough speaking. </a:t>
            </a:r>
            <a:endParaRPr sz="4100">
              <a:solidFill>
                <a:srgbClr val="F2F2F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rPr>
              <a:t>Take me to the </a:t>
            </a:r>
            <a:r>
              <a:rPr b="1" lang="fr" sz="41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rPr>
              <a:t>code</a:t>
            </a:r>
            <a:r>
              <a:rPr lang="fr" sz="41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rPr>
              <a:t> !</a:t>
            </a:r>
            <a:endParaRPr sz="4100">
              <a:solidFill>
                <a:srgbClr val="F2F2F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Bitter"/>
              <a:buNone/>
              <a:defRPr b="0" i="0" sz="41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 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11560" y="1"/>
            <a:ext cx="8532300" cy="555600"/>
          </a:xfrm>
          <a:prstGeom prst="rect">
            <a:avLst/>
          </a:prstGeom>
          <a:solidFill>
            <a:srgbClr val="06060A">
              <a:alpha val="93850"/>
            </a:srgbClr>
          </a:solidFill>
          <a:ln>
            <a:noFill/>
          </a:ln>
          <a:effectLst>
            <a:outerShdw blurRad="76200" rotWithShape="0" algn="tl" dir="5400000" dist="25400">
              <a:srgbClr val="000000">
                <a:alpha val="4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Bitter"/>
              <a:buNone/>
              <a:defRPr b="1" i="0" sz="2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8650" y="654501"/>
            <a:ext cx="78867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97C4EE"/>
              </a:buClr>
              <a:buSzPts val="1680"/>
              <a:buFont typeface="Noto Sans Symbols"/>
              <a:buChar char="○"/>
              <a:defRPr b="0" i="0" sz="21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FFE5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E599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 Title and PROS / CONS">
  <p:cSld name="OBJECT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611560" y="1"/>
            <a:ext cx="8532300" cy="555600"/>
          </a:xfrm>
          <a:prstGeom prst="rect">
            <a:avLst/>
          </a:prstGeom>
          <a:solidFill>
            <a:srgbClr val="06060A">
              <a:alpha val="93850"/>
            </a:srgbClr>
          </a:solidFill>
          <a:ln>
            <a:noFill/>
          </a:ln>
          <a:effectLst>
            <a:outerShdw blurRad="76200" rotWithShape="0" algn="tl" dir="5400000" dist="25400">
              <a:srgbClr val="000000">
                <a:alpha val="4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Bitter"/>
              <a:buNone/>
              <a:defRPr b="1" i="0" sz="2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628650" y="654500"/>
            <a:ext cx="79632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97C4EE"/>
              </a:buClr>
              <a:buSzPts val="1680"/>
              <a:buFont typeface="Noto Sans Symbols"/>
              <a:buChar char="○"/>
              <a:defRPr b="0" i="0" sz="2100" u="none" cap="none" strike="noStrik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3C47D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D966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611550" y="2834525"/>
            <a:ext cx="79803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97C4EE"/>
              </a:buClr>
              <a:buSzPts val="1680"/>
              <a:buFont typeface="Noto Sans Symbols"/>
              <a:buChar char="○"/>
              <a:defRPr b="0" i="0" sz="2100" u="none" cap="none" strike="noStrik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E066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06666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D966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Arial"/>
              <a:buChar char="•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 Title no Content">
  <p:cSld name="Body Title n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11560" y="1"/>
            <a:ext cx="8532300" cy="555600"/>
          </a:xfrm>
          <a:prstGeom prst="rect">
            <a:avLst/>
          </a:prstGeom>
          <a:solidFill>
            <a:srgbClr val="06060A">
              <a:alpha val="93850"/>
            </a:srgbClr>
          </a:solidFill>
          <a:ln>
            <a:noFill/>
          </a:ln>
          <a:effectLst>
            <a:outerShdw blurRad="76200" rotWithShape="0" algn="tl" dir="5400000" dist="25400">
              <a:srgbClr val="000000">
                <a:alpha val="4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Bitter"/>
              <a:buNone/>
              <a:defRPr b="1" i="0" sz="2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de list">
  <p:cSld name="CUSTOM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11560" y="1"/>
            <a:ext cx="8532300" cy="555600"/>
          </a:xfrm>
          <a:prstGeom prst="rect">
            <a:avLst/>
          </a:prstGeom>
          <a:solidFill>
            <a:srgbClr val="06060A">
              <a:alpha val="93850"/>
            </a:srgbClr>
          </a:solidFill>
          <a:ln>
            <a:noFill/>
          </a:ln>
          <a:effectLst>
            <a:outerShdw blurRad="76200" rotWithShape="0" algn="tl" dir="5400000" dist="25400">
              <a:srgbClr val="000000">
                <a:alpha val="4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Bitter"/>
              <a:buNone/>
              <a:defRPr b="1" i="0" sz="2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28650" y="654500"/>
            <a:ext cx="36099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97C4EE"/>
              </a:buClr>
              <a:buSzPts val="1680"/>
              <a:buFont typeface="Noto Sans Symbols"/>
              <a:buChar char="○"/>
              <a:defRPr b="0" i="0" sz="21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FFE5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E599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266525" y="654500"/>
            <a:ext cx="42489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90000"/>
              </a:lnSpc>
              <a:spcBef>
                <a:spcPts val="753"/>
              </a:spcBef>
              <a:spcAft>
                <a:spcPts val="0"/>
              </a:spcAft>
              <a:buClr>
                <a:srgbClr val="97C4EE"/>
              </a:buClr>
              <a:buSzPts val="1680"/>
              <a:buFont typeface="Noto Sans Symbols"/>
              <a:buChar char="○"/>
              <a:defRPr b="0" i="0" sz="21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FFE5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E599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7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jpg"/><Relationship Id="rId2" Type="http://schemas.openxmlformats.org/officeDocument/2006/relationships/image" Target="../media/image20.png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920" y="4706886"/>
            <a:ext cx="9163800" cy="457200"/>
          </a:xfrm>
          <a:prstGeom prst="rect">
            <a:avLst/>
          </a:prstGeom>
          <a:solidFill>
            <a:srgbClr val="06060A">
              <a:alpha val="93850"/>
            </a:srgbClr>
          </a:solidFill>
          <a:ln>
            <a:noFill/>
          </a:ln>
          <a:effectLst>
            <a:outerShdw blurRad="171450" rotWithShape="0" algn="bl" dir="16260000" dist="104775">
              <a:srgbClr val="000000">
                <a:alpha val="79000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8177917" y="4798526"/>
            <a:ext cx="93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Bitter"/>
              <a:buNone/>
            </a:pPr>
            <a:fld id="{00000000-1234-1234-1234-123412341234}" type="slidenum">
              <a:rPr b="0" i="0" lang="fr" sz="1600" u="none" cap="none" strike="noStrike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rPr>
              <a:t>‹#›</a:t>
            </a:fld>
            <a:endParaRPr b="0" i="0" sz="1600" u="none" cap="none" strike="noStrike">
              <a:solidFill>
                <a:srgbClr val="F2F2F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 amt="19000"/>
          </a:blip>
          <a:srcRect b="23745" l="0" r="4498" t="0"/>
          <a:stretch/>
        </p:blipFill>
        <p:spPr>
          <a:xfrm>
            <a:off x="5055150" y="-136075"/>
            <a:ext cx="5989500" cy="47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55397" y="4650150"/>
            <a:ext cx="494475" cy="4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59325" y="4798525"/>
            <a:ext cx="639453" cy="273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cs.ansible.com/ansible/latest/intro_inventory.html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alaxy.ansible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ansible.com/ansible/latest/playbooks_best_practices/html" TargetMode="External"/><Relationship Id="rId4" Type="http://schemas.openxmlformats.org/officeDocument/2006/relationships/hyperlink" Target="https://www.ansible.com/overview/how-ansible-wor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5373522" y="669579"/>
            <a:ext cx="1507200" cy="10245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1" name="Google Shape;191;p24"/>
          <p:cNvSpPr/>
          <p:nvPr/>
        </p:nvSpPr>
        <p:spPr>
          <a:xfrm>
            <a:off x="5373522" y="141423"/>
            <a:ext cx="1507200" cy="4932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331765" y="578172"/>
            <a:ext cx="1331751" cy="759547"/>
            <a:chOff x="762950" y="1911675"/>
            <a:chExt cx="2509424" cy="1611600"/>
          </a:xfrm>
        </p:grpSpPr>
        <p:sp>
          <p:nvSpPr>
            <p:cNvPr id="193" name="Google Shape;193;p24"/>
            <p:cNvSpPr/>
            <p:nvPr/>
          </p:nvSpPr>
          <p:spPr>
            <a:xfrm>
              <a:off x="762950" y="1911675"/>
              <a:ext cx="2380800" cy="1611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4" name="Google Shape;19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433" y="2161488"/>
              <a:ext cx="1111974" cy="1111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4"/>
            <p:cNvSpPr txBox="1"/>
            <p:nvPr/>
          </p:nvSpPr>
          <p:spPr>
            <a:xfrm>
              <a:off x="2160274" y="2344581"/>
              <a:ext cx="11121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latin typeface="Bitter"/>
                  <a:ea typeface="Bitter"/>
                  <a:cs typeface="Bitter"/>
                  <a:sym typeface="Bitter"/>
                </a:rPr>
                <a:t>Control</a:t>
              </a:r>
              <a:endParaRPr sz="800">
                <a:latin typeface="Bitter"/>
                <a:ea typeface="Bitter"/>
                <a:cs typeface="Bitter"/>
                <a:sym typeface="Bit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latin typeface="Bitter"/>
                  <a:ea typeface="Bitter"/>
                  <a:cs typeface="Bitter"/>
                  <a:sym typeface="Bitter"/>
                </a:rPr>
                <a:t>Node</a:t>
              </a:r>
              <a:endParaRPr sz="800"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sp>
        <p:nvSpPr>
          <p:cNvPr id="196" name="Google Shape;196;p24"/>
          <p:cNvSpPr/>
          <p:nvPr/>
        </p:nvSpPr>
        <p:spPr>
          <a:xfrm>
            <a:off x="5458164" y="197765"/>
            <a:ext cx="13341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7" name="Google Shape;197;p24"/>
          <p:cNvSpPr txBox="1"/>
          <p:nvPr/>
        </p:nvSpPr>
        <p:spPr>
          <a:xfrm>
            <a:off x="6183442" y="211910"/>
            <a:ext cx="787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Managed</a:t>
            </a:r>
            <a:endParaRPr sz="8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Node 1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580233" y="369783"/>
            <a:ext cx="965700" cy="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domain1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458164" y="712896"/>
            <a:ext cx="13341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0" name="Google Shape;200;p24"/>
          <p:cNvSpPr txBox="1"/>
          <p:nvPr/>
        </p:nvSpPr>
        <p:spPr>
          <a:xfrm>
            <a:off x="6183442" y="727041"/>
            <a:ext cx="787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Managed</a:t>
            </a:r>
            <a:endParaRPr sz="8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Node 2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580233" y="884914"/>
            <a:ext cx="965700" cy="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domain2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458164" y="1249844"/>
            <a:ext cx="13341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3" name="Google Shape;203;p24"/>
          <p:cNvSpPr txBox="1"/>
          <p:nvPr/>
        </p:nvSpPr>
        <p:spPr>
          <a:xfrm>
            <a:off x="6183442" y="1263990"/>
            <a:ext cx="787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Managed</a:t>
            </a:r>
            <a:endParaRPr sz="8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Node 3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5580233" y="1421863"/>
            <a:ext cx="965700" cy="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domain3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205" name="Google Shape;205;p24"/>
          <p:cNvCxnSpPr/>
          <p:nvPr/>
        </p:nvCxnSpPr>
        <p:spPr>
          <a:xfrm flipH="1" rot="10800000">
            <a:off x="2663525" y="388113"/>
            <a:ext cx="2794800" cy="52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4"/>
          <p:cNvCxnSpPr/>
          <p:nvPr/>
        </p:nvCxnSpPr>
        <p:spPr>
          <a:xfrm flipH="1" rot="10800000">
            <a:off x="2663525" y="902913"/>
            <a:ext cx="279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4"/>
          <p:cNvCxnSpPr/>
          <p:nvPr/>
        </p:nvCxnSpPr>
        <p:spPr>
          <a:xfrm>
            <a:off x="2663525" y="914013"/>
            <a:ext cx="2794800" cy="52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4"/>
          <p:cNvSpPr txBox="1"/>
          <p:nvPr/>
        </p:nvSpPr>
        <p:spPr>
          <a:xfrm>
            <a:off x="3914396" y="369777"/>
            <a:ext cx="454200" cy="1066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SSH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2014400" y="1785475"/>
            <a:ext cx="3519600" cy="3233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180875" y="1506775"/>
            <a:ext cx="1209600" cy="91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Inventory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466625" y="2198475"/>
            <a:ext cx="1209600" cy="919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1C232"/>
                </a:solidFill>
                <a:latin typeface="Bitter"/>
                <a:ea typeface="Bitter"/>
                <a:cs typeface="Bitter"/>
                <a:sym typeface="Bitter"/>
              </a:rPr>
              <a:t>[groupA]</a:t>
            </a:r>
            <a:endParaRPr sz="1000">
              <a:solidFill>
                <a:srgbClr val="F1C23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  <a:latin typeface="Bitter"/>
                <a:ea typeface="Bitter"/>
                <a:cs typeface="Bitter"/>
                <a:sym typeface="Bitter"/>
              </a:rPr>
              <a:t>	domain1</a:t>
            </a:r>
            <a:endParaRPr sz="1000">
              <a:solidFill>
                <a:srgbClr val="F3F3F3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64D79"/>
                </a:solidFill>
                <a:latin typeface="Bitter"/>
                <a:ea typeface="Bitter"/>
                <a:cs typeface="Bitter"/>
                <a:sym typeface="Bitter"/>
              </a:rPr>
              <a:t>[groupB]</a:t>
            </a:r>
            <a:endParaRPr sz="1000">
              <a:solidFill>
                <a:srgbClr val="A64D79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  <a:latin typeface="Bitter"/>
                <a:ea typeface="Bitter"/>
                <a:cs typeface="Bitter"/>
                <a:sym typeface="Bitter"/>
              </a:rPr>
              <a:t>	domain2</a:t>
            </a:r>
            <a:endParaRPr sz="1000">
              <a:solidFill>
                <a:srgbClr val="F3F3F3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  <a:latin typeface="Bitter"/>
                <a:ea typeface="Bitter"/>
                <a:cs typeface="Bitter"/>
                <a:sym typeface="Bitter"/>
              </a:rPr>
              <a:t>	domain3</a:t>
            </a:r>
            <a:endParaRPr sz="1000">
              <a:solidFill>
                <a:srgbClr val="F3F3F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6946547" y="1506769"/>
            <a:ext cx="627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A64D79"/>
                </a:solidFill>
                <a:latin typeface="Bitter"/>
                <a:ea typeface="Bitter"/>
                <a:cs typeface="Bitter"/>
                <a:sym typeface="Bitter"/>
              </a:rPr>
              <a:t>[groupB]</a:t>
            </a:r>
            <a:endParaRPr sz="800"/>
          </a:p>
        </p:txBody>
      </p:sp>
      <p:sp>
        <p:nvSpPr>
          <p:cNvPr id="213" name="Google Shape;213;p24"/>
          <p:cNvSpPr txBox="1"/>
          <p:nvPr/>
        </p:nvSpPr>
        <p:spPr>
          <a:xfrm>
            <a:off x="4715326" y="74175"/>
            <a:ext cx="658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1C232"/>
                </a:solidFill>
                <a:latin typeface="Bitter"/>
                <a:ea typeface="Bitter"/>
                <a:cs typeface="Bitter"/>
                <a:sym typeface="Bitter"/>
              </a:rPr>
              <a:t>[groupA]</a:t>
            </a:r>
            <a:endParaRPr sz="800"/>
          </a:p>
        </p:txBody>
      </p:sp>
      <p:sp>
        <p:nvSpPr>
          <p:cNvPr id="214" name="Google Shape;214;p24"/>
          <p:cNvSpPr txBox="1"/>
          <p:nvPr/>
        </p:nvSpPr>
        <p:spPr>
          <a:xfrm>
            <a:off x="2326429" y="1694068"/>
            <a:ext cx="1098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Playbook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2155875" y="2031375"/>
            <a:ext cx="3155400" cy="28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hosts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groupB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remote_user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Ensure apache is at the latest version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yum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httpd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latest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Write the apache config file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/srv/httpd.j2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  dest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/etc/httpd.conf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roles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-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common</a:t>
            </a:r>
            <a:endParaRPr sz="7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    - deploy</a:t>
            </a:r>
            <a:endParaRPr sz="7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6" name="Google Shape;216;p24"/>
          <p:cNvSpPr txBox="1"/>
          <p:nvPr/>
        </p:nvSpPr>
        <p:spPr>
          <a:xfrm>
            <a:off x="2461854" y="1970968"/>
            <a:ext cx="1098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Play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2580250" y="3041750"/>
            <a:ext cx="2614200" cy="4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2580250" y="3469250"/>
            <a:ext cx="2614200" cy="4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5799525" y="3323150"/>
            <a:ext cx="1714800" cy="1637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6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Close all ports</a:t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iptables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policy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6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6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Open port 80</a:t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firewalld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6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80/tcp</a:t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6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Open port 22</a:t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firewalld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6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6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22/tcp</a:t>
            </a:r>
            <a:endParaRPr sz="7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0" name="Google Shape;220;p24"/>
          <p:cNvSpPr/>
          <p:nvPr/>
        </p:nvSpPr>
        <p:spPr>
          <a:xfrm>
            <a:off x="2663525" y="4074050"/>
            <a:ext cx="454200" cy="13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2663525" y="4209950"/>
            <a:ext cx="454200" cy="13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5847954" y="3249218"/>
            <a:ext cx="1098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Role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common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5580225" y="2069475"/>
            <a:ext cx="723300" cy="26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  <a:latin typeface="Bitter"/>
                <a:ea typeface="Bitter"/>
                <a:cs typeface="Bitter"/>
                <a:sym typeface="Bitter"/>
              </a:rPr>
              <a:t>Task</a:t>
            </a:r>
            <a:endParaRPr>
              <a:solidFill>
                <a:srgbClr val="FF99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5580225" y="2376613"/>
            <a:ext cx="723300" cy="26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00FF"/>
                </a:solidFill>
                <a:latin typeface="Bitter"/>
                <a:ea typeface="Bitter"/>
                <a:cs typeface="Bitter"/>
                <a:sym typeface="Bitter"/>
              </a:rPr>
              <a:t>Role</a:t>
            </a:r>
            <a:endParaRPr>
              <a:solidFill>
                <a:srgbClr val="9900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690825" y="3164325"/>
            <a:ext cx="350700" cy="8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5580225" y="2696324"/>
            <a:ext cx="723300" cy="26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FF00"/>
                </a:solidFill>
                <a:latin typeface="Bitter"/>
                <a:ea typeface="Bitter"/>
                <a:cs typeface="Bitter"/>
                <a:sym typeface="Bitter"/>
              </a:rPr>
              <a:t>Module</a:t>
            </a:r>
            <a:endParaRPr sz="1000">
              <a:solidFill>
                <a:srgbClr val="00FF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2690825" y="3564825"/>
            <a:ext cx="515400" cy="1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6099400" y="3952450"/>
            <a:ext cx="1171800" cy="30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6099400" y="4261450"/>
            <a:ext cx="1171800" cy="30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6099400" y="4592475"/>
            <a:ext cx="1171800" cy="30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209975" y="4078650"/>
            <a:ext cx="515400" cy="1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6209975" y="4371012"/>
            <a:ext cx="515400" cy="1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6209975" y="4663350"/>
            <a:ext cx="515400" cy="1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2308200" y="4454225"/>
            <a:ext cx="4527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http://docs.ansible.com/ansible/latest/intro_inventory.html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/>
          </a:p>
        </p:txBody>
      </p:sp>
      <p:sp>
        <p:nvSpPr>
          <p:cNvPr id="239" name="Google Shape;239;p25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Inventory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100" y="1594524"/>
            <a:ext cx="1879548" cy="21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253625" y="924675"/>
            <a:ext cx="54243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Char char="●"/>
            </a:pPr>
            <a:r>
              <a:rPr lang="fr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rPr>
              <a:t>Ansible needs to know where to run the commands</a:t>
            </a:r>
            <a:endParaRPr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Char char="●"/>
            </a:pPr>
            <a:r>
              <a:rPr lang="fr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rPr>
              <a:t>Ansible’s inventory is a portion of systems listed</a:t>
            </a:r>
            <a:endParaRPr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Char char="●"/>
            </a:pPr>
            <a:r>
              <a:rPr lang="fr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rPr>
              <a:t>Hosts and Groups</a:t>
            </a:r>
            <a:endParaRPr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Char char="●"/>
            </a:pPr>
            <a:r>
              <a:rPr lang="fr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rPr>
              <a:t>Host/Group Variables</a:t>
            </a:r>
            <a:endParaRPr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Char char="●"/>
            </a:pPr>
            <a:r>
              <a:rPr lang="fr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rPr>
              <a:t>Tags, SSH keys, Aliases, Login User ...</a:t>
            </a:r>
            <a:endParaRPr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D8D8D8"/>
                </a:solidFill>
                <a:latin typeface="Bitter"/>
                <a:ea typeface="Bitter"/>
                <a:cs typeface="Bitter"/>
                <a:sym typeface="Bitter"/>
              </a:rPr>
              <a:t>Save your whole infrastructure in a file</a:t>
            </a:r>
            <a:endParaRPr b="1">
              <a:solidFill>
                <a:srgbClr val="D8D8D8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628650" y="1051800"/>
            <a:ext cx="78867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Lots of build in modules 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setup : Display all the informations Ansible has on a host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ping : Ping a host to see if ansible can access it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yum : Install a package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service : Start / Stop SystemD daemons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docker_container : Manage docker containers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Can add new ones 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https://galaxy.ansible.com/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Write them (in python)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Modules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5714975" y="3479900"/>
            <a:ext cx="2359500" cy="80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Ansible v2.9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has about 3,681 modules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inventory/setup.yml</a:t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788" y="1488949"/>
            <a:ext cx="6754275" cy="23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playbook.yml</a:t>
            </a:r>
            <a:r>
              <a:rPr lang="fr"/>
              <a:t>	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63" y="1317759"/>
            <a:ext cx="8026475" cy="22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tasks/main.yml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425" y="1468700"/>
            <a:ext cx="6111150" cy="2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000" y="1700925"/>
            <a:ext cx="1877725" cy="17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25" y="1431426"/>
            <a:ext cx="1768675" cy="22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>
            <p:ph type="title"/>
          </p:nvPr>
        </p:nvSpPr>
        <p:spPr>
          <a:xfrm>
            <a:off x="611560" y="1"/>
            <a:ext cx="85323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Good practice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2274675" y="1740000"/>
            <a:ext cx="4911600" cy="16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280" lvl="0" marL="457200" rtl="0" algn="l">
              <a:spcBef>
                <a:spcPts val="753"/>
              </a:spcBef>
              <a:spcAft>
                <a:spcPts val="0"/>
              </a:spcAft>
              <a:buSzPts val="1680"/>
              <a:buChar char="○"/>
            </a:pPr>
            <a:r>
              <a:rPr lang="fr"/>
              <a:t>Proper file structure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Char char="○"/>
            </a:pPr>
            <a:r>
              <a:rPr lang="fr"/>
              <a:t>Keep playbook small (&lt;100 lines)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Char char="○"/>
            </a:pPr>
            <a:r>
              <a:rPr lang="fr"/>
              <a:t>Use GIT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Char char="○"/>
            </a:pPr>
            <a:r>
              <a:rPr lang="fr"/>
              <a:t>Version &amp; release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Char char="○"/>
            </a:pPr>
            <a:r>
              <a:rPr lang="fr"/>
              <a:t>Document -&gt; README file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Char char="○"/>
            </a:pPr>
            <a:r>
              <a:rPr lang="fr"/>
              <a:t>Use linting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ctrTitle"/>
          </p:nvPr>
        </p:nvSpPr>
        <p:spPr>
          <a:xfrm>
            <a:off x="1143000" y="675875"/>
            <a:ext cx="68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References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1143000" y="1459920"/>
            <a:ext cx="6858000" cy="24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●"/>
            </a:pPr>
            <a:r>
              <a:rPr lang="fr" sz="1400" u="sng">
                <a:solidFill>
                  <a:srgbClr val="F1C232"/>
                </a:solidFill>
                <a:hlinkClick r:id="rId3"/>
              </a:rPr>
              <a:t>https://docs.ansible.com/ansible/latest/playbooks_best_practices/html</a:t>
            </a:r>
            <a:endParaRPr sz="900">
              <a:solidFill>
                <a:srgbClr val="F2F2F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●"/>
            </a:pPr>
            <a:r>
              <a:rPr lang="fr" sz="1400" u="sng">
                <a:solidFill>
                  <a:srgbClr val="F1C232"/>
                </a:solidFill>
                <a:hlinkClick r:id="rId4"/>
              </a:rPr>
              <a:t>https://www.ansible.com/overview/how-ansible-works</a:t>
            </a:r>
            <a:endParaRPr sz="14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753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7137" y="434425"/>
            <a:ext cx="3189724" cy="31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8650" y="654501"/>
            <a:ext cx="78867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Infrastructure as Code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Manage and provision machines through readable and computable definition files.</a:t>
            </a:r>
            <a:endParaRPr b="1" sz="2400"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11560" y="1"/>
            <a:ext cx="85323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fr"/>
              <a:t>IaC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775" y="828950"/>
            <a:ext cx="4730451" cy="27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3500" y="3675675"/>
            <a:ext cx="2536975" cy="8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Why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154550" y="916200"/>
            <a:ext cx="6834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An Open Source IT automation engine</a:t>
            </a:r>
            <a:endParaRPr b="1" sz="900"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785625" y="1410900"/>
            <a:ext cx="3888600" cy="27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/>
              <a:t>Provisioning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400"/>
              <a:t>Set up AUTOMATED INFRASTRUCTURE or CLOUD VMs</a:t>
            </a:r>
            <a:endParaRPr sz="1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2.    Configuration management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400"/>
              <a:t>Applications, OS, device.</a:t>
            </a:r>
            <a:endParaRPr sz="1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400"/>
              <a:t>Start and stop services, install/update applications, implement security policy, ...etc</a:t>
            </a:r>
            <a:endParaRPr sz="1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3.    Application deployment</a:t>
            </a:r>
            <a:endParaRPr b="1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154550" y="4278600"/>
            <a:ext cx="6834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Ansible just requires that systems have</a:t>
            </a:r>
            <a:r>
              <a:rPr b="1" lang="fr"/>
              <a:t> Python and SSH</a:t>
            </a:r>
            <a:endParaRPr b="1" sz="900"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What ?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700" y="3876025"/>
            <a:ext cx="487626" cy="48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250" y="3897787"/>
            <a:ext cx="444100" cy="4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778625" y="1130000"/>
            <a:ext cx="3888600" cy="27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Ansible is Agentless </a:t>
            </a:r>
            <a:r>
              <a:rPr lang="fr"/>
              <a:t>(SSH)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No need to install agents on nodes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Declarative </a:t>
            </a:r>
            <a:r>
              <a:rPr lang="fr"/>
              <a:t>vs</a:t>
            </a:r>
            <a:r>
              <a:rPr b="1" lang="fr"/>
              <a:t> </a:t>
            </a:r>
            <a:r>
              <a:rPr lang="fr"/>
              <a:t>Imperative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075" y="3141374"/>
            <a:ext cx="3687851" cy="15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00" y="826175"/>
            <a:ext cx="3824078" cy="181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How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How ?</a:t>
            </a:r>
            <a:endParaRPr/>
          </a:p>
        </p:txBody>
      </p:sp>
      <p:grpSp>
        <p:nvGrpSpPr>
          <p:cNvPr id="107" name="Google Shape;107;p21"/>
          <p:cNvGrpSpPr/>
          <p:nvPr/>
        </p:nvGrpSpPr>
        <p:grpSpPr>
          <a:xfrm>
            <a:off x="675775" y="1723075"/>
            <a:ext cx="2380800" cy="1611600"/>
            <a:chOff x="762950" y="1911675"/>
            <a:chExt cx="2380800" cy="1611600"/>
          </a:xfrm>
        </p:grpSpPr>
        <p:sp>
          <p:nvSpPr>
            <p:cNvPr id="108" name="Google Shape;108;p21"/>
            <p:cNvSpPr/>
            <p:nvPr/>
          </p:nvSpPr>
          <p:spPr>
            <a:xfrm>
              <a:off x="762950" y="1911675"/>
              <a:ext cx="2380800" cy="1611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" name="Google Shape;10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433" y="2161488"/>
              <a:ext cx="1111974" cy="1111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21"/>
            <p:cNvSpPr txBox="1"/>
            <p:nvPr/>
          </p:nvSpPr>
          <p:spPr>
            <a:xfrm>
              <a:off x="2160275" y="2344575"/>
              <a:ext cx="9834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Bitter"/>
                  <a:ea typeface="Bitter"/>
                  <a:cs typeface="Bitter"/>
                  <a:sym typeface="Bitter"/>
                </a:rPr>
                <a:t>Control</a:t>
              </a:r>
              <a:endParaRPr>
                <a:latin typeface="Bitter"/>
                <a:ea typeface="Bitter"/>
                <a:cs typeface="Bitter"/>
                <a:sym typeface="Bit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Bitter"/>
                  <a:ea typeface="Bitter"/>
                  <a:cs typeface="Bitter"/>
                  <a:sym typeface="Bitter"/>
                </a:rPr>
                <a:t>Node</a:t>
              </a:r>
              <a:endParaRPr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sp>
        <p:nvSpPr>
          <p:cNvPr id="111" name="Google Shape;111;p21"/>
          <p:cNvSpPr/>
          <p:nvPr/>
        </p:nvSpPr>
        <p:spPr>
          <a:xfrm>
            <a:off x="5740350" y="588650"/>
            <a:ext cx="2316900" cy="103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7100214" y="865491"/>
            <a:ext cx="136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Managed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Node 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6059240" y="1329947"/>
            <a:ext cx="1677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domain1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5740350" y="1984075"/>
            <a:ext cx="2316900" cy="103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7100214" y="2260916"/>
            <a:ext cx="136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Managed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Node 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059240" y="2725372"/>
            <a:ext cx="1677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domain2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5740350" y="3438600"/>
            <a:ext cx="2316900" cy="103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7100214" y="3715441"/>
            <a:ext cx="136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Managed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Node 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059240" y="4179897"/>
            <a:ext cx="1677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domain3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120" name="Google Shape;120;p21"/>
          <p:cNvCxnSpPr>
            <a:stCxn id="110" idx="3"/>
            <a:endCxn id="111" idx="1"/>
          </p:cNvCxnSpPr>
          <p:nvPr/>
        </p:nvCxnSpPr>
        <p:spPr>
          <a:xfrm flipH="1" rot="10800000">
            <a:off x="3056500" y="1103875"/>
            <a:ext cx="2683800" cy="142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stCxn id="110" idx="3"/>
            <a:endCxn id="114" idx="1"/>
          </p:cNvCxnSpPr>
          <p:nvPr/>
        </p:nvCxnSpPr>
        <p:spPr>
          <a:xfrm flipH="1" rot="10800000">
            <a:off x="3056500" y="2499175"/>
            <a:ext cx="2683800" cy="2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0" idx="3"/>
            <a:endCxn id="117" idx="1"/>
          </p:cNvCxnSpPr>
          <p:nvPr/>
        </p:nvCxnSpPr>
        <p:spPr>
          <a:xfrm>
            <a:off x="3056500" y="2528875"/>
            <a:ext cx="2683800" cy="142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4096375" y="1191250"/>
            <a:ext cx="788700" cy="2889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SSH</a:t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86575" y="74179"/>
            <a:ext cx="7886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Let’s dive in</a:t>
            </a:r>
            <a:endParaRPr/>
          </a:p>
        </p:txBody>
      </p:sp>
      <p:grpSp>
        <p:nvGrpSpPr>
          <p:cNvPr id="129" name="Google Shape;129;p22"/>
          <p:cNvGrpSpPr/>
          <p:nvPr/>
        </p:nvGrpSpPr>
        <p:grpSpPr>
          <a:xfrm>
            <a:off x="248425" y="947625"/>
            <a:ext cx="2380800" cy="1611600"/>
            <a:chOff x="762950" y="1911675"/>
            <a:chExt cx="2380800" cy="1611600"/>
          </a:xfrm>
        </p:grpSpPr>
        <p:sp>
          <p:nvSpPr>
            <p:cNvPr id="130" name="Google Shape;130;p22"/>
            <p:cNvSpPr/>
            <p:nvPr/>
          </p:nvSpPr>
          <p:spPr>
            <a:xfrm>
              <a:off x="762950" y="1911675"/>
              <a:ext cx="2380800" cy="1611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433" y="2161488"/>
              <a:ext cx="1111974" cy="1111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2"/>
            <p:cNvSpPr txBox="1"/>
            <p:nvPr/>
          </p:nvSpPr>
          <p:spPr>
            <a:xfrm>
              <a:off x="2160275" y="2344575"/>
              <a:ext cx="9834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Bitter"/>
                  <a:ea typeface="Bitter"/>
                  <a:cs typeface="Bitter"/>
                  <a:sym typeface="Bitter"/>
                </a:rPr>
                <a:t>Control</a:t>
              </a:r>
              <a:endParaRPr>
                <a:latin typeface="Bitter"/>
                <a:ea typeface="Bitter"/>
                <a:cs typeface="Bitter"/>
                <a:sym typeface="Bit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Bitter"/>
                  <a:ea typeface="Bitter"/>
                  <a:cs typeface="Bitter"/>
                  <a:sym typeface="Bitter"/>
                </a:rPr>
                <a:t>Node</a:t>
              </a:r>
              <a:endParaRPr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sp>
        <p:nvSpPr>
          <p:cNvPr id="133" name="Google Shape;133;p22"/>
          <p:cNvSpPr/>
          <p:nvPr/>
        </p:nvSpPr>
        <p:spPr>
          <a:xfrm>
            <a:off x="6812201" y="322925"/>
            <a:ext cx="1980600" cy="7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7888886" y="351395"/>
            <a:ext cx="1169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Managed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Node 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085788" y="770639"/>
            <a:ext cx="143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domain1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6812201" y="1359735"/>
            <a:ext cx="1980600" cy="7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7888886" y="1388205"/>
            <a:ext cx="1169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Managed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Node 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7085788" y="1807449"/>
            <a:ext cx="143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domain2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6812201" y="2440457"/>
            <a:ext cx="1980600" cy="7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888886" y="2468927"/>
            <a:ext cx="1169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Managed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Node 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085788" y="2888170"/>
            <a:ext cx="143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domain3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142" name="Google Shape;142;p22"/>
          <p:cNvCxnSpPr/>
          <p:nvPr/>
        </p:nvCxnSpPr>
        <p:spPr>
          <a:xfrm flipH="1" rot="10800000">
            <a:off x="2663525" y="705825"/>
            <a:ext cx="4148700" cy="105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/>
          <p:nvPr/>
        </p:nvCxnSpPr>
        <p:spPr>
          <a:xfrm flipH="1" rot="10800000">
            <a:off x="2663525" y="1742325"/>
            <a:ext cx="4148700" cy="2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2663525" y="1764525"/>
            <a:ext cx="4148700" cy="105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2"/>
          <p:cNvSpPr txBox="1"/>
          <p:nvPr/>
        </p:nvSpPr>
        <p:spPr>
          <a:xfrm>
            <a:off x="4520459" y="669136"/>
            <a:ext cx="674100" cy="2146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SSH</a:t>
            </a:r>
            <a:endParaRPr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2257175" y="2633550"/>
            <a:ext cx="1365000" cy="1277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Playbook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48425" y="2633550"/>
            <a:ext cx="1365000" cy="1277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Inventory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6686550" y="1272550"/>
            <a:ext cx="2237400" cy="20622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6686550" y="209525"/>
            <a:ext cx="2237400" cy="992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696275" y="3653675"/>
            <a:ext cx="1433400" cy="1328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1C232"/>
                </a:solidFill>
                <a:latin typeface="Bitter"/>
                <a:ea typeface="Bitter"/>
                <a:cs typeface="Bitter"/>
                <a:sym typeface="Bitter"/>
              </a:rPr>
              <a:t>[groupA]</a:t>
            </a:r>
            <a:endParaRPr>
              <a:solidFill>
                <a:srgbClr val="F1C23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  <a:latin typeface="Bitter"/>
                <a:ea typeface="Bitter"/>
                <a:cs typeface="Bitter"/>
                <a:sym typeface="Bitter"/>
              </a:rPr>
              <a:t>	domain1</a:t>
            </a:r>
            <a:endParaRPr>
              <a:solidFill>
                <a:srgbClr val="F3F3F3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64D79"/>
                </a:solidFill>
                <a:latin typeface="Bitter"/>
                <a:ea typeface="Bitter"/>
                <a:cs typeface="Bitter"/>
                <a:sym typeface="Bitter"/>
              </a:rPr>
              <a:t>[groupB]</a:t>
            </a:r>
            <a:endParaRPr>
              <a:solidFill>
                <a:srgbClr val="A64D79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  <a:latin typeface="Bitter"/>
                <a:ea typeface="Bitter"/>
                <a:cs typeface="Bitter"/>
                <a:sym typeface="Bitter"/>
              </a:rPr>
              <a:t>	domain2</a:t>
            </a:r>
            <a:endParaRPr>
              <a:solidFill>
                <a:srgbClr val="F3F3F3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  <a:latin typeface="Bitter"/>
                <a:ea typeface="Bitter"/>
                <a:cs typeface="Bitter"/>
                <a:sym typeface="Bitter"/>
              </a:rPr>
              <a:t>	domain3</a:t>
            </a:r>
            <a:endParaRPr>
              <a:solidFill>
                <a:srgbClr val="F3F3F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686550" y="3385825"/>
            <a:ext cx="930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A64D79"/>
                </a:solidFill>
                <a:latin typeface="Bitter"/>
                <a:ea typeface="Bitter"/>
                <a:cs typeface="Bitter"/>
                <a:sym typeface="Bitter"/>
              </a:rPr>
              <a:t>[groupB]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5709450" y="74175"/>
            <a:ext cx="977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1C232"/>
                </a:solidFill>
                <a:latin typeface="Bitter"/>
                <a:ea typeface="Bitter"/>
                <a:cs typeface="Bitter"/>
                <a:sym typeface="Bitter"/>
              </a:rPr>
              <a:t>[groupA]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5373522" y="669579"/>
            <a:ext cx="1507200" cy="10245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8" name="Google Shape;158;p23"/>
          <p:cNvSpPr/>
          <p:nvPr/>
        </p:nvSpPr>
        <p:spPr>
          <a:xfrm>
            <a:off x="5373522" y="141423"/>
            <a:ext cx="1507200" cy="4932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9" name="Google Shape;159;p23"/>
          <p:cNvGrpSpPr/>
          <p:nvPr/>
        </p:nvGrpSpPr>
        <p:grpSpPr>
          <a:xfrm>
            <a:off x="1331765" y="578172"/>
            <a:ext cx="1331751" cy="759547"/>
            <a:chOff x="762950" y="1911675"/>
            <a:chExt cx="2509424" cy="1611600"/>
          </a:xfrm>
        </p:grpSpPr>
        <p:sp>
          <p:nvSpPr>
            <p:cNvPr id="160" name="Google Shape;160;p23"/>
            <p:cNvSpPr/>
            <p:nvPr/>
          </p:nvSpPr>
          <p:spPr>
            <a:xfrm>
              <a:off x="762950" y="1911675"/>
              <a:ext cx="2380800" cy="1611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" name="Google Shape;16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433" y="2161488"/>
              <a:ext cx="1111974" cy="1111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 txBox="1"/>
            <p:nvPr/>
          </p:nvSpPr>
          <p:spPr>
            <a:xfrm>
              <a:off x="2160274" y="2344581"/>
              <a:ext cx="11121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latin typeface="Bitter"/>
                  <a:ea typeface="Bitter"/>
                  <a:cs typeface="Bitter"/>
                  <a:sym typeface="Bitter"/>
                </a:rPr>
                <a:t>Control</a:t>
              </a:r>
              <a:endParaRPr sz="800">
                <a:latin typeface="Bitter"/>
                <a:ea typeface="Bitter"/>
                <a:cs typeface="Bitter"/>
                <a:sym typeface="Bit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latin typeface="Bitter"/>
                  <a:ea typeface="Bitter"/>
                  <a:cs typeface="Bitter"/>
                  <a:sym typeface="Bitter"/>
                </a:rPr>
                <a:t>Node</a:t>
              </a:r>
              <a:endParaRPr sz="800"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sp>
        <p:nvSpPr>
          <p:cNvPr id="163" name="Google Shape;163;p23"/>
          <p:cNvSpPr/>
          <p:nvPr/>
        </p:nvSpPr>
        <p:spPr>
          <a:xfrm>
            <a:off x="5458164" y="197765"/>
            <a:ext cx="13341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4" name="Google Shape;164;p23"/>
          <p:cNvSpPr txBox="1"/>
          <p:nvPr/>
        </p:nvSpPr>
        <p:spPr>
          <a:xfrm>
            <a:off x="6183442" y="211910"/>
            <a:ext cx="787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Managed</a:t>
            </a:r>
            <a:endParaRPr sz="8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Node 1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580233" y="369783"/>
            <a:ext cx="965700" cy="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domain1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458164" y="712896"/>
            <a:ext cx="13341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7" name="Google Shape;167;p23"/>
          <p:cNvSpPr txBox="1"/>
          <p:nvPr/>
        </p:nvSpPr>
        <p:spPr>
          <a:xfrm>
            <a:off x="6183442" y="727041"/>
            <a:ext cx="787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Managed</a:t>
            </a:r>
            <a:endParaRPr sz="8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Node 2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580233" y="884914"/>
            <a:ext cx="965700" cy="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domain2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458164" y="1249844"/>
            <a:ext cx="13341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70" name="Google Shape;170;p23"/>
          <p:cNvSpPr txBox="1"/>
          <p:nvPr/>
        </p:nvSpPr>
        <p:spPr>
          <a:xfrm>
            <a:off x="6183442" y="1263990"/>
            <a:ext cx="787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Managed</a:t>
            </a:r>
            <a:endParaRPr sz="8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Node 3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580233" y="1421863"/>
            <a:ext cx="965700" cy="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Bitter"/>
                <a:ea typeface="Bitter"/>
                <a:cs typeface="Bitter"/>
                <a:sym typeface="Bitter"/>
              </a:rPr>
              <a:t>domain3</a:t>
            </a:r>
            <a:endParaRPr sz="800"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172" name="Google Shape;172;p23"/>
          <p:cNvCxnSpPr/>
          <p:nvPr/>
        </p:nvCxnSpPr>
        <p:spPr>
          <a:xfrm flipH="1" rot="10800000">
            <a:off x="2663525" y="388113"/>
            <a:ext cx="2794800" cy="52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/>
          <p:nvPr/>
        </p:nvCxnSpPr>
        <p:spPr>
          <a:xfrm flipH="1" rot="10800000">
            <a:off x="2663525" y="902913"/>
            <a:ext cx="279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2663525" y="914013"/>
            <a:ext cx="2794800" cy="52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 txBox="1"/>
          <p:nvPr/>
        </p:nvSpPr>
        <p:spPr>
          <a:xfrm>
            <a:off x="3914396" y="369777"/>
            <a:ext cx="454200" cy="1066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SSH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2014400" y="1785475"/>
            <a:ext cx="4215600" cy="3233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180875" y="1506775"/>
            <a:ext cx="1209600" cy="91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Inventory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66625" y="2198475"/>
            <a:ext cx="1209600" cy="919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1C232"/>
                </a:solidFill>
                <a:latin typeface="Bitter"/>
                <a:ea typeface="Bitter"/>
                <a:cs typeface="Bitter"/>
                <a:sym typeface="Bitter"/>
              </a:rPr>
              <a:t>[groupA]</a:t>
            </a:r>
            <a:endParaRPr sz="1000">
              <a:solidFill>
                <a:srgbClr val="F1C23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  <a:latin typeface="Bitter"/>
                <a:ea typeface="Bitter"/>
                <a:cs typeface="Bitter"/>
                <a:sym typeface="Bitter"/>
              </a:rPr>
              <a:t>	domain1</a:t>
            </a:r>
            <a:endParaRPr sz="1000">
              <a:solidFill>
                <a:srgbClr val="F3F3F3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64D79"/>
                </a:solidFill>
                <a:latin typeface="Bitter"/>
                <a:ea typeface="Bitter"/>
                <a:cs typeface="Bitter"/>
                <a:sym typeface="Bitter"/>
              </a:rPr>
              <a:t>[groupB]</a:t>
            </a:r>
            <a:endParaRPr sz="1000">
              <a:solidFill>
                <a:srgbClr val="A64D79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  <a:latin typeface="Bitter"/>
                <a:ea typeface="Bitter"/>
                <a:cs typeface="Bitter"/>
                <a:sym typeface="Bitter"/>
              </a:rPr>
              <a:t>	domain2</a:t>
            </a:r>
            <a:endParaRPr sz="1000">
              <a:solidFill>
                <a:srgbClr val="F3F3F3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  <a:latin typeface="Bitter"/>
                <a:ea typeface="Bitter"/>
                <a:cs typeface="Bitter"/>
                <a:sym typeface="Bitter"/>
              </a:rPr>
              <a:t>	domain3</a:t>
            </a:r>
            <a:endParaRPr sz="1000">
              <a:solidFill>
                <a:srgbClr val="F3F3F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946547" y="1506769"/>
            <a:ext cx="627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A64D79"/>
                </a:solidFill>
                <a:latin typeface="Bitter"/>
                <a:ea typeface="Bitter"/>
                <a:cs typeface="Bitter"/>
                <a:sym typeface="Bitter"/>
              </a:rPr>
              <a:t>[groupB]</a:t>
            </a:r>
            <a:endParaRPr sz="800"/>
          </a:p>
        </p:txBody>
      </p:sp>
      <p:sp>
        <p:nvSpPr>
          <p:cNvPr id="180" name="Google Shape;180;p23"/>
          <p:cNvSpPr txBox="1"/>
          <p:nvPr/>
        </p:nvSpPr>
        <p:spPr>
          <a:xfrm>
            <a:off x="4715326" y="74175"/>
            <a:ext cx="658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1C232"/>
                </a:solidFill>
                <a:latin typeface="Bitter"/>
                <a:ea typeface="Bitter"/>
                <a:cs typeface="Bitter"/>
                <a:sym typeface="Bitter"/>
              </a:rPr>
              <a:t>[groupA]</a:t>
            </a:r>
            <a:endParaRPr sz="800"/>
          </a:p>
        </p:txBody>
      </p:sp>
      <p:sp>
        <p:nvSpPr>
          <p:cNvPr id="181" name="Google Shape;181;p23"/>
          <p:cNvSpPr txBox="1"/>
          <p:nvPr/>
        </p:nvSpPr>
        <p:spPr>
          <a:xfrm>
            <a:off x="2326429" y="1694068"/>
            <a:ext cx="1098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Playbook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2155875" y="2031375"/>
            <a:ext cx="3155400" cy="28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hosts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groupB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remote_user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Ensure apache is at the latest version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yum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httpd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latest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Write the apache config file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/srv/httpd.j2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  dest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/etc/httpd.conf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roles</a:t>
            </a:r>
            <a:r>
              <a:rPr b="1"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- </a:t>
            </a: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common</a:t>
            </a:r>
            <a:endParaRPr sz="7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    - deploy</a:t>
            </a:r>
            <a:endParaRPr sz="7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3" name="Google Shape;183;p23"/>
          <p:cNvSpPr txBox="1"/>
          <p:nvPr/>
        </p:nvSpPr>
        <p:spPr>
          <a:xfrm>
            <a:off x="2461854" y="1970968"/>
            <a:ext cx="1098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Play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5409075" y="2245475"/>
            <a:ext cx="735900" cy="75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5" name="Google Shape;185;p23"/>
          <p:cNvSpPr txBox="1"/>
          <p:nvPr/>
        </p:nvSpPr>
        <p:spPr>
          <a:xfrm>
            <a:off x="5533950" y="3036100"/>
            <a:ext cx="560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itter"/>
                <a:ea typeface="Bitter"/>
                <a:cs typeface="Bitter"/>
                <a:sym typeface="Bitter"/>
              </a:rPr>
              <a:t>...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ki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