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sldIdLst>
    <p:sldId id="259" r:id="rId5"/>
    <p:sldId id="424" r:id="rId6"/>
    <p:sldId id="425" r:id="rId7"/>
    <p:sldId id="462" r:id="rId8"/>
    <p:sldId id="444" r:id="rId9"/>
    <p:sldId id="445" r:id="rId10"/>
    <p:sldId id="446" r:id="rId11"/>
    <p:sldId id="440" r:id="rId12"/>
    <p:sldId id="441" r:id="rId13"/>
    <p:sldId id="447" r:id="rId14"/>
    <p:sldId id="448" r:id="rId15"/>
    <p:sldId id="449" r:id="rId16"/>
    <p:sldId id="450" r:id="rId17"/>
    <p:sldId id="442" r:id="rId18"/>
    <p:sldId id="451" r:id="rId19"/>
    <p:sldId id="453" r:id="rId20"/>
    <p:sldId id="454" r:id="rId21"/>
    <p:sldId id="455" r:id="rId22"/>
    <p:sldId id="443" r:id="rId23"/>
    <p:sldId id="458" r:id="rId24"/>
    <p:sldId id="459" r:id="rId25"/>
    <p:sldId id="460" r:id="rId26"/>
    <p:sldId id="461" r:id="rId27"/>
    <p:sldId id="437" r:id="rId28"/>
    <p:sldId id="435" r:id="rId29"/>
    <p:sldId id="436" r:id="rId30"/>
    <p:sldId id="439" r:id="rId31"/>
    <p:sldId id="438" r:id="rId32"/>
    <p:sldId id="456" r:id="rId33"/>
    <p:sldId id="463" r:id="rId34"/>
    <p:sldId id="464" r:id="rId35"/>
    <p:sldId id="457"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EF3BB4-3DBD-4B41-81CD-43C3A4CFA289}" v="1" dt="2025-04-25T14:12:25.9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432416-3D32-4048-B368-B79B677AF071}" type="doc">
      <dgm:prSet loTypeId="urn:microsoft.com/office/officeart/2005/8/layout/process1" loCatId="process" qsTypeId="urn:microsoft.com/office/officeart/2005/8/quickstyle/simple1" qsCatId="simple" csTypeId="urn:microsoft.com/office/officeart/2005/8/colors/accent1_2" csCatId="accent1" phldr="1"/>
      <dgm:spPr/>
    </dgm:pt>
    <dgm:pt modelId="{FF9AD16B-B5D7-48BF-ACB3-7BE9A44DB73B}">
      <dgm:prSet phldrT="[Texte]"/>
      <dgm:spPr/>
      <dgm:t>
        <a:bodyPr/>
        <a:lstStyle/>
        <a:p>
          <a:r>
            <a:rPr lang="fr-FR"/>
            <a:t>mise en place du réseau domestique </a:t>
          </a:r>
        </a:p>
      </dgm:t>
    </dgm:pt>
    <dgm:pt modelId="{09E33837-ED8D-41E6-ADAF-26A65F662AAE}" type="parTrans" cxnId="{07A3CE45-C6B3-4FD7-80EE-BF576BEFB2E0}">
      <dgm:prSet/>
      <dgm:spPr/>
      <dgm:t>
        <a:bodyPr/>
        <a:lstStyle/>
        <a:p>
          <a:endParaRPr lang="fr-FR"/>
        </a:p>
      </dgm:t>
    </dgm:pt>
    <dgm:pt modelId="{8109E884-CB7F-4FC2-86E3-F875573AF39C}" type="sibTrans" cxnId="{07A3CE45-C6B3-4FD7-80EE-BF576BEFB2E0}">
      <dgm:prSet/>
      <dgm:spPr/>
      <dgm:t>
        <a:bodyPr/>
        <a:lstStyle/>
        <a:p>
          <a:endParaRPr lang="fr-FR"/>
        </a:p>
      </dgm:t>
    </dgm:pt>
    <dgm:pt modelId="{FE57E4D6-091D-4172-8CB1-A503C5EF775A}">
      <dgm:prSet phldrT="[Texte]"/>
      <dgm:spPr/>
      <dgm:t>
        <a:bodyPr/>
        <a:lstStyle/>
        <a:p>
          <a:r>
            <a:rPr lang="fr-FR"/>
            <a:t>analyse de ce réseau et attaque sur celui-ci</a:t>
          </a:r>
        </a:p>
      </dgm:t>
    </dgm:pt>
    <dgm:pt modelId="{AD2DFD2A-CECD-4607-85BC-BAF3AAE71B7E}" type="parTrans" cxnId="{9AEF54A4-2ECA-46E8-A51C-D80B3992675D}">
      <dgm:prSet/>
      <dgm:spPr/>
      <dgm:t>
        <a:bodyPr/>
        <a:lstStyle/>
        <a:p>
          <a:endParaRPr lang="fr-FR"/>
        </a:p>
      </dgm:t>
    </dgm:pt>
    <dgm:pt modelId="{F31C9805-F066-4452-966C-DF6EF04284BC}" type="sibTrans" cxnId="{9AEF54A4-2ECA-46E8-A51C-D80B3992675D}">
      <dgm:prSet/>
      <dgm:spPr/>
      <dgm:t>
        <a:bodyPr/>
        <a:lstStyle/>
        <a:p>
          <a:endParaRPr lang="fr-FR"/>
        </a:p>
      </dgm:t>
    </dgm:pt>
    <dgm:pt modelId="{E9A6A1D8-549E-467E-8827-D35B5083458F}">
      <dgm:prSet phldrT="[Texte]"/>
      <dgm:spPr/>
      <dgm:t>
        <a:bodyPr/>
        <a:lstStyle/>
        <a:p>
          <a:r>
            <a:rPr lang="fr-FR"/>
            <a:t> Correctifs à réaliser pour améliorer au moins un peu la sécurité du réseau</a:t>
          </a:r>
        </a:p>
      </dgm:t>
    </dgm:pt>
    <dgm:pt modelId="{DFAD165C-4AB8-42E4-8573-73CB92BEC3F1}" type="parTrans" cxnId="{C7333136-1809-4D5A-8AC6-506306FF80A8}">
      <dgm:prSet/>
      <dgm:spPr/>
      <dgm:t>
        <a:bodyPr/>
        <a:lstStyle/>
        <a:p>
          <a:endParaRPr lang="fr-FR"/>
        </a:p>
      </dgm:t>
    </dgm:pt>
    <dgm:pt modelId="{6FC6F44F-30D6-415F-A353-1B1393B2F71D}" type="sibTrans" cxnId="{C7333136-1809-4D5A-8AC6-506306FF80A8}">
      <dgm:prSet/>
      <dgm:spPr/>
      <dgm:t>
        <a:bodyPr/>
        <a:lstStyle/>
        <a:p>
          <a:endParaRPr lang="fr-FR"/>
        </a:p>
      </dgm:t>
    </dgm:pt>
    <dgm:pt modelId="{EE6C9D50-13E0-4981-A81C-619117E29FEF}" type="pres">
      <dgm:prSet presAssocID="{96432416-3D32-4048-B368-B79B677AF071}" presName="Name0" presStyleCnt="0">
        <dgm:presLayoutVars>
          <dgm:dir/>
          <dgm:resizeHandles val="exact"/>
        </dgm:presLayoutVars>
      </dgm:prSet>
      <dgm:spPr/>
    </dgm:pt>
    <dgm:pt modelId="{0B70FFC3-FEA5-4B7F-99FB-5C9D18E0A34D}" type="pres">
      <dgm:prSet presAssocID="{FF9AD16B-B5D7-48BF-ACB3-7BE9A44DB73B}" presName="node" presStyleLbl="node1" presStyleIdx="0" presStyleCnt="3">
        <dgm:presLayoutVars>
          <dgm:bulletEnabled val="1"/>
        </dgm:presLayoutVars>
      </dgm:prSet>
      <dgm:spPr/>
    </dgm:pt>
    <dgm:pt modelId="{F7C547D4-44E8-4AA3-9AF9-8778BC3E0E89}" type="pres">
      <dgm:prSet presAssocID="{8109E884-CB7F-4FC2-86E3-F875573AF39C}" presName="sibTrans" presStyleLbl="sibTrans2D1" presStyleIdx="0" presStyleCnt="2"/>
      <dgm:spPr/>
    </dgm:pt>
    <dgm:pt modelId="{99D673B0-15DB-455E-B24F-234FAE9F5998}" type="pres">
      <dgm:prSet presAssocID="{8109E884-CB7F-4FC2-86E3-F875573AF39C}" presName="connectorText" presStyleLbl="sibTrans2D1" presStyleIdx="0" presStyleCnt="2"/>
      <dgm:spPr/>
    </dgm:pt>
    <dgm:pt modelId="{AB54A107-25DC-4ADD-A6E1-8399C0497342}" type="pres">
      <dgm:prSet presAssocID="{FE57E4D6-091D-4172-8CB1-A503C5EF775A}" presName="node" presStyleLbl="node1" presStyleIdx="1" presStyleCnt="3">
        <dgm:presLayoutVars>
          <dgm:bulletEnabled val="1"/>
        </dgm:presLayoutVars>
      </dgm:prSet>
      <dgm:spPr/>
    </dgm:pt>
    <dgm:pt modelId="{2E0F3BCC-4784-487F-B711-BE2277BAE2C3}" type="pres">
      <dgm:prSet presAssocID="{F31C9805-F066-4452-966C-DF6EF04284BC}" presName="sibTrans" presStyleLbl="sibTrans2D1" presStyleIdx="1" presStyleCnt="2"/>
      <dgm:spPr/>
    </dgm:pt>
    <dgm:pt modelId="{0012EA4E-4AE6-4A68-8A0F-CFA42DC953E1}" type="pres">
      <dgm:prSet presAssocID="{F31C9805-F066-4452-966C-DF6EF04284BC}" presName="connectorText" presStyleLbl="sibTrans2D1" presStyleIdx="1" presStyleCnt="2"/>
      <dgm:spPr/>
    </dgm:pt>
    <dgm:pt modelId="{8607E062-4344-4706-B1D4-25C981A5F279}" type="pres">
      <dgm:prSet presAssocID="{E9A6A1D8-549E-467E-8827-D35B5083458F}" presName="node" presStyleLbl="node1" presStyleIdx="2" presStyleCnt="3">
        <dgm:presLayoutVars>
          <dgm:bulletEnabled val="1"/>
        </dgm:presLayoutVars>
      </dgm:prSet>
      <dgm:spPr/>
    </dgm:pt>
  </dgm:ptLst>
  <dgm:cxnLst>
    <dgm:cxn modelId="{F4003C0D-A6ED-48CB-8D5F-2B0CD8CFCF4D}" type="presOf" srcId="{96432416-3D32-4048-B368-B79B677AF071}" destId="{EE6C9D50-13E0-4981-A81C-619117E29FEF}" srcOrd="0" destOrd="0" presId="urn:microsoft.com/office/officeart/2005/8/layout/process1"/>
    <dgm:cxn modelId="{C7333136-1809-4D5A-8AC6-506306FF80A8}" srcId="{96432416-3D32-4048-B368-B79B677AF071}" destId="{E9A6A1D8-549E-467E-8827-D35B5083458F}" srcOrd="2" destOrd="0" parTransId="{DFAD165C-4AB8-42E4-8573-73CB92BEC3F1}" sibTransId="{6FC6F44F-30D6-415F-A353-1B1393B2F71D}"/>
    <dgm:cxn modelId="{44C61740-CE60-44F3-A567-B069FB6240F6}" type="presOf" srcId="{F31C9805-F066-4452-966C-DF6EF04284BC}" destId="{2E0F3BCC-4784-487F-B711-BE2277BAE2C3}" srcOrd="0" destOrd="0" presId="urn:microsoft.com/office/officeart/2005/8/layout/process1"/>
    <dgm:cxn modelId="{6B06135F-FBA8-405A-B355-F1FD2703F7B6}" type="presOf" srcId="{8109E884-CB7F-4FC2-86E3-F875573AF39C}" destId="{F7C547D4-44E8-4AA3-9AF9-8778BC3E0E89}" srcOrd="0" destOrd="0" presId="urn:microsoft.com/office/officeart/2005/8/layout/process1"/>
    <dgm:cxn modelId="{07A3CE45-C6B3-4FD7-80EE-BF576BEFB2E0}" srcId="{96432416-3D32-4048-B368-B79B677AF071}" destId="{FF9AD16B-B5D7-48BF-ACB3-7BE9A44DB73B}" srcOrd="0" destOrd="0" parTransId="{09E33837-ED8D-41E6-ADAF-26A65F662AAE}" sibTransId="{8109E884-CB7F-4FC2-86E3-F875573AF39C}"/>
    <dgm:cxn modelId="{D5F8064C-6D55-411A-A9AB-E9077D28DD2A}" type="presOf" srcId="{E9A6A1D8-549E-467E-8827-D35B5083458F}" destId="{8607E062-4344-4706-B1D4-25C981A5F279}" srcOrd="0" destOrd="0" presId="urn:microsoft.com/office/officeart/2005/8/layout/process1"/>
    <dgm:cxn modelId="{215C6582-05D5-46CC-A640-A54C4CE3EDF7}" type="presOf" srcId="{F31C9805-F066-4452-966C-DF6EF04284BC}" destId="{0012EA4E-4AE6-4A68-8A0F-CFA42DC953E1}" srcOrd="1" destOrd="0" presId="urn:microsoft.com/office/officeart/2005/8/layout/process1"/>
    <dgm:cxn modelId="{DC5F5882-5633-4C05-9FE3-61BE32896322}" type="presOf" srcId="{8109E884-CB7F-4FC2-86E3-F875573AF39C}" destId="{99D673B0-15DB-455E-B24F-234FAE9F5998}" srcOrd="1" destOrd="0" presId="urn:microsoft.com/office/officeart/2005/8/layout/process1"/>
    <dgm:cxn modelId="{9AEF54A4-2ECA-46E8-A51C-D80B3992675D}" srcId="{96432416-3D32-4048-B368-B79B677AF071}" destId="{FE57E4D6-091D-4172-8CB1-A503C5EF775A}" srcOrd="1" destOrd="0" parTransId="{AD2DFD2A-CECD-4607-85BC-BAF3AAE71B7E}" sibTransId="{F31C9805-F066-4452-966C-DF6EF04284BC}"/>
    <dgm:cxn modelId="{BA93DBC1-7EBB-4299-BF29-6A468909688E}" type="presOf" srcId="{FF9AD16B-B5D7-48BF-ACB3-7BE9A44DB73B}" destId="{0B70FFC3-FEA5-4B7F-99FB-5C9D18E0A34D}" srcOrd="0" destOrd="0" presId="urn:microsoft.com/office/officeart/2005/8/layout/process1"/>
    <dgm:cxn modelId="{A2062FEE-54E4-484C-A2C3-C7EF7948A14B}" type="presOf" srcId="{FE57E4D6-091D-4172-8CB1-A503C5EF775A}" destId="{AB54A107-25DC-4ADD-A6E1-8399C0497342}" srcOrd="0" destOrd="0" presId="urn:microsoft.com/office/officeart/2005/8/layout/process1"/>
    <dgm:cxn modelId="{60A0A859-1B32-4347-9983-155B1DC2B7C1}" type="presParOf" srcId="{EE6C9D50-13E0-4981-A81C-619117E29FEF}" destId="{0B70FFC3-FEA5-4B7F-99FB-5C9D18E0A34D}" srcOrd="0" destOrd="0" presId="urn:microsoft.com/office/officeart/2005/8/layout/process1"/>
    <dgm:cxn modelId="{8F07D957-CE2A-4A8A-A15B-49993B2A5AA5}" type="presParOf" srcId="{EE6C9D50-13E0-4981-A81C-619117E29FEF}" destId="{F7C547D4-44E8-4AA3-9AF9-8778BC3E0E89}" srcOrd="1" destOrd="0" presId="urn:microsoft.com/office/officeart/2005/8/layout/process1"/>
    <dgm:cxn modelId="{4885982C-6E3A-435F-A6B9-E836E46BC4CE}" type="presParOf" srcId="{F7C547D4-44E8-4AA3-9AF9-8778BC3E0E89}" destId="{99D673B0-15DB-455E-B24F-234FAE9F5998}" srcOrd="0" destOrd="0" presId="urn:microsoft.com/office/officeart/2005/8/layout/process1"/>
    <dgm:cxn modelId="{97B0BA85-D7ED-4732-B1B4-0E496DD69549}" type="presParOf" srcId="{EE6C9D50-13E0-4981-A81C-619117E29FEF}" destId="{AB54A107-25DC-4ADD-A6E1-8399C0497342}" srcOrd="2" destOrd="0" presId="urn:microsoft.com/office/officeart/2005/8/layout/process1"/>
    <dgm:cxn modelId="{8C218CB9-3CC5-4AA5-BF89-71EC41CE29D9}" type="presParOf" srcId="{EE6C9D50-13E0-4981-A81C-619117E29FEF}" destId="{2E0F3BCC-4784-487F-B711-BE2277BAE2C3}" srcOrd="3" destOrd="0" presId="urn:microsoft.com/office/officeart/2005/8/layout/process1"/>
    <dgm:cxn modelId="{F4359066-3B38-4CC3-BA40-4781FD3B5459}" type="presParOf" srcId="{2E0F3BCC-4784-487F-B711-BE2277BAE2C3}" destId="{0012EA4E-4AE6-4A68-8A0F-CFA42DC953E1}" srcOrd="0" destOrd="0" presId="urn:microsoft.com/office/officeart/2005/8/layout/process1"/>
    <dgm:cxn modelId="{00B4D3CA-EC1E-49A7-B748-24F6C2EA4BCA}" type="presParOf" srcId="{EE6C9D50-13E0-4981-A81C-619117E29FEF}" destId="{8607E062-4344-4706-B1D4-25C981A5F27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0FFC3-FEA5-4B7F-99FB-5C9D18E0A34D}">
      <dsp:nvSpPr>
        <dsp:cNvPr id="0" name=""/>
        <dsp:cNvSpPr/>
      </dsp:nvSpPr>
      <dsp:spPr>
        <a:xfrm>
          <a:off x="9491" y="503447"/>
          <a:ext cx="2836863" cy="17021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mise en place du réseau domestique </a:t>
          </a:r>
        </a:p>
      </dsp:txBody>
      <dsp:txXfrm>
        <a:off x="59344" y="553300"/>
        <a:ext cx="2737157" cy="1602412"/>
      </dsp:txXfrm>
    </dsp:sp>
    <dsp:sp modelId="{F7C547D4-44E8-4AA3-9AF9-8778BC3E0E89}">
      <dsp:nvSpPr>
        <dsp:cNvPr id="0" name=""/>
        <dsp:cNvSpPr/>
      </dsp:nvSpPr>
      <dsp:spPr>
        <a:xfrm>
          <a:off x="3130041" y="1002735"/>
          <a:ext cx="601415" cy="7035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a:off x="3130041" y="1143443"/>
        <a:ext cx="420991" cy="422126"/>
      </dsp:txXfrm>
    </dsp:sp>
    <dsp:sp modelId="{AB54A107-25DC-4ADD-A6E1-8399C0497342}">
      <dsp:nvSpPr>
        <dsp:cNvPr id="0" name=""/>
        <dsp:cNvSpPr/>
      </dsp:nvSpPr>
      <dsp:spPr>
        <a:xfrm>
          <a:off x="3981100" y="503447"/>
          <a:ext cx="2836863" cy="17021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analyse de ce réseau et attaque sur celui-ci</a:t>
          </a:r>
        </a:p>
      </dsp:txBody>
      <dsp:txXfrm>
        <a:off x="4030953" y="553300"/>
        <a:ext cx="2737157" cy="1602412"/>
      </dsp:txXfrm>
    </dsp:sp>
    <dsp:sp modelId="{2E0F3BCC-4784-487F-B711-BE2277BAE2C3}">
      <dsp:nvSpPr>
        <dsp:cNvPr id="0" name=""/>
        <dsp:cNvSpPr/>
      </dsp:nvSpPr>
      <dsp:spPr>
        <a:xfrm>
          <a:off x="7101650" y="1002735"/>
          <a:ext cx="601415" cy="7035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fr-FR" sz="1800" kern="1200"/>
        </a:p>
      </dsp:txBody>
      <dsp:txXfrm>
        <a:off x="7101650" y="1143443"/>
        <a:ext cx="420991" cy="422126"/>
      </dsp:txXfrm>
    </dsp:sp>
    <dsp:sp modelId="{8607E062-4344-4706-B1D4-25C981A5F279}">
      <dsp:nvSpPr>
        <dsp:cNvPr id="0" name=""/>
        <dsp:cNvSpPr/>
      </dsp:nvSpPr>
      <dsp:spPr>
        <a:xfrm>
          <a:off x="7952709" y="503447"/>
          <a:ext cx="2836863" cy="170211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 Correctifs à réaliser pour améliorer au moins un peu la sécurité du réseau</a:t>
          </a:r>
        </a:p>
      </dsp:txBody>
      <dsp:txXfrm>
        <a:off x="8002562" y="553300"/>
        <a:ext cx="2737157" cy="160241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91F2-1417-4C0F-AC13-FDC0B7793134}" type="datetimeFigureOut">
              <a:rPr lang="fr-FR" smtClean="0"/>
              <a:t>25/04/2025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A92F4-21A5-4C7E-A0BC-8EC2DE00E516}" type="slidenum">
              <a:rPr lang="fr-FR" smtClean="0"/>
              <a:t>‹N°›</a:t>
            </a:fld>
            <a:endParaRPr lang="fr-FR"/>
          </a:p>
        </p:txBody>
      </p:sp>
    </p:spTree>
    <p:extLst>
      <p:ext uri="{BB962C8B-B14F-4D97-AF65-F5344CB8AC3E}">
        <p14:creationId xmlns:p14="http://schemas.microsoft.com/office/powerpoint/2010/main" val="67042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Communication malveillante avec la « vraie » clé WPA</a:t>
            </a: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10</a:t>
            </a:fld>
            <a:endParaRPr lang="fr-FR"/>
          </a:p>
        </p:txBody>
      </p:sp>
    </p:spTree>
    <p:extLst>
      <p:ext uri="{BB962C8B-B14F-4D97-AF65-F5344CB8AC3E}">
        <p14:creationId xmlns:p14="http://schemas.microsoft.com/office/powerpoint/2010/main" val="95581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err="1"/>
              <a:t>Modele</a:t>
            </a:r>
            <a:r>
              <a:rPr lang="fr-FR"/>
              <a:t> </a:t>
            </a:r>
            <a:r>
              <a:rPr lang="fr-FR" err="1"/>
              <a:t>publish</a:t>
            </a:r>
            <a:r>
              <a:rPr lang="fr-FR"/>
              <a:t> </a:t>
            </a:r>
            <a:r>
              <a:rPr lang="fr-FR" err="1"/>
              <a:t>subscribe</a:t>
            </a:r>
            <a:endParaRPr lang="fr-F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20</a:t>
            </a:fld>
            <a:endParaRPr lang="fr-FR"/>
          </a:p>
        </p:txBody>
      </p:sp>
    </p:spTree>
    <p:extLst>
      <p:ext uri="{BB962C8B-B14F-4D97-AF65-F5344CB8AC3E}">
        <p14:creationId xmlns:p14="http://schemas.microsoft.com/office/powerpoint/2010/main" val="2839622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spcAft>
                <a:spcPts val="800"/>
              </a:spcAft>
              <a:buFont typeface="+mj-lt"/>
              <a:buAutoNum type="arabicPeriod"/>
              <a:tabLst>
                <a:tab pos="457200" algn="l"/>
              </a:tabLst>
            </a:pPr>
            <a:r>
              <a:rPr lang="fr-FR" sz="1800" b="1" kern="100" dirty="0">
                <a:effectLst/>
                <a:latin typeface="Aptos" panose="020B0004020202020204" pitchFamily="34" charset="0"/>
                <a:ea typeface="DengXian" panose="02010600030101010101" pitchFamily="2" charset="-122"/>
                <a:cs typeface="Times New Roman" panose="02020603050405020304" pitchFamily="18" charset="0"/>
              </a:rPr>
              <a:t>Protocole pour dispositifs contraints</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 </a:t>
            </a:r>
            <a:r>
              <a:rPr lang="fr-FR" sz="1800" kern="100" dirty="0" err="1">
                <a:effectLst/>
                <a:latin typeface="Aptos" panose="020B0004020202020204" pitchFamily="34" charset="0"/>
                <a:ea typeface="DengXian" panose="02010600030101010101" pitchFamily="2" charset="-122"/>
                <a:cs typeface="Times New Roman" panose="02020603050405020304" pitchFamily="18" charset="0"/>
              </a:rPr>
              <a:t>CoAP</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est conçu pour fonctionner avec des dispositifs ayant des ressources limitées, tels que des capteurs ou des actionneurs, qui ont peu de mémoire, de puissance de calcul et de bande passante.</a:t>
            </a:r>
          </a:p>
          <a:p>
            <a:pPr marL="342900" lvl="0" indent="-342900">
              <a:lnSpc>
                <a:spcPct val="115000"/>
              </a:lnSpc>
              <a:spcAft>
                <a:spcPts val="800"/>
              </a:spcAft>
              <a:buFont typeface="+mj-lt"/>
              <a:buAutoNum type="arabicPeriod"/>
              <a:tabLst>
                <a:tab pos="457200" algn="l"/>
              </a:tabLst>
            </a:pPr>
            <a:r>
              <a:rPr lang="fr-FR" sz="1800" b="1" kern="100" dirty="0">
                <a:effectLst/>
                <a:latin typeface="Aptos" panose="020B0004020202020204" pitchFamily="34" charset="0"/>
                <a:ea typeface="DengXian" panose="02010600030101010101" pitchFamily="2" charset="-122"/>
                <a:cs typeface="Times New Roman" panose="02020603050405020304" pitchFamily="18" charset="0"/>
              </a:rPr>
              <a:t>Basé sur UDP</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 Contrairement à HTTP qui utilise TCP, </a:t>
            </a:r>
            <a:r>
              <a:rPr lang="fr-FR" sz="1800" kern="100" dirty="0" err="1">
                <a:effectLst/>
                <a:latin typeface="Aptos" panose="020B0004020202020204" pitchFamily="34" charset="0"/>
                <a:ea typeface="DengXian" panose="02010600030101010101" pitchFamily="2" charset="-122"/>
                <a:cs typeface="Times New Roman" panose="02020603050405020304" pitchFamily="18" charset="0"/>
              </a:rPr>
              <a:t>CoAP</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utilise le protocole UDP pour le transport de données. Cela permet une communication plus légère et plus rapide, adaptée aux réseaux contraints.</a:t>
            </a:r>
          </a:p>
          <a:p>
            <a:pPr marL="342900" lvl="0" indent="-342900">
              <a:lnSpc>
                <a:spcPct val="115000"/>
              </a:lnSpc>
              <a:spcAft>
                <a:spcPts val="800"/>
              </a:spcAft>
              <a:buFont typeface="+mj-lt"/>
              <a:buAutoNum type="arabicPeriod"/>
              <a:tabLst>
                <a:tab pos="457200" algn="l"/>
              </a:tabLst>
            </a:pPr>
            <a:r>
              <a:rPr lang="fr-FR" sz="1800" b="1" kern="100" dirty="0">
                <a:effectLst/>
                <a:latin typeface="Aptos" panose="020B0004020202020204" pitchFamily="34" charset="0"/>
                <a:ea typeface="DengXian" panose="02010600030101010101" pitchFamily="2" charset="-122"/>
                <a:cs typeface="Times New Roman" panose="02020603050405020304" pitchFamily="18" charset="0"/>
              </a:rPr>
              <a:t>Modèle client-serveur</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 </a:t>
            </a:r>
            <a:r>
              <a:rPr lang="fr-FR" sz="1800" kern="100" dirty="0" err="1">
                <a:effectLst/>
                <a:latin typeface="Aptos" panose="020B0004020202020204" pitchFamily="34" charset="0"/>
                <a:ea typeface="DengXian" panose="02010600030101010101" pitchFamily="2" charset="-122"/>
                <a:cs typeface="Times New Roman" panose="02020603050405020304" pitchFamily="18" charset="0"/>
              </a:rPr>
              <a:t>CoAP</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fonctionne selon un modèle client-serveur, où les clients envoient des requêtes aux serveurs qui répondent, similaire à HTTP. Le protocole est d’ailleurs compatible avec http puisqu’il supporte les méthodes comme GET, POST, PUT et DELETE</a:t>
            </a:r>
          </a:p>
          <a:p>
            <a:pPr marL="342900" lvl="0" indent="-342900">
              <a:lnSpc>
                <a:spcPct val="115000"/>
              </a:lnSpc>
              <a:spcAft>
                <a:spcPts val="800"/>
              </a:spcAft>
              <a:buFont typeface="+mj-lt"/>
              <a:buAutoNum type="arabicPeriod"/>
              <a:tabLst>
                <a:tab pos="457200" algn="l"/>
              </a:tabLst>
            </a:pPr>
            <a:r>
              <a:rPr lang="fr-FR" sz="1800" b="1" kern="100" dirty="0">
                <a:effectLst/>
                <a:latin typeface="Aptos" panose="020B0004020202020204" pitchFamily="34" charset="0"/>
                <a:ea typeface="DengXian" panose="02010600030101010101" pitchFamily="2" charset="-122"/>
                <a:cs typeface="Times New Roman" panose="02020603050405020304" pitchFamily="18" charset="0"/>
              </a:rPr>
              <a:t>Sécurité</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 </a:t>
            </a:r>
            <a:r>
              <a:rPr lang="fr-FR" sz="1800" kern="100" dirty="0" err="1">
                <a:effectLst/>
                <a:latin typeface="Aptos" panose="020B0004020202020204" pitchFamily="34" charset="0"/>
                <a:ea typeface="DengXian" panose="02010600030101010101" pitchFamily="2" charset="-122"/>
                <a:cs typeface="Times New Roman" panose="02020603050405020304" pitchFamily="18" charset="0"/>
              </a:rPr>
              <a:t>CoAP</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utilise </a:t>
            </a:r>
            <a:r>
              <a:rPr lang="fr-FR" sz="1800" kern="100" dirty="0" err="1">
                <a:effectLst/>
                <a:latin typeface="Aptos" panose="020B0004020202020204" pitchFamily="34" charset="0"/>
                <a:ea typeface="DengXian" panose="02010600030101010101" pitchFamily="2" charset="-122"/>
                <a:cs typeface="Times New Roman" panose="02020603050405020304" pitchFamily="18" charset="0"/>
              </a:rPr>
              <a:t>Datagram</a:t>
            </a:r>
            <a:r>
              <a:rPr lang="fr-FR" sz="1800" kern="100" dirty="0">
                <a:effectLst/>
                <a:latin typeface="Aptos" panose="020B0004020202020204" pitchFamily="34" charset="0"/>
                <a:ea typeface="DengXian" panose="02010600030101010101" pitchFamily="2" charset="-122"/>
                <a:cs typeface="Times New Roman" panose="02020603050405020304" pitchFamily="18" charset="0"/>
              </a:rPr>
              <a:t> TLS (DTLS) pour sécuriser les communications, ce qui est l'équivalent de TLS pour UDP.</a:t>
            </a: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25</a:t>
            </a:fld>
            <a:endParaRPr lang="fr-FR"/>
          </a:p>
        </p:txBody>
      </p:sp>
    </p:spTree>
    <p:extLst>
      <p:ext uri="{BB962C8B-B14F-4D97-AF65-F5344CB8AC3E}">
        <p14:creationId xmlns:p14="http://schemas.microsoft.com/office/powerpoint/2010/main" val="2580553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Communication en clair lorsqu’il est mal configuré:</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fr-FR" sz="1200" kern="100">
                <a:effectLst/>
                <a:latin typeface="Aptos" panose="020B0004020202020204" pitchFamily="34" charset="0"/>
                <a:ea typeface="DengXian" panose="02010600030101010101" pitchFamily="2" charset="-122"/>
                <a:cs typeface="Times New Roman" panose="02020603050405020304" pitchFamily="18" charset="0"/>
              </a:rPr>
              <a:t>En effet, les communications ne sont pas chiffrées par défaut. Cela signifie que les données échangées entre les dispositifs peuvent être interceptées par des tiers malveillants. Imaginez cela comme une conversation dans un lieu public où n'importe qui peut écouter ce que vous dites.</a:t>
            </a:r>
          </a:p>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Structure des messages :</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fr-FR" sz="1200" kern="100">
                <a:effectLst/>
                <a:latin typeface="Aptos" panose="020B0004020202020204" pitchFamily="34" charset="0"/>
                <a:ea typeface="DengXian" panose="02010600030101010101" pitchFamily="2" charset="-122"/>
                <a:cs typeface="Times New Roman" panose="02020603050405020304" pitchFamily="18" charset="0"/>
              </a:rPr>
              <a:t>La structure des messages </a:t>
            </a:r>
            <a:r>
              <a:rPr lang="fr-FR" sz="1200" kern="100" err="1">
                <a:effectLst/>
                <a:latin typeface="Aptos" panose="020B0004020202020204" pitchFamily="34" charset="0"/>
                <a:ea typeface="DengXian" panose="02010600030101010101" pitchFamily="2" charset="-122"/>
                <a:cs typeface="Times New Roman" panose="02020603050405020304" pitchFamily="18" charset="0"/>
              </a:rPr>
              <a:t>CoAP</a:t>
            </a:r>
            <a:r>
              <a:rPr lang="fr-FR" sz="1200" kern="100">
                <a:effectLst/>
                <a:latin typeface="Aptos" panose="020B0004020202020204" pitchFamily="34" charset="0"/>
                <a:ea typeface="DengXian" panose="02010600030101010101" pitchFamily="2" charset="-122"/>
                <a:cs typeface="Times New Roman" panose="02020603050405020304" pitchFamily="18" charset="0"/>
              </a:rPr>
              <a:t> est bien définie, ce qui peut être un avantage pour les développeurs, mais aussi un inconvénient pour la sécurité. Si un attaquant comprend cette structure, il peut facilement manipuler ou falsifier les messages échangés.</a:t>
            </a:r>
          </a:p>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Méthodes d'accès :</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a:buNone/>
            </a:pPr>
            <a:r>
              <a:rPr lang="fr-FR" sz="1200" err="1">
                <a:effectLst/>
                <a:latin typeface="Aptos" panose="020B0004020202020204" pitchFamily="34" charset="0"/>
                <a:ea typeface="DengXian" panose="02010600030101010101" pitchFamily="2" charset="-122"/>
                <a:cs typeface="Times New Roman" panose="02020603050405020304" pitchFamily="18" charset="0"/>
              </a:rPr>
              <a:t>CoAP</a:t>
            </a:r>
            <a:r>
              <a:rPr lang="fr-FR" sz="1200">
                <a:effectLst/>
                <a:latin typeface="Aptos" panose="020B0004020202020204" pitchFamily="34" charset="0"/>
                <a:ea typeface="DengXian" panose="02010600030101010101" pitchFamily="2" charset="-122"/>
                <a:cs typeface="Times New Roman" panose="02020603050405020304" pitchFamily="18" charset="0"/>
              </a:rPr>
              <a:t> utilise des méthodes comme PUT pour modifier les données sur un serveur. Si ces méthodes ne sont pas correctement sécurisées, un attaquant peut non seulement consulter les données SLIDE SUIVANTE</a:t>
            </a:r>
            <a:endParaRPr lang="fr-F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26</a:t>
            </a:fld>
            <a:endParaRPr lang="fr-FR"/>
          </a:p>
        </p:txBody>
      </p:sp>
    </p:spTree>
    <p:extLst>
      <p:ext uri="{BB962C8B-B14F-4D97-AF65-F5344CB8AC3E}">
        <p14:creationId xmlns:p14="http://schemas.microsoft.com/office/powerpoint/2010/main" val="2744599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sz="1200" kern="100">
                <a:effectLst/>
                <a:latin typeface="Aptos" panose="020B0004020202020204" pitchFamily="34" charset="0"/>
                <a:ea typeface="DengXian" panose="02010600030101010101" pitchFamily="2" charset="-122"/>
                <a:cs typeface="Times New Roman" panose="02020603050405020304" pitchFamily="18" charset="0"/>
              </a:rPr>
              <a:t>mais aussi les modifier ou même prendre le contrôle du serveur via un reverse </a:t>
            </a:r>
            <a:r>
              <a:rPr lang="fr-FR" sz="1200" kern="100" err="1">
                <a:effectLst/>
                <a:latin typeface="Aptos" panose="020B0004020202020204" pitchFamily="34" charset="0"/>
                <a:ea typeface="DengXian" panose="02010600030101010101" pitchFamily="2" charset="-122"/>
                <a:cs typeface="Times New Roman" panose="02020603050405020304" pitchFamily="18" charset="0"/>
              </a:rPr>
              <a:t>shell</a:t>
            </a:r>
            <a:r>
              <a:rPr lang="fr-FR" sz="1200" kern="100">
                <a:effectLst/>
                <a:latin typeface="Aptos" panose="020B0004020202020204" pitchFamily="34" charset="0"/>
                <a:ea typeface="DengXian" panose="02010600030101010101" pitchFamily="2" charset="-122"/>
                <a:cs typeface="Times New Roman" panose="02020603050405020304" pitchFamily="18" charset="0"/>
              </a:rPr>
              <a:t>. Cela peut avoir des conséquences graves, comme la perte de contrôle de vos appareils connectés.</a:t>
            </a:r>
          </a:p>
          <a:p>
            <a:endParaRPr lang="fr-F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27</a:t>
            </a:fld>
            <a:endParaRPr lang="fr-FR"/>
          </a:p>
        </p:txBody>
      </p:sp>
    </p:spTree>
    <p:extLst>
      <p:ext uri="{BB962C8B-B14F-4D97-AF65-F5344CB8AC3E}">
        <p14:creationId xmlns:p14="http://schemas.microsoft.com/office/powerpoint/2010/main" val="362921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Authentification :</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fr-FR" sz="1200" kern="100">
                <a:effectLst/>
                <a:latin typeface="Aptos" panose="020B0004020202020204" pitchFamily="34" charset="0"/>
                <a:ea typeface="DengXian" panose="02010600030101010101" pitchFamily="2" charset="-122"/>
                <a:cs typeface="Times New Roman" panose="02020603050405020304" pitchFamily="18" charset="0"/>
              </a:rPr>
              <a:t>La première étape consiste à ajouter une couche d'authentification. Cela signifie que seuls les utilisateurs autorisés peuvent accéder aux données et aux fonctionnalités du réseau. C'est comme avoir une serrure sur votre porte pour empêcher les intrus d'entrer.</a:t>
            </a:r>
          </a:p>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Suppression des méthodes inutiles :</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fr-FR" sz="1200" kern="100">
                <a:effectLst/>
                <a:latin typeface="Aptos" panose="020B0004020202020204" pitchFamily="34" charset="0"/>
                <a:ea typeface="DengXian" panose="02010600030101010101" pitchFamily="2" charset="-122"/>
                <a:cs typeface="Times New Roman" panose="02020603050405020304" pitchFamily="18" charset="0"/>
              </a:rPr>
              <a:t>Désactiver les méthodes qui ne sont pas nécessaires au fonctionnement de votre réseau. Moins il y a de portes d'entrée possibles, moins il y a de risques qu'un attaquant trouve une faille.</a:t>
            </a:r>
          </a:p>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Vérification des données :</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fr-FR" sz="1200" kern="100">
                <a:effectLst/>
                <a:latin typeface="Aptos" panose="020B0004020202020204" pitchFamily="34" charset="0"/>
                <a:ea typeface="DengXian" panose="02010600030101010101" pitchFamily="2" charset="-122"/>
                <a:cs typeface="Times New Roman" panose="02020603050405020304" pitchFamily="18" charset="0"/>
              </a:rPr>
              <a:t>Implémenter des mécanismes de vérification pour s'assurer que les données reçues sont valides et sécurisées. Cela permet de détecter et de bloquer les tentatives de manipulation des données.</a:t>
            </a:r>
          </a:p>
          <a:p>
            <a:pPr marL="342900" lvl="0" indent="-342900">
              <a:lnSpc>
                <a:spcPct val="115000"/>
              </a:lnSpc>
              <a:spcAft>
                <a:spcPts val="800"/>
              </a:spcAft>
              <a:buFont typeface="+mj-lt"/>
              <a:buAutoNum type="arabicPeriod"/>
              <a:tabLst>
                <a:tab pos="457200" algn="l"/>
              </a:tabLst>
            </a:pPr>
            <a:r>
              <a:rPr lang="fr-FR" sz="1200" b="1" kern="100">
                <a:effectLst/>
                <a:latin typeface="Aptos" panose="020B0004020202020204" pitchFamily="34" charset="0"/>
                <a:ea typeface="DengXian" panose="02010600030101010101" pitchFamily="2" charset="-122"/>
                <a:cs typeface="Times New Roman" panose="02020603050405020304" pitchFamily="18" charset="0"/>
              </a:rPr>
              <a:t>Chiffrement avec DTLS :</a:t>
            </a:r>
            <a:endParaRPr lang="fr-FR" sz="1200" kern="100">
              <a:effectLst/>
              <a:latin typeface="Aptos" panose="020B0004020202020204" pitchFamily="34" charset="0"/>
              <a:ea typeface="DengXian" panose="02010600030101010101" pitchFamily="2" charset="-122"/>
              <a:cs typeface="Times New Roman" panose="02020603050405020304" pitchFamily="18" charset="0"/>
            </a:endParaRPr>
          </a:p>
          <a:p>
            <a:pPr marL="742950" lvl="1" indent="-285750">
              <a:lnSpc>
                <a:spcPct val="115000"/>
              </a:lnSpc>
              <a:spcAft>
                <a:spcPts val="800"/>
              </a:spcAft>
              <a:buSzPts val="1000"/>
              <a:buFont typeface="Symbol" panose="05050102010706020507" pitchFamily="18" charset="2"/>
              <a:buChar char=""/>
              <a:tabLst>
                <a:tab pos="914400" algn="l"/>
              </a:tabLst>
            </a:pPr>
            <a:r>
              <a:rPr lang="fr-FR" sz="1200" kern="100">
                <a:effectLst/>
                <a:latin typeface="Aptos" panose="020B0004020202020204" pitchFamily="34" charset="0"/>
                <a:ea typeface="DengXian" panose="02010600030101010101" pitchFamily="2" charset="-122"/>
                <a:cs typeface="Times New Roman" panose="02020603050405020304" pitchFamily="18" charset="0"/>
              </a:rPr>
              <a:t>Enfin, utiliser DTLS, ou </a:t>
            </a:r>
            <a:r>
              <a:rPr lang="fr-FR" sz="1200" kern="100" err="1">
                <a:effectLst/>
                <a:latin typeface="Aptos" panose="020B0004020202020204" pitchFamily="34" charset="0"/>
                <a:ea typeface="DengXian" panose="02010600030101010101" pitchFamily="2" charset="-122"/>
                <a:cs typeface="Times New Roman" panose="02020603050405020304" pitchFamily="18" charset="0"/>
              </a:rPr>
              <a:t>Datagram</a:t>
            </a:r>
            <a:r>
              <a:rPr lang="fr-FR" sz="1200" kern="100">
                <a:effectLst/>
                <a:latin typeface="Aptos" panose="020B0004020202020204" pitchFamily="34" charset="0"/>
                <a:ea typeface="DengXian" panose="02010600030101010101" pitchFamily="2" charset="-122"/>
                <a:cs typeface="Times New Roman" panose="02020603050405020304" pitchFamily="18" charset="0"/>
              </a:rPr>
              <a:t> Transport Layer Security, pour chiffrer les communications. Le chiffrement rend les données illisibles pour quiconque les intercepte, assurant ainsi la confidentialité des informations échangées.</a:t>
            </a:r>
          </a:p>
          <a:p>
            <a:endParaRPr lang="fr-F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28</a:t>
            </a:fld>
            <a:endParaRPr lang="fr-FR"/>
          </a:p>
        </p:txBody>
      </p:sp>
    </p:spTree>
    <p:extLst>
      <p:ext uri="{BB962C8B-B14F-4D97-AF65-F5344CB8AC3E}">
        <p14:creationId xmlns:p14="http://schemas.microsoft.com/office/powerpoint/2010/main" val="3968893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15000"/>
              </a:lnSpc>
              <a:spcAft>
                <a:spcPts val="800"/>
              </a:spcAft>
              <a:buNone/>
            </a:pPr>
            <a:r>
              <a:rPr lang="fr-FR" sz="1800" b="1" kern="100">
                <a:effectLst/>
                <a:latin typeface="Aptos" panose="020B0004020202020204" pitchFamily="34" charset="0"/>
                <a:ea typeface="DengXian" panose="02010600030101010101" pitchFamily="2" charset="-122"/>
                <a:cs typeface="Times New Roman" panose="02020603050405020304" pitchFamily="18" charset="0"/>
              </a:rPr>
              <a:t>Résumé des Points Clés</a:t>
            </a:r>
            <a:endParaRPr lang="fr-FR" sz="1800" kern="10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buNone/>
            </a:pPr>
            <a:r>
              <a:rPr lang="fr-FR" sz="1800" kern="100">
                <a:effectLst/>
                <a:latin typeface="Aptos" panose="020B0004020202020204" pitchFamily="34" charset="0"/>
                <a:ea typeface="DengXian" panose="02010600030101010101" pitchFamily="2" charset="-122"/>
                <a:cs typeface="Times New Roman" panose="02020603050405020304" pitchFamily="18" charset="0"/>
              </a:rPr>
              <a:t>Pour conclure, notre projet a mis en lumière les vulnérabilités courantes dans les infrastructures IoT domestiques, en se concentrant sur les protocoles </a:t>
            </a:r>
            <a:r>
              <a:rPr lang="fr-FR" sz="1800" kern="100" err="1">
                <a:effectLst/>
                <a:latin typeface="Aptos" panose="020B0004020202020204" pitchFamily="34" charset="0"/>
                <a:ea typeface="DengXian" panose="02010600030101010101" pitchFamily="2" charset="-122"/>
                <a:cs typeface="Times New Roman" panose="02020603050405020304" pitchFamily="18" charset="0"/>
              </a:rPr>
              <a:t>WiFi</a:t>
            </a:r>
            <a:r>
              <a:rPr lang="fr-FR" sz="1800" kern="100">
                <a:effectLst/>
                <a:latin typeface="Aptos" panose="020B0004020202020204" pitchFamily="34" charset="0"/>
                <a:ea typeface="DengXian" panose="02010600030101010101" pitchFamily="2" charset="-122"/>
                <a:cs typeface="Times New Roman" panose="02020603050405020304" pitchFamily="18" charset="0"/>
              </a:rPr>
              <a:t>, SSH, MQTT et </a:t>
            </a:r>
            <a:r>
              <a:rPr lang="fr-FR" sz="1800" kern="100" err="1">
                <a:effectLst/>
                <a:latin typeface="Aptos" panose="020B0004020202020204" pitchFamily="34" charset="0"/>
                <a:ea typeface="DengXian" panose="02010600030101010101" pitchFamily="2" charset="-122"/>
                <a:cs typeface="Times New Roman" panose="02020603050405020304" pitchFamily="18" charset="0"/>
              </a:rPr>
              <a:t>CoAP</a:t>
            </a:r>
            <a:r>
              <a:rPr lang="fr-FR" sz="1800" kern="100">
                <a:effectLst/>
                <a:latin typeface="Aptos" panose="020B0004020202020204" pitchFamily="34" charset="0"/>
                <a:ea typeface="DengXian" panose="02010600030101010101" pitchFamily="2" charset="-122"/>
                <a:cs typeface="Times New Roman" panose="02020603050405020304" pitchFamily="18" charset="0"/>
              </a:rPr>
              <a:t>. Nous avons démontré comment des attaques peuvent exploiter ces failles et proposé des mesures correctives pour renforcer la sécurité.</a:t>
            </a:r>
          </a:p>
          <a:p>
            <a:pPr>
              <a:lnSpc>
                <a:spcPct val="115000"/>
              </a:lnSpc>
              <a:spcAft>
                <a:spcPts val="800"/>
              </a:spcAft>
              <a:buNone/>
            </a:pPr>
            <a:r>
              <a:rPr lang="fr-FR" sz="1800" b="1" kern="100">
                <a:effectLst/>
                <a:latin typeface="Aptos" panose="020B0004020202020204" pitchFamily="34" charset="0"/>
                <a:ea typeface="DengXian" panose="02010600030101010101" pitchFamily="2" charset="-122"/>
                <a:cs typeface="Times New Roman" panose="02020603050405020304" pitchFamily="18" charset="0"/>
              </a:rPr>
              <a:t>Recommandations pour les Utilisateurs</a:t>
            </a:r>
            <a:endParaRPr lang="fr-FR" sz="1800" kern="10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buNone/>
            </a:pPr>
            <a:r>
              <a:rPr lang="fr-FR" sz="1800" kern="100">
                <a:effectLst/>
                <a:latin typeface="Aptos" panose="020B0004020202020204" pitchFamily="34" charset="0"/>
                <a:ea typeface="DengXian" panose="02010600030101010101" pitchFamily="2" charset="-122"/>
                <a:cs typeface="Times New Roman" panose="02020603050405020304" pitchFamily="18" charset="0"/>
              </a:rPr>
              <a:t>Pour améliorer la sécurité de vos réseaux IoT, nous recommandons d'utiliser des mots de passe robustes, de mettre à jour régulièrement les </a:t>
            </a:r>
            <a:r>
              <a:rPr lang="fr-FR" sz="1800" kern="100" err="1">
                <a:effectLst/>
                <a:latin typeface="Aptos" panose="020B0004020202020204" pitchFamily="34" charset="0"/>
                <a:ea typeface="DengXian" panose="02010600030101010101" pitchFamily="2" charset="-122"/>
                <a:cs typeface="Times New Roman" panose="02020603050405020304" pitchFamily="18" charset="0"/>
              </a:rPr>
              <a:t>firmwares</a:t>
            </a:r>
            <a:r>
              <a:rPr lang="fr-FR" sz="1800" kern="100">
                <a:effectLst/>
                <a:latin typeface="Aptos" panose="020B0004020202020204" pitchFamily="34" charset="0"/>
                <a:ea typeface="DengXian" panose="02010600030101010101" pitchFamily="2" charset="-122"/>
                <a:cs typeface="Times New Roman" panose="02020603050405020304" pitchFamily="18" charset="0"/>
              </a:rPr>
              <a:t>, et d'activer des fonctionnalités de sécurité avancées comme le chiffrement et l'authentification renforcée.</a:t>
            </a:r>
          </a:p>
          <a:p>
            <a:pPr>
              <a:lnSpc>
                <a:spcPct val="115000"/>
              </a:lnSpc>
              <a:spcAft>
                <a:spcPts val="800"/>
              </a:spcAft>
              <a:buNone/>
            </a:pPr>
            <a:r>
              <a:rPr lang="fr-FR" sz="1800" b="1" kern="100">
                <a:effectLst/>
                <a:latin typeface="Aptos" panose="020B0004020202020204" pitchFamily="34" charset="0"/>
                <a:ea typeface="DengXian" panose="02010600030101010101" pitchFamily="2" charset="-122"/>
                <a:cs typeface="Times New Roman" panose="02020603050405020304" pitchFamily="18" charset="0"/>
              </a:rPr>
              <a:t>Sensibilisation</a:t>
            </a:r>
            <a:endParaRPr lang="fr-FR" sz="1800" kern="10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fr-FR" sz="1800" kern="100">
                <a:effectLst/>
                <a:latin typeface="Aptos" panose="020B0004020202020204" pitchFamily="34" charset="0"/>
                <a:ea typeface="DengXian" panose="02010600030101010101" pitchFamily="2" charset="-122"/>
                <a:cs typeface="Times New Roman" panose="02020603050405020304" pitchFamily="18" charset="0"/>
              </a:rPr>
              <a:t>Cette présentation vise également à sensibiliser les utilisateurs actuels et futurs aux enjeux de la sécurité IoT. En comprenant les risques et en adoptant les bonnes pratiques, chacun peut contribuer à rendre nos environnements connectés plus sûrs et plus fiables.</a:t>
            </a:r>
          </a:p>
          <a:p>
            <a:endParaRPr lang="fr-FR"/>
          </a:p>
        </p:txBody>
      </p:sp>
      <p:sp>
        <p:nvSpPr>
          <p:cNvPr id="4" name="Espace réservé du numéro de diapositive 3"/>
          <p:cNvSpPr>
            <a:spLocks noGrp="1"/>
          </p:cNvSpPr>
          <p:nvPr>
            <p:ph type="sldNum" sz="quarter" idx="5"/>
          </p:nvPr>
        </p:nvSpPr>
        <p:spPr/>
        <p:txBody>
          <a:bodyPr/>
          <a:lstStyle/>
          <a:p>
            <a:fld id="{364A92F4-21A5-4C7E-A0BC-8EC2DE00E516}" type="slidenum">
              <a:rPr lang="fr-FR" smtClean="0"/>
              <a:t>30</a:t>
            </a:fld>
            <a:endParaRPr lang="fr-FR"/>
          </a:p>
        </p:txBody>
      </p:sp>
    </p:spTree>
    <p:extLst>
      <p:ext uri="{BB962C8B-B14F-4D97-AF65-F5344CB8AC3E}">
        <p14:creationId xmlns:p14="http://schemas.microsoft.com/office/powerpoint/2010/main" val="3094523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8"/>
        <p:cNvGrpSpPr/>
        <p:nvPr/>
      </p:nvGrpSpPr>
      <p:grpSpPr>
        <a:xfrm>
          <a:off x="0" y="0"/>
          <a:ext cx="0" cy="0"/>
          <a:chOff x="0" y="0"/>
          <a:chExt cx="0" cy="0"/>
        </a:xfrm>
      </p:grpSpPr>
      <p:sp>
        <p:nvSpPr>
          <p:cNvPr id="10" name="Google Shape;10;p2"/>
          <p:cNvSpPr txBox="1">
            <a:spLocks noGrp="1"/>
          </p:cNvSpPr>
          <p:nvPr>
            <p:ph type="subTitle" idx="1"/>
          </p:nvPr>
        </p:nvSpPr>
        <p:spPr>
          <a:xfrm>
            <a:off x="1386667" y="4401200"/>
            <a:ext cx="9418800" cy="589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fr-FR"/>
              <a:t>Modifiez le style des sous-titres du masque</a:t>
            </a:r>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Titre 1">
            <a:extLst>
              <a:ext uri="{FF2B5EF4-FFF2-40B4-BE49-F238E27FC236}">
                <a16:creationId xmlns:a16="http://schemas.microsoft.com/office/drawing/2014/main" id="{99A0CC57-1929-6C3E-FDE9-25DBC73368D3}"/>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67C74612-82D6-09A0-014E-B36E5EB9828C}"/>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76292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r>
              <a:rPr lang="fr-FR"/>
              <a:t>Modifiez le style des sous-titres du masque</a:t>
            </a:r>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440D8C38-4D90-0F7C-E1D6-C751AF8499D6}"/>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865840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noFill/>
        <a:effectLst/>
      </p:bgPr>
    </p:bg>
    <p:spTree>
      <p:nvGrpSpPr>
        <p:cNvPr id="1" name="Shape 72"/>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FABFFF9-F274-8FE7-3668-9723593113D7}"/>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324663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reserve="1">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fr-FR"/>
              <a:t>Modifiez le style du titre</a:t>
            </a:r>
            <a:endParaRPr/>
          </a:p>
        </p:txBody>
      </p:sp>
      <p:sp>
        <p:nvSpPr>
          <p:cNvPr id="75" name="Google Shape;75;p13"/>
          <p:cNvSpPr txBox="1">
            <a:spLocks noGrp="1"/>
          </p:cNvSpPr>
          <p:nvPr>
            <p:ph type="subTitle" idx="1"/>
          </p:nvPr>
        </p:nvSpPr>
        <p:spPr>
          <a:xfrm>
            <a:off x="7812433" y="1873853"/>
            <a:ext cx="3314800" cy="5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76" name="Google Shape;76;p13"/>
          <p:cNvSpPr txBox="1">
            <a:spLocks noGrp="1"/>
          </p:cNvSpPr>
          <p:nvPr>
            <p:ph type="subTitle" idx="2"/>
          </p:nvPr>
        </p:nvSpPr>
        <p:spPr>
          <a:xfrm>
            <a:off x="7812433" y="2408556"/>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77" name="Google Shape;77;p13"/>
          <p:cNvSpPr txBox="1">
            <a:spLocks noGrp="1"/>
          </p:cNvSpPr>
          <p:nvPr>
            <p:ph type="subTitle" idx="3"/>
          </p:nvPr>
        </p:nvSpPr>
        <p:spPr>
          <a:xfrm>
            <a:off x="2538567" y="1873853"/>
            <a:ext cx="3314800" cy="53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78" name="Google Shape;78;p13"/>
          <p:cNvSpPr txBox="1">
            <a:spLocks noGrp="1"/>
          </p:cNvSpPr>
          <p:nvPr>
            <p:ph type="subTitle" idx="4"/>
          </p:nvPr>
        </p:nvSpPr>
        <p:spPr>
          <a:xfrm>
            <a:off x="2538567" y="2408556"/>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79" name="Google Shape;79;p13"/>
          <p:cNvSpPr txBox="1">
            <a:spLocks noGrp="1"/>
          </p:cNvSpPr>
          <p:nvPr>
            <p:ph type="subTitle" idx="5"/>
          </p:nvPr>
        </p:nvSpPr>
        <p:spPr>
          <a:xfrm>
            <a:off x="7812433" y="4228157"/>
            <a:ext cx="3314800" cy="6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80" name="Google Shape;80;p13"/>
          <p:cNvSpPr txBox="1">
            <a:spLocks noGrp="1"/>
          </p:cNvSpPr>
          <p:nvPr>
            <p:ph type="subTitle" idx="6"/>
          </p:nvPr>
        </p:nvSpPr>
        <p:spPr>
          <a:xfrm>
            <a:off x="7812433" y="4753983"/>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81" name="Google Shape;81;p13"/>
          <p:cNvSpPr txBox="1">
            <a:spLocks noGrp="1"/>
          </p:cNvSpPr>
          <p:nvPr>
            <p:ph type="subTitle" idx="7"/>
          </p:nvPr>
        </p:nvSpPr>
        <p:spPr>
          <a:xfrm>
            <a:off x="2538567" y="4228157"/>
            <a:ext cx="3314800" cy="61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82" name="Google Shape;82;p13"/>
          <p:cNvSpPr txBox="1">
            <a:spLocks noGrp="1"/>
          </p:cNvSpPr>
          <p:nvPr>
            <p:ph type="subTitle" idx="8"/>
          </p:nvPr>
        </p:nvSpPr>
        <p:spPr>
          <a:xfrm>
            <a:off x="2538633" y="4753983"/>
            <a:ext cx="3314800" cy="8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83" name="Google Shape;83;p13"/>
          <p:cNvSpPr txBox="1">
            <a:spLocks noGrp="1"/>
          </p:cNvSpPr>
          <p:nvPr>
            <p:ph type="title" idx="9" hasCustomPrompt="1"/>
          </p:nvPr>
        </p:nvSpPr>
        <p:spPr>
          <a:xfrm>
            <a:off x="1064767" y="1890553"/>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6338633" y="1871968"/>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1064833" y="4235697"/>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6338633" y="4217111"/>
            <a:ext cx="13856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431F24FD-464A-B833-AC77-51CE1C62D47F}"/>
              </a:ext>
            </a:extLst>
          </p:cNvPr>
          <p:cNvSpPr>
            <a:spLocks noGrp="1"/>
          </p:cNvSpPr>
          <p:nvPr>
            <p:ph type="sldNum" sz="quarter" idx="16"/>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968131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reserve="1" userDrawn="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1055742"/>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fr-FR"/>
              <a:t>Modifiez le style du titre</a:t>
            </a:r>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3" name="Google Shape;93;p14"/>
          <p:cNvSpPr txBox="1">
            <a:spLocks noGrp="1"/>
          </p:cNvSpPr>
          <p:nvPr>
            <p:ph type="title" idx="3"/>
          </p:nvPr>
        </p:nvSpPr>
        <p:spPr>
          <a:xfrm>
            <a:off x="4538400" y="2236290"/>
            <a:ext cx="3115200" cy="1055741"/>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fr-FR"/>
              <a:t>Modifiez le style du titre</a:t>
            </a:r>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6" name="Google Shape;96;p14"/>
          <p:cNvSpPr txBox="1">
            <a:spLocks noGrp="1"/>
          </p:cNvSpPr>
          <p:nvPr>
            <p:ph type="title" idx="6"/>
          </p:nvPr>
        </p:nvSpPr>
        <p:spPr>
          <a:xfrm>
            <a:off x="8116800" y="2236290"/>
            <a:ext cx="3115200" cy="1055739"/>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fr-FR"/>
              <a:t>Modifiez le style du titre</a:t>
            </a:r>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9" name="Google Shape;99;p14"/>
          <p:cNvSpPr txBox="1">
            <a:spLocks noGrp="1"/>
          </p:cNvSpPr>
          <p:nvPr>
            <p:ph type="title" idx="9"/>
          </p:nvPr>
        </p:nvSpPr>
        <p:spPr>
          <a:xfrm>
            <a:off x="960000" y="4418104"/>
            <a:ext cx="3115200" cy="1093661"/>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fr-FR"/>
              <a:t>Modifiez le style du titre</a:t>
            </a:r>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2" name="Google Shape;102;p14"/>
          <p:cNvSpPr txBox="1">
            <a:spLocks noGrp="1"/>
          </p:cNvSpPr>
          <p:nvPr>
            <p:ph type="title" idx="15"/>
          </p:nvPr>
        </p:nvSpPr>
        <p:spPr>
          <a:xfrm>
            <a:off x="4538400" y="4418104"/>
            <a:ext cx="3115200" cy="1093657"/>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fr-FR"/>
              <a:t>Modifiez le style du titre</a:t>
            </a:r>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5" name="Google Shape;105;p14"/>
          <p:cNvSpPr txBox="1">
            <a:spLocks noGrp="1"/>
          </p:cNvSpPr>
          <p:nvPr>
            <p:ph type="title" idx="18"/>
          </p:nvPr>
        </p:nvSpPr>
        <p:spPr>
          <a:xfrm>
            <a:off x="8116800" y="4418104"/>
            <a:ext cx="3115200" cy="1093655"/>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fr-FR"/>
              <a:t>Modifiez le style du titre</a:t>
            </a:r>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34E0DF7B-A94B-680D-0BCF-3DA79C059623}"/>
              </a:ext>
            </a:extLst>
          </p:cNvPr>
          <p:cNvSpPr>
            <a:spLocks noGrp="1"/>
          </p:cNvSpPr>
          <p:nvPr>
            <p:ph type="sldNum" sz="quarter" idx="22"/>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890845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reserve="1">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fr-FR"/>
              <a:t>Modifiez le style du titre</a:t>
            </a:r>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4FBB35A9-96AE-0B50-D8A6-79E53D95CAFF}"/>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98532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reserve="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r>
              <a:rPr lang="fr-FR"/>
              <a:t>Modifiez le style du titre</a:t>
            </a:r>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0F1B824F-317B-F3E7-6E7A-C017AC9ED21B}"/>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673792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reserve="1">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fr-FR"/>
              <a:t>Modifiez le style des sous-titres du masque</a:t>
            </a:r>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fr-FR"/>
              <a:t>Modifiez le style du titre</a:t>
            </a:r>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C73094AB-45AE-6273-3392-49536F0A6725}"/>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593191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reserve="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r>
              <a:rPr lang="fr-FR"/>
              <a:t>Modifiez le style du titre</a:t>
            </a:r>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fr-FR"/>
              <a:t>Modifiez le style des sous-titres du masque</a:t>
            </a:r>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253A0FAB-7FE0-3132-D0C4-E0B98B81624C}"/>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863990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reserve="1">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r>
              <a:rPr lang="fr-FR"/>
              <a:t>Modifiez le style du titre</a:t>
            </a:r>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r>
              <a:rPr lang="fr-FR"/>
              <a:t>Modifiez le style des sous-titres du masque</a:t>
            </a:r>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269F1DEA-98AA-8AC7-374D-2BFBDCB429AA}"/>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31829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reserve="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557808" y="3349560"/>
            <a:ext cx="9076384" cy="10744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fr-FR"/>
              <a:t>Modifiez le style du titre</a:t>
            </a:r>
            <a:endParaRPr/>
          </a:p>
        </p:txBody>
      </p:sp>
      <p:sp>
        <p:nvSpPr>
          <p:cNvPr id="148" name="Google Shape;148;p20"/>
          <p:cNvSpPr txBox="1">
            <a:spLocks noGrp="1"/>
          </p:cNvSpPr>
          <p:nvPr>
            <p:ph type="title" idx="2" hasCustomPrompt="1"/>
          </p:nvPr>
        </p:nvSpPr>
        <p:spPr>
          <a:xfrm>
            <a:off x="4995400" y="1978782"/>
            <a:ext cx="2201200" cy="130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557808" y="4500467"/>
            <a:ext cx="9076384" cy="5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8C7CA346-1D64-4CAC-632D-396E952BF272}"/>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61052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fr-FR"/>
              <a:t>Modifiez le style du titre</a:t>
            </a:r>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56A1D8F0-1A27-28C2-EF2B-5336B1582810}"/>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473203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reserve="1">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89B61816-EFDC-26CA-888F-CB0530BA1A3E}"/>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86078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reserve="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rPr lang="fr-FR"/>
              <a:t>Modifiez le style du titre</a:t>
            </a:r>
            <a:endParaRPr/>
          </a:p>
        </p:txBody>
      </p:sp>
      <p:sp>
        <p:nvSpPr>
          <p:cNvPr id="2" name="Espace réservé du numéro de diapositive 1">
            <a:extLst>
              <a:ext uri="{FF2B5EF4-FFF2-40B4-BE49-F238E27FC236}">
                <a16:creationId xmlns:a16="http://schemas.microsoft.com/office/drawing/2014/main" id="{BD061881-238C-1257-7E01-48088B26B89E}"/>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0631876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reserve="1">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635393E0-5F97-77CF-D968-B5C075BB551B}"/>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2693779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reserve="1">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pPr lvl="0"/>
            <a:r>
              <a:rPr lang="fr-FR"/>
              <a:t>Cliquez pour modifier les styles du texte du masque</a:t>
            </a:r>
          </a:p>
        </p:txBody>
      </p:sp>
      <p:sp>
        <p:nvSpPr>
          <p:cNvPr id="2" name="Espace réservé du numéro de diapositive 1">
            <a:extLst>
              <a:ext uri="{FF2B5EF4-FFF2-40B4-BE49-F238E27FC236}">
                <a16:creationId xmlns:a16="http://schemas.microsoft.com/office/drawing/2014/main" id="{8015E7EE-A22C-254B-8D26-AC7F4369B0AA}"/>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409589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reserve="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r>
              <a:rPr lang="fr-FR"/>
              <a:t>Modifiez le style des sous-titres du masque</a:t>
            </a:r>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079489AF-E5F6-96C8-CD3E-77A73E8711B1}"/>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338688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reserve="1">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fr-FR"/>
              <a:t>Modifiez le style du titre</a:t>
            </a:r>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fr-FR"/>
              <a:t>Modifiez le style des sous-titres du masque</a:t>
            </a:r>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483EDB5F-1095-0187-0B7F-8EE23D7A94BB}"/>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750881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reserve="1">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fr-FR"/>
              <a:t>Modifiez le style du titre</a:t>
            </a:r>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fr-FR"/>
              <a:t>Modifiez le style des sous-titres du masque</a:t>
            </a:r>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0BFF356D-04E3-47F6-C161-767A72B939BD}"/>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790501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reserve="1">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fr-FR"/>
              <a:t>Modifiez le style des sous-titres du masque</a:t>
            </a:r>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146DD90F-D1B1-0504-AE68-64671E8ADE5E}"/>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436238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reserve="1">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fr-FR"/>
              <a:t>Modifiez le style des sous-titres du masque</a:t>
            </a:r>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8D698B65-5E6A-02EB-90DD-5059969A2279}"/>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7372187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reserve="1">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BBB7A2BA-256A-727D-8DD7-932AD30443D7}"/>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416988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reserve="1" userDrawn="1">
  <p:cSld name="Title and body">
    <p:spTree>
      <p:nvGrpSpPr>
        <p:cNvPr id="1" name="Shape 23"/>
        <p:cNvGrpSpPr/>
        <p:nvPr/>
      </p:nvGrpSpPr>
      <p:grpSpPr>
        <a:xfrm>
          <a:off x="0" y="0"/>
          <a:ext cx="0" cy="0"/>
          <a:chOff x="0" y="0"/>
          <a:chExt cx="0" cy="0"/>
        </a:xfrm>
      </p:grpSpPr>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pPr lvl="0"/>
            <a:r>
              <a:rPr lang="fr-FR"/>
              <a:t>Cliquez pour modifier les styles du texte du masque</a:t>
            </a: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Titre 1">
            <a:extLst>
              <a:ext uri="{FF2B5EF4-FFF2-40B4-BE49-F238E27FC236}">
                <a16:creationId xmlns:a16="http://schemas.microsoft.com/office/drawing/2014/main" id="{41A53E40-2944-E280-3561-85C7E68324A1}"/>
              </a:ext>
            </a:extLst>
          </p:cNvPr>
          <p:cNvSpPr>
            <a:spLocks noGrp="1"/>
          </p:cNvSpPr>
          <p:nvPr>
            <p:ph type="title"/>
          </p:nvPr>
        </p:nvSpPr>
        <p:spPr/>
        <p:txBody>
          <a:bodyPr/>
          <a:lstStyle/>
          <a:p>
            <a:r>
              <a:rPr lang="fr-FR"/>
              <a:t>Modifiez le style du titre</a:t>
            </a:r>
          </a:p>
        </p:txBody>
      </p:sp>
      <p:sp>
        <p:nvSpPr>
          <p:cNvPr id="3" name="Espace réservé du numéro de diapositive 2">
            <a:extLst>
              <a:ext uri="{FF2B5EF4-FFF2-40B4-BE49-F238E27FC236}">
                <a16:creationId xmlns:a16="http://schemas.microsoft.com/office/drawing/2014/main" id="{B613E330-4499-977C-780D-30AB370F2195}"/>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1896890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reserve="1">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EC6BF42E-A31C-7DA8-60B9-788DDF2EDE97}"/>
              </a:ext>
            </a:extLst>
          </p:cNvPr>
          <p:cNvSpPr>
            <a:spLocks noGrp="1"/>
          </p:cNvSpPr>
          <p:nvPr>
            <p:ph type="sldNum" sz="quarter" idx="16"/>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7737150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reserve="1">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350A7838-AF11-B5F5-6F9C-89EBC7B1473D}"/>
              </a:ext>
            </a:extLst>
          </p:cNvPr>
          <p:cNvSpPr>
            <a:spLocks noGrp="1"/>
          </p:cNvSpPr>
          <p:nvPr>
            <p:ph type="sldNum" sz="quarter" idx="16"/>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9267606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reserve="1">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r>
              <a:rPr lang="fr-FR"/>
              <a:t>Modifiez le style des sous-titres du masque</a:t>
            </a:r>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0D90CAC1-5FAD-EE7D-73B9-D118F01D3B55}"/>
              </a:ext>
            </a:extLst>
          </p:cNvPr>
          <p:cNvSpPr>
            <a:spLocks noGrp="1"/>
          </p:cNvSpPr>
          <p:nvPr>
            <p:ph type="sldNum" sz="quarter" idx="14"/>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253716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reserve="1">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fr-FR"/>
              <a:t>Modifiez le style du titre</a:t>
            </a:r>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5DE05D8B-778F-A61E-A029-172D3716848B}"/>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0646960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reserve="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55FBB136-C52C-327B-9171-9FAD74D4756F}"/>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0010130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reserve="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6E07A7FC-EFD4-B8E4-3393-86685770F38A}"/>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649590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reserve="1">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r>
              <a:rPr lang="fr-FR"/>
              <a:t>Modifiez le style des sous-titres du masque</a:t>
            </a:r>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2" name="Espace réservé du numéro de diapositive 1">
            <a:extLst>
              <a:ext uri="{FF2B5EF4-FFF2-40B4-BE49-F238E27FC236}">
                <a16:creationId xmlns:a16="http://schemas.microsoft.com/office/drawing/2014/main" id="{5B509391-92C2-5EFD-A3F6-0EE6F0AA232A}"/>
              </a:ext>
            </a:extLst>
          </p:cNvPr>
          <p:cNvSpPr>
            <a:spLocks noGrp="1"/>
          </p:cNvSpPr>
          <p:nvPr>
            <p:ph type="sldNum" sz="quarter" idx="16"/>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4366856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reserve="1">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fr-FR"/>
              <a:t>Modifiez le style des sous-titres du masque</a:t>
            </a:r>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fr-FR"/>
              <a:t>Modifiez le style des sous-titres du masque</a:t>
            </a:r>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r>
              <a:rPr lang="fr-FR"/>
              <a:t>Modifiez le style des sous-titres du masque</a:t>
            </a:r>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DF56FC2B-B587-721B-BC1B-6CF7782B82B9}"/>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8283161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reserve="1">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51D84314-0914-DE47-7D8C-401211048780}"/>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7314834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reserve="1">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2" name="Espace réservé du numéro de diapositive 1">
            <a:extLst>
              <a:ext uri="{FF2B5EF4-FFF2-40B4-BE49-F238E27FC236}">
                <a16:creationId xmlns:a16="http://schemas.microsoft.com/office/drawing/2014/main" id="{D5CA947F-CB9E-14B1-B695-03FE19C4C0E5}"/>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62048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fr-FR"/>
              <a:t>Modifiez le style du titre</a:t>
            </a:r>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r>
              <a:rPr lang="fr-FR"/>
              <a:t>Modifiez le style des sous-titres du masque</a:t>
            </a:r>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r>
              <a:rPr lang="fr-FR"/>
              <a:t>Modifiez le style des sous-titres du masque</a:t>
            </a:r>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64A6B228-D360-31B4-EEB9-545688FD8032}"/>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9783834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reserve="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6B24E09C-4422-242D-F33C-2E51CA37E345}"/>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1352596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reserve="1">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2" name="Espace réservé du numéro de diapositive 1">
            <a:extLst>
              <a:ext uri="{FF2B5EF4-FFF2-40B4-BE49-F238E27FC236}">
                <a16:creationId xmlns:a16="http://schemas.microsoft.com/office/drawing/2014/main" id="{5F4366A2-9F94-9ECE-33E8-3A6F7D11B082}"/>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8115407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reserve="1">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fr-FR"/>
              <a:t>Modifiez le style des sous-titres du masque</a:t>
            </a:r>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B1588ACA-9958-CD68-EA33-B2A1F8BED69F}"/>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41236831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reserve="1">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r>
              <a:rPr lang="fr-FR"/>
              <a:t>Modifiez le style du titre</a:t>
            </a:r>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r>
              <a:rPr lang="fr-FR"/>
              <a:t>Modifiez le style des sous-titres du masque</a:t>
            </a:r>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160C3F1A-84B8-447D-77D2-D95A38122147}"/>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9832540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reserve="1">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fr-FR"/>
              <a:t>Modifiez le style des sous-titres du masque</a:t>
            </a:r>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CBB77C9E-08D8-715C-CB69-0A2709ACAC71}"/>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8192988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reserve="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fr-FR"/>
              <a:t>Modifiez le style des sous-titres du masque</a:t>
            </a:r>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fr-FR"/>
              <a:t>Modifiez le style des sous-titres du masque</a:t>
            </a:r>
            <a:endParaRPr/>
          </a:p>
        </p:txBody>
      </p:sp>
      <p:sp>
        <p:nvSpPr>
          <p:cNvPr id="2" name="Espace réservé du numéro de diapositive 1">
            <a:extLst>
              <a:ext uri="{FF2B5EF4-FFF2-40B4-BE49-F238E27FC236}">
                <a16:creationId xmlns:a16="http://schemas.microsoft.com/office/drawing/2014/main" id="{16438519-38C5-B22B-07D8-10019DBF261E}"/>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1081567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reserve="1">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2F9D6104-6566-467D-61FC-EF8EDF458190}"/>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389670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reserve="1">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r>
              <a:rPr lang="fr-FR"/>
              <a:t>Modifiez le style du titre</a:t>
            </a:r>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r>
              <a:rPr lang="fr-FR"/>
              <a:t>Modifiez le style des sous-titres du masque</a:t>
            </a:r>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5477019A-1264-33BB-704A-28C9719FAFC6}"/>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8312917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reserve="1">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r>
              <a:rPr lang="fr-FR"/>
              <a:t>Modifiez le style du titre</a:t>
            </a:r>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fr-FR"/>
              <a:t>Modifiez le style des sous-titres du masque</a:t>
            </a:r>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467" b="1">
                <a:solidFill>
                  <a:schemeClr val="dk2"/>
                </a:solidFill>
                <a:latin typeface="Montserrat"/>
                <a:ea typeface="Montserrat"/>
                <a:cs typeface="Montserrat"/>
                <a:sym typeface="Montserrat"/>
              </a:rPr>
              <a:t>CREDITS</a:t>
            </a:r>
            <a:r>
              <a:rPr lang="en" sz="1467">
                <a:solidFill>
                  <a:schemeClr val="dk2"/>
                </a:solidFill>
                <a:latin typeface="Montserrat"/>
                <a:ea typeface="Montserrat"/>
                <a:cs typeface="Montserrat"/>
                <a:sym typeface="Montserrat"/>
              </a:rPr>
              <a:t>: This presentation template was created by </a:t>
            </a:r>
            <a:r>
              <a:rPr lang="en" sz="1467"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467">
                <a:solidFill>
                  <a:schemeClr val="dk2"/>
                </a:solidFill>
                <a:latin typeface="Montserrat"/>
                <a:ea typeface="Montserrat"/>
                <a:cs typeface="Montserrat"/>
                <a:sym typeface="Montserrat"/>
              </a:rPr>
              <a:t>, including icons by </a:t>
            </a:r>
            <a:r>
              <a:rPr lang="en" sz="1467"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467">
                <a:solidFill>
                  <a:schemeClr val="dk2"/>
                </a:solidFill>
                <a:latin typeface="Montserrat"/>
                <a:ea typeface="Montserrat"/>
                <a:cs typeface="Montserrat"/>
                <a:sym typeface="Montserrat"/>
              </a:rPr>
              <a:t>, infographics &amp; images by </a:t>
            </a:r>
            <a:r>
              <a:rPr lang="en" sz="1467"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467" b="1">
              <a:solidFill>
                <a:schemeClr val="dk2"/>
              </a:solidFill>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C475720E-9F53-3AFA-CA23-1B172219E86B}"/>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2898189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reserve="1">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E065FA5E-2067-32C0-DC95-7859D7CB3953}"/>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81013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fr-FR"/>
              <a:t>Modifiez le style du titre</a:t>
            </a:r>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AA2D7C2A-B8B5-17D5-C93B-E17FB2E74757}"/>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3134158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reserve="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6EB4C903-D838-6E01-0510-DB1F3AFAF75D}"/>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14924414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reserve="1">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EFC02217-39A9-FA46-A459-8A6F71AFED7E}"/>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739156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reserve="1">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FF9FD3B6-CA8F-8AAE-3016-BCFBBD43DE3B}"/>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6067569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a:p>
        </p:txBody>
      </p:sp>
      <p:sp>
        <p:nvSpPr>
          <p:cNvPr id="3" name="Text Placeholder 2"/>
          <p:cNvSpPr>
            <a:spLocks noGrp="1"/>
          </p:cNvSpPr>
          <p:nvPr>
            <p:ph type="body" idx="1"/>
          </p:nvPr>
        </p:nvSpPr>
        <p:spPr>
          <a:xfrm>
            <a:off x="2695195" y="4352465"/>
            <a:ext cx="6801612" cy="1265083"/>
          </a:xfrm>
        </p:spPr>
        <p:txBody>
          <a:bodyPr anchor="t" anchorCtr="1">
            <a:normAutofit/>
          </a:bodyPr>
          <a:lstStyle>
            <a:lvl1pPr marL="0" indent="0">
              <a:buNone/>
              <a:defRPr sz="20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a:xfrm>
            <a:off x="9349509" y="6402531"/>
            <a:ext cx="2743200" cy="365125"/>
          </a:xfrm>
          <a:prstGeom prst="rect">
            <a:avLst/>
          </a:prstGeom>
        </p:spPr>
        <p:txBody>
          <a:bodyPr/>
          <a:lstStyle/>
          <a:p>
            <a:fld id="{AC9F93D3-364B-4F74-A500-2C0B3ED80125}" type="slidenum">
              <a:rPr lang="fr-FR" smtClean="0"/>
              <a:t>‹N°›</a:t>
            </a:fld>
            <a:endParaRPr lang="fr-FR"/>
          </a:p>
        </p:txBody>
      </p:sp>
    </p:spTree>
    <p:extLst>
      <p:ext uri="{BB962C8B-B14F-4D97-AF65-F5344CB8AC3E}">
        <p14:creationId xmlns:p14="http://schemas.microsoft.com/office/powerpoint/2010/main" val="417011304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r>
              <a:rPr lang="fr-FR"/>
              <a:t>Modifiez le style des sous-titres du masque</a:t>
            </a:r>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r>
              <a:rPr lang="fr-FR"/>
              <a:t>Modifiez le style des sous-titres du masque</a:t>
            </a:r>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62942532-6C23-55F5-83A3-B3E2E2AEBDB4}"/>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51502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fr-FR"/>
              <a:t>Modifiez le style du titre</a:t>
            </a:r>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552EAD16-543E-565D-E0AF-C0C635081F15}"/>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54317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r>
              <a:rPr lang="fr-FR"/>
              <a:t>Modifiez le style des sous-titres du masque</a:t>
            </a:r>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fr-FR"/>
              <a:t>Modifiez le style du titre</a:t>
            </a:r>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2EAC8554-1810-289B-479D-28E014F8B251}"/>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3484261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pPr lvl="0"/>
            <a:r>
              <a:rPr lang="fr-FR"/>
              <a:t>Cliquez pour modifier les styles du texte du masque</a:t>
            </a: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2" name="Espace réservé du numéro de diapositive 1">
            <a:extLst>
              <a:ext uri="{FF2B5EF4-FFF2-40B4-BE49-F238E27FC236}">
                <a16:creationId xmlns:a16="http://schemas.microsoft.com/office/drawing/2014/main" id="{E11D30FE-345E-F44F-1070-85D07A57804C}"/>
              </a:ext>
            </a:extLst>
          </p:cNvPr>
          <p:cNvSpPr>
            <a:spLocks noGrp="1"/>
          </p:cNvSpPr>
          <p:nvPr>
            <p:ph type="sldNum" sz="quarter" idx="10"/>
          </p:nvPr>
        </p:nvSpPr>
        <p:spPr/>
        <p:txBody>
          <a:bodyPr/>
          <a:lstStyle/>
          <a:p>
            <a:fld id="{C1615CE8-0A7A-4701-91A2-9B105E777F54}" type="slidenum">
              <a:rPr lang="fr-FR" smtClean="0"/>
              <a:t>‹N°›</a:t>
            </a:fld>
            <a:endParaRPr lang="fr-FR"/>
          </a:p>
        </p:txBody>
      </p:sp>
    </p:spTree>
    <p:extLst>
      <p:ext uri="{BB962C8B-B14F-4D97-AF65-F5344CB8AC3E}">
        <p14:creationId xmlns:p14="http://schemas.microsoft.com/office/powerpoint/2010/main" val="28135445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3" name="Espace réservé du numéro de diapositive 2">
            <a:extLst>
              <a:ext uri="{FF2B5EF4-FFF2-40B4-BE49-F238E27FC236}">
                <a16:creationId xmlns:a16="http://schemas.microsoft.com/office/drawing/2014/main" id="{26F9A32B-79C5-BF02-8CEC-6825B8129889}"/>
              </a:ext>
            </a:extLst>
          </p:cNvPr>
          <p:cNvSpPr>
            <a:spLocks noGrp="1"/>
          </p:cNvSpPr>
          <p:nvPr>
            <p:ph type="sldNum" sz="quarter" idx="4"/>
          </p:nvPr>
        </p:nvSpPr>
        <p:spPr>
          <a:xfrm>
            <a:off x="9303327" y="6138013"/>
            <a:ext cx="2743200" cy="365125"/>
          </a:xfrm>
          <a:prstGeom prst="rect">
            <a:avLst/>
          </a:prstGeom>
        </p:spPr>
        <p:txBody>
          <a:bodyPr vert="horz" lIns="91440" tIns="45720" rIns="91440" bIns="45720" rtlCol="0" anchor="ctr"/>
          <a:lstStyle>
            <a:lvl1pPr algn="r">
              <a:defRPr sz="1600">
                <a:solidFill>
                  <a:schemeClr val="tx1"/>
                </a:solidFill>
                <a:latin typeface="Montserrat" panose="00000500000000000000" pitchFamily="2" charset="0"/>
              </a:defRPr>
            </a:lvl1pPr>
          </a:lstStyle>
          <a:p>
            <a:fld id="{C1615CE8-0A7A-4701-91A2-9B105E777F54}" type="slidenum">
              <a:rPr lang="fr-FR" smtClean="0"/>
              <a:pPr/>
              <a:t>‹N°›</a:t>
            </a:fld>
            <a:endParaRPr lang="fr-FR"/>
          </a:p>
        </p:txBody>
      </p:sp>
    </p:spTree>
    <p:extLst>
      <p:ext uri="{BB962C8B-B14F-4D97-AF65-F5344CB8AC3E}">
        <p14:creationId xmlns:p14="http://schemas.microsoft.com/office/powerpoint/2010/main" val="24349894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36.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8" Type="http://schemas.openxmlformats.org/officeDocument/2006/relationships/hyperlink" Target="https://aiocoap.readthedocs.io/en/latest/index.html" TargetMode="External"/><Relationship Id="rId3" Type="http://schemas.openxmlformats.org/officeDocument/2006/relationships/hyperlink" Target="https://www.aircrack-ng.org/" TargetMode="External"/><Relationship Id="rId7" Type="http://schemas.openxmlformats.org/officeDocument/2006/relationships/hyperlink" Target="https://blog.checkpoint.com/security/the-tipping-point-exploring-the-surge-in-iot-cyberattacks-plaguing-the-education-sector/" TargetMode="External"/><Relationship Id="rId2" Type="http://schemas.openxmlformats.org/officeDocument/2006/relationships/hyperlink" Target="https://nvd.nist.gov/vuln/detail/CVE-2021-41039" TargetMode="External"/><Relationship Id="rId1" Type="http://schemas.openxmlformats.org/officeDocument/2006/relationships/slideLayout" Target="../slideLayouts/slideLayout8.xml"/><Relationship Id="rId6" Type="http://schemas.openxmlformats.org/officeDocument/2006/relationships/hyperlink" Target="https://www.statista.com/statistics/1183457/iot-connected-devices-worldwide/" TargetMode="External"/><Relationship Id="rId5" Type="http://schemas.openxmlformats.org/officeDocument/2006/relationships/hyperlink" Target="https://en.wikipedia.org/wiki/RADIUS" TargetMode="External"/><Relationship Id="rId10" Type="http://schemas.openxmlformats.org/officeDocument/2006/relationships/hyperlink" Target="https://www.rfc-editor.org/rfc/rfc7252" TargetMode="External"/><Relationship Id="rId4" Type="http://schemas.openxmlformats.org/officeDocument/2006/relationships/hyperlink" Target="https://www.raspberrypi.com/documentation/" TargetMode="External"/><Relationship Id="rId9" Type="http://schemas.openxmlformats.org/officeDocument/2006/relationships/hyperlink" Target="https://libcoap.ne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3" name="Google Shape;483;p59"/>
          <p:cNvSpPr txBox="1">
            <a:spLocks noGrp="1"/>
          </p:cNvSpPr>
          <p:nvPr>
            <p:ph type="subTitle" idx="1"/>
          </p:nvPr>
        </p:nvSpPr>
        <p:spPr>
          <a:xfrm>
            <a:off x="1386600" y="2046595"/>
            <a:ext cx="9418800" cy="3177317"/>
          </a:xfrm>
          <a:prstGeom prst="rect">
            <a:avLst/>
          </a:prstGeom>
        </p:spPr>
        <p:txBody>
          <a:bodyPr spcFirstLastPara="1" wrap="square" lIns="121900" tIns="121900" rIns="121900" bIns="121900" anchor="t" anchorCtr="0">
            <a:noAutofit/>
          </a:bodyPr>
          <a:lstStyle/>
          <a:p>
            <a:pPr marL="0" indent="0">
              <a:buClr>
                <a:schemeClr val="dk1"/>
              </a:buClr>
              <a:buSzPts val="1100"/>
            </a:pPr>
            <a:r>
              <a:rPr lang="fr-FR" sz="3600" b="1"/>
              <a:t>Analyse et renforcement de la sécurité d’un réseau IoT domestique</a:t>
            </a:r>
          </a:p>
          <a:p>
            <a:pPr marL="0" indent="0">
              <a:buClr>
                <a:schemeClr val="dk1"/>
              </a:buClr>
              <a:buSzPts val="1100"/>
            </a:pPr>
            <a:endParaRPr lang="fr-FR" sz="3600"/>
          </a:p>
          <a:p>
            <a:pPr marL="0" indent="0">
              <a:buClr>
                <a:schemeClr val="dk1"/>
              </a:buClr>
              <a:buSzPts val="1100"/>
            </a:pPr>
            <a:r>
              <a:rPr lang="en" sz="3200">
                <a:solidFill>
                  <a:schemeClr val="dk1"/>
                </a:solidFill>
              </a:rPr>
              <a:t>8INF917 - Hiver 2025</a:t>
            </a:r>
            <a:br>
              <a:rPr lang="en" sz="3200">
                <a:solidFill>
                  <a:schemeClr val="dk1"/>
                </a:solidFill>
              </a:rPr>
            </a:br>
            <a:endParaRPr lang="en" sz="3200">
              <a:solidFill>
                <a:schemeClr val="dk1"/>
              </a:solidFill>
            </a:endParaRPr>
          </a:p>
          <a:p>
            <a:pPr marL="0" indent="0">
              <a:buClr>
                <a:schemeClr val="dk1"/>
              </a:buClr>
              <a:buSzPts val="1100"/>
            </a:pPr>
            <a:r>
              <a:rPr lang="fr-FR" sz="2000" err="1"/>
              <a:t>Eliséo</a:t>
            </a:r>
            <a:r>
              <a:rPr lang="fr-FR" sz="2000"/>
              <a:t> Chaussoy, Thomas </a:t>
            </a:r>
            <a:r>
              <a:rPr lang="fr-FR" sz="2000" err="1"/>
              <a:t>Fridblatt</a:t>
            </a:r>
            <a:r>
              <a:rPr lang="fr-FR" sz="2000"/>
              <a:t>, Clément Mary</a:t>
            </a:r>
            <a:endParaRPr sz="2000"/>
          </a:p>
        </p:txBody>
      </p:sp>
      <p:pic>
        <p:nvPicPr>
          <p:cNvPr id="4" name="Image 3" descr="Une image contenant Police, Graphique, graphisme, logo&#10;&#10;Description générée automatiquement">
            <a:extLst>
              <a:ext uri="{FF2B5EF4-FFF2-40B4-BE49-F238E27FC236}">
                <a16:creationId xmlns:a16="http://schemas.microsoft.com/office/drawing/2014/main" id="{3ED1A8CB-DC3B-F5AE-338F-C40C2DA32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489" y="572198"/>
            <a:ext cx="2084151" cy="1006004"/>
          </a:xfrm>
          <a:prstGeom prst="rect">
            <a:avLst/>
          </a:prstGeom>
        </p:spPr>
      </p:pic>
      <p:sp>
        <p:nvSpPr>
          <p:cNvPr id="5" name="Espace réservé du numéro de diapositive 4">
            <a:extLst>
              <a:ext uri="{FF2B5EF4-FFF2-40B4-BE49-F238E27FC236}">
                <a16:creationId xmlns:a16="http://schemas.microsoft.com/office/drawing/2014/main" id="{DE573EA1-B3E6-AD96-E686-00508C76517B}"/>
              </a:ext>
            </a:extLst>
          </p:cNvPr>
          <p:cNvSpPr>
            <a:spLocks noGrp="1"/>
          </p:cNvSpPr>
          <p:nvPr>
            <p:ph type="sldNum" sz="quarter" idx="10"/>
          </p:nvPr>
        </p:nvSpPr>
        <p:spPr/>
        <p:txBody>
          <a:bodyPr/>
          <a:lstStyle/>
          <a:p>
            <a:fld id="{C1615CE8-0A7A-4701-91A2-9B105E777F54}" type="slidenum">
              <a:rPr lang="fr-FR" smtClean="0"/>
              <a:t>1</a:t>
            </a:fld>
            <a:endParaRPr lang="fr-F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83"/>
                                        </p:tgtEl>
                                        <p:attrNameLst>
                                          <p:attrName>style.visibility</p:attrName>
                                        </p:attrNameLst>
                                      </p:cBhvr>
                                      <p:to>
                                        <p:strVal val="visible"/>
                                      </p:to>
                                    </p:set>
                                    <p:anim calcmode="lin" valueType="num">
                                      <p:cBhvr additive="base">
                                        <p:cTn id="7"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77866-56B0-24B4-5D39-02962AD2C557}"/>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0C43A0FE-F87B-396A-FDFC-317CDB7E8AE4}"/>
              </a:ext>
            </a:extLst>
          </p:cNvPr>
          <p:cNvSpPr>
            <a:spLocks noGrp="1"/>
          </p:cNvSpPr>
          <p:nvPr>
            <p:ph type="title"/>
          </p:nvPr>
        </p:nvSpPr>
        <p:spPr>
          <a:xfrm>
            <a:off x="384926" y="435247"/>
            <a:ext cx="10477233" cy="909203"/>
          </a:xfrm>
        </p:spPr>
        <p:txBody>
          <a:bodyPr/>
          <a:lstStyle/>
          <a:p>
            <a:r>
              <a:rPr lang="fr-FR" sz="3200" b="1"/>
              <a:t>2 – Théorie de l’attaque</a:t>
            </a:r>
          </a:p>
        </p:txBody>
      </p:sp>
      <p:pic>
        <p:nvPicPr>
          <p:cNvPr id="3" name="Image 2">
            <a:extLst>
              <a:ext uri="{FF2B5EF4-FFF2-40B4-BE49-F238E27FC236}">
                <a16:creationId xmlns:a16="http://schemas.microsoft.com/office/drawing/2014/main" id="{B46F013E-6CDA-DFB1-ACD2-EDD9E44904A6}"/>
              </a:ext>
            </a:extLst>
          </p:cNvPr>
          <p:cNvPicPr>
            <a:picLocks noChangeAspect="1"/>
          </p:cNvPicPr>
          <p:nvPr/>
        </p:nvPicPr>
        <p:blipFill>
          <a:blip r:embed="rId3"/>
          <a:stretch>
            <a:fillRect/>
          </a:stretch>
        </p:blipFill>
        <p:spPr>
          <a:xfrm>
            <a:off x="2136057" y="2921872"/>
            <a:ext cx="1757515" cy="1757515"/>
          </a:xfrm>
          <a:prstGeom prst="rect">
            <a:avLst/>
          </a:prstGeom>
        </p:spPr>
      </p:pic>
      <p:pic>
        <p:nvPicPr>
          <p:cNvPr id="7" name="Image 6">
            <a:extLst>
              <a:ext uri="{FF2B5EF4-FFF2-40B4-BE49-F238E27FC236}">
                <a16:creationId xmlns:a16="http://schemas.microsoft.com/office/drawing/2014/main" id="{4755FAE4-1DA0-F798-1F9E-A54C7B7EF706}"/>
              </a:ext>
            </a:extLst>
          </p:cNvPr>
          <p:cNvPicPr>
            <a:picLocks noChangeAspect="1"/>
          </p:cNvPicPr>
          <p:nvPr/>
        </p:nvPicPr>
        <p:blipFill>
          <a:blip r:embed="rId4"/>
          <a:stretch>
            <a:fillRect/>
          </a:stretch>
        </p:blipFill>
        <p:spPr>
          <a:xfrm>
            <a:off x="7779772" y="2508916"/>
            <a:ext cx="2170471" cy="2170471"/>
          </a:xfrm>
          <a:prstGeom prst="rect">
            <a:avLst/>
          </a:prstGeom>
        </p:spPr>
      </p:pic>
      <p:sp>
        <p:nvSpPr>
          <p:cNvPr id="8" name="ZoneTexte 7">
            <a:extLst>
              <a:ext uri="{FF2B5EF4-FFF2-40B4-BE49-F238E27FC236}">
                <a16:creationId xmlns:a16="http://schemas.microsoft.com/office/drawing/2014/main" id="{DBFA621F-6C0A-2294-5A3D-093271959E7F}"/>
              </a:ext>
            </a:extLst>
          </p:cNvPr>
          <p:cNvSpPr txBox="1"/>
          <p:nvPr/>
        </p:nvSpPr>
        <p:spPr>
          <a:xfrm>
            <a:off x="2069851" y="4820447"/>
            <a:ext cx="1889926" cy="400110"/>
          </a:xfrm>
          <a:prstGeom prst="rect">
            <a:avLst/>
          </a:prstGeom>
          <a:noFill/>
        </p:spPr>
        <p:txBody>
          <a:bodyPr wrap="square" rtlCol="0">
            <a:spAutoFit/>
          </a:bodyPr>
          <a:lstStyle/>
          <a:p>
            <a:r>
              <a:rPr lang="fr-FR" sz="2000" b="1">
                <a:latin typeface="Montserrat" panose="00000500000000000000" pitchFamily="2" charset="0"/>
              </a:rPr>
              <a:t>Raspberry pi</a:t>
            </a:r>
          </a:p>
        </p:txBody>
      </p:sp>
      <p:sp>
        <p:nvSpPr>
          <p:cNvPr id="9" name="ZoneTexte 8">
            <a:extLst>
              <a:ext uri="{FF2B5EF4-FFF2-40B4-BE49-F238E27FC236}">
                <a16:creationId xmlns:a16="http://schemas.microsoft.com/office/drawing/2014/main" id="{6B6D26D6-2D97-5409-938A-4835AE10106C}"/>
              </a:ext>
            </a:extLst>
          </p:cNvPr>
          <p:cNvSpPr txBox="1"/>
          <p:nvPr/>
        </p:nvSpPr>
        <p:spPr>
          <a:xfrm>
            <a:off x="7934300" y="4820447"/>
            <a:ext cx="1861413" cy="400110"/>
          </a:xfrm>
          <a:prstGeom prst="rect">
            <a:avLst/>
          </a:prstGeom>
          <a:noFill/>
        </p:spPr>
        <p:txBody>
          <a:bodyPr wrap="square" rtlCol="0">
            <a:spAutoFit/>
          </a:bodyPr>
          <a:lstStyle/>
          <a:p>
            <a:r>
              <a:rPr lang="fr-FR" sz="2000" b="1">
                <a:latin typeface="Montserrat" panose="00000500000000000000" pitchFamily="2" charset="0"/>
              </a:rPr>
              <a:t>Routeur wifi</a:t>
            </a:r>
          </a:p>
        </p:txBody>
      </p:sp>
      <p:cxnSp>
        <p:nvCxnSpPr>
          <p:cNvPr id="16" name="Connecteur droit avec flèche 15">
            <a:extLst>
              <a:ext uri="{FF2B5EF4-FFF2-40B4-BE49-F238E27FC236}">
                <a16:creationId xmlns:a16="http://schemas.microsoft.com/office/drawing/2014/main" id="{18BCCD57-CBFC-25A4-8AA3-157C06B4FE65}"/>
              </a:ext>
            </a:extLst>
          </p:cNvPr>
          <p:cNvCxnSpPr>
            <a:cxnSpLocks/>
          </p:cNvCxnSpPr>
          <p:nvPr/>
        </p:nvCxnSpPr>
        <p:spPr>
          <a:xfrm>
            <a:off x="4143785" y="3875875"/>
            <a:ext cx="3431460" cy="0"/>
          </a:xfrm>
          <a:prstGeom prst="straightConnector1">
            <a:avLst/>
          </a:prstGeom>
          <a:ln>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8" name="ZoneTexte 17">
            <a:extLst>
              <a:ext uri="{FF2B5EF4-FFF2-40B4-BE49-F238E27FC236}">
                <a16:creationId xmlns:a16="http://schemas.microsoft.com/office/drawing/2014/main" id="{C534EE68-B5FF-DD23-DA56-91AD9970E522}"/>
              </a:ext>
            </a:extLst>
          </p:cNvPr>
          <p:cNvSpPr txBox="1"/>
          <p:nvPr/>
        </p:nvSpPr>
        <p:spPr>
          <a:xfrm>
            <a:off x="839683" y="1594704"/>
            <a:ext cx="9714271" cy="1015663"/>
          </a:xfrm>
          <a:prstGeom prst="rect">
            <a:avLst/>
          </a:prstGeom>
          <a:noFill/>
        </p:spPr>
        <p:txBody>
          <a:bodyPr wrap="square" rtlCol="0">
            <a:spAutoFit/>
          </a:bodyPr>
          <a:lstStyle/>
          <a:p>
            <a:pPr marL="342900" indent="-342900">
              <a:buFont typeface="Arial" panose="020B0604020202020204" pitchFamily="34" charset="0"/>
              <a:buChar char="•"/>
            </a:pPr>
            <a:r>
              <a:rPr lang="fr-FR" sz="2000" dirty="0" err="1">
                <a:latin typeface="Montserrat" panose="00000500000000000000" pitchFamily="2" charset="0"/>
              </a:rPr>
              <a:t>Désauthentification</a:t>
            </a:r>
            <a:endParaRPr lang="fr-FR" sz="2000" dirty="0">
              <a:latin typeface="Montserrat" panose="00000500000000000000" pitchFamily="2" charset="0"/>
            </a:endParaRPr>
          </a:p>
          <a:p>
            <a:pPr marL="342900" indent="-342900">
              <a:buFont typeface="Arial" panose="020B0604020202020204" pitchFamily="34" charset="0"/>
              <a:buChar char="•"/>
            </a:pPr>
            <a:r>
              <a:rPr lang="fr-FR" sz="2000" dirty="0">
                <a:latin typeface="Montserrat" panose="00000500000000000000" pitchFamily="2" charset="0"/>
              </a:rPr>
              <a:t>Reconnexion</a:t>
            </a:r>
          </a:p>
          <a:p>
            <a:pPr marL="342900" indent="-342900">
              <a:buFont typeface="Arial" panose="020B0604020202020204" pitchFamily="34" charset="0"/>
              <a:buChar char="•"/>
            </a:pPr>
            <a:r>
              <a:rPr lang="fr-FR" sz="2000" dirty="0">
                <a:latin typeface="Montserrat" panose="00000500000000000000" pitchFamily="2" charset="0"/>
              </a:rPr>
              <a:t>Récupération du </a:t>
            </a:r>
            <a:r>
              <a:rPr lang="fr-FR" sz="2000" b="1" dirty="0">
                <a:latin typeface="Montserrat" panose="00000500000000000000" pitchFamily="2" charset="0"/>
              </a:rPr>
              <a:t>handshake WPA</a:t>
            </a:r>
          </a:p>
        </p:txBody>
      </p:sp>
      <p:sp>
        <p:nvSpPr>
          <p:cNvPr id="2" name="Interdiction 1">
            <a:extLst>
              <a:ext uri="{FF2B5EF4-FFF2-40B4-BE49-F238E27FC236}">
                <a16:creationId xmlns:a16="http://schemas.microsoft.com/office/drawing/2014/main" id="{9BE3352A-657A-ED73-5936-AB705D2C2848}"/>
              </a:ext>
            </a:extLst>
          </p:cNvPr>
          <p:cNvSpPr/>
          <p:nvPr/>
        </p:nvSpPr>
        <p:spPr>
          <a:xfrm>
            <a:off x="5411683" y="3424266"/>
            <a:ext cx="1002890" cy="1012719"/>
          </a:xfrm>
          <a:prstGeom prst="noSmoking">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10" name="Image 9">
            <a:extLst>
              <a:ext uri="{FF2B5EF4-FFF2-40B4-BE49-F238E27FC236}">
                <a16:creationId xmlns:a16="http://schemas.microsoft.com/office/drawing/2014/main" id="{C6B27712-6DBF-F201-7833-DBC1AF777B43}"/>
              </a:ext>
            </a:extLst>
          </p:cNvPr>
          <p:cNvPicPr>
            <a:picLocks noChangeAspect="1"/>
          </p:cNvPicPr>
          <p:nvPr/>
        </p:nvPicPr>
        <p:blipFill>
          <a:blip r:embed="rId5"/>
          <a:stretch>
            <a:fillRect/>
          </a:stretch>
        </p:blipFill>
        <p:spPr>
          <a:xfrm>
            <a:off x="5226561" y="5263296"/>
            <a:ext cx="1265907" cy="1265907"/>
          </a:xfrm>
          <a:prstGeom prst="rect">
            <a:avLst/>
          </a:prstGeom>
        </p:spPr>
      </p:pic>
      <p:cxnSp>
        <p:nvCxnSpPr>
          <p:cNvPr id="13" name="Connecteur droit avec flèche 12">
            <a:extLst>
              <a:ext uri="{FF2B5EF4-FFF2-40B4-BE49-F238E27FC236}">
                <a16:creationId xmlns:a16="http://schemas.microsoft.com/office/drawing/2014/main" id="{3B1311E7-FBC8-1DAD-0385-66D1230E01F4}"/>
              </a:ext>
            </a:extLst>
          </p:cNvPr>
          <p:cNvCxnSpPr/>
          <p:nvPr/>
        </p:nvCxnSpPr>
        <p:spPr>
          <a:xfrm flipV="1">
            <a:off x="6492468" y="4679387"/>
            <a:ext cx="1082777" cy="77751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pic>
        <p:nvPicPr>
          <p:cNvPr id="17" name="Graphique 16" descr="Clé avec un remplissage uni">
            <a:extLst>
              <a:ext uri="{FF2B5EF4-FFF2-40B4-BE49-F238E27FC236}">
                <a16:creationId xmlns:a16="http://schemas.microsoft.com/office/drawing/2014/main" id="{6489ACB6-345D-BC6D-B48B-36EC66C7FA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65372" y="5020502"/>
            <a:ext cx="914400" cy="914400"/>
          </a:xfrm>
          <a:prstGeom prst="rect">
            <a:avLst/>
          </a:prstGeom>
        </p:spPr>
      </p:pic>
      <p:sp>
        <p:nvSpPr>
          <p:cNvPr id="4" name="Espace réservé du numéro de diapositive 3">
            <a:extLst>
              <a:ext uri="{FF2B5EF4-FFF2-40B4-BE49-F238E27FC236}">
                <a16:creationId xmlns:a16="http://schemas.microsoft.com/office/drawing/2014/main" id="{EEA59AA0-F946-E436-DCEF-81A26A6168A4}"/>
              </a:ext>
            </a:extLst>
          </p:cNvPr>
          <p:cNvSpPr>
            <a:spLocks noGrp="1"/>
          </p:cNvSpPr>
          <p:nvPr>
            <p:ph type="sldNum" sz="quarter" idx="10"/>
          </p:nvPr>
        </p:nvSpPr>
        <p:spPr/>
        <p:txBody>
          <a:bodyPr/>
          <a:lstStyle/>
          <a:p>
            <a:fld id="{C1615CE8-0A7A-4701-91A2-9B105E777F54}" type="slidenum">
              <a:rPr lang="fr-FR" smtClean="0"/>
              <a:t>10</a:t>
            </a:fld>
            <a:endParaRPr lang="fr-FR"/>
          </a:p>
        </p:txBody>
      </p:sp>
    </p:spTree>
    <p:extLst>
      <p:ext uri="{BB962C8B-B14F-4D97-AF65-F5344CB8AC3E}">
        <p14:creationId xmlns:p14="http://schemas.microsoft.com/office/powerpoint/2010/main" val="124333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CE77B-B026-FB05-F47B-125A50D0E543}"/>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0B6A56C7-4AF6-A7AB-CA66-2EC19073A938}"/>
              </a:ext>
            </a:extLst>
          </p:cNvPr>
          <p:cNvSpPr>
            <a:spLocks noGrp="1"/>
          </p:cNvSpPr>
          <p:nvPr>
            <p:ph type="title"/>
          </p:nvPr>
        </p:nvSpPr>
        <p:spPr>
          <a:xfrm>
            <a:off x="384926" y="435247"/>
            <a:ext cx="10477233" cy="909203"/>
          </a:xfrm>
        </p:spPr>
        <p:txBody>
          <a:bodyPr/>
          <a:lstStyle/>
          <a:p>
            <a:r>
              <a:rPr lang="fr-FR" sz="3200" b="1"/>
              <a:t>2 – En pratique</a:t>
            </a:r>
          </a:p>
        </p:txBody>
      </p:sp>
      <p:grpSp>
        <p:nvGrpSpPr>
          <p:cNvPr id="17" name="Groupe 16">
            <a:extLst>
              <a:ext uri="{FF2B5EF4-FFF2-40B4-BE49-F238E27FC236}">
                <a16:creationId xmlns:a16="http://schemas.microsoft.com/office/drawing/2014/main" id="{FF5B60DD-9F2E-B92A-585E-1F92F63BED51}"/>
              </a:ext>
            </a:extLst>
          </p:cNvPr>
          <p:cNvGrpSpPr/>
          <p:nvPr/>
        </p:nvGrpSpPr>
        <p:grpSpPr>
          <a:xfrm>
            <a:off x="2794616" y="1344450"/>
            <a:ext cx="6602767" cy="1704294"/>
            <a:chOff x="591853" y="1274112"/>
            <a:chExt cx="6602767" cy="1704294"/>
          </a:xfrm>
        </p:grpSpPr>
        <p:pic>
          <p:nvPicPr>
            <p:cNvPr id="4" name="Image 3" descr="Une image contenant texte, capture d’écran, Police&#10;&#10;Le contenu généré par l’IA peut être incorrect.">
              <a:extLst>
                <a:ext uri="{FF2B5EF4-FFF2-40B4-BE49-F238E27FC236}">
                  <a16:creationId xmlns:a16="http://schemas.microsoft.com/office/drawing/2014/main" id="{CD8456E2-EE5A-395F-C0DE-339A06645721}"/>
                </a:ext>
              </a:extLst>
            </p:cNvPr>
            <p:cNvPicPr>
              <a:picLocks noChangeAspect="1"/>
            </p:cNvPicPr>
            <p:nvPr/>
          </p:nvPicPr>
          <p:blipFill>
            <a:blip r:embed="rId2">
              <a:extLst>
                <a:ext uri="{28A0092B-C50C-407E-A947-70E740481C1C}">
                  <a14:useLocalDpi xmlns:a14="http://schemas.microsoft.com/office/drawing/2010/main" val="0"/>
                </a:ext>
              </a:extLst>
            </a:blip>
            <a:srcRect r="66" b="43397"/>
            <a:stretch/>
          </p:blipFill>
          <p:spPr>
            <a:xfrm>
              <a:off x="591853" y="1274112"/>
              <a:ext cx="6602767" cy="1237976"/>
            </a:xfrm>
            <a:prstGeom prst="rect">
              <a:avLst/>
            </a:prstGeom>
          </p:spPr>
        </p:pic>
        <p:sp>
          <p:nvSpPr>
            <p:cNvPr id="13" name="ZoneTexte 12">
              <a:extLst>
                <a:ext uri="{FF2B5EF4-FFF2-40B4-BE49-F238E27FC236}">
                  <a16:creationId xmlns:a16="http://schemas.microsoft.com/office/drawing/2014/main" id="{2914CD36-DC8F-356D-4750-04434474EADD}"/>
                </a:ext>
              </a:extLst>
            </p:cNvPr>
            <p:cNvSpPr txBox="1"/>
            <p:nvPr/>
          </p:nvSpPr>
          <p:spPr>
            <a:xfrm>
              <a:off x="893567" y="2578296"/>
              <a:ext cx="5999336" cy="400110"/>
            </a:xfrm>
            <a:prstGeom prst="rect">
              <a:avLst/>
            </a:prstGeom>
            <a:noFill/>
          </p:spPr>
          <p:txBody>
            <a:bodyPr wrap="square" rtlCol="0">
              <a:spAutoFit/>
            </a:bodyPr>
            <a:lstStyle/>
            <a:p>
              <a:r>
                <a:rPr lang="fr-FR" sz="2000" err="1">
                  <a:latin typeface="Montserrat" panose="00000500000000000000" pitchFamily="2" charset="0"/>
                </a:rPr>
                <a:t>Désauthentification</a:t>
              </a:r>
              <a:r>
                <a:rPr lang="fr-FR" sz="2000">
                  <a:latin typeface="Montserrat" panose="00000500000000000000" pitchFamily="2" charset="0"/>
                </a:rPr>
                <a:t> forcée de la Raspberry pi</a:t>
              </a:r>
            </a:p>
          </p:txBody>
        </p:sp>
      </p:grpSp>
      <p:grpSp>
        <p:nvGrpSpPr>
          <p:cNvPr id="20" name="Groupe 19">
            <a:extLst>
              <a:ext uri="{FF2B5EF4-FFF2-40B4-BE49-F238E27FC236}">
                <a16:creationId xmlns:a16="http://schemas.microsoft.com/office/drawing/2014/main" id="{D7442418-9796-A0D1-DC77-A46DF8C272F2}"/>
              </a:ext>
            </a:extLst>
          </p:cNvPr>
          <p:cNvGrpSpPr/>
          <p:nvPr/>
        </p:nvGrpSpPr>
        <p:grpSpPr>
          <a:xfrm>
            <a:off x="2033018" y="3491629"/>
            <a:ext cx="8125959" cy="2762164"/>
            <a:chOff x="1560561" y="3515063"/>
            <a:chExt cx="8125959" cy="2762164"/>
          </a:xfrm>
        </p:grpSpPr>
        <p:pic>
          <p:nvPicPr>
            <p:cNvPr id="12" name="Image 11">
              <a:extLst>
                <a:ext uri="{FF2B5EF4-FFF2-40B4-BE49-F238E27FC236}">
                  <a16:creationId xmlns:a16="http://schemas.microsoft.com/office/drawing/2014/main" id="{56224F91-4FFD-4371-2502-B7150BCA3B03}"/>
                </a:ext>
              </a:extLst>
            </p:cNvPr>
            <p:cNvPicPr>
              <a:picLocks noChangeAspect="1"/>
            </p:cNvPicPr>
            <p:nvPr/>
          </p:nvPicPr>
          <p:blipFill>
            <a:blip r:embed="rId3"/>
            <a:stretch>
              <a:fillRect/>
            </a:stretch>
          </p:blipFill>
          <p:spPr>
            <a:xfrm>
              <a:off x="1560561" y="3515063"/>
              <a:ext cx="8125959" cy="2295845"/>
            </a:xfrm>
            <a:prstGeom prst="rect">
              <a:avLst/>
            </a:prstGeom>
          </p:spPr>
        </p:pic>
        <p:sp>
          <p:nvSpPr>
            <p:cNvPr id="19" name="ZoneTexte 18">
              <a:extLst>
                <a:ext uri="{FF2B5EF4-FFF2-40B4-BE49-F238E27FC236}">
                  <a16:creationId xmlns:a16="http://schemas.microsoft.com/office/drawing/2014/main" id="{E117E253-965F-BC93-CC2A-22051F17CD2E}"/>
                </a:ext>
              </a:extLst>
            </p:cNvPr>
            <p:cNvSpPr txBox="1"/>
            <p:nvPr/>
          </p:nvSpPr>
          <p:spPr>
            <a:xfrm>
              <a:off x="3354050" y="5877117"/>
              <a:ext cx="4538980" cy="400110"/>
            </a:xfrm>
            <a:prstGeom prst="rect">
              <a:avLst/>
            </a:prstGeom>
            <a:noFill/>
          </p:spPr>
          <p:txBody>
            <a:bodyPr wrap="square" rtlCol="0">
              <a:spAutoFit/>
            </a:bodyPr>
            <a:lstStyle/>
            <a:p>
              <a:r>
                <a:rPr lang="fr-FR" sz="2000">
                  <a:latin typeface="Montserrat" panose="00000500000000000000" pitchFamily="2" charset="0"/>
                </a:rPr>
                <a:t>Récupération du handshake WPA</a:t>
              </a:r>
            </a:p>
          </p:txBody>
        </p:sp>
      </p:grpSp>
      <p:sp>
        <p:nvSpPr>
          <p:cNvPr id="2" name="Espace réservé du numéro de diapositive 1">
            <a:extLst>
              <a:ext uri="{FF2B5EF4-FFF2-40B4-BE49-F238E27FC236}">
                <a16:creationId xmlns:a16="http://schemas.microsoft.com/office/drawing/2014/main" id="{215392A0-A841-C1D3-D146-BE3D2C5CCD5C}"/>
              </a:ext>
            </a:extLst>
          </p:cNvPr>
          <p:cNvSpPr>
            <a:spLocks noGrp="1"/>
          </p:cNvSpPr>
          <p:nvPr>
            <p:ph type="sldNum" sz="quarter" idx="10"/>
          </p:nvPr>
        </p:nvSpPr>
        <p:spPr/>
        <p:txBody>
          <a:bodyPr/>
          <a:lstStyle/>
          <a:p>
            <a:fld id="{C1615CE8-0A7A-4701-91A2-9B105E777F54}" type="slidenum">
              <a:rPr lang="fr-FR" smtClean="0"/>
              <a:t>11</a:t>
            </a:fld>
            <a:endParaRPr lang="fr-FR"/>
          </a:p>
        </p:txBody>
      </p:sp>
    </p:spTree>
    <p:extLst>
      <p:ext uri="{BB962C8B-B14F-4D97-AF65-F5344CB8AC3E}">
        <p14:creationId xmlns:p14="http://schemas.microsoft.com/office/powerpoint/2010/main" val="409414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F6A34-2026-F433-870B-896C3732F2D6}"/>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C35BE3E8-5D2F-D058-5F71-1AD40413123F}"/>
              </a:ext>
            </a:extLst>
          </p:cNvPr>
          <p:cNvSpPr>
            <a:spLocks noGrp="1"/>
          </p:cNvSpPr>
          <p:nvPr>
            <p:ph type="title"/>
          </p:nvPr>
        </p:nvSpPr>
        <p:spPr>
          <a:xfrm>
            <a:off x="384926" y="435247"/>
            <a:ext cx="10477233" cy="909203"/>
          </a:xfrm>
        </p:spPr>
        <p:txBody>
          <a:bodyPr/>
          <a:lstStyle/>
          <a:p>
            <a:r>
              <a:rPr lang="fr-FR" sz="3200" b="1"/>
              <a:t>2 – En pratique</a:t>
            </a:r>
          </a:p>
        </p:txBody>
      </p:sp>
      <p:grpSp>
        <p:nvGrpSpPr>
          <p:cNvPr id="8" name="Groupe 7">
            <a:extLst>
              <a:ext uri="{FF2B5EF4-FFF2-40B4-BE49-F238E27FC236}">
                <a16:creationId xmlns:a16="http://schemas.microsoft.com/office/drawing/2014/main" id="{067BC2DF-317D-A0BB-177F-F8ECA5B2781C}"/>
              </a:ext>
            </a:extLst>
          </p:cNvPr>
          <p:cNvGrpSpPr/>
          <p:nvPr/>
        </p:nvGrpSpPr>
        <p:grpSpPr>
          <a:xfrm>
            <a:off x="2283326" y="1344450"/>
            <a:ext cx="7487695" cy="5003950"/>
            <a:chOff x="2352152" y="1344450"/>
            <a:chExt cx="7487695" cy="5003950"/>
          </a:xfrm>
        </p:grpSpPr>
        <p:pic>
          <p:nvPicPr>
            <p:cNvPr id="6" name="Image 5">
              <a:extLst>
                <a:ext uri="{FF2B5EF4-FFF2-40B4-BE49-F238E27FC236}">
                  <a16:creationId xmlns:a16="http://schemas.microsoft.com/office/drawing/2014/main" id="{8079326D-D465-52EC-BC4A-86B9BE2EBE1C}"/>
                </a:ext>
              </a:extLst>
            </p:cNvPr>
            <p:cNvPicPr>
              <a:picLocks noChangeAspect="1"/>
            </p:cNvPicPr>
            <p:nvPr/>
          </p:nvPicPr>
          <p:blipFill>
            <a:blip r:embed="rId2"/>
            <a:stretch>
              <a:fillRect/>
            </a:stretch>
          </p:blipFill>
          <p:spPr>
            <a:xfrm>
              <a:off x="2352152" y="1344450"/>
              <a:ext cx="7487695" cy="4505954"/>
            </a:xfrm>
            <a:prstGeom prst="rect">
              <a:avLst/>
            </a:prstGeom>
          </p:spPr>
        </p:pic>
        <p:sp>
          <p:nvSpPr>
            <p:cNvPr id="7" name="ZoneTexte 6">
              <a:extLst>
                <a:ext uri="{FF2B5EF4-FFF2-40B4-BE49-F238E27FC236}">
                  <a16:creationId xmlns:a16="http://schemas.microsoft.com/office/drawing/2014/main" id="{F8F9186E-5ADD-C432-D2DA-C6E1277CBBFD}"/>
                </a:ext>
              </a:extLst>
            </p:cNvPr>
            <p:cNvSpPr txBox="1"/>
            <p:nvPr/>
          </p:nvSpPr>
          <p:spPr>
            <a:xfrm>
              <a:off x="3012439" y="5948290"/>
              <a:ext cx="6167119" cy="400110"/>
            </a:xfrm>
            <a:prstGeom prst="rect">
              <a:avLst/>
            </a:prstGeom>
            <a:noFill/>
          </p:spPr>
          <p:txBody>
            <a:bodyPr wrap="square" rtlCol="0">
              <a:spAutoFit/>
            </a:bodyPr>
            <a:lstStyle/>
            <a:p>
              <a:r>
                <a:rPr lang="fr-FR" sz="2000">
                  <a:latin typeface="Montserrat" panose="00000500000000000000" pitchFamily="2" charset="0"/>
                </a:rPr>
                <a:t>Récupération du mot de passe par force brute</a:t>
              </a:r>
            </a:p>
          </p:txBody>
        </p:sp>
      </p:grpSp>
      <p:sp>
        <p:nvSpPr>
          <p:cNvPr id="2" name="Espace réservé du numéro de diapositive 1">
            <a:extLst>
              <a:ext uri="{FF2B5EF4-FFF2-40B4-BE49-F238E27FC236}">
                <a16:creationId xmlns:a16="http://schemas.microsoft.com/office/drawing/2014/main" id="{0347C835-9895-76E6-DAF0-DF6140C44F9E}"/>
              </a:ext>
            </a:extLst>
          </p:cNvPr>
          <p:cNvSpPr>
            <a:spLocks noGrp="1"/>
          </p:cNvSpPr>
          <p:nvPr>
            <p:ph type="sldNum" sz="quarter" idx="10"/>
          </p:nvPr>
        </p:nvSpPr>
        <p:spPr/>
        <p:txBody>
          <a:bodyPr/>
          <a:lstStyle/>
          <a:p>
            <a:fld id="{C1615CE8-0A7A-4701-91A2-9B105E777F54}" type="slidenum">
              <a:rPr lang="fr-FR" smtClean="0"/>
              <a:t>12</a:t>
            </a:fld>
            <a:endParaRPr lang="fr-FR"/>
          </a:p>
        </p:txBody>
      </p:sp>
    </p:spTree>
    <p:extLst>
      <p:ext uri="{BB962C8B-B14F-4D97-AF65-F5344CB8AC3E}">
        <p14:creationId xmlns:p14="http://schemas.microsoft.com/office/powerpoint/2010/main" val="145210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24521-6DCD-DF41-0378-501BB8CC7F21}"/>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59C690A1-9268-DFC8-6A05-50C21D8F2C06}"/>
              </a:ext>
            </a:extLst>
          </p:cNvPr>
          <p:cNvSpPr>
            <a:spLocks noGrp="1"/>
          </p:cNvSpPr>
          <p:nvPr>
            <p:ph type="title"/>
          </p:nvPr>
        </p:nvSpPr>
        <p:spPr/>
        <p:txBody>
          <a:bodyPr/>
          <a:lstStyle/>
          <a:p>
            <a:r>
              <a:rPr lang="fr-FR" sz="3200" b="1"/>
              <a:t>2 – Les contre mesures</a:t>
            </a:r>
          </a:p>
        </p:txBody>
      </p:sp>
      <p:sp>
        <p:nvSpPr>
          <p:cNvPr id="2" name="Sous-titre 1">
            <a:extLst>
              <a:ext uri="{FF2B5EF4-FFF2-40B4-BE49-F238E27FC236}">
                <a16:creationId xmlns:a16="http://schemas.microsoft.com/office/drawing/2014/main" id="{1B604C63-F334-BEBC-80D4-55FF775C0BAF}"/>
              </a:ext>
            </a:extLst>
          </p:cNvPr>
          <p:cNvSpPr>
            <a:spLocks noGrp="1"/>
          </p:cNvSpPr>
          <p:nvPr>
            <p:ph type="subTitle" idx="1"/>
          </p:nvPr>
        </p:nvSpPr>
        <p:spPr/>
        <p:txBody>
          <a:bodyPr anchor="t"/>
          <a:lstStyle/>
          <a:p>
            <a:pPr marL="571500" indent="-457200" algn="l">
              <a:buFont typeface="+mj-lt"/>
              <a:buAutoNum type="arabicPeriod" startAt="2"/>
            </a:pPr>
            <a:r>
              <a:rPr lang="fr-FR" sz="2000" b="1"/>
              <a:t>La solution (trop) avancée</a:t>
            </a:r>
          </a:p>
          <a:p>
            <a:pPr marL="571500" indent="-457200" algn="l">
              <a:buFont typeface="+mj-lt"/>
              <a:buAutoNum type="arabicPeriod" startAt="2"/>
            </a:pPr>
            <a:endParaRPr lang="fr-FR" sz="2000"/>
          </a:p>
          <a:p>
            <a:pPr algn="l">
              <a:buFont typeface="Wingdings" panose="05000000000000000000" pitchFamily="2" charset="2"/>
              <a:buChar char="§"/>
            </a:pPr>
            <a:r>
              <a:rPr lang="fr-FR" sz="2000"/>
              <a:t>Utiliser un serveur RADIUS</a:t>
            </a:r>
          </a:p>
          <a:p>
            <a:pPr algn="l">
              <a:buFont typeface="Wingdings" panose="05000000000000000000" pitchFamily="2" charset="2"/>
              <a:buChar char="§"/>
            </a:pPr>
            <a:endParaRPr lang="fr-FR" sz="2000"/>
          </a:p>
          <a:p>
            <a:pPr algn="l">
              <a:buFont typeface="Wingdings" panose="05000000000000000000" pitchFamily="2" charset="2"/>
              <a:buChar char="§"/>
            </a:pPr>
            <a:r>
              <a:rPr lang="fr-FR" sz="2000"/>
              <a:t>Vraiment nécessaire ?</a:t>
            </a:r>
          </a:p>
          <a:p>
            <a:pPr marL="114300" indent="0" algn="l">
              <a:buNone/>
            </a:pPr>
            <a:endParaRPr lang="fr-FR" sz="2000"/>
          </a:p>
          <a:p>
            <a:pPr marL="114300" indent="0" algn="l">
              <a:buNone/>
            </a:pPr>
            <a:endParaRPr lang="fr-FR" sz="2000" i="1"/>
          </a:p>
        </p:txBody>
      </p:sp>
      <p:sp>
        <p:nvSpPr>
          <p:cNvPr id="3" name="Sous-titre 2">
            <a:extLst>
              <a:ext uri="{FF2B5EF4-FFF2-40B4-BE49-F238E27FC236}">
                <a16:creationId xmlns:a16="http://schemas.microsoft.com/office/drawing/2014/main" id="{DDF77184-D8D2-F298-F965-7C51D78EF378}"/>
              </a:ext>
            </a:extLst>
          </p:cNvPr>
          <p:cNvSpPr>
            <a:spLocks noGrp="1"/>
          </p:cNvSpPr>
          <p:nvPr>
            <p:ph type="subTitle" idx="2"/>
          </p:nvPr>
        </p:nvSpPr>
        <p:spPr/>
        <p:txBody>
          <a:bodyPr anchor="t"/>
          <a:lstStyle/>
          <a:p>
            <a:pPr marL="571500" indent="-457200" algn="l">
              <a:buFont typeface="+mj-lt"/>
              <a:buAutoNum type="arabicPeriod"/>
            </a:pPr>
            <a:r>
              <a:rPr lang="fr-FR" sz="2000" b="1"/>
              <a:t>La solution basique</a:t>
            </a:r>
          </a:p>
          <a:p>
            <a:pPr marL="571500" indent="-457200" algn="l">
              <a:buFont typeface="+mj-lt"/>
              <a:buAutoNum type="arabicPeriod"/>
            </a:pPr>
            <a:endParaRPr lang="fr-FR" sz="2000"/>
          </a:p>
          <a:p>
            <a:pPr algn="l">
              <a:buFont typeface="Wingdings" panose="05000000000000000000" pitchFamily="2" charset="2"/>
              <a:buChar char="§"/>
            </a:pPr>
            <a:endParaRPr lang="fr-FR" sz="2000"/>
          </a:p>
          <a:p>
            <a:pPr algn="l">
              <a:buFont typeface="Wingdings" panose="05000000000000000000" pitchFamily="2" charset="2"/>
              <a:buChar char="§"/>
            </a:pPr>
            <a:r>
              <a:rPr lang="fr-FR" sz="2000"/>
              <a:t>Mot de passe robuste</a:t>
            </a:r>
          </a:p>
          <a:p>
            <a:pPr algn="l">
              <a:buFont typeface="Wingdings" panose="05000000000000000000" pitchFamily="2" charset="2"/>
              <a:buChar char="§"/>
            </a:pPr>
            <a:endParaRPr lang="fr-FR" sz="2000"/>
          </a:p>
          <a:p>
            <a:pPr algn="l">
              <a:buFont typeface="Wingdings" panose="05000000000000000000" pitchFamily="2" charset="2"/>
              <a:buChar char="§"/>
            </a:pPr>
            <a:endParaRPr lang="fr-FR" sz="2000"/>
          </a:p>
          <a:p>
            <a:pPr algn="l">
              <a:buFont typeface="Wingdings" panose="05000000000000000000" pitchFamily="2" charset="2"/>
              <a:buChar char="§"/>
            </a:pPr>
            <a:endParaRPr lang="fr-FR" sz="2000"/>
          </a:p>
          <a:p>
            <a:pPr algn="l">
              <a:buFont typeface="Wingdings" panose="05000000000000000000" pitchFamily="2" charset="2"/>
              <a:buChar char="§"/>
            </a:pPr>
            <a:r>
              <a:rPr lang="fr-FR" sz="2000"/>
              <a:t>Pas dans un dictionnaire connu (</a:t>
            </a:r>
            <a:r>
              <a:rPr lang="fr-FR" sz="2000" err="1"/>
              <a:t>rockyou</a:t>
            </a:r>
            <a:r>
              <a:rPr lang="fr-FR" sz="2000"/>
              <a:t>)</a:t>
            </a:r>
          </a:p>
        </p:txBody>
      </p:sp>
      <p:pic>
        <p:nvPicPr>
          <p:cNvPr id="5" name="Image 4">
            <a:extLst>
              <a:ext uri="{FF2B5EF4-FFF2-40B4-BE49-F238E27FC236}">
                <a16:creationId xmlns:a16="http://schemas.microsoft.com/office/drawing/2014/main" id="{D8C2226E-159C-1C04-1932-86080045A81B}"/>
              </a:ext>
            </a:extLst>
          </p:cNvPr>
          <p:cNvPicPr>
            <a:picLocks noChangeAspect="1"/>
          </p:cNvPicPr>
          <p:nvPr/>
        </p:nvPicPr>
        <p:blipFill>
          <a:blip r:embed="rId2"/>
          <a:stretch>
            <a:fillRect/>
          </a:stretch>
        </p:blipFill>
        <p:spPr>
          <a:xfrm>
            <a:off x="4599460" y="2793480"/>
            <a:ext cx="1018718" cy="1018718"/>
          </a:xfrm>
          <a:prstGeom prst="rect">
            <a:avLst/>
          </a:prstGeom>
        </p:spPr>
      </p:pic>
      <p:grpSp>
        <p:nvGrpSpPr>
          <p:cNvPr id="13" name="Groupe 12">
            <a:extLst>
              <a:ext uri="{FF2B5EF4-FFF2-40B4-BE49-F238E27FC236}">
                <a16:creationId xmlns:a16="http://schemas.microsoft.com/office/drawing/2014/main" id="{8FF1FD52-223D-CF8B-07D8-AF573FDC90FC}"/>
              </a:ext>
            </a:extLst>
          </p:cNvPr>
          <p:cNvGrpSpPr/>
          <p:nvPr/>
        </p:nvGrpSpPr>
        <p:grpSpPr>
          <a:xfrm>
            <a:off x="3251027" y="4660089"/>
            <a:ext cx="1094433" cy="1094433"/>
            <a:chOff x="3251027" y="4589751"/>
            <a:chExt cx="1094433" cy="1094433"/>
          </a:xfrm>
        </p:grpSpPr>
        <p:pic>
          <p:nvPicPr>
            <p:cNvPr id="10" name="Image 9">
              <a:extLst>
                <a:ext uri="{FF2B5EF4-FFF2-40B4-BE49-F238E27FC236}">
                  <a16:creationId xmlns:a16="http://schemas.microsoft.com/office/drawing/2014/main" id="{48D433E4-A6CF-4BD8-30B3-90721D8F2EDB}"/>
                </a:ext>
              </a:extLst>
            </p:cNvPr>
            <p:cNvPicPr>
              <a:picLocks noChangeAspect="1"/>
            </p:cNvPicPr>
            <p:nvPr/>
          </p:nvPicPr>
          <p:blipFill>
            <a:blip r:embed="rId3"/>
            <a:stretch>
              <a:fillRect/>
            </a:stretch>
          </p:blipFill>
          <p:spPr>
            <a:xfrm>
              <a:off x="3251027" y="4589751"/>
              <a:ext cx="1094433" cy="1094433"/>
            </a:xfrm>
            <a:prstGeom prst="rect">
              <a:avLst/>
            </a:prstGeom>
          </p:spPr>
        </p:pic>
        <p:sp>
          <p:nvSpPr>
            <p:cNvPr id="12" name="Signe de multiplication 11">
              <a:extLst>
                <a:ext uri="{FF2B5EF4-FFF2-40B4-BE49-F238E27FC236}">
                  <a16:creationId xmlns:a16="http://schemas.microsoft.com/office/drawing/2014/main" id="{454E4753-795F-17EC-17A8-6F17AA2675D0}"/>
                </a:ext>
              </a:extLst>
            </p:cNvPr>
            <p:cNvSpPr/>
            <p:nvPr/>
          </p:nvSpPr>
          <p:spPr>
            <a:xfrm>
              <a:off x="3310915" y="4652786"/>
              <a:ext cx="974656" cy="968361"/>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Espace réservé du numéro de diapositive 3">
            <a:extLst>
              <a:ext uri="{FF2B5EF4-FFF2-40B4-BE49-F238E27FC236}">
                <a16:creationId xmlns:a16="http://schemas.microsoft.com/office/drawing/2014/main" id="{42B057A5-D646-DD0F-5EEB-E6876BDEE139}"/>
              </a:ext>
            </a:extLst>
          </p:cNvPr>
          <p:cNvSpPr>
            <a:spLocks noGrp="1"/>
          </p:cNvSpPr>
          <p:nvPr>
            <p:ph type="sldNum" sz="quarter" idx="10"/>
          </p:nvPr>
        </p:nvSpPr>
        <p:spPr/>
        <p:txBody>
          <a:bodyPr/>
          <a:lstStyle/>
          <a:p>
            <a:fld id="{C1615CE8-0A7A-4701-91A2-9B105E777F54}" type="slidenum">
              <a:rPr lang="fr-FR" smtClean="0"/>
              <a:t>13</a:t>
            </a:fld>
            <a:endParaRPr lang="fr-FR"/>
          </a:p>
        </p:txBody>
      </p:sp>
    </p:spTree>
    <p:extLst>
      <p:ext uri="{BB962C8B-B14F-4D97-AF65-F5344CB8AC3E}">
        <p14:creationId xmlns:p14="http://schemas.microsoft.com/office/powerpoint/2010/main" val="17476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748D0-7456-12E5-146C-2FE91ED908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53E5E27-73EE-E0E6-4CC2-A71E5710181F}"/>
              </a:ext>
            </a:extLst>
          </p:cNvPr>
          <p:cNvSpPr>
            <a:spLocks noGrp="1"/>
          </p:cNvSpPr>
          <p:nvPr>
            <p:ph type="title"/>
          </p:nvPr>
        </p:nvSpPr>
        <p:spPr/>
        <p:txBody>
          <a:bodyPr/>
          <a:lstStyle/>
          <a:p>
            <a:pPr algn="ctr"/>
            <a:r>
              <a:rPr lang="fr-FR"/>
              <a:t>SSH</a:t>
            </a:r>
          </a:p>
        </p:txBody>
      </p:sp>
      <p:sp>
        <p:nvSpPr>
          <p:cNvPr id="3" name="Titre 2">
            <a:extLst>
              <a:ext uri="{FF2B5EF4-FFF2-40B4-BE49-F238E27FC236}">
                <a16:creationId xmlns:a16="http://schemas.microsoft.com/office/drawing/2014/main" id="{CE2AE1CA-CED1-4FBC-F569-FE84D5E05BC3}"/>
              </a:ext>
            </a:extLst>
          </p:cNvPr>
          <p:cNvSpPr>
            <a:spLocks noGrp="1"/>
          </p:cNvSpPr>
          <p:nvPr>
            <p:ph type="title" idx="2"/>
          </p:nvPr>
        </p:nvSpPr>
        <p:spPr/>
        <p:txBody>
          <a:bodyPr/>
          <a:lstStyle/>
          <a:p>
            <a:pPr algn="ctr"/>
            <a:r>
              <a:rPr lang="fr-FR"/>
              <a:t>3</a:t>
            </a:r>
          </a:p>
        </p:txBody>
      </p:sp>
      <p:sp>
        <p:nvSpPr>
          <p:cNvPr id="4" name="Espace réservé du numéro de diapositive 3">
            <a:extLst>
              <a:ext uri="{FF2B5EF4-FFF2-40B4-BE49-F238E27FC236}">
                <a16:creationId xmlns:a16="http://schemas.microsoft.com/office/drawing/2014/main" id="{0E7793C1-9C8D-2FDF-D83B-BAAAF32276DC}"/>
              </a:ext>
            </a:extLst>
          </p:cNvPr>
          <p:cNvSpPr>
            <a:spLocks noGrp="1"/>
          </p:cNvSpPr>
          <p:nvPr>
            <p:ph type="sldNum" sz="quarter" idx="10"/>
          </p:nvPr>
        </p:nvSpPr>
        <p:spPr/>
        <p:txBody>
          <a:bodyPr/>
          <a:lstStyle/>
          <a:p>
            <a:fld id="{C1615CE8-0A7A-4701-91A2-9B105E777F54}" type="slidenum">
              <a:rPr lang="fr-FR" smtClean="0"/>
              <a:t>14</a:t>
            </a:fld>
            <a:endParaRPr lang="fr-FR"/>
          </a:p>
        </p:txBody>
      </p:sp>
    </p:spTree>
    <p:extLst>
      <p:ext uri="{BB962C8B-B14F-4D97-AF65-F5344CB8AC3E}">
        <p14:creationId xmlns:p14="http://schemas.microsoft.com/office/powerpoint/2010/main" val="271394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18FA9-B27D-660F-1562-954B4008675F}"/>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8DC578B7-5D54-8F5C-B3D4-E45F2D315A43}"/>
              </a:ext>
            </a:extLst>
          </p:cNvPr>
          <p:cNvSpPr>
            <a:spLocks noGrp="1"/>
          </p:cNvSpPr>
          <p:nvPr>
            <p:ph type="title"/>
          </p:nvPr>
        </p:nvSpPr>
        <p:spPr>
          <a:xfrm>
            <a:off x="384926" y="435247"/>
            <a:ext cx="10477233" cy="909203"/>
          </a:xfrm>
        </p:spPr>
        <p:txBody>
          <a:bodyPr/>
          <a:lstStyle/>
          <a:p>
            <a:r>
              <a:rPr lang="fr-FR" sz="3200" b="1"/>
              <a:t>3 – Contexte</a:t>
            </a:r>
          </a:p>
        </p:txBody>
      </p:sp>
      <p:pic>
        <p:nvPicPr>
          <p:cNvPr id="3" name="Image 2">
            <a:extLst>
              <a:ext uri="{FF2B5EF4-FFF2-40B4-BE49-F238E27FC236}">
                <a16:creationId xmlns:a16="http://schemas.microsoft.com/office/drawing/2014/main" id="{564A6143-D7EB-A42F-D12E-44BEF8C216D1}"/>
              </a:ext>
            </a:extLst>
          </p:cNvPr>
          <p:cNvPicPr>
            <a:picLocks noChangeAspect="1"/>
          </p:cNvPicPr>
          <p:nvPr/>
        </p:nvPicPr>
        <p:blipFill>
          <a:blip r:embed="rId2"/>
          <a:stretch>
            <a:fillRect/>
          </a:stretch>
        </p:blipFill>
        <p:spPr>
          <a:xfrm>
            <a:off x="2116388" y="2669119"/>
            <a:ext cx="1757515" cy="1757515"/>
          </a:xfrm>
          <a:prstGeom prst="rect">
            <a:avLst/>
          </a:prstGeom>
        </p:spPr>
      </p:pic>
      <p:pic>
        <p:nvPicPr>
          <p:cNvPr id="7" name="Image 6">
            <a:extLst>
              <a:ext uri="{FF2B5EF4-FFF2-40B4-BE49-F238E27FC236}">
                <a16:creationId xmlns:a16="http://schemas.microsoft.com/office/drawing/2014/main" id="{714DB632-582D-3DBA-C36C-2C2A19B9F182}"/>
              </a:ext>
            </a:extLst>
          </p:cNvPr>
          <p:cNvPicPr>
            <a:picLocks noChangeAspect="1"/>
          </p:cNvPicPr>
          <p:nvPr/>
        </p:nvPicPr>
        <p:blipFill>
          <a:blip r:embed="rId3"/>
          <a:stretch>
            <a:fillRect/>
          </a:stretch>
        </p:blipFill>
        <p:spPr>
          <a:xfrm>
            <a:off x="7760103" y="2256163"/>
            <a:ext cx="2170471" cy="2170471"/>
          </a:xfrm>
          <a:prstGeom prst="rect">
            <a:avLst/>
          </a:prstGeom>
        </p:spPr>
      </p:pic>
      <p:sp>
        <p:nvSpPr>
          <p:cNvPr id="8" name="ZoneTexte 7">
            <a:extLst>
              <a:ext uri="{FF2B5EF4-FFF2-40B4-BE49-F238E27FC236}">
                <a16:creationId xmlns:a16="http://schemas.microsoft.com/office/drawing/2014/main" id="{7C445799-2103-18C6-C5C7-9B9E9C5C0578}"/>
              </a:ext>
            </a:extLst>
          </p:cNvPr>
          <p:cNvSpPr txBox="1"/>
          <p:nvPr/>
        </p:nvSpPr>
        <p:spPr>
          <a:xfrm>
            <a:off x="2116387" y="4567694"/>
            <a:ext cx="1757515" cy="400110"/>
          </a:xfrm>
          <a:prstGeom prst="rect">
            <a:avLst/>
          </a:prstGeom>
          <a:noFill/>
        </p:spPr>
        <p:txBody>
          <a:bodyPr wrap="square" rtlCol="0">
            <a:spAutoFit/>
          </a:bodyPr>
          <a:lstStyle/>
          <a:p>
            <a:r>
              <a:rPr lang="fr-FR" sz="2000" b="1"/>
              <a:t>Raspberry pi</a:t>
            </a:r>
          </a:p>
        </p:txBody>
      </p:sp>
      <p:sp>
        <p:nvSpPr>
          <p:cNvPr id="9" name="ZoneTexte 8">
            <a:extLst>
              <a:ext uri="{FF2B5EF4-FFF2-40B4-BE49-F238E27FC236}">
                <a16:creationId xmlns:a16="http://schemas.microsoft.com/office/drawing/2014/main" id="{454EF1A1-81E7-237F-D74D-7BB259E7628E}"/>
              </a:ext>
            </a:extLst>
          </p:cNvPr>
          <p:cNvSpPr txBox="1"/>
          <p:nvPr/>
        </p:nvSpPr>
        <p:spPr>
          <a:xfrm>
            <a:off x="7966580" y="4610433"/>
            <a:ext cx="1757515" cy="400110"/>
          </a:xfrm>
          <a:prstGeom prst="rect">
            <a:avLst/>
          </a:prstGeom>
          <a:noFill/>
        </p:spPr>
        <p:txBody>
          <a:bodyPr wrap="square" rtlCol="0">
            <a:spAutoFit/>
          </a:bodyPr>
          <a:lstStyle/>
          <a:p>
            <a:r>
              <a:rPr lang="fr-FR" sz="2000" b="1"/>
              <a:t>Routeur wifi</a:t>
            </a:r>
          </a:p>
        </p:txBody>
      </p:sp>
      <p:pic>
        <p:nvPicPr>
          <p:cNvPr id="14" name="Image 13">
            <a:extLst>
              <a:ext uri="{FF2B5EF4-FFF2-40B4-BE49-F238E27FC236}">
                <a16:creationId xmlns:a16="http://schemas.microsoft.com/office/drawing/2014/main" id="{F463551B-FE4A-A442-6C93-C0D508175C75}"/>
              </a:ext>
            </a:extLst>
          </p:cNvPr>
          <p:cNvPicPr>
            <a:picLocks noChangeAspect="1"/>
          </p:cNvPicPr>
          <p:nvPr/>
        </p:nvPicPr>
        <p:blipFill>
          <a:blip r:embed="rId4"/>
          <a:stretch>
            <a:fillRect/>
          </a:stretch>
        </p:blipFill>
        <p:spPr>
          <a:xfrm>
            <a:off x="5218464" y="3623122"/>
            <a:ext cx="990601" cy="990601"/>
          </a:xfrm>
          <a:prstGeom prst="rect">
            <a:avLst/>
          </a:prstGeom>
        </p:spPr>
      </p:pic>
      <p:cxnSp>
        <p:nvCxnSpPr>
          <p:cNvPr id="16" name="Connecteur droit avec flèche 15">
            <a:extLst>
              <a:ext uri="{FF2B5EF4-FFF2-40B4-BE49-F238E27FC236}">
                <a16:creationId xmlns:a16="http://schemas.microsoft.com/office/drawing/2014/main" id="{36BF7A00-B446-E922-E001-6344CDD030E7}"/>
              </a:ext>
            </a:extLst>
          </p:cNvPr>
          <p:cNvCxnSpPr>
            <a:cxnSpLocks/>
          </p:cNvCxnSpPr>
          <p:nvPr/>
        </p:nvCxnSpPr>
        <p:spPr>
          <a:xfrm>
            <a:off x="4124116" y="3623122"/>
            <a:ext cx="3431460" cy="0"/>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sp>
        <p:nvSpPr>
          <p:cNvPr id="18" name="ZoneTexte 17">
            <a:extLst>
              <a:ext uri="{FF2B5EF4-FFF2-40B4-BE49-F238E27FC236}">
                <a16:creationId xmlns:a16="http://schemas.microsoft.com/office/drawing/2014/main" id="{EEC1812E-E0D4-6FA5-0D6D-571179460AEE}"/>
              </a:ext>
            </a:extLst>
          </p:cNvPr>
          <p:cNvSpPr txBox="1"/>
          <p:nvPr/>
        </p:nvSpPr>
        <p:spPr>
          <a:xfrm>
            <a:off x="865238" y="1603300"/>
            <a:ext cx="9714271" cy="400110"/>
          </a:xfrm>
          <a:prstGeom prst="rect">
            <a:avLst/>
          </a:prstGeom>
          <a:noFill/>
        </p:spPr>
        <p:txBody>
          <a:bodyPr wrap="square" rtlCol="0">
            <a:spAutoFit/>
          </a:bodyPr>
          <a:lstStyle/>
          <a:p>
            <a:pPr marL="342900" indent="-342900">
              <a:buFont typeface="Arial" panose="020B0604020202020204" pitchFamily="34" charset="0"/>
              <a:buChar char="•"/>
            </a:pPr>
            <a:r>
              <a:rPr lang="fr-FR" sz="2000"/>
              <a:t>Même contexte : Raspberry pi connectée en Wifi over SSH</a:t>
            </a:r>
          </a:p>
        </p:txBody>
      </p:sp>
      <p:sp>
        <p:nvSpPr>
          <p:cNvPr id="2" name="Espace réservé du numéro de diapositive 1">
            <a:extLst>
              <a:ext uri="{FF2B5EF4-FFF2-40B4-BE49-F238E27FC236}">
                <a16:creationId xmlns:a16="http://schemas.microsoft.com/office/drawing/2014/main" id="{E1C3C26F-4DF5-DDFA-BEC4-EC3950C98102}"/>
              </a:ext>
            </a:extLst>
          </p:cNvPr>
          <p:cNvSpPr>
            <a:spLocks noGrp="1"/>
          </p:cNvSpPr>
          <p:nvPr>
            <p:ph type="sldNum" sz="quarter" idx="10"/>
          </p:nvPr>
        </p:nvSpPr>
        <p:spPr/>
        <p:txBody>
          <a:bodyPr/>
          <a:lstStyle/>
          <a:p>
            <a:fld id="{C1615CE8-0A7A-4701-91A2-9B105E777F54}" type="slidenum">
              <a:rPr lang="fr-FR" smtClean="0"/>
              <a:t>15</a:t>
            </a:fld>
            <a:endParaRPr lang="fr-FR"/>
          </a:p>
        </p:txBody>
      </p:sp>
    </p:spTree>
    <p:extLst>
      <p:ext uri="{BB962C8B-B14F-4D97-AF65-F5344CB8AC3E}">
        <p14:creationId xmlns:p14="http://schemas.microsoft.com/office/powerpoint/2010/main" val="3440353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A9B6F-DDBF-2F2D-5638-85C03B121EB5}"/>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08C92B72-E1E5-6DC1-5957-3B6D2422CBCB}"/>
              </a:ext>
            </a:extLst>
          </p:cNvPr>
          <p:cNvSpPr>
            <a:spLocks noGrp="1"/>
          </p:cNvSpPr>
          <p:nvPr>
            <p:ph type="title"/>
          </p:nvPr>
        </p:nvSpPr>
        <p:spPr>
          <a:xfrm>
            <a:off x="384926" y="435247"/>
            <a:ext cx="10477233" cy="909203"/>
          </a:xfrm>
        </p:spPr>
        <p:txBody>
          <a:bodyPr/>
          <a:lstStyle/>
          <a:p>
            <a:r>
              <a:rPr lang="fr-FR" sz="3200" b="1"/>
              <a:t>3 – Explication de l’attaque</a:t>
            </a:r>
          </a:p>
        </p:txBody>
      </p:sp>
      <p:pic>
        <p:nvPicPr>
          <p:cNvPr id="3" name="Image 2">
            <a:extLst>
              <a:ext uri="{FF2B5EF4-FFF2-40B4-BE49-F238E27FC236}">
                <a16:creationId xmlns:a16="http://schemas.microsoft.com/office/drawing/2014/main" id="{20DCD238-B048-F963-F68F-44AFE3AC84A0}"/>
              </a:ext>
            </a:extLst>
          </p:cNvPr>
          <p:cNvPicPr>
            <a:picLocks noChangeAspect="1"/>
          </p:cNvPicPr>
          <p:nvPr/>
        </p:nvPicPr>
        <p:blipFill>
          <a:blip r:embed="rId2"/>
          <a:stretch>
            <a:fillRect/>
          </a:stretch>
        </p:blipFill>
        <p:spPr>
          <a:xfrm>
            <a:off x="1969989" y="1852354"/>
            <a:ext cx="1757515" cy="1757515"/>
          </a:xfrm>
          <a:prstGeom prst="rect">
            <a:avLst/>
          </a:prstGeom>
        </p:spPr>
      </p:pic>
      <p:pic>
        <p:nvPicPr>
          <p:cNvPr id="7" name="Image 6">
            <a:extLst>
              <a:ext uri="{FF2B5EF4-FFF2-40B4-BE49-F238E27FC236}">
                <a16:creationId xmlns:a16="http://schemas.microsoft.com/office/drawing/2014/main" id="{D76F6D2C-D210-4CB8-BA24-11B2F45205D7}"/>
              </a:ext>
            </a:extLst>
          </p:cNvPr>
          <p:cNvPicPr>
            <a:picLocks noChangeAspect="1"/>
          </p:cNvPicPr>
          <p:nvPr/>
        </p:nvPicPr>
        <p:blipFill>
          <a:blip r:embed="rId3"/>
          <a:stretch>
            <a:fillRect/>
          </a:stretch>
        </p:blipFill>
        <p:spPr>
          <a:xfrm>
            <a:off x="7613704" y="1439398"/>
            <a:ext cx="2170471" cy="2170471"/>
          </a:xfrm>
          <a:prstGeom prst="rect">
            <a:avLst/>
          </a:prstGeom>
        </p:spPr>
      </p:pic>
      <p:sp>
        <p:nvSpPr>
          <p:cNvPr id="8" name="ZoneTexte 7">
            <a:extLst>
              <a:ext uri="{FF2B5EF4-FFF2-40B4-BE49-F238E27FC236}">
                <a16:creationId xmlns:a16="http://schemas.microsoft.com/office/drawing/2014/main" id="{9B12200C-2A7D-72A8-1E29-1712D2418ADF}"/>
              </a:ext>
            </a:extLst>
          </p:cNvPr>
          <p:cNvSpPr txBox="1"/>
          <p:nvPr/>
        </p:nvSpPr>
        <p:spPr>
          <a:xfrm>
            <a:off x="1969988" y="3750929"/>
            <a:ext cx="1757515" cy="400110"/>
          </a:xfrm>
          <a:prstGeom prst="rect">
            <a:avLst/>
          </a:prstGeom>
          <a:noFill/>
        </p:spPr>
        <p:txBody>
          <a:bodyPr wrap="square" rtlCol="0">
            <a:spAutoFit/>
          </a:bodyPr>
          <a:lstStyle/>
          <a:p>
            <a:r>
              <a:rPr lang="fr-FR" sz="2000" b="1"/>
              <a:t>Raspberry pi</a:t>
            </a:r>
          </a:p>
        </p:txBody>
      </p:sp>
      <p:sp>
        <p:nvSpPr>
          <p:cNvPr id="9" name="ZoneTexte 8">
            <a:extLst>
              <a:ext uri="{FF2B5EF4-FFF2-40B4-BE49-F238E27FC236}">
                <a16:creationId xmlns:a16="http://schemas.microsoft.com/office/drawing/2014/main" id="{C53EE31C-C639-8E16-5DD6-9E773694F791}"/>
              </a:ext>
            </a:extLst>
          </p:cNvPr>
          <p:cNvSpPr txBox="1"/>
          <p:nvPr/>
        </p:nvSpPr>
        <p:spPr>
          <a:xfrm>
            <a:off x="7820181" y="3793668"/>
            <a:ext cx="1757515" cy="400110"/>
          </a:xfrm>
          <a:prstGeom prst="rect">
            <a:avLst/>
          </a:prstGeom>
          <a:noFill/>
        </p:spPr>
        <p:txBody>
          <a:bodyPr wrap="square" rtlCol="0">
            <a:spAutoFit/>
          </a:bodyPr>
          <a:lstStyle/>
          <a:p>
            <a:r>
              <a:rPr lang="fr-FR" sz="2000" b="1"/>
              <a:t>Routeur wifi</a:t>
            </a:r>
          </a:p>
        </p:txBody>
      </p:sp>
      <p:pic>
        <p:nvPicPr>
          <p:cNvPr id="14" name="Image 13">
            <a:extLst>
              <a:ext uri="{FF2B5EF4-FFF2-40B4-BE49-F238E27FC236}">
                <a16:creationId xmlns:a16="http://schemas.microsoft.com/office/drawing/2014/main" id="{6C23A45D-4882-C99A-6FD5-5B1DDD05003D}"/>
              </a:ext>
            </a:extLst>
          </p:cNvPr>
          <p:cNvPicPr>
            <a:picLocks noChangeAspect="1"/>
          </p:cNvPicPr>
          <p:nvPr/>
        </p:nvPicPr>
        <p:blipFill>
          <a:blip r:embed="rId4"/>
          <a:stretch>
            <a:fillRect/>
          </a:stretch>
        </p:blipFill>
        <p:spPr>
          <a:xfrm>
            <a:off x="5072065" y="2806357"/>
            <a:ext cx="990601" cy="990601"/>
          </a:xfrm>
          <a:prstGeom prst="rect">
            <a:avLst/>
          </a:prstGeom>
        </p:spPr>
      </p:pic>
      <p:cxnSp>
        <p:nvCxnSpPr>
          <p:cNvPr id="16" name="Connecteur droit avec flèche 15">
            <a:extLst>
              <a:ext uri="{FF2B5EF4-FFF2-40B4-BE49-F238E27FC236}">
                <a16:creationId xmlns:a16="http://schemas.microsoft.com/office/drawing/2014/main" id="{338A2168-D775-74C3-AFE7-EB818891063F}"/>
              </a:ext>
            </a:extLst>
          </p:cNvPr>
          <p:cNvCxnSpPr>
            <a:cxnSpLocks/>
          </p:cNvCxnSpPr>
          <p:nvPr/>
        </p:nvCxnSpPr>
        <p:spPr>
          <a:xfrm>
            <a:off x="3977717" y="2806357"/>
            <a:ext cx="3431460" cy="0"/>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pic>
        <p:nvPicPr>
          <p:cNvPr id="2" name="Image 1">
            <a:extLst>
              <a:ext uri="{FF2B5EF4-FFF2-40B4-BE49-F238E27FC236}">
                <a16:creationId xmlns:a16="http://schemas.microsoft.com/office/drawing/2014/main" id="{067D2E84-2C07-B05A-C400-4578E0C0A822}"/>
              </a:ext>
            </a:extLst>
          </p:cNvPr>
          <p:cNvPicPr>
            <a:picLocks noChangeAspect="1"/>
          </p:cNvPicPr>
          <p:nvPr/>
        </p:nvPicPr>
        <p:blipFill>
          <a:blip r:embed="rId5"/>
          <a:stretch>
            <a:fillRect/>
          </a:stretch>
        </p:blipFill>
        <p:spPr>
          <a:xfrm>
            <a:off x="3344763" y="5202525"/>
            <a:ext cx="1265907" cy="1265907"/>
          </a:xfrm>
          <a:prstGeom prst="rect">
            <a:avLst/>
          </a:prstGeom>
        </p:spPr>
      </p:pic>
      <p:cxnSp>
        <p:nvCxnSpPr>
          <p:cNvPr id="5" name="Connecteur droit avec flèche 4">
            <a:extLst>
              <a:ext uri="{FF2B5EF4-FFF2-40B4-BE49-F238E27FC236}">
                <a16:creationId xmlns:a16="http://schemas.microsoft.com/office/drawing/2014/main" id="{332A57D7-AA47-1467-86E6-AECD0C0D8E4E}"/>
              </a:ext>
            </a:extLst>
          </p:cNvPr>
          <p:cNvCxnSpPr>
            <a:cxnSpLocks/>
          </p:cNvCxnSpPr>
          <p:nvPr/>
        </p:nvCxnSpPr>
        <p:spPr>
          <a:xfrm flipV="1">
            <a:off x="4250544" y="3857844"/>
            <a:ext cx="1155469" cy="121605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ZoneTexte 9">
            <a:extLst>
              <a:ext uri="{FF2B5EF4-FFF2-40B4-BE49-F238E27FC236}">
                <a16:creationId xmlns:a16="http://schemas.microsoft.com/office/drawing/2014/main" id="{1405E777-BC0F-3896-864D-43D910D7B3B0}"/>
              </a:ext>
            </a:extLst>
          </p:cNvPr>
          <p:cNvSpPr txBox="1"/>
          <p:nvPr/>
        </p:nvSpPr>
        <p:spPr>
          <a:xfrm>
            <a:off x="4855581" y="4465870"/>
            <a:ext cx="1757515" cy="400110"/>
          </a:xfrm>
          <a:prstGeom prst="rect">
            <a:avLst/>
          </a:prstGeom>
          <a:noFill/>
        </p:spPr>
        <p:txBody>
          <a:bodyPr wrap="square" rtlCol="0">
            <a:spAutoFit/>
          </a:bodyPr>
          <a:lstStyle/>
          <a:p>
            <a:r>
              <a:rPr lang="fr-FR" sz="2000" b="1"/>
              <a:t>SYN flood</a:t>
            </a:r>
          </a:p>
        </p:txBody>
      </p:sp>
      <p:sp>
        <p:nvSpPr>
          <p:cNvPr id="12" name="ZoneTexte 11">
            <a:extLst>
              <a:ext uri="{FF2B5EF4-FFF2-40B4-BE49-F238E27FC236}">
                <a16:creationId xmlns:a16="http://schemas.microsoft.com/office/drawing/2014/main" id="{F6E21387-DC10-BAAF-15C4-26507655EBA6}"/>
              </a:ext>
            </a:extLst>
          </p:cNvPr>
          <p:cNvSpPr txBox="1"/>
          <p:nvPr/>
        </p:nvSpPr>
        <p:spPr>
          <a:xfrm>
            <a:off x="4081276" y="1344450"/>
            <a:ext cx="3084531" cy="400110"/>
          </a:xfrm>
          <a:prstGeom prst="rect">
            <a:avLst/>
          </a:prstGeom>
          <a:noFill/>
        </p:spPr>
        <p:txBody>
          <a:bodyPr wrap="square" rtlCol="0">
            <a:spAutoFit/>
          </a:bodyPr>
          <a:lstStyle/>
          <a:p>
            <a:r>
              <a:rPr lang="fr-FR" sz="2000" b="1"/>
              <a:t>Déni de service </a:t>
            </a:r>
            <a:r>
              <a:rPr lang="fr-FR" sz="2000"/>
              <a:t>sur SSH</a:t>
            </a:r>
          </a:p>
        </p:txBody>
      </p:sp>
      <p:sp>
        <p:nvSpPr>
          <p:cNvPr id="4" name="Espace réservé du numéro de diapositive 3">
            <a:extLst>
              <a:ext uri="{FF2B5EF4-FFF2-40B4-BE49-F238E27FC236}">
                <a16:creationId xmlns:a16="http://schemas.microsoft.com/office/drawing/2014/main" id="{1FA93CA0-DFBB-6EA7-97E0-F5D2F499FFCE}"/>
              </a:ext>
            </a:extLst>
          </p:cNvPr>
          <p:cNvSpPr>
            <a:spLocks noGrp="1"/>
          </p:cNvSpPr>
          <p:nvPr>
            <p:ph type="sldNum" sz="quarter" idx="10"/>
          </p:nvPr>
        </p:nvSpPr>
        <p:spPr/>
        <p:txBody>
          <a:bodyPr/>
          <a:lstStyle/>
          <a:p>
            <a:fld id="{C1615CE8-0A7A-4701-91A2-9B105E777F54}" type="slidenum">
              <a:rPr lang="fr-FR" smtClean="0"/>
              <a:t>16</a:t>
            </a:fld>
            <a:endParaRPr lang="fr-FR"/>
          </a:p>
        </p:txBody>
      </p:sp>
    </p:spTree>
    <p:extLst>
      <p:ext uri="{BB962C8B-B14F-4D97-AF65-F5344CB8AC3E}">
        <p14:creationId xmlns:p14="http://schemas.microsoft.com/office/powerpoint/2010/main" val="26677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41812-B744-F7F3-4E96-4607D33E122D}"/>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2FAA3493-A0DD-153E-CD9F-97850CF0472E}"/>
              </a:ext>
            </a:extLst>
          </p:cNvPr>
          <p:cNvSpPr>
            <a:spLocks noGrp="1"/>
          </p:cNvSpPr>
          <p:nvPr>
            <p:ph type="title"/>
          </p:nvPr>
        </p:nvSpPr>
        <p:spPr>
          <a:xfrm>
            <a:off x="384926" y="435247"/>
            <a:ext cx="10477233" cy="909203"/>
          </a:xfrm>
        </p:spPr>
        <p:txBody>
          <a:bodyPr/>
          <a:lstStyle/>
          <a:p>
            <a:r>
              <a:rPr lang="fr-FR" sz="3200" b="1"/>
              <a:t>3 – Résultat de l’attaque</a:t>
            </a:r>
          </a:p>
        </p:txBody>
      </p:sp>
      <p:pic>
        <p:nvPicPr>
          <p:cNvPr id="6" name="Image 5">
            <a:extLst>
              <a:ext uri="{FF2B5EF4-FFF2-40B4-BE49-F238E27FC236}">
                <a16:creationId xmlns:a16="http://schemas.microsoft.com/office/drawing/2014/main" id="{B8CB0500-294D-4248-52BE-7D78CFBCB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770" y="1743561"/>
            <a:ext cx="9158459" cy="779443"/>
          </a:xfrm>
          <a:prstGeom prst="rect">
            <a:avLst/>
          </a:prstGeom>
        </p:spPr>
      </p:pic>
      <p:pic>
        <p:nvPicPr>
          <p:cNvPr id="15" name="Image 14">
            <a:extLst>
              <a:ext uri="{FF2B5EF4-FFF2-40B4-BE49-F238E27FC236}">
                <a16:creationId xmlns:a16="http://schemas.microsoft.com/office/drawing/2014/main" id="{B202D448-5960-47AA-7F5C-0C32D48AD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448" y="4590252"/>
            <a:ext cx="8817104" cy="1013548"/>
          </a:xfrm>
          <a:prstGeom prst="rect">
            <a:avLst/>
          </a:prstGeom>
        </p:spPr>
      </p:pic>
      <p:sp>
        <p:nvSpPr>
          <p:cNvPr id="17" name="ZoneTexte 16">
            <a:extLst>
              <a:ext uri="{FF2B5EF4-FFF2-40B4-BE49-F238E27FC236}">
                <a16:creationId xmlns:a16="http://schemas.microsoft.com/office/drawing/2014/main" id="{70E67320-39A4-813F-3CD1-F0688B640296}"/>
              </a:ext>
            </a:extLst>
          </p:cNvPr>
          <p:cNvSpPr txBox="1"/>
          <p:nvPr/>
        </p:nvSpPr>
        <p:spPr>
          <a:xfrm>
            <a:off x="4307393" y="2651721"/>
            <a:ext cx="3577212" cy="400110"/>
          </a:xfrm>
          <a:prstGeom prst="rect">
            <a:avLst/>
          </a:prstGeom>
          <a:noFill/>
        </p:spPr>
        <p:txBody>
          <a:bodyPr wrap="square" rtlCol="0">
            <a:spAutoFit/>
          </a:bodyPr>
          <a:lstStyle/>
          <a:p>
            <a:r>
              <a:rPr lang="fr-FR" sz="2000"/>
              <a:t>Envoi massif de requête SYN</a:t>
            </a:r>
          </a:p>
        </p:txBody>
      </p:sp>
      <p:sp>
        <p:nvSpPr>
          <p:cNvPr id="18" name="ZoneTexte 17">
            <a:extLst>
              <a:ext uri="{FF2B5EF4-FFF2-40B4-BE49-F238E27FC236}">
                <a16:creationId xmlns:a16="http://schemas.microsoft.com/office/drawing/2014/main" id="{225D63B9-F278-07DA-989A-27FF915613BB}"/>
              </a:ext>
            </a:extLst>
          </p:cNvPr>
          <p:cNvSpPr txBox="1"/>
          <p:nvPr/>
        </p:nvSpPr>
        <p:spPr>
          <a:xfrm>
            <a:off x="4777990" y="5694235"/>
            <a:ext cx="2636018" cy="400110"/>
          </a:xfrm>
          <a:prstGeom prst="rect">
            <a:avLst/>
          </a:prstGeom>
          <a:noFill/>
        </p:spPr>
        <p:txBody>
          <a:bodyPr wrap="square" rtlCol="0">
            <a:spAutoFit/>
          </a:bodyPr>
          <a:lstStyle/>
          <a:p>
            <a:r>
              <a:rPr lang="fr-FR" sz="2000"/>
              <a:t>Déconnexion de SSH</a:t>
            </a:r>
          </a:p>
        </p:txBody>
      </p:sp>
      <p:sp>
        <p:nvSpPr>
          <p:cNvPr id="2" name="Espace réservé du numéro de diapositive 1">
            <a:extLst>
              <a:ext uri="{FF2B5EF4-FFF2-40B4-BE49-F238E27FC236}">
                <a16:creationId xmlns:a16="http://schemas.microsoft.com/office/drawing/2014/main" id="{CD064C3A-BC1F-0041-656C-679E5CA46196}"/>
              </a:ext>
            </a:extLst>
          </p:cNvPr>
          <p:cNvSpPr>
            <a:spLocks noGrp="1"/>
          </p:cNvSpPr>
          <p:nvPr>
            <p:ph type="sldNum" sz="quarter" idx="10"/>
          </p:nvPr>
        </p:nvSpPr>
        <p:spPr/>
        <p:txBody>
          <a:bodyPr/>
          <a:lstStyle/>
          <a:p>
            <a:fld id="{C1615CE8-0A7A-4701-91A2-9B105E777F54}" type="slidenum">
              <a:rPr lang="fr-FR" smtClean="0"/>
              <a:t>17</a:t>
            </a:fld>
            <a:endParaRPr lang="fr-FR"/>
          </a:p>
        </p:txBody>
      </p:sp>
    </p:spTree>
    <p:extLst>
      <p:ext uri="{BB962C8B-B14F-4D97-AF65-F5344CB8AC3E}">
        <p14:creationId xmlns:p14="http://schemas.microsoft.com/office/powerpoint/2010/main" val="4148889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44CC-146A-0766-7A04-FF5EA0D929A7}"/>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CD88759B-0C03-005F-E203-02A780B015C5}"/>
              </a:ext>
            </a:extLst>
          </p:cNvPr>
          <p:cNvSpPr>
            <a:spLocks noGrp="1"/>
          </p:cNvSpPr>
          <p:nvPr>
            <p:ph type="title"/>
          </p:nvPr>
        </p:nvSpPr>
        <p:spPr/>
        <p:txBody>
          <a:bodyPr/>
          <a:lstStyle/>
          <a:p>
            <a:r>
              <a:rPr lang="fr-FR" sz="3200" b="1"/>
              <a:t>3 – Contre mesures testées</a:t>
            </a:r>
          </a:p>
        </p:txBody>
      </p:sp>
      <p:sp>
        <p:nvSpPr>
          <p:cNvPr id="2" name="Sous-titre 1">
            <a:extLst>
              <a:ext uri="{FF2B5EF4-FFF2-40B4-BE49-F238E27FC236}">
                <a16:creationId xmlns:a16="http://schemas.microsoft.com/office/drawing/2014/main" id="{0D6A85A6-CB10-1EDB-F045-3E6BE50825D7}"/>
              </a:ext>
            </a:extLst>
          </p:cNvPr>
          <p:cNvSpPr>
            <a:spLocks noGrp="1"/>
          </p:cNvSpPr>
          <p:nvPr>
            <p:ph type="subTitle" idx="1"/>
          </p:nvPr>
        </p:nvSpPr>
        <p:spPr/>
        <p:txBody>
          <a:bodyPr anchor="t"/>
          <a:lstStyle/>
          <a:p>
            <a:pPr marL="571500" indent="-457200" algn="l">
              <a:buFont typeface="+mj-lt"/>
              <a:buAutoNum type="arabicPeriod" startAt="2"/>
            </a:pPr>
            <a:r>
              <a:rPr lang="fr-FR" b="1"/>
              <a:t>Règles de pare-feu</a:t>
            </a:r>
          </a:p>
          <a:p>
            <a:pPr marL="571500" indent="-457200" algn="l">
              <a:buFont typeface="+mj-lt"/>
              <a:buAutoNum type="arabicPeriod" startAt="2"/>
            </a:pPr>
            <a:endParaRPr lang="fr-FR" b="1"/>
          </a:p>
          <a:p>
            <a:pPr algn="l"/>
            <a:r>
              <a:rPr lang="fr-FR"/>
              <a:t>Utilisation de </a:t>
            </a:r>
            <a:r>
              <a:rPr lang="fr-FR" err="1"/>
              <a:t>iptables</a:t>
            </a:r>
            <a:endParaRPr lang="fr-FR"/>
          </a:p>
          <a:p>
            <a:pPr algn="l"/>
            <a:endParaRPr lang="fr-FR"/>
          </a:p>
          <a:p>
            <a:pPr algn="l"/>
            <a:r>
              <a:rPr lang="fr-FR"/>
              <a:t>Limite le nombre de requête reçues</a:t>
            </a:r>
          </a:p>
          <a:p>
            <a:pPr algn="l"/>
            <a:endParaRPr lang="fr-FR"/>
          </a:p>
          <a:p>
            <a:pPr algn="l"/>
            <a:r>
              <a:rPr lang="fr-FR"/>
              <a:t>Efficacité </a:t>
            </a:r>
            <a:r>
              <a:rPr lang="fr-FR" b="1"/>
              <a:t>modérée</a:t>
            </a:r>
          </a:p>
          <a:p>
            <a:pPr algn="l"/>
            <a:endParaRPr lang="fr-FR"/>
          </a:p>
          <a:p>
            <a:pPr algn="l"/>
            <a:endParaRPr lang="fr-FR"/>
          </a:p>
        </p:txBody>
      </p:sp>
      <p:sp>
        <p:nvSpPr>
          <p:cNvPr id="3" name="Sous-titre 2">
            <a:extLst>
              <a:ext uri="{FF2B5EF4-FFF2-40B4-BE49-F238E27FC236}">
                <a16:creationId xmlns:a16="http://schemas.microsoft.com/office/drawing/2014/main" id="{1556FD22-0E3C-097B-600E-F3BE0593210A}"/>
              </a:ext>
            </a:extLst>
          </p:cNvPr>
          <p:cNvSpPr>
            <a:spLocks noGrp="1"/>
          </p:cNvSpPr>
          <p:nvPr>
            <p:ph type="subTitle" idx="2"/>
          </p:nvPr>
        </p:nvSpPr>
        <p:spPr/>
        <p:txBody>
          <a:bodyPr anchor="t"/>
          <a:lstStyle/>
          <a:p>
            <a:pPr marL="571500" indent="-457200" algn="l">
              <a:buFont typeface="+mj-lt"/>
              <a:buAutoNum type="arabicPeriod"/>
            </a:pPr>
            <a:r>
              <a:rPr lang="fr-FR" b="1"/>
              <a:t>Activation des SYN cookies</a:t>
            </a:r>
          </a:p>
          <a:p>
            <a:pPr algn="l"/>
            <a:endParaRPr lang="fr-FR"/>
          </a:p>
          <a:p>
            <a:pPr algn="l"/>
            <a:r>
              <a:rPr lang="fr-FR"/>
              <a:t>Protection native du noyau LINUX</a:t>
            </a:r>
          </a:p>
          <a:p>
            <a:pPr algn="l"/>
            <a:endParaRPr lang="fr-FR"/>
          </a:p>
          <a:p>
            <a:pPr algn="l"/>
            <a:r>
              <a:rPr lang="fr-FR"/>
              <a:t>Gestion de cookies cryptographiques pour valider les demandes légitimes</a:t>
            </a:r>
          </a:p>
          <a:p>
            <a:pPr algn="l"/>
            <a:endParaRPr lang="fr-FR"/>
          </a:p>
          <a:p>
            <a:pPr algn="l"/>
            <a:r>
              <a:rPr lang="fr-FR"/>
              <a:t>Efficacité </a:t>
            </a:r>
            <a:r>
              <a:rPr lang="fr-FR" b="1"/>
              <a:t>faible</a:t>
            </a:r>
          </a:p>
          <a:p>
            <a:pPr algn="l"/>
            <a:endParaRPr lang="fr-FR"/>
          </a:p>
        </p:txBody>
      </p:sp>
      <p:pic>
        <p:nvPicPr>
          <p:cNvPr id="8" name="Image 7">
            <a:extLst>
              <a:ext uri="{FF2B5EF4-FFF2-40B4-BE49-F238E27FC236}">
                <a16:creationId xmlns:a16="http://schemas.microsoft.com/office/drawing/2014/main" id="{D6CBAD02-BBD5-9434-9AAA-11A61FF56A8C}"/>
              </a:ext>
            </a:extLst>
          </p:cNvPr>
          <p:cNvPicPr>
            <a:picLocks noChangeAspect="1"/>
          </p:cNvPicPr>
          <p:nvPr/>
        </p:nvPicPr>
        <p:blipFill>
          <a:blip r:embed="rId2"/>
          <a:stretch>
            <a:fillRect/>
          </a:stretch>
        </p:blipFill>
        <p:spPr>
          <a:xfrm>
            <a:off x="5617029" y="4422383"/>
            <a:ext cx="6574971" cy="1005584"/>
          </a:xfrm>
          <a:prstGeom prst="rect">
            <a:avLst/>
          </a:prstGeom>
        </p:spPr>
      </p:pic>
      <p:sp>
        <p:nvSpPr>
          <p:cNvPr id="4" name="Espace réservé du numéro de diapositive 3">
            <a:extLst>
              <a:ext uri="{FF2B5EF4-FFF2-40B4-BE49-F238E27FC236}">
                <a16:creationId xmlns:a16="http://schemas.microsoft.com/office/drawing/2014/main" id="{07D5A204-A0B4-4977-BDE6-2018A9913383}"/>
              </a:ext>
            </a:extLst>
          </p:cNvPr>
          <p:cNvSpPr>
            <a:spLocks noGrp="1"/>
          </p:cNvSpPr>
          <p:nvPr>
            <p:ph type="sldNum" sz="quarter" idx="10"/>
          </p:nvPr>
        </p:nvSpPr>
        <p:spPr/>
        <p:txBody>
          <a:bodyPr/>
          <a:lstStyle/>
          <a:p>
            <a:fld id="{C1615CE8-0A7A-4701-91A2-9B105E777F54}" type="slidenum">
              <a:rPr lang="fr-FR" smtClean="0"/>
              <a:t>18</a:t>
            </a:fld>
            <a:endParaRPr lang="fr-FR"/>
          </a:p>
        </p:txBody>
      </p:sp>
    </p:spTree>
    <p:extLst>
      <p:ext uri="{BB962C8B-B14F-4D97-AF65-F5344CB8AC3E}">
        <p14:creationId xmlns:p14="http://schemas.microsoft.com/office/powerpoint/2010/main" val="4179188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AD693-DEB8-6A86-50D9-A917F9D4A61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A5DBEB0-6591-A7D8-F7FB-2B673A3E6A92}"/>
              </a:ext>
            </a:extLst>
          </p:cNvPr>
          <p:cNvSpPr>
            <a:spLocks noGrp="1"/>
          </p:cNvSpPr>
          <p:nvPr>
            <p:ph type="title"/>
          </p:nvPr>
        </p:nvSpPr>
        <p:spPr/>
        <p:txBody>
          <a:bodyPr/>
          <a:lstStyle/>
          <a:p>
            <a:pPr algn="ctr"/>
            <a:r>
              <a:rPr lang="fr-FR"/>
              <a:t>MQTT</a:t>
            </a:r>
          </a:p>
        </p:txBody>
      </p:sp>
      <p:sp>
        <p:nvSpPr>
          <p:cNvPr id="3" name="Titre 2">
            <a:extLst>
              <a:ext uri="{FF2B5EF4-FFF2-40B4-BE49-F238E27FC236}">
                <a16:creationId xmlns:a16="http://schemas.microsoft.com/office/drawing/2014/main" id="{94A32D95-A5D8-F5B7-6E8A-2C791BB25EE4}"/>
              </a:ext>
            </a:extLst>
          </p:cNvPr>
          <p:cNvSpPr>
            <a:spLocks noGrp="1"/>
          </p:cNvSpPr>
          <p:nvPr>
            <p:ph type="title" idx="2"/>
          </p:nvPr>
        </p:nvSpPr>
        <p:spPr/>
        <p:txBody>
          <a:bodyPr/>
          <a:lstStyle/>
          <a:p>
            <a:pPr algn="ctr"/>
            <a:r>
              <a:rPr lang="fr-FR"/>
              <a:t>4</a:t>
            </a:r>
          </a:p>
        </p:txBody>
      </p:sp>
      <p:sp>
        <p:nvSpPr>
          <p:cNvPr id="4" name="Espace réservé du numéro de diapositive 3">
            <a:extLst>
              <a:ext uri="{FF2B5EF4-FFF2-40B4-BE49-F238E27FC236}">
                <a16:creationId xmlns:a16="http://schemas.microsoft.com/office/drawing/2014/main" id="{C8DE01F9-7826-B2FD-BB76-D036FDF2B9C2}"/>
              </a:ext>
            </a:extLst>
          </p:cNvPr>
          <p:cNvSpPr>
            <a:spLocks noGrp="1"/>
          </p:cNvSpPr>
          <p:nvPr>
            <p:ph type="sldNum" sz="quarter" idx="10"/>
          </p:nvPr>
        </p:nvSpPr>
        <p:spPr/>
        <p:txBody>
          <a:bodyPr/>
          <a:lstStyle/>
          <a:p>
            <a:fld id="{C1615CE8-0A7A-4701-91A2-9B105E777F54}" type="slidenum">
              <a:rPr lang="fr-FR" smtClean="0"/>
              <a:t>19</a:t>
            </a:fld>
            <a:endParaRPr lang="fr-FR"/>
          </a:p>
        </p:txBody>
      </p:sp>
    </p:spTree>
    <p:extLst>
      <p:ext uri="{BB962C8B-B14F-4D97-AF65-F5344CB8AC3E}">
        <p14:creationId xmlns:p14="http://schemas.microsoft.com/office/powerpoint/2010/main" val="55479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09022-5CD3-7E61-4874-2DE4165131B1}"/>
              </a:ext>
            </a:extLst>
          </p:cNvPr>
          <p:cNvSpPr>
            <a:spLocks noGrp="1"/>
          </p:cNvSpPr>
          <p:nvPr>
            <p:ph type="title"/>
          </p:nvPr>
        </p:nvSpPr>
        <p:spPr/>
        <p:txBody>
          <a:bodyPr/>
          <a:lstStyle/>
          <a:p>
            <a:r>
              <a:rPr lang="fr-FR"/>
              <a:t>Introduction</a:t>
            </a:r>
          </a:p>
        </p:txBody>
      </p:sp>
      <p:sp>
        <p:nvSpPr>
          <p:cNvPr id="3" name="Titre 2">
            <a:extLst>
              <a:ext uri="{FF2B5EF4-FFF2-40B4-BE49-F238E27FC236}">
                <a16:creationId xmlns:a16="http://schemas.microsoft.com/office/drawing/2014/main" id="{B31C6D7D-6507-7449-871C-1098D6450081}"/>
              </a:ext>
            </a:extLst>
          </p:cNvPr>
          <p:cNvSpPr>
            <a:spLocks noGrp="1"/>
          </p:cNvSpPr>
          <p:nvPr>
            <p:ph type="title" idx="2"/>
          </p:nvPr>
        </p:nvSpPr>
        <p:spPr/>
        <p:txBody>
          <a:bodyPr/>
          <a:lstStyle/>
          <a:p>
            <a:r>
              <a:rPr lang="fr-FR"/>
              <a:t>1</a:t>
            </a:r>
          </a:p>
        </p:txBody>
      </p:sp>
      <p:sp>
        <p:nvSpPr>
          <p:cNvPr id="5" name="Titre 4">
            <a:extLst>
              <a:ext uri="{FF2B5EF4-FFF2-40B4-BE49-F238E27FC236}">
                <a16:creationId xmlns:a16="http://schemas.microsoft.com/office/drawing/2014/main" id="{4D483774-834D-0A64-C054-C8E0CA83E5CE}"/>
              </a:ext>
            </a:extLst>
          </p:cNvPr>
          <p:cNvSpPr>
            <a:spLocks noGrp="1"/>
          </p:cNvSpPr>
          <p:nvPr>
            <p:ph type="title" idx="3"/>
          </p:nvPr>
        </p:nvSpPr>
        <p:spPr/>
        <p:txBody>
          <a:bodyPr/>
          <a:lstStyle/>
          <a:p>
            <a:r>
              <a:rPr lang="fr-FR"/>
              <a:t>Wifi</a:t>
            </a:r>
          </a:p>
        </p:txBody>
      </p:sp>
      <p:sp>
        <p:nvSpPr>
          <p:cNvPr id="6" name="Titre 5">
            <a:extLst>
              <a:ext uri="{FF2B5EF4-FFF2-40B4-BE49-F238E27FC236}">
                <a16:creationId xmlns:a16="http://schemas.microsoft.com/office/drawing/2014/main" id="{0566E49B-3214-C23B-36FB-7831EB0D2873}"/>
              </a:ext>
            </a:extLst>
          </p:cNvPr>
          <p:cNvSpPr>
            <a:spLocks noGrp="1"/>
          </p:cNvSpPr>
          <p:nvPr>
            <p:ph type="title" idx="4"/>
          </p:nvPr>
        </p:nvSpPr>
        <p:spPr/>
        <p:txBody>
          <a:bodyPr/>
          <a:lstStyle/>
          <a:p>
            <a:r>
              <a:rPr lang="fr-FR"/>
              <a:t>2</a:t>
            </a:r>
          </a:p>
        </p:txBody>
      </p:sp>
      <p:sp>
        <p:nvSpPr>
          <p:cNvPr id="8" name="Titre 7">
            <a:extLst>
              <a:ext uri="{FF2B5EF4-FFF2-40B4-BE49-F238E27FC236}">
                <a16:creationId xmlns:a16="http://schemas.microsoft.com/office/drawing/2014/main" id="{4268FCF4-8239-E624-2BD6-31D681F2B16F}"/>
              </a:ext>
            </a:extLst>
          </p:cNvPr>
          <p:cNvSpPr>
            <a:spLocks noGrp="1"/>
          </p:cNvSpPr>
          <p:nvPr>
            <p:ph type="title" idx="6"/>
          </p:nvPr>
        </p:nvSpPr>
        <p:spPr>
          <a:xfrm>
            <a:off x="7951432" y="2224033"/>
            <a:ext cx="3445935" cy="1055739"/>
          </a:xfrm>
        </p:spPr>
        <p:txBody>
          <a:bodyPr/>
          <a:lstStyle/>
          <a:p>
            <a:r>
              <a:rPr lang="fr-FR"/>
              <a:t>SSH</a:t>
            </a:r>
          </a:p>
        </p:txBody>
      </p:sp>
      <p:sp>
        <p:nvSpPr>
          <p:cNvPr id="9" name="Titre 8">
            <a:extLst>
              <a:ext uri="{FF2B5EF4-FFF2-40B4-BE49-F238E27FC236}">
                <a16:creationId xmlns:a16="http://schemas.microsoft.com/office/drawing/2014/main" id="{0B6DAB1B-936E-F658-3B45-A7B0B7540601}"/>
              </a:ext>
            </a:extLst>
          </p:cNvPr>
          <p:cNvSpPr>
            <a:spLocks noGrp="1"/>
          </p:cNvSpPr>
          <p:nvPr>
            <p:ph type="title" idx="7"/>
          </p:nvPr>
        </p:nvSpPr>
        <p:spPr/>
        <p:txBody>
          <a:bodyPr/>
          <a:lstStyle/>
          <a:p>
            <a:r>
              <a:rPr lang="fr-FR"/>
              <a:t>3</a:t>
            </a:r>
          </a:p>
        </p:txBody>
      </p:sp>
      <p:sp>
        <p:nvSpPr>
          <p:cNvPr id="11" name="Titre 10">
            <a:extLst>
              <a:ext uri="{FF2B5EF4-FFF2-40B4-BE49-F238E27FC236}">
                <a16:creationId xmlns:a16="http://schemas.microsoft.com/office/drawing/2014/main" id="{65724B1C-B0A2-77E9-856B-52F285DDB17E}"/>
              </a:ext>
            </a:extLst>
          </p:cNvPr>
          <p:cNvSpPr>
            <a:spLocks noGrp="1"/>
          </p:cNvSpPr>
          <p:nvPr>
            <p:ph type="title" idx="9"/>
          </p:nvPr>
        </p:nvSpPr>
        <p:spPr>
          <a:xfrm>
            <a:off x="960000" y="4377550"/>
            <a:ext cx="3115200" cy="1093661"/>
          </a:xfrm>
        </p:spPr>
        <p:txBody>
          <a:bodyPr/>
          <a:lstStyle/>
          <a:p>
            <a:r>
              <a:rPr lang="fr-FR"/>
              <a:t>MQTT</a:t>
            </a:r>
          </a:p>
        </p:txBody>
      </p:sp>
      <p:sp>
        <p:nvSpPr>
          <p:cNvPr id="12" name="Titre 11">
            <a:extLst>
              <a:ext uri="{FF2B5EF4-FFF2-40B4-BE49-F238E27FC236}">
                <a16:creationId xmlns:a16="http://schemas.microsoft.com/office/drawing/2014/main" id="{310B8391-573F-DCAA-B137-6FA492EC1C9A}"/>
              </a:ext>
            </a:extLst>
          </p:cNvPr>
          <p:cNvSpPr>
            <a:spLocks noGrp="1"/>
          </p:cNvSpPr>
          <p:nvPr>
            <p:ph type="title" idx="13"/>
          </p:nvPr>
        </p:nvSpPr>
        <p:spPr>
          <a:xfrm>
            <a:off x="1976800" y="3578229"/>
            <a:ext cx="1081600" cy="763600"/>
          </a:xfrm>
        </p:spPr>
        <p:txBody>
          <a:bodyPr/>
          <a:lstStyle/>
          <a:p>
            <a:r>
              <a:rPr lang="fr-FR"/>
              <a:t>4</a:t>
            </a:r>
          </a:p>
        </p:txBody>
      </p:sp>
      <p:sp>
        <p:nvSpPr>
          <p:cNvPr id="14" name="Titre 13">
            <a:extLst>
              <a:ext uri="{FF2B5EF4-FFF2-40B4-BE49-F238E27FC236}">
                <a16:creationId xmlns:a16="http://schemas.microsoft.com/office/drawing/2014/main" id="{A9E8EB98-4B08-8870-5FDD-A63D0C464BC1}"/>
              </a:ext>
            </a:extLst>
          </p:cNvPr>
          <p:cNvSpPr>
            <a:spLocks noGrp="1"/>
          </p:cNvSpPr>
          <p:nvPr>
            <p:ph type="title" idx="15"/>
          </p:nvPr>
        </p:nvSpPr>
        <p:spPr>
          <a:xfrm>
            <a:off x="4538400" y="4377549"/>
            <a:ext cx="3115200" cy="1093657"/>
          </a:xfrm>
        </p:spPr>
        <p:txBody>
          <a:bodyPr/>
          <a:lstStyle/>
          <a:p>
            <a:r>
              <a:rPr lang="fr-FR" err="1"/>
              <a:t>CoAP</a:t>
            </a:r>
            <a:endParaRPr lang="fr-FR"/>
          </a:p>
        </p:txBody>
      </p:sp>
      <p:sp>
        <p:nvSpPr>
          <p:cNvPr id="15" name="Titre 14">
            <a:extLst>
              <a:ext uri="{FF2B5EF4-FFF2-40B4-BE49-F238E27FC236}">
                <a16:creationId xmlns:a16="http://schemas.microsoft.com/office/drawing/2014/main" id="{7060D863-1D0C-9DF2-9F50-A1D44D52985B}"/>
              </a:ext>
            </a:extLst>
          </p:cNvPr>
          <p:cNvSpPr>
            <a:spLocks noGrp="1"/>
          </p:cNvSpPr>
          <p:nvPr>
            <p:ph type="title" idx="16"/>
          </p:nvPr>
        </p:nvSpPr>
        <p:spPr>
          <a:xfrm>
            <a:off x="5555200" y="3565257"/>
            <a:ext cx="1081600" cy="763600"/>
          </a:xfrm>
        </p:spPr>
        <p:txBody>
          <a:bodyPr/>
          <a:lstStyle/>
          <a:p>
            <a:r>
              <a:rPr lang="fr-FR"/>
              <a:t>5</a:t>
            </a:r>
          </a:p>
        </p:txBody>
      </p:sp>
      <p:sp>
        <p:nvSpPr>
          <p:cNvPr id="20" name="Titre 19">
            <a:extLst>
              <a:ext uri="{FF2B5EF4-FFF2-40B4-BE49-F238E27FC236}">
                <a16:creationId xmlns:a16="http://schemas.microsoft.com/office/drawing/2014/main" id="{2EF1D749-C7A4-14F8-FE81-2AA83395C8B3}"/>
              </a:ext>
            </a:extLst>
          </p:cNvPr>
          <p:cNvSpPr>
            <a:spLocks noGrp="1"/>
          </p:cNvSpPr>
          <p:nvPr>
            <p:ph type="title" idx="21"/>
          </p:nvPr>
        </p:nvSpPr>
        <p:spPr/>
        <p:txBody>
          <a:bodyPr/>
          <a:lstStyle/>
          <a:p>
            <a:r>
              <a:rPr lang="fr-FR"/>
              <a:t>Table des matières</a:t>
            </a:r>
          </a:p>
        </p:txBody>
      </p:sp>
      <p:sp>
        <p:nvSpPr>
          <p:cNvPr id="4" name="Titre 14">
            <a:extLst>
              <a:ext uri="{FF2B5EF4-FFF2-40B4-BE49-F238E27FC236}">
                <a16:creationId xmlns:a16="http://schemas.microsoft.com/office/drawing/2014/main" id="{2E2D4ECD-5C42-15E7-2863-4DB22A9F12A2}"/>
              </a:ext>
            </a:extLst>
          </p:cNvPr>
          <p:cNvSpPr txBox="1">
            <a:spLocks/>
          </p:cNvSpPr>
          <p:nvPr/>
        </p:nvSpPr>
        <p:spPr>
          <a:xfrm>
            <a:off x="9133599" y="3578229"/>
            <a:ext cx="1081600"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900"/>
              <a:buFont typeface="Vidaloka"/>
              <a:buNone/>
              <a:defRPr sz="5067" b="0" i="0" u="none" strike="noStrike" cap="none">
                <a:solidFill>
                  <a:schemeClr val="dk1"/>
                </a:solidFill>
                <a:latin typeface="Vidaloka"/>
                <a:ea typeface="Vidaloka"/>
                <a:cs typeface="Vidaloka"/>
                <a:sym typeface="Vidaloka"/>
              </a:defRPr>
            </a:lvl1pPr>
            <a:lvl2pPr marR="0" lvl="1"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3900"/>
              <a:buFont typeface="Arial"/>
              <a:buNone/>
              <a:defRPr sz="5200" b="0" i="1"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3900"/>
              <a:buFont typeface="Vidaloka"/>
              <a:buNone/>
              <a:tabLst/>
              <a:defRPr/>
            </a:pPr>
            <a:r>
              <a:rPr kumimoji="0" lang="fr-FR" sz="5067" b="0" i="0" u="none" strike="noStrike" kern="0" cap="none" spc="0" normalizeH="0" baseline="0" noProof="0">
                <a:ln>
                  <a:noFill/>
                </a:ln>
                <a:solidFill>
                  <a:srgbClr val="000000"/>
                </a:solidFill>
                <a:effectLst/>
                <a:uLnTx/>
                <a:uFillTx/>
                <a:latin typeface="Vidaloka"/>
                <a:sym typeface="Vidaloka"/>
              </a:rPr>
              <a:t>6</a:t>
            </a:r>
          </a:p>
        </p:txBody>
      </p:sp>
      <p:sp>
        <p:nvSpPr>
          <p:cNvPr id="7" name="Titre 13">
            <a:extLst>
              <a:ext uri="{FF2B5EF4-FFF2-40B4-BE49-F238E27FC236}">
                <a16:creationId xmlns:a16="http://schemas.microsoft.com/office/drawing/2014/main" id="{2440C768-4625-14BE-28F7-812128CC225A}"/>
              </a:ext>
            </a:extLst>
          </p:cNvPr>
          <p:cNvSpPr txBox="1">
            <a:spLocks/>
          </p:cNvSpPr>
          <p:nvPr/>
        </p:nvSpPr>
        <p:spPr>
          <a:xfrm>
            <a:off x="8116799" y="4377549"/>
            <a:ext cx="3115200" cy="10936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2400"/>
              <a:buFont typeface="Vidaloka"/>
              <a:buNone/>
              <a:defRPr sz="3200" b="0" i="0" u="none" strike="noStrike" cap="none">
                <a:solidFill>
                  <a:schemeClr val="dk1"/>
                </a:solidFill>
                <a:latin typeface="Vidaloka"/>
                <a:ea typeface="Vidaloka"/>
                <a:cs typeface="Vidaloka"/>
                <a:sym typeface="Vidaloka"/>
              </a:defRPr>
            </a:lvl1pPr>
            <a:lvl2pPr marR="0" lvl="1"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2pPr>
            <a:lvl3pPr marR="0" lvl="2"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3pPr>
            <a:lvl4pPr marR="0" lvl="3"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4pPr>
            <a:lvl5pPr marR="0" lvl="4"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5pPr>
            <a:lvl6pPr marR="0" lvl="5"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6pPr>
            <a:lvl7pPr marR="0" lvl="6"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7pPr>
            <a:lvl8pPr marR="0" lvl="7"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8pPr>
            <a:lvl9pPr marR="0" lvl="8" algn="l" rtl="0" eaLnBrk="1" hangingPunct="1">
              <a:lnSpc>
                <a:spcPct val="100000"/>
              </a:lnSpc>
              <a:spcBef>
                <a:spcPts val="0"/>
              </a:spcBef>
              <a:spcAft>
                <a:spcPts val="0"/>
              </a:spcAft>
              <a:buClr>
                <a:schemeClr val="dk1"/>
              </a:buClr>
              <a:buSzPts val="2400"/>
              <a:buFont typeface="Arial"/>
              <a:buNone/>
              <a:defRPr sz="3200" b="0" i="1" u="none" strike="noStrike" cap="none">
                <a:solidFill>
                  <a:schemeClr val="dk1"/>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2400"/>
              <a:buFont typeface="Vidaloka"/>
              <a:buNone/>
              <a:tabLst/>
              <a:defRPr/>
            </a:pPr>
            <a:r>
              <a:rPr kumimoji="0" lang="fr-FR" sz="3200" b="0" i="0" u="none" strike="noStrike" kern="0" cap="none" spc="0" normalizeH="0" baseline="0" noProof="0">
                <a:ln>
                  <a:noFill/>
                </a:ln>
                <a:solidFill>
                  <a:srgbClr val="000000"/>
                </a:solidFill>
                <a:effectLst/>
                <a:uLnTx/>
                <a:uFillTx/>
                <a:latin typeface="Vidaloka"/>
                <a:sym typeface="Vidaloka"/>
              </a:rPr>
              <a:t>Conclusion</a:t>
            </a:r>
          </a:p>
        </p:txBody>
      </p:sp>
      <p:sp>
        <p:nvSpPr>
          <p:cNvPr id="10" name="Espace réservé du numéro de diapositive 9">
            <a:extLst>
              <a:ext uri="{FF2B5EF4-FFF2-40B4-BE49-F238E27FC236}">
                <a16:creationId xmlns:a16="http://schemas.microsoft.com/office/drawing/2014/main" id="{032D82BE-BDAD-8B13-0581-63B0546E5B35}"/>
              </a:ext>
            </a:extLst>
          </p:cNvPr>
          <p:cNvSpPr>
            <a:spLocks noGrp="1"/>
          </p:cNvSpPr>
          <p:nvPr>
            <p:ph type="sldNum" sz="quarter" idx="22"/>
          </p:nvPr>
        </p:nvSpPr>
        <p:spPr/>
        <p:txBody>
          <a:bodyPr/>
          <a:lstStyle/>
          <a:p>
            <a:fld id="{C1615CE8-0A7A-4701-91A2-9B105E777F54}" type="slidenum">
              <a:rPr lang="fr-FR" smtClean="0"/>
              <a:t>2</a:t>
            </a:fld>
            <a:endParaRPr lang="fr-FR"/>
          </a:p>
        </p:txBody>
      </p:sp>
    </p:spTree>
    <p:extLst>
      <p:ext uri="{BB962C8B-B14F-4D97-AF65-F5344CB8AC3E}">
        <p14:creationId xmlns:p14="http://schemas.microsoft.com/office/powerpoint/2010/main" val="99128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15E44-9A83-0DEF-E958-C015679F3BFA}"/>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A185214A-98E4-032F-3803-44F4034F2A4C}"/>
              </a:ext>
            </a:extLst>
          </p:cNvPr>
          <p:cNvSpPr>
            <a:spLocks noGrp="1"/>
          </p:cNvSpPr>
          <p:nvPr>
            <p:ph type="title"/>
          </p:nvPr>
        </p:nvSpPr>
        <p:spPr>
          <a:xfrm>
            <a:off x="384926" y="435247"/>
            <a:ext cx="10477233" cy="909203"/>
          </a:xfrm>
        </p:spPr>
        <p:txBody>
          <a:bodyPr/>
          <a:lstStyle/>
          <a:p>
            <a:r>
              <a:rPr lang="fr-FR" sz="3200" b="1"/>
              <a:t>4 – Schéma de l’architecture</a:t>
            </a:r>
          </a:p>
        </p:txBody>
      </p:sp>
      <p:pic>
        <p:nvPicPr>
          <p:cNvPr id="6" name="Image 5">
            <a:extLst>
              <a:ext uri="{FF2B5EF4-FFF2-40B4-BE49-F238E27FC236}">
                <a16:creationId xmlns:a16="http://schemas.microsoft.com/office/drawing/2014/main" id="{F9161961-5C9D-7796-06F5-89C0EC7082C3}"/>
              </a:ext>
            </a:extLst>
          </p:cNvPr>
          <p:cNvPicPr>
            <a:picLocks noChangeAspect="1"/>
          </p:cNvPicPr>
          <p:nvPr/>
        </p:nvPicPr>
        <p:blipFill>
          <a:blip r:embed="rId3"/>
          <a:stretch>
            <a:fillRect/>
          </a:stretch>
        </p:blipFill>
        <p:spPr>
          <a:xfrm>
            <a:off x="2287785" y="3429000"/>
            <a:ext cx="1932633" cy="1932633"/>
          </a:xfrm>
          <a:prstGeom prst="rect">
            <a:avLst/>
          </a:prstGeom>
        </p:spPr>
      </p:pic>
      <p:pic>
        <p:nvPicPr>
          <p:cNvPr id="15" name="Image 14">
            <a:extLst>
              <a:ext uri="{FF2B5EF4-FFF2-40B4-BE49-F238E27FC236}">
                <a16:creationId xmlns:a16="http://schemas.microsoft.com/office/drawing/2014/main" id="{1EA2021D-03C5-CA3F-8950-D89B6BD263E0}"/>
              </a:ext>
            </a:extLst>
          </p:cNvPr>
          <p:cNvPicPr>
            <a:picLocks noChangeAspect="1"/>
          </p:cNvPicPr>
          <p:nvPr/>
        </p:nvPicPr>
        <p:blipFill>
          <a:blip r:embed="rId4"/>
          <a:stretch>
            <a:fillRect/>
          </a:stretch>
        </p:blipFill>
        <p:spPr>
          <a:xfrm>
            <a:off x="1341120" y="1590040"/>
            <a:ext cx="1107440" cy="1107440"/>
          </a:xfrm>
          <a:prstGeom prst="rect">
            <a:avLst/>
          </a:prstGeom>
        </p:spPr>
      </p:pic>
      <p:pic>
        <p:nvPicPr>
          <p:cNvPr id="18" name="Image 17">
            <a:extLst>
              <a:ext uri="{FF2B5EF4-FFF2-40B4-BE49-F238E27FC236}">
                <a16:creationId xmlns:a16="http://schemas.microsoft.com/office/drawing/2014/main" id="{C5E14392-1E90-F4AC-2642-E24E69012DE2}"/>
              </a:ext>
            </a:extLst>
          </p:cNvPr>
          <p:cNvPicPr>
            <a:picLocks noChangeAspect="1"/>
          </p:cNvPicPr>
          <p:nvPr/>
        </p:nvPicPr>
        <p:blipFill>
          <a:blip r:embed="rId5"/>
          <a:stretch>
            <a:fillRect/>
          </a:stretch>
        </p:blipFill>
        <p:spPr>
          <a:xfrm>
            <a:off x="2763882" y="1628865"/>
            <a:ext cx="980440" cy="980440"/>
          </a:xfrm>
          <a:prstGeom prst="rect">
            <a:avLst/>
          </a:prstGeom>
        </p:spPr>
      </p:pic>
      <p:pic>
        <p:nvPicPr>
          <p:cNvPr id="20" name="Image 19">
            <a:extLst>
              <a:ext uri="{FF2B5EF4-FFF2-40B4-BE49-F238E27FC236}">
                <a16:creationId xmlns:a16="http://schemas.microsoft.com/office/drawing/2014/main" id="{F51C8DF2-B93A-AA1A-FC61-75CB12A887E6}"/>
              </a:ext>
            </a:extLst>
          </p:cNvPr>
          <p:cNvPicPr>
            <a:picLocks noChangeAspect="1"/>
          </p:cNvPicPr>
          <p:nvPr/>
        </p:nvPicPr>
        <p:blipFill>
          <a:blip r:embed="rId6"/>
          <a:stretch>
            <a:fillRect/>
          </a:stretch>
        </p:blipFill>
        <p:spPr>
          <a:xfrm>
            <a:off x="4059643" y="1716889"/>
            <a:ext cx="909203" cy="909203"/>
          </a:xfrm>
          <a:prstGeom prst="rect">
            <a:avLst/>
          </a:prstGeom>
        </p:spPr>
      </p:pic>
      <p:sp>
        <p:nvSpPr>
          <p:cNvPr id="21" name="ZoneTexte 20">
            <a:extLst>
              <a:ext uri="{FF2B5EF4-FFF2-40B4-BE49-F238E27FC236}">
                <a16:creationId xmlns:a16="http://schemas.microsoft.com/office/drawing/2014/main" id="{5D55C940-5D92-45CE-585B-26EAA77294DA}"/>
              </a:ext>
            </a:extLst>
          </p:cNvPr>
          <p:cNvSpPr txBox="1"/>
          <p:nvPr/>
        </p:nvSpPr>
        <p:spPr>
          <a:xfrm>
            <a:off x="1640777" y="5836024"/>
            <a:ext cx="3226648" cy="400110"/>
          </a:xfrm>
          <a:prstGeom prst="rect">
            <a:avLst/>
          </a:prstGeom>
          <a:noFill/>
        </p:spPr>
        <p:txBody>
          <a:bodyPr wrap="square" rtlCol="0">
            <a:spAutoFit/>
          </a:bodyPr>
          <a:lstStyle/>
          <a:p>
            <a:r>
              <a:rPr lang="fr-FR" sz="2000"/>
              <a:t>Broker MQTT : </a:t>
            </a:r>
            <a:r>
              <a:rPr lang="fr-FR" sz="2000" b="1" err="1"/>
              <a:t>Mosquitto</a:t>
            </a:r>
            <a:endParaRPr lang="fr-FR" sz="2000" b="1"/>
          </a:p>
        </p:txBody>
      </p:sp>
      <p:pic>
        <p:nvPicPr>
          <p:cNvPr id="23" name="Image 22">
            <a:extLst>
              <a:ext uri="{FF2B5EF4-FFF2-40B4-BE49-F238E27FC236}">
                <a16:creationId xmlns:a16="http://schemas.microsoft.com/office/drawing/2014/main" id="{50691098-C09D-DAF8-AA3C-DE82683625E2}"/>
              </a:ext>
            </a:extLst>
          </p:cNvPr>
          <p:cNvPicPr>
            <a:picLocks noChangeAspect="1"/>
          </p:cNvPicPr>
          <p:nvPr/>
        </p:nvPicPr>
        <p:blipFill>
          <a:blip r:embed="rId7"/>
          <a:stretch>
            <a:fillRect/>
          </a:stretch>
        </p:blipFill>
        <p:spPr>
          <a:xfrm>
            <a:off x="7864510" y="2923233"/>
            <a:ext cx="2438400" cy="2438400"/>
          </a:xfrm>
          <a:prstGeom prst="rect">
            <a:avLst/>
          </a:prstGeom>
        </p:spPr>
      </p:pic>
      <p:sp>
        <p:nvSpPr>
          <p:cNvPr id="24" name="ZoneTexte 23">
            <a:extLst>
              <a:ext uri="{FF2B5EF4-FFF2-40B4-BE49-F238E27FC236}">
                <a16:creationId xmlns:a16="http://schemas.microsoft.com/office/drawing/2014/main" id="{AC7A467F-61A3-B7AB-A6CD-F50F42584899}"/>
              </a:ext>
            </a:extLst>
          </p:cNvPr>
          <p:cNvSpPr txBox="1"/>
          <p:nvPr/>
        </p:nvSpPr>
        <p:spPr>
          <a:xfrm>
            <a:off x="7774075" y="5836024"/>
            <a:ext cx="2619270" cy="400110"/>
          </a:xfrm>
          <a:prstGeom prst="rect">
            <a:avLst/>
          </a:prstGeom>
          <a:noFill/>
        </p:spPr>
        <p:txBody>
          <a:bodyPr wrap="square" rtlCol="0">
            <a:spAutoFit/>
          </a:bodyPr>
          <a:lstStyle/>
          <a:p>
            <a:r>
              <a:rPr lang="fr-FR" sz="2000"/>
              <a:t>Application </a:t>
            </a:r>
            <a:r>
              <a:rPr lang="fr-FR" sz="2000" b="1" err="1"/>
              <a:t>MyMQTT</a:t>
            </a:r>
            <a:endParaRPr lang="fr-FR" sz="2000" b="1"/>
          </a:p>
        </p:txBody>
      </p:sp>
      <p:cxnSp>
        <p:nvCxnSpPr>
          <p:cNvPr id="26" name="Connecteur : en angle 25">
            <a:extLst>
              <a:ext uri="{FF2B5EF4-FFF2-40B4-BE49-F238E27FC236}">
                <a16:creationId xmlns:a16="http://schemas.microsoft.com/office/drawing/2014/main" id="{402D84BC-8F12-D329-F6DB-26CA5C39CB53}"/>
              </a:ext>
            </a:extLst>
          </p:cNvPr>
          <p:cNvCxnSpPr>
            <a:cxnSpLocks/>
            <a:stCxn id="6" idx="0"/>
            <a:endCxn id="15" idx="2"/>
          </p:cNvCxnSpPr>
          <p:nvPr/>
        </p:nvCxnSpPr>
        <p:spPr>
          <a:xfrm rot="16200000" flipV="1">
            <a:off x="2208711" y="2383609"/>
            <a:ext cx="731520" cy="1359262"/>
          </a:xfrm>
          <a:prstGeom prst="bentConnector3">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9" name="Connecteur droit 28">
            <a:extLst>
              <a:ext uri="{FF2B5EF4-FFF2-40B4-BE49-F238E27FC236}">
                <a16:creationId xmlns:a16="http://schemas.microsoft.com/office/drawing/2014/main" id="{EA2644F5-09D2-331F-394F-376826ECEFD4}"/>
              </a:ext>
            </a:extLst>
          </p:cNvPr>
          <p:cNvCxnSpPr>
            <a:stCxn id="6" idx="0"/>
            <a:endCxn id="18" idx="2"/>
          </p:cNvCxnSpPr>
          <p:nvPr/>
        </p:nvCxnSpPr>
        <p:spPr>
          <a:xfrm flipV="1">
            <a:off x="3254102" y="2609305"/>
            <a:ext cx="0" cy="81969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1" name="Connecteur : en angle 30">
            <a:extLst>
              <a:ext uri="{FF2B5EF4-FFF2-40B4-BE49-F238E27FC236}">
                <a16:creationId xmlns:a16="http://schemas.microsoft.com/office/drawing/2014/main" id="{3D62C31A-D3AA-7D73-32DB-6F1FBBF2DEC5}"/>
              </a:ext>
            </a:extLst>
          </p:cNvPr>
          <p:cNvCxnSpPr>
            <a:stCxn id="6" idx="0"/>
            <a:endCxn id="20" idx="2"/>
          </p:cNvCxnSpPr>
          <p:nvPr/>
        </p:nvCxnSpPr>
        <p:spPr>
          <a:xfrm rot="5400000" flipH="1" flipV="1">
            <a:off x="3482719" y="2397475"/>
            <a:ext cx="802908" cy="1260143"/>
          </a:xfrm>
          <a:prstGeom prst="bentConnector3">
            <a:avLst>
              <a:gd name="adj1" fmla="val 44994"/>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4" name="Connecteur droit 33">
            <a:extLst>
              <a:ext uri="{FF2B5EF4-FFF2-40B4-BE49-F238E27FC236}">
                <a16:creationId xmlns:a16="http://schemas.microsoft.com/office/drawing/2014/main" id="{84770CFA-93C7-B81B-859F-EB44A6096229}"/>
              </a:ext>
            </a:extLst>
          </p:cNvPr>
          <p:cNvCxnSpPr>
            <a:cxnSpLocks/>
            <a:stCxn id="6" idx="2"/>
            <a:endCxn id="21" idx="0"/>
          </p:cNvCxnSpPr>
          <p:nvPr/>
        </p:nvCxnSpPr>
        <p:spPr>
          <a:xfrm flipH="1">
            <a:off x="3254101" y="5361633"/>
            <a:ext cx="1" cy="474391"/>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44" name="Connecteur droit avec flèche 43">
            <a:extLst>
              <a:ext uri="{FF2B5EF4-FFF2-40B4-BE49-F238E27FC236}">
                <a16:creationId xmlns:a16="http://schemas.microsoft.com/office/drawing/2014/main" id="{E6B67662-D83C-5E44-05A0-98BF86CD820C}"/>
              </a:ext>
            </a:extLst>
          </p:cNvPr>
          <p:cNvCxnSpPr>
            <a:cxnSpLocks/>
            <a:stCxn id="6" idx="3"/>
            <a:endCxn id="23" idx="1"/>
          </p:cNvCxnSpPr>
          <p:nvPr/>
        </p:nvCxnSpPr>
        <p:spPr>
          <a:xfrm flipV="1">
            <a:off x="4220418" y="4142433"/>
            <a:ext cx="3644092" cy="25288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46" name="Connecteur droit 45">
            <a:extLst>
              <a:ext uri="{FF2B5EF4-FFF2-40B4-BE49-F238E27FC236}">
                <a16:creationId xmlns:a16="http://schemas.microsoft.com/office/drawing/2014/main" id="{7414F759-63EB-B2EF-2ACA-E47B11D9E126}"/>
              </a:ext>
            </a:extLst>
          </p:cNvPr>
          <p:cNvCxnSpPr>
            <a:cxnSpLocks/>
            <a:stCxn id="23" idx="2"/>
            <a:endCxn id="24" idx="0"/>
          </p:cNvCxnSpPr>
          <p:nvPr/>
        </p:nvCxnSpPr>
        <p:spPr>
          <a:xfrm>
            <a:off x="9083710" y="5361633"/>
            <a:ext cx="0" cy="474391"/>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2" name="Espace réservé du numéro de diapositive 1">
            <a:extLst>
              <a:ext uri="{FF2B5EF4-FFF2-40B4-BE49-F238E27FC236}">
                <a16:creationId xmlns:a16="http://schemas.microsoft.com/office/drawing/2014/main" id="{1C8D89D6-63D8-075A-F555-4DA924CD1E05}"/>
              </a:ext>
            </a:extLst>
          </p:cNvPr>
          <p:cNvSpPr>
            <a:spLocks noGrp="1"/>
          </p:cNvSpPr>
          <p:nvPr>
            <p:ph type="sldNum" sz="quarter" idx="10"/>
          </p:nvPr>
        </p:nvSpPr>
        <p:spPr/>
        <p:txBody>
          <a:bodyPr/>
          <a:lstStyle/>
          <a:p>
            <a:fld id="{C1615CE8-0A7A-4701-91A2-9B105E777F54}" type="slidenum">
              <a:rPr lang="fr-FR" smtClean="0"/>
              <a:t>20</a:t>
            </a:fld>
            <a:endParaRPr lang="fr-FR"/>
          </a:p>
        </p:txBody>
      </p:sp>
    </p:spTree>
    <p:extLst>
      <p:ext uri="{BB962C8B-B14F-4D97-AF65-F5344CB8AC3E}">
        <p14:creationId xmlns:p14="http://schemas.microsoft.com/office/powerpoint/2010/main" val="111026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3F737-CFE3-844E-6197-0BA1D1D4AED7}"/>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3423823B-AD23-A471-1CF6-A76B8ACF932D}"/>
              </a:ext>
            </a:extLst>
          </p:cNvPr>
          <p:cNvSpPr>
            <a:spLocks noGrp="1"/>
          </p:cNvSpPr>
          <p:nvPr>
            <p:ph type="title"/>
          </p:nvPr>
        </p:nvSpPr>
        <p:spPr>
          <a:xfrm>
            <a:off x="384926" y="435247"/>
            <a:ext cx="10477233" cy="909203"/>
          </a:xfrm>
        </p:spPr>
        <p:txBody>
          <a:bodyPr/>
          <a:lstStyle/>
          <a:p>
            <a:r>
              <a:rPr lang="fr-FR" sz="3200" b="1"/>
              <a:t>4 – Faille à exploiter</a:t>
            </a:r>
          </a:p>
        </p:txBody>
      </p:sp>
      <p:sp>
        <p:nvSpPr>
          <p:cNvPr id="2" name="ZoneTexte 1">
            <a:extLst>
              <a:ext uri="{FF2B5EF4-FFF2-40B4-BE49-F238E27FC236}">
                <a16:creationId xmlns:a16="http://schemas.microsoft.com/office/drawing/2014/main" id="{6C920F75-2AF3-7AC9-E87A-6A4BB8E787F5}"/>
              </a:ext>
            </a:extLst>
          </p:cNvPr>
          <p:cNvSpPr txBox="1"/>
          <p:nvPr/>
        </p:nvSpPr>
        <p:spPr>
          <a:xfrm>
            <a:off x="762001" y="1344450"/>
            <a:ext cx="10100158" cy="1631216"/>
          </a:xfrm>
          <a:prstGeom prst="rect">
            <a:avLst/>
          </a:prstGeom>
          <a:noFill/>
        </p:spPr>
        <p:txBody>
          <a:bodyPr wrap="square" rtlCol="0">
            <a:spAutoFit/>
          </a:bodyPr>
          <a:lstStyle/>
          <a:p>
            <a:pPr marL="342900" indent="-342900">
              <a:buFont typeface="Wingdings" panose="05000000000000000000" pitchFamily="2" charset="2"/>
              <a:buChar char="§"/>
            </a:pPr>
            <a:r>
              <a:rPr lang="fr-FR" sz="2000" b="1" i="0">
                <a:solidFill>
                  <a:srgbClr val="333333"/>
                </a:solidFill>
                <a:effectLst/>
                <a:latin typeface="Montserrat" panose="00000500000000000000" pitchFamily="2" charset="0"/>
              </a:rPr>
              <a:t>CVE-2021-41039</a:t>
            </a:r>
            <a:r>
              <a:rPr lang="fr-FR" sz="2000">
                <a:latin typeface="Montserrat" panose="00000500000000000000" pitchFamily="2" charset="0"/>
              </a:rPr>
              <a:t> </a:t>
            </a:r>
            <a:br>
              <a:rPr lang="fr-FR" sz="2000">
                <a:latin typeface="Montserrat" panose="00000500000000000000" pitchFamily="2" charset="0"/>
              </a:rPr>
            </a:br>
            <a:r>
              <a:rPr lang="fr-FR" sz="2000">
                <a:latin typeface="Montserrat" panose="00000500000000000000" pitchFamily="2" charset="0"/>
              </a:rPr>
              <a:t>« </a:t>
            </a:r>
            <a:r>
              <a:rPr lang="en-US" sz="2000" b="0" i="0">
                <a:solidFill>
                  <a:srgbClr val="333333"/>
                </a:solidFill>
                <a:effectLst/>
                <a:latin typeface="Montserrat" panose="00000500000000000000" pitchFamily="2" charset="0"/>
              </a:rPr>
              <a:t>In versions 1.6 to 2.0.11 of Eclipse </a:t>
            </a:r>
            <a:r>
              <a:rPr lang="en-US" sz="2000" b="0" i="0" err="1">
                <a:solidFill>
                  <a:srgbClr val="333333"/>
                </a:solidFill>
                <a:effectLst/>
                <a:latin typeface="Montserrat" panose="00000500000000000000" pitchFamily="2" charset="0"/>
              </a:rPr>
              <a:t>Mosquitto</a:t>
            </a:r>
            <a:r>
              <a:rPr lang="en-US" sz="2000" b="0" i="0">
                <a:solidFill>
                  <a:srgbClr val="333333"/>
                </a:solidFill>
                <a:effectLst/>
                <a:latin typeface="Montserrat" panose="00000500000000000000" pitchFamily="2" charset="0"/>
              </a:rPr>
              <a:t>, an MQTT v5 client connecting with </a:t>
            </a:r>
            <a:r>
              <a:rPr lang="en-US" sz="2000" b="1" i="0">
                <a:solidFill>
                  <a:srgbClr val="333333"/>
                </a:solidFill>
                <a:effectLst/>
                <a:latin typeface="Montserrat" panose="00000500000000000000" pitchFamily="2" charset="0"/>
              </a:rPr>
              <a:t>a large number of user-property properties </a:t>
            </a:r>
            <a:r>
              <a:rPr lang="en-US" sz="2000" b="0" i="0">
                <a:solidFill>
                  <a:srgbClr val="333333"/>
                </a:solidFill>
                <a:effectLst/>
                <a:latin typeface="Montserrat" panose="00000500000000000000" pitchFamily="2" charset="0"/>
              </a:rPr>
              <a:t>could cause </a:t>
            </a:r>
            <a:r>
              <a:rPr lang="en-US" sz="2000" b="1" i="0">
                <a:solidFill>
                  <a:srgbClr val="333333"/>
                </a:solidFill>
                <a:effectLst/>
                <a:latin typeface="Montserrat" panose="00000500000000000000" pitchFamily="2" charset="0"/>
              </a:rPr>
              <a:t>excessive CPU usage</a:t>
            </a:r>
            <a:r>
              <a:rPr lang="en-US" sz="2000" b="0" i="0">
                <a:solidFill>
                  <a:srgbClr val="333333"/>
                </a:solidFill>
                <a:effectLst/>
                <a:latin typeface="Montserrat" panose="00000500000000000000" pitchFamily="2" charset="0"/>
              </a:rPr>
              <a:t>, leading to a </a:t>
            </a:r>
            <a:r>
              <a:rPr lang="en-US" sz="2000" b="1" i="0">
                <a:solidFill>
                  <a:srgbClr val="333333"/>
                </a:solidFill>
                <a:effectLst/>
                <a:latin typeface="Montserrat" panose="00000500000000000000" pitchFamily="2" charset="0"/>
              </a:rPr>
              <a:t>loss of performance </a:t>
            </a:r>
            <a:r>
              <a:rPr lang="en-US" sz="2000" b="0" i="0">
                <a:solidFill>
                  <a:srgbClr val="333333"/>
                </a:solidFill>
                <a:effectLst/>
                <a:latin typeface="Montserrat" panose="00000500000000000000" pitchFamily="2" charset="0"/>
              </a:rPr>
              <a:t>and possible </a:t>
            </a:r>
            <a:r>
              <a:rPr lang="en-US" sz="2000" b="1" i="0">
                <a:solidFill>
                  <a:srgbClr val="333333"/>
                </a:solidFill>
                <a:effectLst/>
                <a:latin typeface="Montserrat" panose="00000500000000000000" pitchFamily="2" charset="0"/>
              </a:rPr>
              <a:t>denial of service</a:t>
            </a:r>
            <a:r>
              <a:rPr lang="en-US" sz="2000" b="0" i="0">
                <a:solidFill>
                  <a:srgbClr val="333333"/>
                </a:solidFill>
                <a:effectLst/>
                <a:latin typeface="Montserrat" panose="00000500000000000000" pitchFamily="2" charset="0"/>
              </a:rPr>
              <a:t>.</a:t>
            </a:r>
            <a:r>
              <a:rPr lang="fr-FR" sz="2000">
                <a:latin typeface="Montserrat" panose="00000500000000000000" pitchFamily="2" charset="0"/>
              </a:rPr>
              <a:t> » Source CVE : https://nvd.nist.gov/vuln/detail/CVE-2021-41039</a:t>
            </a:r>
          </a:p>
        </p:txBody>
      </p:sp>
      <p:pic>
        <p:nvPicPr>
          <p:cNvPr id="12" name="Image 11">
            <a:extLst>
              <a:ext uri="{FF2B5EF4-FFF2-40B4-BE49-F238E27FC236}">
                <a16:creationId xmlns:a16="http://schemas.microsoft.com/office/drawing/2014/main" id="{7FF1E071-D712-5B32-2CB7-F2F5390E5A2D}"/>
              </a:ext>
            </a:extLst>
          </p:cNvPr>
          <p:cNvPicPr>
            <a:picLocks noChangeAspect="1"/>
          </p:cNvPicPr>
          <p:nvPr/>
        </p:nvPicPr>
        <p:blipFill>
          <a:blip r:embed="rId2"/>
          <a:stretch>
            <a:fillRect/>
          </a:stretch>
        </p:blipFill>
        <p:spPr>
          <a:xfrm>
            <a:off x="3022600" y="3132805"/>
            <a:ext cx="6146800" cy="3317464"/>
          </a:xfrm>
          <a:prstGeom prst="rect">
            <a:avLst/>
          </a:prstGeom>
        </p:spPr>
      </p:pic>
      <p:sp>
        <p:nvSpPr>
          <p:cNvPr id="3" name="Espace réservé du numéro de diapositive 2">
            <a:extLst>
              <a:ext uri="{FF2B5EF4-FFF2-40B4-BE49-F238E27FC236}">
                <a16:creationId xmlns:a16="http://schemas.microsoft.com/office/drawing/2014/main" id="{76F536A7-7096-CA9D-BA53-3D1335D61967}"/>
              </a:ext>
            </a:extLst>
          </p:cNvPr>
          <p:cNvSpPr>
            <a:spLocks noGrp="1"/>
          </p:cNvSpPr>
          <p:nvPr>
            <p:ph type="sldNum" sz="quarter" idx="10"/>
          </p:nvPr>
        </p:nvSpPr>
        <p:spPr/>
        <p:txBody>
          <a:bodyPr/>
          <a:lstStyle/>
          <a:p>
            <a:fld id="{C1615CE8-0A7A-4701-91A2-9B105E777F54}" type="slidenum">
              <a:rPr lang="fr-FR" smtClean="0"/>
              <a:t>21</a:t>
            </a:fld>
            <a:endParaRPr lang="fr-FR"/>
          </a:p>
        </p:txBody>
      </p:sp>
    </p:spTree>
    <p:extLst>
      <p:ext uri="{BB962C8B-B14F-4D97-AF65-F5344CB8AC3E}">
        <p14:creationId xmlns:p14="http://schemas.microsoft.com/office/powerpoint/2010/main" val="991829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2FD94-B509-77F2-5E45-CF4AA8E46574}"/>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B0AE6884-7B0C-DC7C-1B0C-6FA48FF0B6C2}"/>
              </a:ext>
            </a:extLst>
          </p:cNvPr>
          <p:cNvSpPr>
            <a:spLocks noGrp="1"/>
          </p:cNvSpPr>
          <p:nvPr>
            <p:ph type="title"/>
          </p:nvPr>
        </p:nvSpPr>
        <p:spPr>
          <a:xfrm>
            <a:off x="384926" y="435247"/>
            <a:ext cx="10477233" cy="909203"/>
          </a:xfrm>
        </p:spPr>
        <p:txBody>
          <a:bodyPr/>
          <a:lstStyle/>
          <a:p>
            <a:r>
              <a:rPr lang="fr-FR" sz="3200" b="1"/>
              <a:t>4 – Résultat</a:t>
            </a:r>
          </a:p>
        </p:txBody>
      </p:sp>
      <p:pic>
        <p:nvPicPr>
          <p:cNvPr id="7" name="Image 6" descr="Une image contenant texte, capture d’écran, logiciel, Logiciel multimédia&#10;&#10;Le contenu généré par l’IA peut être incorrect.">
            <a:extLst>
              <a:ext uri="{FF2B5EF4-FFF2-40B4-BE49-F238E27FC236}">
                <a16:creationId xmlns:a16="http://schemas.microsoft.com/office/drawing/2014/main" id="{37FF7BBD-B222-44D3-ABFA-93192CF944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426" y="1222530"/>
            <a:ext cx="4008467" cy="3368332"/>
          </a:xfrm>
          <a:prstGeom prst="rect">
            <a:avLst/>
          </a:prstGeom>
        </p:spPr>
      </p:pic>
      <p:pic>
        <p:nvPicPr>
          <p:cNvPr id="9" name="Image 8">
            <a:extLst>
              <a:ext uri="{FF2B5EF4-FFF2-40B4-BE49-F238E27FC236}">
                <a16:creationId xmlns:a16="http://schemas.microsoft.com/office/drawing/2014/main" id="{DBE380EF-6ACF-02C9-458B-09B86ED87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96" y="5201103"/>
            <a:ext cx="10935648" cy="624894"/>
          </a:xfrm>
          <a:prstGeom prst="rect">
            <a:avLst/>
          </a:prstGeom>
        </p:spPr>
      </p:pic>
      <p:sp>
        <p:nvSpPr>
          <p:cNvPr id="10" name="ZoneTexte 9">
            <a:extLst>
              <a:ext uri="{FF2B5EF4-FFF2-40B4-BE49-F238E27FC236}">
                <a16:creationId xmlns:a16="http://schemas.microsoft.com/office/drawing/2014/main" id="{11D1B162-4A43-9E2D-228D-40971F9A5F8E}"/>
              </a:ext>
            </a:extLst>
          </p:cNvPr>
          <p:cNvSpPr txBox="1"/>
          <p:nvPr/>
        </p:nvSpPr>
        <p:spPr>
          <a:xfrm>
            <a:off x="3555110" y="6022643"/>
            <a:ext cx="4136864" cy="400110"/>
          </a:xfrm>
          <a:prstGeom prst="rect">
            <a:avLst/>
          </a:prstGeom>
          <a:noFill/>
        </p:spPr>
        <p:txBody>
          <a:bodyPr wrap="square" rtlCol="0">
            <a:spAutoFit/>
          </a:bodyPr>
          <a:lstStyle/>
          <a:p>
            <a:r>
              <a:rPr lang="fr-FR" sz="2000">
                <a:latin typeface="Montserrat" panose="00000500000000000000" pitchFamily="2" charset="0"/>
              </a:rPr>
              <a:t>Pic à </a:t>
            </a:r>
            <a:r>
              <a:rPr lang="fr-FR" sz="2000" b="1">
                <a:latin typeface="Montserrat" panose="00000500000000000000" pitchFamily="2" charset="0"/>
              </a:rPr>
              <a:t>30% d’utilisation de CPU</a:t>
            </a:r>
          </a:p>
        </p:txBody>
      </p:sp>
      <p:sp>
        <p:nvSpPr>
          <p:cNvPr id="12" name="ZoneTexte 11">
            <a:extLst>
              <a:ext uri="{FF2B5EF4-FFF2-40B4-BE49-F238E27FC236}">
                <a16:creationId xmlns:a16="http://schemas.microsoft.com/office/drawing/2014/main" id="{D4BB6333-8598-9F42-60CC-7438EF68E025}"/>
              </a:ext>
            </a:extLst>
          </p:cNvPr>
          <p:cNvSpPr txBox="1"/>
          <p:nvPr/>
        </p:nvSpPr>
        <p:spPr>
          <a:xfrm>
            <a:off x="851696" y="2403388"/>
            <a:ext cx="5020194" cy="1015663"/>
          </a:xfrm>
          <a:prstGeom prst="rect">
            <a:avLst/>
          </a:prstGeom>
          <a:noFill/>
        </p:spPr>
        <p:txBody>
          <a:bodyPr wrap="square" rtlCol="0">
            <a:spAutoFit/>
          </a:bodyPr>
          <a:lstStyle/>
          <a:p>
            <a:pPr marL="342900" indent="-342900">
              <a:buFont typeface="Wingdings" panose="05000000000000000000" pitchFamily="2" charset="2"/>
              <a:buChar char="§"/>
            </a:pPr>
            <a:r>
              <a:rPr lang="fr-FR" sz="2000" b="1">
                <a:latin typeface="Montserrat" panose="00000500000000000000" pitchFamily="2" charset="0"/>
              </a:rPr>
              <a:t>20 scripts </a:t>
            </a:r>
            <a:r>
              <a:rPr lang="fr-FR" sz="2000">
                <a:latin typeface="Montserrat" panose="00000500000000000000" pitchFamily="2" charset="0"/>
              </a:rPr>
              <a:t>lancés en simultané</a:t>
            </a:r>
          </a:p>
          <a:p>
            <a:pPr marL="342900" indent="-342900">
              <a:buFont typeface="Wingdings" panose="05000000000000000000" pitchFamily="2" charset="2"/>
              <a:buChar char="§"/>
            </a:pPr>
            <a:endParaRPr lang="fr-FR" sz="2000">
              <a:latin typeface="Montserrat" panose="00000500000000000000" pitchFamily="2" charset="0"/>
            </a:endParaRPr>
          </a:p>
          <a:p>
            <a:pPr marL="342900" indent="-342900">
              <a:buFont typeface="Wingdings" panose="05000000000000000000" pitchFamily="2" charset="2"/>
              <a:buChar char="§"/>
            </a:pPr>
            <a:r>
              <a:rPr lang="fr-FR" sz="2000" b="1">
                <a:latin typeface="Montserrat" panose="00000500000000000000" pitchFamily="2" charset="0"/>
              </a:rPr>
              <a:t>10 000 propriétés </a:t>
            </a:r>
            <a:r>
              <a:rPr lang="fr-FR" sz="2000">
                <a:latin typeface="Montserrat" panose="00000500000000000000" pitchFamily="2" charset="0"/>
              </a:rPr>
              <a:t>par scripts</a:t>
            </a:r>
          </a:p>
        </p:txBody>
      </p:sp>
      <p:sp>
        <p:nvSpPr>
          <p:cNvPr id="13" name="ZoneTexte 12">
            <a:extLst>
              <a:ext uri="{FF2B5EF4-FFF2-40B4-BE49-F238E27FC236}">
                <a16:creationId xmlns:a16="http://schemas.microsoft.com/office/drawing/2014/main" id="{71C14129-2D7C-C5F2-2C23-4111DF1A329D}"/>
              </a:ext>
            </a:extLst>
          </p:cNvPr>
          <p:cNvSpPr txBox="1"/>
          <p:nvPr/>
        </p:nvSpPr>
        <p:spPr>
          <a:xfrm>
            <a:off x="7048572" y="4604347"/>
            <a:ext cx="3478174" cy="400110"/>
          </a:xfrm>
          <a:prstGeom prst="rect">
            <a:avLst/>
          </a:prstGeom>
          <a:noFill/>
        </p:spPr>
        <p:txBody>
          <a:bodyPr wrap="square" rtlCol="0">
            <a:spAutoFit/>
          </a:bodyPr>
          <a:lstStyle/>
          <a:p>
            <a:r>
              <a:rPr lang="fr-FR" sz="2000">
                <a:latin typeface="Montserrat" panose="00000500000000000000" pitchFamily="2" charset="0"/>
              </a:rPr>
              <a:t>Lancement des 20 scripts</a:t>
            </a:r>
            <a:endParaRPr lang="fr-FR" sz="2000" b="1">
              <a:latin typeface="Montserrat" panose="00000500000000000000" pitchFamily="2" charset="0"/>
            </a:endParaRPr>
          </a:p>
        </p:txBody>
      </p:sp>
      <p:sp>
        <p:nvSpPr>
          <p:cNvPr id="2" name="Espace réservé du numéro de diapositive 1">
            <a:extLst>
              <a:ext uri="{FF2B5EF4-FFF2-40B4-BE49-F238E27FC236}">
                <a16:creationId xmlns:a16="http://schemas.microsoft.com/office/drawing/2014/main" id="{14E1BA6E-CEC2-7D45-C5F8-1DDCC8D40619}"/>
              </a:ext>
            </a:extLst>
          </p:cNvPr>
          <p:cNvSpPr>
            <a:spLocks noGrp="1"/>
          </p:cNvSpPr>
          <p:nvPr>
            <p:ph type="sldNum" sz="quarter" idx="10"/>
          </p:nvPr>
        </p:nvSpPr>
        <p:spPr/>
        <p:txBody>
          <a:bodyPr/>
          <a:lstStyle/>
          <a:p>
            <a:fld id="{C1615CE8-0A7A-4701-91A2-9B105E777F54}" type="slidenum">
              <a:rPr lang="fr-FR" smtClean="0"/>
              <a:t>22</a:t>
            </a:fld>
            <a:endParaRPr lang="fr-FR"/>
          </a:p>
        </p:txBody>
      </p:sp>
    </p:spTree>
    <p:extLst>
      <p:ext uri="{BB962C8B-B14F-4D97-AF65-F5344CB8AC3E}">
        <p14:creationId xmlns:p14="http://schemas.microsoft.com/office/powerpoint/2010/main" val="1314986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7E834-9E0B-33CC-5A43-B0B27B5A8731}"/>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D19C72B6-2F96-BF7F-267A-735F1A5C3E37}"/>
              </a:ext>
            </a:extLst>
          </p:cNvPr>
          <p:cNvSpPr>
            <a:spLocks noGrp="1"/>
          </p:cNvSpPr>
          <p:nvPr>
            <p:ph type="title"/>
          </p:nvPr>
        </p:nvSpPr>
        <p:spPr>
          <a:xfrm>
            <a:off x="384926" y="435247"/>
            <a:ext cx="10477233" cy="909203"/>
          </a:xfrm>
        </p:spPr>
        <p:txBody>
          <a:bodyPr/>
          <a:lstStyle/>
          <a:p>
            <a:r>
              <a:rPr lang="fr-FR" sz="3200" b="1"/>
              <a:t>4 – Recommandations</a:t>
            </a:r>
          </a:p>
        </p:txBody>
      </p:sp>
      <p:sp>
        <p:nvSpPr>
          <p:cNvPr id="3" name="ZoneTexte 2">
            <a:extLst>
              <a:ext uri="{FF2B5EF4-FFF2-40B4-BE49-F238E27FC236}">
                <a16:creationId xmlns:a16="http://schemas.microsoft.com/office/drawing/2014/main" id="{57E2A38E-A8C2-8FA9-7A46-6451247A2859}"/>
              </a:ext>
            </a:extLst>
          </p:cNvPr>
          <p:cNvSpPr txBox="1"/>
          <p:nvPr/>
        </p:nvSpPr>
        <p:spPr>
          <a:xfrm>
            <a:off x="772142" y="1859339"/>
            <a:ext cx="10190480" cy="3477875"/>
          </a:xfrm>
          <a:prstGeom prst="rect">
            <a:avLst/>
          </a:prstGeom>
          <a:noFill/>
        </p:spPr>
        <p:txBody>
          <a:bodyPr wrap="square" rtlCol="0">
            <a:spAutoFit/>
          </a:bodyPr>
          <a:lstStyle/>
          <a:p>
            <a:pPr marL="285750" indent="-285750">
              <a:buFont typeface="Wingdings" panose="05000000000000000000" pitchFamily="2" charset="2"/>
              <a:buChar char="§"/>
            </a:pPr>
            <a:r>
              <a:rPr lang="fr-FR" sz="2000">
                <a:latin typeface="Montserrat" panose="00000500000000000000" pitchFamily="2" charset="0"/>
              </a:rPr>
              <a:t>CVE corrigée pour </a:t>
            </a:r>
            <a:r>
              <a:rPr lang="fr-FR" sz="2000" err="1">
                <a:latin typeface="Montserrat" panose="00000500000000000000" pitchFamily="2" charset="0"/>
              </a:rPr>
              <a:t>mosquitto</a:t>
            </a:r>
            <a:r>
              <a:rPr lang="fr-FR" sz="2000">
                <a:latin typeface="Montserrat" panose="00000500000000000000" pitchFamily="2" charset="0"/>
              </a:rPr>
              <a:t> &gt; 2.0.11</a:t>
            </a: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r>
              <a:rPr lang="fr-FR" sz="2000" b="1">
                <a:latin typeface="Montserrat" panose="00000500000000000000" pitchFamily="2" charset="0"/>
              </a:rPr>
              <a:t>Aucune solution testée</a:t>
            </a: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r>
              <a:rPr lang="fr-FR" sz="2000">
                <a:latin typeface="Montserrat" panose="00000500000000000000" pitchFamily="2" charset="0"/>
              </a:rPr>
              <a:t>Utiliser un autre broker</a:t>
            </a: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r>
              <a:rPr lang="fr-FR" sz="2000">
                <a:latin typeface="Montserrat" panose="00000500000000000000" pitchFamily="2" charset="0"/>
              </a:rPr>
              <a:t>Utiliser des versions récentes de </a:t>
            </a:r>
            <a:r>
              <a:rPr lang="fr-FR" sz="2000" err="1">
                <a:latin typeface="Montserrat" panose="00000500000000000000" pitchFamily="2" charset="0"/>
              </a:rPr>
              <a:t>mosquitto</a:t>
            </a:r>
            <a:r>
              <a:rPr lang="fr-FR" sz="2000">
                <a:latin typeface="Montserrat" panose="00000500000000000000" pitchFamily="2" charset="0"/>
              </a:rPr>
              <a:t> (ou autre)</a:t>
            </a: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r>
              <a:rPr lang="fr-FR" sz="2000">
                <a:latin typeface="Montserrat" panose="00000500000000000000" pitchFamily="2" charset="0"/>
              </a:rPr>
              <a:t>Regarder régulièrement les CVE</a:t>
            </a:r>
          </a:p>
        </p:txBody>
      </p:sp>
      <p:sp>
        <p:nvSpPr>
          <p:cNvPr id="2" name="Espace réservé du numéro de diapositive 1">
            <a:extLst>
              <a:ext uri="{FF2B5EF4-FFF2-40B4-BE49-F238E27FC236}">
                <a16:creationId xmlns:a16="http://schemas.microsoft.com/office/drawing/2014/main" id="{E8D67F32-76D6-EE37-92A5-6EEF5988D638}"/>
              </a:ext>
            </a:extLst>
          </p:cNvPr>
          <p:cNvSpPr>
            <a:spLocks noGrp="1"/>
          </p:cNvSpPr>
          <p:nvPr>
            <p:ph type="sldNum" sz="quarter" idx="10"/>
          </p:nvPr>
        </p:nvSpPr>
        <p:spPr/>
        <p:txBody>
          <a:bodyPr/>
          <a:lstStyle/>
          <a:p>
            <a:fld id="{C1615CE8-0A7A-4701-91A2-9B105E777F54}" type="slidenum">
              <a:rPr lang="fr-FR" smtClean="0"/>
              <a:t>23</a:t>
            </a:fld>
            <a:endParaRPr lang="fr-FR"/>
          </a:p>
        </p:txBody>
      </p:sp>
    </p:spTree>
    <p:extLst>
      <p:ext uri="{BB962C8B-B14F-4D97-AF65-F5344CB8AC3E}">
        <p14:creationId xmlns:p14="http://schemas.microsoft.com/office/powerpoint/2010/main" val="172239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074F7-389F-47AF-F39E-428B242F219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A4001B2-4581-C713-2A6F-B0BFE2C2A25C}"/>
              </a:ext>
            </a:extLst>
          </p:cNvPr>
          <p:cNvSpPr>
            <a:spLocks noGrp="1"/>
          </p:cNvSpPr>
          <p:nvPr>
            <p:ph type="title"/>
          </p:nvPr>
        </p:nvSpPr>
        <p:spPr/>
        <p:txBody>
          <a:bodyPr/>
          <a:lstStyle/>
          <a:p>
            <a:pPr algn="ctr"/>
            <a:r>
              <a:rPr lang="fr-FR" sz="4800" err="1"/>
              <a:t>Constrained</a:t>
            </a:r>
            <a:r>
              <a:rPr lang="fr-FR" sz="4800"/>
              <a:t> Application Protocol</a:t>
            </a:r>
          </a:p>
        </p:txBody>
      </p:sp>
      <p:sp>
        <p:nvSpPr>
          <p:cNvPr id="3" name="Titre 2">
            <a:extLst>
              <a:ext uri="{FF2B5EF4-FFF2-40B4-BE49-F238E27FC236}">
                <a16:creationId xmlns:a16="http://schemas.microsoft.com/office/drawing/2014/main" id="{739DB0F3-632D-28FD-6370-D90727492AE1}"/>
              </a:ext>
            </a:extLst>
          </p:cNvPr>
          <p:cNvSpPr>
            <a:spLocks noGrp="1"/>
          </p:cNvSpPr>
          <p:nvPr>
            <p:ph type="title" idx="2"/>
          </p:nvPr>
        </p:nvSpPr>
        <p:spPr/>
        <p:txBody>
          <a:bodyPr/>
          <a:lstStyle/>
          <a:p>
            <a:pPr algn="ctr"/>
            <a:r>
              <a:rPr lang="fr-FR"/>
              <a:t>5</a:t>
            </a:r>
          </a:p>
        </p:txBody>
      </p:sp>
      <p:sp>
        <p:nvSpPr>
          <p:cNvPr id="4" name="Sous-titre 3">
            <a:extLst>
              <a:ext uri="{FF2B5EF4-FFF2-40B4-BE49-F238E27FC236}">
                <a16:creationId xmlns:a16="http://schemas.microsoft.com/office/drawing/2014/main" id="{4FC0C268-D3C1-78D7-C89F-C2C34897923C}"/>
              </a:ext>
            </a:extLst>
          </p:cNvPr>
          <p:cNvSpPr>
            <a:spLocks noGrp="1"/>
          </p:cNvSpPr>
          <p:nvPr>
            <p:ph type="subTitle" idx="1"/>
          </p:nvPr>
        </p:nvSpPr>
        <p:spPr/>
        <p:txBody>
          <a:bodyPr/>
          <a:lstStyle/>
          <a:p>
            <a:pPr algn="ctr"/>
            <a:r>
              <a:rPr lang="fr-FR"/>
              <a:t>Vulnérabilités et correctifs</a:t>
            </a:r>
          </a:p>
        </p:txBody>
      </p:sp>
      <p:sp>
        <p:nvSpPr>
          <p:cNvPr id="6" name="Espace réservé du numéro de diapositive 5">
            <a:extLst>
              <a:ext uri="{FF2B5EF4-FFF2-40B4-BE49-F238E27FC236}">
                <a16:creationId xmlns:a16="http://schemas.microsoft.com/office/drawing/2014/main" id="{6392355C-FD59-7C8B-C3BB-AA36E1F1D3B3}"/>
              </a:ext>
            </a:extLst>
          </p:cNvPr>
          <p:cNvSpPr>
            <a:spLocks noGrp="1"/>
          </p:cNvSpPr>
          <p:nvPr>
            <p:ph type="sldNum" sz="quarter" idx="10"/>
          </p:nvPr>
        </p:nvSpPr>
        <p:spPr/>
        <p:txBody>
          <a:bodyPr/>
          <a:lstStyle/>
          <a:p>
            <a:fld id="{C1615CE8-0A7A-4701-91A2-9B105E777F54}" type="slidenum">
              <a:rPr lang="fr-FR" smtClean="0"/>
              <a:t>24</a:t>
            </a:fld>
            <a:endParaRPr lang="fr-FR"/>
          </a:p>
        </p:txBody>
      </p:sp>
    </p:spTree>
    <p:extLst>
      <p:ext uri="{BB962C8B-B14F-4D97-AF65-F5344CB8AC3E}">
        <p14:creationId xmlns:p14="http://schemas.microsoft.com/office/powerpoint/2010/main" val="2698647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C95DD-0F9D-56EA-3B81-EC6E25498195}"/>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6647F994-03B6-4A36-0431-8DDA11794749}"/>
              </a:ext>
            </a:extLst>
          </p:cNvPr>
          <p:cNvSpPr>
            <a:spLocks noGrp="1"/>
          </p:cNvSpPr>
          <p:nvPr>
            <p:ph type="title"/>
          </p:nvPr>
        </p:nvSpPr>
        <p:spPr>
          <a:xfrm>
            <a:off x="384926" y="435247"/>
            <a:ext cx="10477233" cy="909203"/>
          </a:xfrm>
        </p:spPr>
        <p:txBody>
          <a:bodyPr/>
          <a:lstStyle/>
          <a:p>
            <a:r>
              <a:rPr lang="fr-FR" sz="3200" b="1"/>
              <a:t>5 – Rappel </a:t>
            </a:r>
            <a:r>
              <a:rPr lang="fr-FR" sz="3200" b="1" err="1"/>
              <a:t>CoAP</a:t>
            </a:r>
            <a:r>
              <a:rPr lang="fr-FR" sz="3200" b="1"/>
              <a:t> </a:t>
            </a:r>
          </a:p>
        </p:txBody>
      </p:sp>
      <p:pic>
        <p:nvPicPr>
          <p:cNvPr id="1026" name="Picture 2">
            <a:extLst>
              <a:ext uri="{FF2B5EF4-FFF2-40B4-BE49-F238E27FC236}">
                <a16:creationId xmlns:a16="http://schemas.microsoft.com/office/drawing/2014/main" id="{9A59B9E9-0A04-C6C3-40B6-076A2A31D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658" y="1247886"/>
            <a:ext cx="7352684" cy="5082989"/>
          </a:xfrm>
          <a:prstGeom prst="rect">
            <a:avLst/>
          </a:prstGeom>
          <a:noFill/>
          <a:extLst>
            <a:ext uri="{909E8E84-426E-40DD-AFC4-6F175D3DCCD1}">
              <a14:hiddenFill xmlns:a14="http://schemas.microsoft.com/office/drawing/2010/main">
                <a:solidFill>
                  <a:srgbClr val="FFFFFF"/>
                </a:solidFill>
              </a14:hiddenFill>
            </a:ext>
          </a:extLst>
        </p:spPr>
      </p:pic>
      <p:sp>
        <p:nvSpPr>
          <p:cNvPr id="2" name="Espace réservé du numéro de diapositive 1">
            <a:extLst>
              <a:ext uri="{FF2B5EF4-FFF2-40B4-BE49-F238E27FC236}">
                <a16:creationId xmlns:a16="http://schemas.microsoft.com/office/drawing/2014/main" id="{7AE7B04B-9BA8-2C2A-366F-763DA8D3F797}"/>
              </a:ext>
            </a:extLst>
          </p:cNvPr>
          <p:cNvSpPr>
            <a:spLocks noGrp="1"/>
          </p:cNvSpPr>
          <p:nvPr>
            <p:ph type="sldNum" sz="quarter" idx="10"/>
          </p:nvPr>
        </p:nvSpPr>
        <p:spPr/>
        <p:txBody>
          <a:bodyPr/>
          <a:lstStyle/>
          <a:p>
            <a:fld id="{C1615CE8-0A7A-4701-91A2-9B105E777F54}" type="slidenum">
              <a:rPr lang="fr-FR" smtClean="0"/>
              <a:t>25</a:t>
            </a:fld>
            <a:endParaRPr lang="fr-FR"/>
          </a:p>
        </p:txBody>
      </p:sp>
    </p:spTree>
    <p:extLst>
      <p:ext uri="{BB962C8B-B14F-4D97-AF65-F5344CB8AC3E}">
        <p14:creationId xmlns:p14="http://schemas.microsoft.com/office/powerpoint/2010/main" val="164274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D074-8BC6-2C70-34D8-E26B9816D580}"/>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0B583F95-D87F-B874-A2FD-A139559554F8}"/>
              </a:ext>
            </a:extLst>
          </p:cNvPr>
          <p:cNvSpPr>
            <a:spLocks noGrp="1"/>
          </p:cNvSpPr>
          <p:nvPr>
            <p:ph type="title"/>
          </p:nvPr>
        </p:nvSpPr>
        <p:spPr>
          <a:xfrm>
            <a:off x="384926" y="435247"/>
            <a:ext cx="10477233" cy="909203"/>
          </a:xfrm>
        </p:spPr>
        <p:txBody>
          <a:bodyPr/>
          <a:lstStyle/>
          <a:p>
            <a:r>
              <a:rPr lang="fr-FR" sz="3200" b="1"/>
              <a:t>5 – Vulnérabilités </a:t>
            </a:r>
            <a:r>
              <a:rPr lang="fr-FR" sz="3200" b="1" err="1"/>
              <a:t>CoAP</a:t>
            </a:r>
            <a:endParaRPr lang="fr-FR" sz="3200" b="1"/>
          </a:p>
        </p:txBody>
      </p:sp>
      <p:pic>
        <p:nvPicPr>
          <p:cNvPr id="3" name="Image 2">
            <a:extLst>
              <a:ext uri="{FF2B5EF4-FFF2-40B4-BE49-F238E27FC236}">
                <a16:creationId xmlns:a16="http://schemas.microsoft.com/office/drawing/2014/main" id="{A0A06914-C833-84FE-740F-86F0BB574DF7}"/>
              </a:ext>
            </a:extLst>
          </p:cNvPr>
          <p:cNvPicPr>
            <a:picLocks noChangeAspect="1"/>
          </p:cNvPicPr>
          <p:nvPr/>
        </p:nvPicPr>
        <p:blipFill>
          <a:blip r:embed="rId3"/>
          <a:srcRect r="1305"/>
          <a:stretch/>
        </p:blipFill>
        <p:spPr>
          <a:xfrm>
            <a:off x="384926" y="1318572"/>
            <a:ext cx="6131510" cy="3070571"/>
          </a:xfrm>
          <a:prstGeom prst="rect">
            <a:avLst/>
          </a:prstGeom>
        </p:spPr>
      </p:pic>
      <p:sp>
        <p:nvSpPr>
          <p:cNvPr id="4" name="ZoneTexte 3">
            <a:extLst>
              <a:ext uri="{FF2B5EF4-FFF2-40B4-BE49-F238E27FC236}">
                <a16:creationId xmlns:a16="http://schemas.microsoft.com/office/drawing/2014/main" id="{4726DFAF-3FE6-A2E8-2E9F-C3A8FF255A90}"/>
              </a:ext>
            </a:extLst>
          </p:cNvPr>
          <p:cNvSpPr txBox="1"/>
          <p:nvPr/>
        </p:nvSpPr>
        <p:spPr>
          <a:xfrm>
            <a:off x="6626315" y="2228671"/>
            <a:ext cx="5180759" cy="1477328"/>
          </a:xfrm>
          <a:prstGeom prst="rect">
            <a:avLst/>
          </a:prstGeom>
          <a:noFill/>
        </p:spPr>
        <p:txBody>
          <a:bodyPr wrap="square" rtlCol="0">
            <a:spAutoFit/>
          </a:bodyPr>
          <a:lstStyle/>
          <a:p>
            <a:pPr marL="285750" indent="-285750">
              <a:buFont typeface="Arial" panose="020B0604020202020204" pitchFamily="34" charset="0"/>
              <a:buChar char="•"/>
            </a:pPr>
            <a:r>
              <a:rPr lang="fr-FR">
                <a:latin typeface="Montserrat" panose="00000500000000000000" pitchFamily="2" charset="0"/>
              </a:rPr>
              <a:t>Communication en clair</a:t>
            </a:r>
          </a:p>
          <a:p>
            <a:pPr marL="285750" indent="-285750">
              <a:buFont typeface="Arial" panose="020B0604020202020204" pitchFamily="34" charset="0"/>
              <a:buChar char="•"/>
            </a:pPr>
            <a:r>
              <a:rPr lang="fr-FR">
                <a:latin typeface="Montserrat" panose="00000500000000000000" pitchFamily="2" charset="0"/>
              </a:rPr>
              <a:t>Aperçu des différents topics</a:t>
            </a:r>
          </a:p>
          <a:p>
            <a:pPr marL="285750" indent="-285750">
              <a:buFont typeface="Arial" panose="020B0604020202020204" pitchFamily="34" charset="0"/>
              <a:buChar char="•"/>
            </a:pPr>
            <a:r>
              <a:rPr lang="fr-FR">
                <a:latin typeface="Montserrat" panose="00000500000000000000" pitchFamily="2" charset="0"/>
              </a:rPr>
              <a:t>Connaissance de la structure des messages</a:t>
            </a:r>
          </a:p>
          <a:p>
            <a:pPr marL="285750" indent="-285750">
              <a:buFont typeface="Arial" panose="020B0604020202020204" pitchFamily="34" charset="0"/>
              <a:buChar char="•"/>
            </a:pPr>
            <a:r>
              <a:rPr lang="fr-FR">
                <a:latin typeface="Montserrat" panose="00000500000000000000" pitchFamily="2" charset="0"/>
              </a:rPr>
              <a:t>Utilisation de la méthode PUT</a:t>
            </a:r>
          </a:p>
        </p:txBody>
      </p:sp>
      <p:pic>
        <p:nvPicPr>
          <p:cNvPr id="6" name="Image 5">
            <a:extLst>
              <a:ext uri="{FF2B5EF4-FFF2-40B4-BE49-F238E27FC236}">
                <a16:creationId xmlns:a16="http://schemas.microsoft.com/office/drawing/2014/main" id="{9B1B75D6-2DD0-47B5-8B6E-F7D5C7533BB5}"/>
              </a:ext>
            </a:extLst>
          </p:cNvPr>
          <p:cNvPicPr>
            <a:picLocks noChangeAspect="1"/>
          </p:cNvPicPr>
          <p:nvPr/>
        </p:nvPicPr>
        <p:blipFill>
          <a:blip r:embed="rId4"/>
          <a:stretch>
            <a:fillRect/>
          </a:stretch>
        </p:blipFill>
        <p:spPr>
          <a:xfrm>
            <a:off x="5776208" y="4258603"/>
            <a:ext cx="5973009" cy="1114581"/>
          </a:xfrm>
          <a:prstGeom prst="rect">
            <a:avLst/>
          </a:prstGeom>
        </p:spPr>
      </p:pic>
      <p:sp>
        <p:nvSpPr>
          <p:cNvPr id="7" name="ZoneTexte 6">
            <a:extLst>
              <a:ext uri="{FF2B5EF4-FFF2-40B4-BE49-F238E27FC236}">
                <a16:creationId xmlns:a16="http://schemas.microsoft.com/office/drawing/2014/main" id="{8C318747-2882-5781-0D82-B89C87732706}"/>
              </a:ext>
            </a:extLst>
          </p:cNvPr>
          <p:cNvSpPr txBox="1"/>
          <p:nvPr/>
        </p:nvSpPr>
        <p:spPr>
          <a:xfrm>
            <a:off x="442783" y="5155537"/>
            <a:ext cx="5180759" cy="923330"/>
          </a:xfrm>
          <a:prstGeom prst="rect">
            <a:avLst/>
          </a:prstGeom>
          <a:noFill/>
        </p:spPr>
        <p:txBody>
          <a:bodyPr wrap="square" rtlCol="0">
            <a:spAutoFit/>
          </a:bodyPr>
          <a:lstStyle/>
          <a:p>
            <a:pPr marL="285750" indent="-285750">
              <a:buFont typeface="Arial" panose="020B0604020202020204" pitchFamily="34" charset="0"/>
              <a:buChar char="•"/>
            </a:pPr>
            <a:r>
              <a:rPr lang="fr-FR">
                <a:latin typeface="Montserrat" panose="00000500000000000000" pitchFamily="2" charset="0"/>
              </a:rPr>
              <a:t>Possibilité de consulter les données avec GET</a:t>
            </a:r>
          </a:p>
          <a:p>
            <a:pPr marL="285750" indent="-285750">
              <a:buFont typeface="Arial" panose="020B0604020202020204" pitchFamily="34" charset="0"/>
              <a:buChar char="•"/>
            </a:pPr>
            <a:r>
              <a:rPr lang="fr-FR">
                <a:latin typeface="Montserrat" panose="00000500000000000000" pitchFamily="2" charset="0"/>
              </a:rPr>
              <a:t>Capacité d’ajouter de nouvelles données</a:t>
            </a:r>
          </a:p>
        </p:txBody>
      </p:sp>
      <p:pic>
        <p:nvPicPr>
          <p:cNvPr id="9" name="Image 8">
            <a:extLst>
              <a:ext uri="{FF2B5EF4-FFF2-40B4-BE49-F238E27FC236}">
                <a16:creationId xmlns:a16="http://schemas.microsoft.com/office/drawing/2014/main" id="{A60EC56F-4F7C-E64D-ACCD-A269201292A7}"/>
              </a:ext>
            </a:extLst>
          </p:cNvPr>
          <p:cNvPicPr>
            <a:picLocks noChangeAspect="1"/>
          </p:cNvPicPr>
          <p:nvPr/>
        </p:nvPicPr>
        <p:blipFill>
          <a:blip r:embed="rId5"/>
          <a:stretch>
            <a:fillRect/>
          </a:stretch>
        </p:blipFill>
        <p:spPr>
          <a:xfrm>
            <a:off x="5776208" y="5373183"/>
            <a:ext cx="5973009" cy="857370"/>
          </a:xfrm>
          <a:prstGeom prst="rect">
            <a:avLst/>
          </a:prstGeom>
        </p:spPr>
      </p:pic>
      <p:sp>
        <p:nvSpPr>
          <p:cNvPr id="2" name="Espace réservé du numéro de diapositive 1">
            <a:extLst>
              <a:ext uri="{FF2B5EF4-FFF2-40B4-BE49-F238E27FC236}">
                <a16:creationId xmlns:a16="http://schemas.microsoft.com/office/drawing/2014/main" id="{28E6D219-F6A3-DE50-33D1-5F8A5B592DE2}"/>
              </a:ext>
            </a:extLst>
          </p:cNvPr>
          <p:cNvSpPr>
            <a:spLocks noGrp="1"/>
          </p:cNvSpPr>
          <p:nvPr>
            <p:ph type="sldNum" sz="quarter" idx="10"/>
          </p:nvPr>
        </p:nvSpPr>
        <p:spPr/>
        <p:txBody>
          <a:bodyPr/>
          <a:lstStyle/>
          <a:p>
            <a:fld id="{C1615CE8-0A7A-4701-91A2-9B105E777F54}" type="slidenum">
              <a:rPr lang="fr-FR" smtClean="0"/>
              <a:t>26</a:t>
            </a:fld>
            <a:endParaRPr lang="fr-FR"/>
          </a:p>
        </p:txBody>
      </p:sp>
    </p:spTree>
    <p:extLst>
      <p:ext uri="{BB962C8B-B14F-4D97-AF65-F5344CB8AC3E}">
        <p14:creationId xmlns:p14="http://schemas.microsoft.com/office/powerpoint/2010/main" val="3239041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08950-3BD5-F041-C8AF-5C1345B14249}"/>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CB608E79-BAAC-5DB6-BC4A-BCB8E39338DF}"/>
              </a:ext>
            </a:extLst>
          </p:cNvPr>
          <p:cNvSpPr>
            <a:spLocks noGrp="1"/>
          </p:cNvSpPr>
          <p:nvPr>
            <p:ph type="title"/>
          </p:nvPr>
        </p:nvSpPr>
        <p:spPr>
          <a:xfrm>
            <a:off x="384926" y="435247"/>
            <a:ext cx="10477233" cy="909203"/>
          </a:xfrm>
        </p:spPr>
        <p:txBody>
          <a:bodyPr/>
          <a:lstStyle/>
          <a:p>
            <a:r>
              <a:rPr lang="fr-FR" sz="3200" b="1"/>
              <a:t>5 – Vulnérabilités </a:t>
            </a:r>
            <a:r>
              <a:rPr lang="fr-FR" sz="3200" b="1" err="1"/>
              <a:t>CoAP</a:t>
            </a:r>
            <a:endParaRPr lang="fr-FR" sz="3200" b="1"/>
          </a:p>
        </p:txBody>
      </p:sp>
      <p:pic>
        <p:nvPicPr>
          <p:cNvPr id="3" name="Image 2">
            <a:extLst>
              <a:ext uri="{FF2B5EF4-FFF2-40B4-BE49-F238E27FC236}">
                <a16:creationId xmlns:a16="http://schemas.microsoft.com/office/drawing/2014/main" id="{5A23B9A0-18B7-0862-5441-862D6CFF1482}"/>
              </a:ext>
            </a:extLst>
          </p:cNvPr>
          <p:cNvPicPr>
            <a:picLocks noChangeAspect="1"/>
          </p:cNvPicPr>
          <p:nvPr/>
        </p:nvPicPr>
        <p:blipFill>
          <a:blip r:embed="rId3"/>
          <a:stretch>
            <a:fillRect/>
          </a:stretch>
        </p:blipFill>
        <p:spPr>
          <a:xfrm>
            <a:off x="1192447" y="1216325"/>
            <a:ext cx="8982145" cy="2651181"/>
          </a:xfrm>
          <a:prstGeom prst="rect">
            <a:avLst/>
          </a:prstGeom>
        </p:spPr>
      </p:pic>
      <p:sp>
        <p:nvSpPr>
          <p:cNvPr id="4" name="ZoneTexte 3">
            <a:extLst>
              <a:ext uri="{FF2B5EF4-FFF2-40B4-BE49-F238E27FC236}">
                <a16:creationId xmlns:a16="http://schemas.microsoft.com/office/drawing/2014/main" id="{7F7F26D1-07DA-DAA1-E318-FA64D9B7B42D}"/>
              </a:ext>
            </a:extLst>
          </p:cNvPr>
          <p:cNvSpPr txBox="1"/>
          <p:nvPr/>
        </p:nvSpPr>
        <p:spPr>
          <a:xfrm>
            <a:off x="1192448" y="5067098"/>
            <a:ext cx="7846352" cy="646331"/>
          </a:xfrm>
          <a:prstGeom prst="rect">
            <a:avLst/>
          </a:prstGeom>
          <a:noFill/>
        </p:spPr>
        <p:txBody>
          <a:bodyPr wrap="square" rtlCol="0">
            <a:spAutoFit/>
          </a:bodyPr>
          <a:lstStyle/>
          <a:p>
            <a:pPr marL="285750" indent="-285750">
              <a:buFont typeface="Arial" panose="020B0604020202020204" pitchFamily="34" charset="0"/>
              <a:buChar char="•"/>
            </a:pPr>
            <a:r>
              <a:rPr lang="fr-FR">
                <a:latin typeface="Montserrat" panose="00000500000000000000" pitchFamily="2" charset="0"/>
              </a:rPr>
              <a:t>Accès au serveur </a:t>
            </a:r>
            <a:r>
              <a:rPr lang="fr-FR" err="1">
                <a:latin typeface="Montserrat" panose="00000500000000000000" pitchFamily="2" charset="0"/>
              </a:rPr>
              <a:t>CoAP</a:t>
            </a:r>
            <a:r>
              <a:rPr lang="fr-FR">
                <a:latin typeface="Montserrat" panose="00000500000000000000" pitchFamily="2" charset="0"/>
              </a:rPr>
              <a:t> avec un reverse Shell</a:t>
            </a:r>
          </a:p>
          <a:p>
            <a:pPr marL="285750" indent="-285750">
              <a:buFont typeface="Arial" panose="020B0604020202020204" pitchFamily="34" charset="0"/>
              <a:buChar char="•"/>
            </a:pPr>
            <a:r>
              <a:rPr lang="fr-FR">
                <a:latin typeface="Montserrat" panose="00000500000000000000" pitchFamily="2" charset="0"/>
              </a:rPr>
              <a:t>On est en mesure de faire tout ce que l’on souhaite</a:t>
            </a:r>
          </a:p>
        </p:txBody>
      </p:sp>
      <p:pic>
        <p:nvPicPr>
          <p:cNvPr id="6" name="Image 5">
            <a:extLst>
              <a:ext uri="{FF2B5EF4-FFF2-40B4-BE49-F238E27FC236}">
                <a16:creationId xmlns:a16="http://schemas.microsoft.com/office/drawing/2014/main" id="{E1CB4D55-D9CE-A019-F03B-1E8417FCB733}"/>
              </a:ext>
            </a:extLst>
          </p:cNvPr>
          <p:cNvPicPr>
            <a:picLocks noChangeAspect="1"/>
          </p:cNvPicPr>
          <p:nvPr/>
        </p:nvPicPr>
        <p:blipFill>
          <a:blip r:embed="rId4"/>
          <a:stretch>
            <a:fillRect/>
          </a:stretch>
        </p:blipFill>
        <p:spPr>
          <a:xfrm>
            <a:off x="1192448" y="3867506"/>
            <a:ext cx="5820587" cy="819264"/>
          </a:xfrm>
          <a:prstGeom prst="rect">
            <a:avLst/>
          </a:prstGeom>
        </p:spPr>
      </p:pic>
      <p:pic>
        <p:nvPicPr>
          <p:cNvPr id="10" name="Graphique 9">
            <a:extLst>
              <a:ext uri="{FF2B5EF4-FFF2-40B4-BE49-F238E27FC236}">
                <a16:creationId xmlns:a16="http://schemas.microsoft.com/office/drawing/2014/main" id="{77E37A95-AB6A-25DA-8BFD-2527431A93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52915" y="2553195"/>
            <a:ext cx="4030278" cy="4030278"/>
          </a:xfrm>
          <a:prstGeom prst="rect">
            <a:avLst/>
          </a:prstGeom>
        </p:spPr>
      </p:pic>
      <p:sp>
        <p:nvSpPr>
          <p:cNvPr id="2" name="Espace réservé du numéro de diapositive 1">
            <a:extLst>
              <a:ext uri="{FF2B5EF4-FFF2-40B4-BE49-F238E27FC236}">
                <a16:creationId xmlns:a16="http://schemas.microsoft.com/office/drawing/2014/main" id="{79C0BDE9-9A94-E131-DAE3-2AE4BC7FE64E}"/>
              </a:ext>
            </a:extLst>
          </p:cNvPr>
          <p:cNvSpPr>
            <a:spLocks noGrp="1"/>
          </p:cNvSpPr>
          <p:nvPr>
            <p:ph type="sldNum" sz="quarter" idx="10"/>
          </p:nvPr>
        </p:nvSpPr>
        <p:spPr/>
        <p:txBody>
          <a:bodyPr/>
          <a:lstStyle/>
          <a:p>
            <a:fld id="{C1615CE8-0A7A-4701-91A2-9B105E777F54}" type="slidenum">
              <a:rPr lang="fr-FR" smtClean="0"/>
              <a:t>27</a:t>
            </a:fld>
            <a:endParaRPr lang="fr-FR"/>
          </a:p>
        </p:txBody>
      </p:sp>
    </p:spTree>
    <p:extLst>
      <p:ext uri="{BB962C8B-B14F-4D97-AF65-F5344CB8AC3E}">
        <p14:creationId xmlns:p14="http://schemas.microsoft.com/office/powerpoint/2010/main" val="32311056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0761-0071-D15B-D546-894995FBDF74}"/>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05551D05-FC62-4A38-55DF-CE0CC3C13B2A}"/>
              </a:ext>
            </a:extLst>
          </p:cNvPr>
          <p:cNvSpPr>
            <a:spLocks noGrp="1"/>
          </p:cNvSpPr>
          <p:nvPr>
            <p:ph type="title"/>
          </p:nvPr>
        </p:nvSpPr>
        <p:spPr>
          <a:xfrm>
            <a:off x="384926" y="435247"/>
            <a:ext cx="10477233" cy="909203"/>
          </a:xfrm>
        </p:spPr>
        <p:txBody>
          <a:bodyPr/>
          <a:lstStyle/>
          <a:p>
            <a:r>
              <a:rPr lang="fr-FR" sz="3200" b="1"/>
              <a:t>5 – Correctifs </a:t>
            </a:r>
            <a:r>
              <a:rPr lang="fr-FR" sz="3200" b="1" err="1"/>
              <a:t>CoAP</a:t>
            </a:r>
            <a:endParaRPr lang="fr-FR" sz="3200" b="1"/>
          </a:p>
        </p:txBody>
      </p:sp>
      <p:pic>
        <p:nvPicPr>
          <p:cNvPr id="3" name="Image 2">
            <a:extLst>
              <a:ext uri="{FF2B5EF4-FFF2-40B4-BE49-F238E27FC236}">
                <a16:creationId xmlns:a16="http://schemas.microsoft.com/office/drawing/2014/main" id="{3894A949-5519-149D-D627-66DF19E48FF3}"/>
              </a:ext>
            </a:extLst>
          </p:cNvPr>
          <p:cNvPicPr>
            <a:picLocks noChangeAspect="1"/>
          </p:cNvPicPr>
          <p:nvPr/>
        </p:nvPicPr>
        <p:blipFill>
          <a:blip r:embed="rId3"/>
          <a:stretch>
            <a:fillRect/>
          </a:stretch>
        </p:blipFill>
        <p:spPr>
          <a:xfrm>
            <a:off x="6407850" y="1197816"/>
            <a:ext cx="5605636" cy="3054954"/>
          </a:xfrm>
          <a:prstGeom prst="rect">
            <a:avLst/>
          </a:prstGeom>
        </p:spPr>
      </p:pic>
      <p:pic>
        <p:nvPicPr>
          <p:cNvPr id="4" name="Image 3">
            <a:extLst>
              <a:ext uri="{FF2B5EF4-FFF2-40B4-BE49-F238E27FC236}">
                <a16:creationId xmlns:a16="http://schemas.microsoft.com/office/drawing/2014/main" id="{B3C722D6-3CD9-D5E7-2D81-96C8C2527A37}"/>
              </a:ext>
            </a:extLst>
          </p:cNvPr>
          <p:cNvPicPr>
            <a:picLocks noChangeAspect="1"/>
          </p:cNvPicPr>
          <p:nvPr/>
        </p:nvPicPr>
        <p:blipFill>
          <a:blip r:embed="rId4"/>
          <a:stretch>
            <a:fillRect/>
          </a:stretch>
        </p:blipFill>
        <p:spPr>
          <a:xfrm>
            <a:off x="384926" y="1344450"/>
            <a:ext cx="5925377" cy="571580"/>
          </a:xfrm>
          <a:prstGeom prst="rect">
            <a:avLst/>
          </a:prstGeom>
        </p:spPr>
      </p:pic>
      <p:pic>
        <p:nvPicPr>
          <p:cNvPr id="8" name="Image 7">
            <a:extLst>
              <a:ext uri="{FF2B5EF4-FFF2-40B4-BE49-F238E27FC236}">
                <a16:creationId xmlns:a16="http://schemas.microsoft.com/office/drawing/2014/main" id="{9EAADFE3-C803-DFE4-1FA9-11DBB7CA998F}"/>
              </a:ext>
            </a:extLst>
          </p:cNvPr>
          <p:cNvPicPr>
            <a:picLocks noChangeAspect="1"/>
          </p:cNvPicPr>
          <p:nvPr/>
        </p:nvPicPr>
        <p:blipFill>
          <a:blip r:embed="rId5"/>
          <a:stretch>
            <a:fillRect/>
          </a:stretch>
        </p:blipFill>
        <p:spPr>
          <a:xfrm>
            <a:off x="384926" y="2119508"/>
            <a:ext cx="5887272" cy="2048161"/>
          </a:xfrm>
          <a:prstGeom prst="rect">
            <a:avLst/>
          </a:prstGeom>
        </p:spPr>
      </p:pic>
      <p:sp>
        <p:nvSpPr>
          <p:cNvPr id="9" name="ZoneTexte 8">
            <a:extLst>
              <a:ext uri="{FF2B5EF4-FFF2-40B4-BE49-F238E27FC236}">
                <a16:creationId xmlns:a16="http://schemas.microsoft.com/office/drawing/2014/main" id="{4E5D360C-C2C8-5022-8711-9E85672063A0}"/>
              </a:ext>
            </a:extLst>
          </p:cNvPr>
          <p:cNvSpPr txBox="1"/>
          <p:nvPr/>
        </p:nvSpPr>
        <p:spPr>
          <a:xfrm>
            <a:off x="384926" y="4941971"/>
            <a:ext cx="5386482" cy="923330"/>
          </a:xfrm>
          <a:prstGeom prst="rect">
            <a:avLst/>
          </a:prstGeom>
          <a:noFill/>
        </p:spPr>
        <p:txBody>
          <a:bodyPr wrap="square" rtlCol="0">
            <a:spAutoFit/>
          </a:bodyPr>
          <a:lstStyle/>
          <a:p>
            <a:pPr marL="285750" indent="-285750">
              <a:buFont typeface="Arial" panose="020B0604020202020204" pitchFamily="34" charset="0"/>
              <a:buChar char="•"/>
            </a:pPr>
            <a:r>
              <a:rPr lang="fr-FR">
                <a:latin typeface="Montserrat" panose="00000500000000000000" pitchFamily="2" charset="0"/>
              </a:rPr>
              <a:t>Ajout d’authentification</a:t>
            </a:r>
          </a:p>
          <a:p>
            <a:pPr marL="285750" indent="-285750">
              <a:buFont typeface="Arial" panose="020B0604020202020204" pitchFamily="34" charset="0"/>
              <a:buChar char="•"/>
            </a:pPr>
            <a:r>
              <a:rPr lang="fr-FR">
                <a:latin typeface="Montserrat" panose="00000500000000000000" pitchFamily="2" charset="0"/>
              </a:rPr>
              <a:t>Suppression des méthodes POST inutiles</a:t>
            </a:r>
          </a:p>
          <a:p>
            <a:pPr marL="285750" indent="-285750">
              <a:buFont typeface="Arial" panose="020B0604020202020204" pitchFamily="34" charset="0"/>
              <a:buChar char="•"/>
            </a:pPr>
            <a:r>
              <a:rPr lang="fr-FR">
                <a:latin typeface="Montserrat" panose="00000500000000000000" pitchFamily="2" charset="0"/>
              </a:rPr>
              <a:t>Contrôle des données reçues </a:t>
            </a:r>
          </a:p>
        </p:txBody>
      </p:sp>
      <p:sp>
        <p:nvSpPr>
          <p:cNvPr id="10" name="ZoneTexte 9">
            <a:extLst>
              <a:ext uri="{FF2B5EF4-FFF2-40B4-BE49-F238E27FC236}">
                <a16:creationId xmlns:a16="http://schemas.microsoft.com/office/drawing/2014/main" id="{A712DF34-76E1-0A97-F2EA-FB1661C4C4D6}"/>
              </a:ext>
            </a:extLst>
          </p:cNvPr>
          <p:cNvSpPr txBox="1"/>
          <p:nvPr/>
        </p:nvSpPr>
        <p:spPr>
          <a:xfrm>
            <a:off x="6420594" y="4948117"/>
            <a:ext cx="5605636" cy="369332"/>
          </a:xfrm>
          <a:prstGeom prst="rect">
            <a:avLst/>
          </a:prstGeom>
          <a:noFill/>
        </p:spPr>
        <p:txBody>
          <a:bodyPr wrap="square" rtlCol="0">
            <a:spAutoFit/>
          </a:bodyPr>
          <a:lstStyle/>
          <a:p>
            <a:pPr marL="285750" indent="-285750">
              <a:buFont typeface="Arial" panose="020B0604020202020204" pitchFamily="34" charset="0"/>
              <a:buChar char="•"/>
            </a:pPr>
            <a:r>
              <a:rPr lang="fr-FR">
                <a:latin typeface="Montserrat" panose="00000500000000000000" pitchFamily="2" charset="0"/>
              </a:rPr>
              <a:t>Chiffrement des communications avec DTLS</a:t>
            </a:r>
          </a:p>
        </p:txBody>
      </p:sp>
      <p:sp>
        <p:nvSpPr>
          <p:cNvPr id="2" name="Espace réservé du numéro de diapositive 1">
            <a:extLst>
              <a:ext uri="{FF2B5EF4-FFF2-40B4-BE49-F238E27FC236}">
                <a16:creationId xmlns:a16="http://schemas.microsoft.com/office/drawing/2014/main" id="{BFB471FB-8DFC-DCB5-6A9F-064BFADC662F}"/>
              </a:ext>
            </a:extLst>
          </p:cNvPr>
          <p:cNvSpPr>
            <a:spLocks noGrp="1"/>
          </p:cNvSpPr>
          <p:nvPr>
            <p:ph type="sldNum" sz="quarter" idx="10"/>
          </p:nvPr>
        </p:nvSpPr>
        <p:spPr/>
        <p:txBody>
          <a:bodyPr/>
          <a:lstStyle/>
          <a:p>
            <a:fld id="{C1615CE8-0A7A-4701-91A2-9B105E777F54}" type="slidenum">
              <a:rPr lang="fr-FR" smtClean="0"/>
              <a:t>28</a:t>
            </a:fld>
            <a:endParaRPr lang="fr-FR"/>
          </a:p>
        </p:txBody>
      </p:sp>
    </p:spTree>
    <p:extLst>
      <p:ext uri="{BB962C8B-B14F-4D97-AF65-F5344CB8AC3E}">
        <p14:creationId xmlns:p14="http://schemas.microsoft.com/office/powerpoint/2010/main" val="418051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67FD6-A43A-D913-1984-44ACA783491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F899FDA-0021-DCBA-2168-0C0BD9EFCF52}"/>
              </a:ext>
            </a:extLst>
          </p:cNvPr>
          <p:cNvSpPr>
            <a:spLocks noGrp="1"/>
          </p:cNvSpPr>
          <p:nvPr>
            <p:ph type="title"/>
          </p:nvPr>
        </p:nvSpPr>
        <p:spPr/>
        <p:txBody>
          <a:bodyPr/>
          <a:lstStyle/>
          <a:p>
            <a:pPr algn="ctr"/>
            <a:r>
              <a:rPr lang="fr-FR"/>
              <a:t>Conclusion</a:t>
            </a:r>
          </a:p>
        </p:txBody>
      </p:sp>
      <p:sp>
        <p:nvSpPr>
          <p:cNvPr id="3" name="Titre 2">
            <a:extLst>
              <a:ext uri="{FF2B5EF4-FFF2-40B4-BE49-F238E27FC236}">
                <a16:creationId xmlns:a16="http://schemas.microsoft.com/office/drawing/2014/main" id="{BE54D748-C0B4-17F6-828F-E1D68A7226D4}"/>
              </a:ext>
            </a:extLst>
          </p:cNvPr>
          <p:cNvSpPr>
            <a:spLocks noGrp="1"/>
          </p:cNvSpPr>
          <p:nvPr>
            <p:ph type="title" idx="2"/>
          </p:nvPr>
        </p:nvSpPr>
        <p:spPr/>
        <p:txBody>
          <a:bodyPr/>
          <a:lstStyle/>
          <a:p>
            <a:pPr algn="ctr"/>
            <a:r>
              <a:rPr lang="fr-FR"/>
              <a:t>6</a:t>
            </a:r>
          </a:p>
        </p:txBody>
      </p:sp>
      <p:sp>
        <p:nvSpPr>
          <p:cNvPr id="4" name="Sous-titre 3">
            <a:extLst>
              <a:ext uri="{FF2B5EF4-FFF2-40B4-BE49-F238E27FC236}">
                <a16:creationId xmlns:a16="http://schemas.microsoft.com/office/drawing/2014/main" id="{AE37B54D-0B3D-5B29-CA08-5E4400CF9BF6}"/>
              </a:ext>
            </a:extLst>
          </p:cNvPr>
          <p:cNvSpPr>
            <a:spLocks noGrp="1"/>
          </p:cNvSpPr>
          <p:nvPr>
            <p:ph type="subTitle" idx="1"/>
          </p:nvPr>
        </p:nvSpPr>
        <p:spPr/>
        <p:txBody>
          <a:bodyPr/>
          <a:lstStyle/>
          <a:p>
            <a:pPr algn="ctr"/>
            <a:endParaRPr lang="fr-FR"/>
          </a:p>
        </p:txBody>
      </p:sp>
      <p:sp>
        <p:nvSpPr>
          <p:cNvPr id="6" name="Espace réservé du numéro de diapositive 5">
            <a:extLst>
              <a:ext uri="{FF2B5EF4-FFF2-40B4-BE49-F238E27FC236}">
                <a16:creationId xmlns:a16="http://schemas.microsoft.com/office/drawing/2014/main" id="{0B74D99D-D10C-546C-72D6-5A1276368D36}"/>
              </a:ext>
            </a:extLst>
          </p:cNvPr>
          <p:cNvSpPr>
            <a:spLocks noGrp="1"/>
          </p:cNvSpPr>
          <p:nvPr>
            <p:ph type="sldNum" sz="quarter" idx="10"/>
          </p:nvPr>
        </p:nvSpPr>
        <p:spPr/>
        <p:txBody>
          <a:bodyPr/>
          <a:lstStyle/>
          <a:p>
            <a:fld id="{C1615CE8-0A7A-4701-91A2-9B105E777F54}" type="slidenum">
              <a:rPr lang="fr-FR" smtClean="0"/>
              <a:t>29</a:t>
            </a:fld>
            <a:endParaRPr lang="fr-FR"/>
          </a:p>
        </p:txBody>
      </p:sp>
    </p:spTree>
    <p:extLst>
      <p:ext uri="{BB962C8B-B14F-4D97-AF65-F5344CB8AC3E}">
        <p14:creationId xmlns:p14="http://schemas.microsoft.com/office/powerpoint/2010/main" val="2203023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2D46BD-7344-726E-F6AB-DD3BAA97594C}"/>
              </a:ext>
            </a:extLst>
          </p:cNvPr>
          <p:cNvSpPr>
            <a:spLocks noGrp="1"/>
          </p:cNvSpPr>
          <p:nvPr>
            <p:ph type="title"/>
          </p:nvPr>
        </p:nvSpPr>
        <p:spPr/>
        <p:txBody>
          <a:bodyPr/>
          <a:lstStyle/>
          <a:p>
            <a:pPr algn="ctr"/>
            <a:r>
              <a:rPr lang="fr-FR"/>
              <a:t>Introduction</a:t>
            </a:r>
          </a:p>
        </p:txBody>
      </p:sp>
      <p:sp>
        <p:nvSpPr>
          <p:cNvPr id="3" name="Titre 2">
            <a:extLst>
              <a:ext uri="{FF2B5EF4-FFF2-40B4-BE49-F238E27FC236}">
                <a16:creationId xmlns:a16="http://schemas.microsoft.com/office/drawing/2014/main" id="{DE317B9D-4ABC-AFF3-A21F-1D97DBC02C43}"/>
              </a:ext>
            </a:extLst>
          </p:cNvPr>
          <p:cNvSpPr>
            <a:spLocks noGrp="1"/>
          </p:cNvSpPr>
          <p:nvPr>
            <p:ph type="title" idx="2"/>
          </p:nvPr>
        </p:nvSpPr>
        <p:spPr/>
        <p:txBody>
          <a:bodyPr/>
          <a:lstStyle/>
          <a:p>
            <a:pPr algn="ctr"/>
            <a:r>
              <a:rPr lang="fr-FR"/>
              <a:t>1</a:t>
            </a:r>
          </a:p>
        </p:txBody>
      </p:sp>
      <p:sp>
        <p:nvSpPr>
          <p:cNvPr id="4" name="Sous-titre 3">
            <a:extLst>
              <a:ext uri="{FF2B5EF4-FFF2-40B4-BE49-F238E27FC236}">
                <a16:creationId xmlns:a16="http://schemas.microsoft.com/office/drawing/2014/main" id="{432E20C0-F794-5CF8-14AD-E12D3F1B8845}"/>
              </a:ext>
            </a:extLst>
          </p:cNvPr>
          <p:cNvSpPr>
            <a:spLocks noGrp="1"/>
          </p:cNvSpPr>
          <p:nvPr>
            <p:ph type="subTitle" idx="1"/>
          </p:nvPr>
        </p:nvSpPr>
        <p:spPr/>
        <p:txBody>
          <a:bodyPr/>
          <a:lstStyle/>
          <a:p>
            <a:pPr algn="ctr"/>
            <a:r>
              <a:rPr lang="fr-FR"/>
              <a:t>Présentation du projet</a:t>
            </a:r>
          </a:p>
        </p:txBody>
      </p:sp>
      <p:sp>
        <p:nvSpPr>
          <p:cNvPr id="6" name="Espace réservé du numéro de diapositive 5">
            <a:extLst>
              <a:ext uri="{FF2B5EF4-FFF2-40B4-BE49-F238E27FC236}">
                <a16:creationId xmlns:a16="http://schemas.microsoft.com/office/drawing/2014/main" id="{916B3FA6-D48C-B096-6391-C8B151907662}"/>
              </a:ext>
            </a:extLst>
          </p:cNvPr>
          <p:cNvSpPr>
            <a:spLocks noGrp="1"/>
          </p:cNvSpPr>
          <p:nvPr>
            <p:ph type="sldNum" sz="quarter" idx="10"/>
          </p:nvPr>
        </p:nvSpPr>
        <p:spPr/>
        <p:txBody>
          <a:bodyPr/>
          <a:lstStyle/>
          <a:p>
            <a:fld id="{C1615CE8-0A7A-4701-91A2-9B105E777F54}" type="slidenum">
              <a:rPr lang="fr-FR" smtClean="0"/>
              <a:t>3</a:t>
            </a:fld>
            <a:endParaRPr lang="fr-FR"/>
          </a:p>
        </p:txBody>
      </p:sp>
    </p:spTree>
    <p:extLst>
      <p:ext uri="{BB962C8B-B14F-4D97-AF65-F5344CB8AC3E}">
        <p14:creationId xmlns:p14="http://schemas.microsoft.com/office/powerpoint/2010/main" val="3160116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CBFED-8669-BF48-57CF-E040DDBE921B}"/>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F91E2010-BAD2-6C7D-4698-2D8BA872DDF7}"/>
              </a:ext>
            </a:extLst>
          </p:cNvPr>
          <p:cNvSpPr>
            <a:spLocks noGrp="1"/>
          </p:cNvSpPr>
          <p:nvPr>
            <p:ph type="title"/>
          </p:nvPr>
        </p:nvSpPr>
        <p:spPr>
          <a:xfrm>
            <a:off x="384926" y="435247"/>
            <a:ext cx="10477233" cy="909203"/>
          </a:xfrm>
        </p:spPr>
        <p:txBody>
          <a:bodyPr/>
          <a:lstStyle/>
          <a:p>
            <a:r>
              <a:rPr lang="fr-FR" sz="3200" b="1"/>
              <a:t>6 - Conclusion</a:t>
            </a:r>
          </a:p>
        </p:txBody>
      </p:sp>
      <p:sp>
        <p:nvSpPr>
          <p:cNvPr id="2" name="Espace réservé du numéro de diapositive 1">
            <a:extLst>
              <a:ext uri="{FF2B5EF4-FFF2-40B4-BE49-F238E27FC236}">
                <a16:creationId xmlns:a16="http://schemas.microsoft.com/office/drawing/2014/main" id="{18A55764-BAB9-326E-06A7-1D8A28A6239A}"/>
              </a:ext>
            </a:extLst>
          </p:cNvPr>
          <p:cNvSpPr>
            <a:spLocks noGrp="1"/>
          </p:cNvSpPr>
          <p:nvPr>
            <p:ph type="sldNum" sz="quarter" idx="10"/>
          </p:nvPr>
        </p:nvSpPr>
        <p:spPr/>
        <p:txBody>
          <a:bodyPr/>
          <a:lstStyle/>
          <a:p>
            <a:fld id="{C1615CE8-0A7A-4701-91A2-9B105E777F54}" type="slidenum">
              <a:rPr lang="fr-FR" smtClean="0"/>
              <a:t>30</a:t>
            </a:fld>
            <a:endParaRPr lang="fr-FR"/>
          </a:p>
        </p:txBody>
      </p:sp>
      <p:pic>
        <p:nvPicPr>
          <p:cNvPr id="1028" name="Picture 4">
            <a:extLst>
              <a:ext uri="{FF2B5EF4-FFF2-40B4-BE49-F238E27FC236}">
                <a16:creationId xmlns:a16="http://schemas.microsoft.com/office/drawing/2014/main" id="{28D371AF-7E2B-B89E-8E0B-674EE5CCD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518" y="1646392"/>
            <a:ext cx="9370048" cy="418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35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FC0AD45-C6C0-9355-DD7A-254E648072B9}"/>
              </a:ext>
            </a:extLst>
          </p:cNvPr>
          <p:cNvSpPr>
            <a:spLocks noGrp="1"/>
          </p:cNvSpPr>
          <p:nvPr>
            <p:ph type="title"/>
          </p:nvPr>
        </p:nvSpPr>
        <p:spPr/>
        <p:txBody>
          <a:bodyPr/>
          <a:lstStyle/>
          <a:p>
            <a:r>
              <a:rPr lang="fr-FR"/>
              <a:t>Merci</a:t>
            </a:r>
          </a:p>
        </p:txBody>
      </p:sp>
      <p:sp>
        <p:nvSpPr>
          <p:cNvPr id="5" name="Sous-titre 4">
            <a:extLst>
              <a:ext uri="{FF2B5EF4-FFF2-40B4-BE49-F238E27FC236}">
                <a16:creationId xmlns:a16="http://schemas.microsoft.com/office/drawing/2014/main" id="{FA68FBF8-CA41-A0FF-CAE5-D428EC681E46}"/>
              </a:ext>
            </a:extLst>
          </p:cNvPr>
          <p:cNvSpPr>
            <a:spLocks noGrp="1"/>
          </p:cNvSpPr>
          <p:nvPr>
            <p:ph type="subTitle" idx="1"/>
          </p:nvPr>
        </p:nvSpPr>
        <p:spPr/>
        <p:txBody>
          <a:bodyPr/>
          <a:lstStyle/>
          <a:p>
            <a:r>
              <a:rPr lang="fr-FR"/>
              <a:t>Avez-vous des questions ?</a:t>
            </a:r>
          </a:p>
        </p:txBody>
      </p:sp>
      <p:sp>
        <p:nvSpPr>
          <p:cNvPr id="3" name="Espace réservé du numéro de diapositive 2">
            <a:extLst>
              <a:ext uri="{FF2B5EF4-FFF2-40B4-BE49-F238E27FC236}">
                <a16:creationId xmlns:a16="http://schemas.microsoft.com/office/drawing/2014/main" id="{8C4F0EF7-54C1-38DD-3358-1835C53366A6}"/>
              </a:ext>
            </a:extLst>
          </p:cNvPr>
          <p:cNvSpPr>
            <a:spLocks noGrp="1"/>
          </p:cNvSpPr>
          <p:nvPr>
            <p:ph type="sldNum" sz="quarter" idx="10"/>
          </p:nvPr>
        </p:nvSpPr>
        <p:spPr/>
        <p:txBody>
          <a:bodyPr/>
          <a:lstStyle/>
          <a:p>
            <a:fld id="{C1615CE8-0A7A-4701-91A2-9B105E777F54}" type="slidenum">
              <a:rPr lang="fr-FR" smtClean="0"/>
              <a:t>31</a:t>
            </a:fld>
            <a:endParaRPr lang="fr-FR"/>
          </a:p>
        </p:txBody>
      </p:sp>
    </p:spTree>
    <p:extLst>
      <p:ext uri="{BB962C8B-B14F-4D97-AF65-F5344CB8AC3E}">
        <p14:creationId xmlns:p14="http://schemas.microsoft.com/office/powerpoint/2010/main" val="3047949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20314E66-ADEF-103B-2A33-93CFF7D51038}"/>
              </a:ext>
            </a:extLst>
          </p:cNvPr>
          <p:cNvSpPr>
            <a:spLocks noGrp="1"/>
          </p:cNvSpPr>
          <p:nvPr>
            <p:ph type="subTitle" idx="1"/>
          </p:nvPr>
        </p:nvSpPr>
        <p:spPr>
          <a:xfrm>
            <a:off x="966399" y="1842399"/>
            <a:ext cx="9172387" cy="4422233"/>
          </a:xfrm>
        </p:spPr>
        <p:txBody>
          <a:bodyPr/>
          <a:lstStyle/>
          <a:p>
            <a:r>
              <a:rPr lang="fr-FR" i="0">
                <a:solidFill>
                  <a:srgbClr val="333333"/>
                </a:solidFill>
                <a:effectLst/>
                <a:latin typeface="Montserrat" panose="00000500000000000000" pitchFamily="2" charset="0"/>
              </a:rPr>
              <a:t>CVE-2021-41039</a:t>
            </a:r>
            <a:r>
              <a:rPr lang="fr-FR">
                <a:latin typeface="Montserrat" panose="00000500000000000000" pitchFamily="2" charset="0"/>
              </a:rPr>
              <a:t> : </a:t>
            </a:r>
            <a:r>
              <a:rPr lang="fr-FR">
                <a:latin typeface="Montserrat" panose="00000500000000000000" pitchFamily="2" charset="0"/>
                <a:hlinkClick r:id="rId2"/>
              </a:rPr>
              <a:t>https://nvd.nist.gov/vuln/detail/CVE-2021-41039</a:t>
            </a:r>
            <a:endParaRPr lang="fr-FR">
              <a:latin typeface="Montserrat" panose="00000500000000000000" pitchFamily="2" charset="0"/>
            </a:endParaRPr>
          </a:p>
          <a:p>
            <a:r>
              <a:rPr lang="fr-FR" err="1">
                <a:latin typeface="Montserrat" panose="00000500000000000000" pitchFamily="2" charset="0"/>
              </a:rPr>
              <a:t>Aircrack-ng</a:t>
            </a:r>
            <a:r>
              <a:rPr lang="fr-FR">
                <a:latin typeface="Montserrat" panose="00000500000000000000" pitchFamily="2" charset="0"/>
              </a:rPr>
              <a:t> : </a:t>
            </a:r>
            <a:r>
              <a:rPr lang="fr-FR">
                <a:latin typeface="Montserrat" panose="00000500000000000000" pitchFamily="2" charset="0"/>
                <a:hlinkClick r:id="rId3"/>
              </a:rPr>
              <a:t>https://www.aircrack-ng.org/</a:t>
            </a:r>
            <a:endParaRPr lang="fr-FR">
              <a:latin typeface="Montserrat" panose="00000500000000000000" pitchFamily="2" charset="0"/>
            </a:endParaRPr>
          </a:p>
          <a:p>
            <a:r>
              <a:rPr lang="fr-FR">
                <a:latin typeface="Montserrat" panose="00000500000000000000" pitchFamily="2" charset="0"/>
              </a:rPr>
              <a:t>Documentation Raspberry pi : </a:t>
            </a:r>
            <a:r>
              <a:rPr lang="fr-FR">
                <a:latin typeface="Montserrat" panose="00000500000000000000" pitchFamily="2" charset="0"/>
                <a:hlinkClick r:id="rId4"/>
              </a:rPr>
              <a:t>https://www.raspberrypi.com/documentation/</a:t>
            </a:r>
            <a:endParaRPr lang="fr-FR">
              <a:latin typeface="Montserrat" panose="00000500000000000000" pitchFamily="2" charset="0"/>
            </a:endParaRPr>
          </a:p>
          <a:p>
            <a:r>
              <a:rPr lang="fr-FR">
                <a:latin typeface="Montserrat" panose="00000500000000000000" pitchFamily="2" charset="0"/>
              </a:rPr>
              <a:t>RADIUS : </a:t>
            </a:r>
            <a:r>
              <a:rPr lang="fr-FR">
                <a:latin typeface="Montserrat" panose="00000500000000000000" pitchFamily="2" charset="0"/>
                <a:hlinkClick r:id="rId5"/>
              </a:rPr>
              <a:t>https://en.wikipedia.org/wiki/RADIUS</a:t>
            </a:r>
            <a:r>
              <a:rPr lang="fr-FR">
                <a:latin typeface="Montserrat" panose="00000500000000000000" pitchFamily="2" charset="0"/>
              </a:rPr>
              <a:t> </a:t>
            </a:r>
          </a:p>
          <a:p>
            <a:r>
              <a:rPr lang="fr-FR" err="1">
                <a:latin typeface="Montserrat" panose="00000500000000000000" pitchFamily="2" charset="0"/>
              </a:rPr>
              <a:t>Statista</a:t>
            </a:r>
            <a:r>
              <a:rPr lang="fr-FR">
                <a:latin typeface="Montserrat" panose="00000500000000000000" pitchFamily="2" charset="0"/>
              </a:rPr>
              <a:t> : </a:t>
            </a:r>
            <a:r>
              <a:rPr lang="fr-FR">
                <a:latin typeface="Montserrat" panose="00000500000000000000" pitchFamily="2" charset="0"/>
                <a:hlinkClick r:id="rId6"/>
              </a:rPr>
              <a:t>https://www.statista.com/statistics/1183457/iot-connected-devices-worldwide/</a:t>
            </a:r>
            <a:r>
              <a:rPr lang="fr-FR">
                <a:latin typeface="Montserrat" panose="00000500000000000000" pitchFamily="2" charset="0"/>
              </a:rPr>
              <a:t> </a:t>
            </a:r>
          </a:p>
          <a:p>
            <a:r>
              <a:rPr lang="fr-FR">
                <a:latin typeface="Montserrat" panose="00000500000000000000" pitchFamily="2" charset="0"/>
              </a:rPr>
              <a:t>Checkpoint : </a:t>
            </a:r>
            <a:r>
              <a:rPr lang="fr-FR">
                <a:latin typeface="Montserrat" panose="00000500000000000000" pitchFamily="2" charset="0"/>
                <a:hlinkClick r:id="rId7"/>
              </a:rPr>
              <a:t>https://blog.checkpoint.com/security/the-tipping-point-exploring-the-surge-in-iot-cyberattacks-plaguing-the-education-sector/</a:t>
            </a:r>
            <a:r>
              <a:rPr lang="fr-FR">
                <a:latin typeface="Montserrat" panose="00000500000000000000" pitchFamily="2" charset="0"/>
              </a:rPr>
              <a:t> </a:t>
            </a:r>
          </a:p>
          <a:p>
            <a:r>
              <a:rPr lang="fr-FR" err="1">
                <a:latin typeface="Montserrat" panose="00000500000000000000" pitchFamily="2" charset="0"/>
              </a:rPr>
              <a:t>CoAP</a:t>
            </a:r>
            <a:r>
              <a:rPr lang="fr-FR">
                <a:latin typeface="Montserrat" panose="00000500000000000000" pitchFamily="2" charset="0"/>
              </a:rPr>
              <a:t> : </a:t>
            </a:r>
            <a:r>
              <a:rPr lang="fr-FR">
                <a:latin typeface="Montserrat" panose="00000500000000000000" pitchFamily="2" charset="0"/>
                <a:hlinkClick r:id="rId8"/>
              </a:rPr>
              <a:t>https://aiocoap.readthedocs.io/en/latest/index.html</a:t>
            </a:r>
            <a:r>
              <a:rPr lang="fr-FR">
                <a:latin typeface="Montserrat" panose="00000500000000000000" pitchFamily="2" charset="0"/>
              </a:rPr>
              <a:t> &amp; </a:t>
            </a:r>
            <a:r>
              <a:rPr lang="fr-FR">
                <a:latin typeface="Montserrat" panose="00000500000000000000" pitchFamily="2" charset="0"/>
                <a:hlinkClick r:id="rId9"/>
              </a:rPr>
              <a:t>https://libcoap.net/</a:t>
            </a:r>
            <a:r>
              <a:rPr lang="fr-FR">
                <a:latin typeface="Montserrat" panose="00000500000000000000" pitchFamily="2" charset="0"/>
              </a:rPr>
              <a:t> &amp; </a:t>
            </a:r>
            <a:r>
              <a:rPr lang="fr-FR">
                <a:latin typeface="Montserrat" panose="00000500000000000000" pitchFamily="2" charset="0"/>
                <a:hlinkClick r:id="rId10"/>
              </a:rPr>
              <a:t>https://www.rfc-editor.org/rfc/rfc7252</a:t>
            </a:r>
            <a:r>
              <a:rPr lang="fr-FR">
                <a:latin typeface="Montserrat" panose="00000500000000000000" pitchFamily="2" charset="0"/>
              </a:rPr>
              <a:t> </a:t>
            </a:r>
          </a:p>
        </p:txBody>
      </p:sp>
      <p:sp>
        <p:nvSpPr>
          <p:cNvPr id="3" name="Titre 2">
            <a:extLst>
              <a:ext uri="{FF2B5EF4-FFF2-40B4-BE49-F238E27FC236}">
                <a16:creationId xmlns:a16="http://schemas.microsoft.com/office/drawing/2014/main" id="{A1FE2EA6-62AC-5D13-296D-6112A4F0D688}"/>
              </a:ext>
            </a:extLst>
          </p:cNvPr>
          <p:cNvSpPr>
            <a:spLocks noGrp="1"/>
          </p:cNvSpPr>
          <p:nvPr>
            <p:ph type="title"/>
          </p:nvPr>
        </p:nvSpPr>
        <p:spPr/>
        <p:txBody>
          <a:bodyPr/>
          <a:lstStyle/>
          <a:p>
            <a:r>
              <a:rPr lang="fr-FR"/>
              <a:t>Sources</a:t>
            </a:r>
          </a:p>
        </p:txBody>
      </p:sp>
      <p:sp>
        <p:nvSpPr>
          <p:cNvPr id="5" name="Espace réservé du numéro de diapositive 4">
            <a:extLst>
              <a:ext uri="{FF2B5EF4-FFF2-40B4-BE49-F238E27FC236}">
                <a16:creationId xmlns:a16="http://schemas.microsoft.com/office/drawing/2014/main" id="{F64EE8BA-3F3E-0DF5-69A8-FD8EECBC052E}"/>
              </a:ext>
            </a:extLst>
          </p:cNvPr>
          <p:cNvSpPr>
            <a:spLocks noGrp="1"/>
          </p:cNvSpPr>
          <p:nvPr>
            <p:ph type="sldNum" sz="quarter" idx="10"/>
          </p:nvPr>
        </p:nvSpPr>
        <p:spPr/>
        <p:txBody>
          <a:bodyPr/>
          <a:lstStyle/>
          <a:p>
            <a:fld id="{C1615CE8-0A7A-4701-91A2-9B105E777F54}" type="slidenum">
              <a:rPr lang="fr-FR" smtClean="0"/>
              <a:t>32</a:t>
            </a:fld>
            <a:endParaRPr lang="fr-FR"/>
          </a:p>
        </p:txBody>
      </p:sp>
    </p:spTree>
    <p:extLst>
      <p:ext uri="{BB962C8B-B14F-4D97-AF65-F5344CB8AC3E}">
        <p14:creationId xmlns:p14="http://schemas.microsoft.com/office/powerpoint/2010/main" val="290329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5B126-5A60-5BC6-7FCE-97F9ADB9D48C}"/>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7333772C-A14E-9658-965A-8E9ACE00FEF7}"/>
              </a:ext>
            </a:extLst>
          </p:cNvPr>
          <p:cNvSpPr>
            <a:spLocks noGrp="1"/>
          </p:cNvSpPr>
          <p:nvPr>
            <p:ph type="title"/>
          </p:nvPr>
        </p:nvSpPr>
        <p:spPr>
          <a:xfrm>
            <a:off x="384926" y="435247"/>
            <a:ext cx="10477233" cy="909203"/>
          </a:xfrm>
        </p:spPr>
        <p:txBody>
          <a:bodyPr/>
          <a:lstStyle/>
          <a:p>
            <a:r>
              <a:rPr lang="fr-FR" sz="3200" b="1"/>
              <a:t>1 – Contexte</a:t>
            </a:r>
          </a:p>
        </p:txBody>
      </p:sp>
      <p:pic>
        <p:nvPicPr>
          <p:cNvPr id="4" name="Image 3">
            <a:extLst>
              <a:ext uri="{FF2B5EF4-FFF2-40B4-BE49-F238E27FC236}">
                <a16:creationId xmlns:a16="http://schemas.microsoft.com/office/drawing/2014/main" id="{01BDCB98-B56F-F488-4E9A-C51430308642}"/>
              </a:ext>
            </a:extLst>
          </p:cNvPr>
          <p:cNvPicPr>
            <a:picLocks noChangeAspect="1"/>
          </p:cNvPicPr>
          <p:nvPr/>
        </p:nvPicPr>
        <p:blipFill>
          <a:blip r:embed="rId2"/>
          <a:stretch>
            <a:fillRect/>
          </a:stretch>
        </p:blipFill>
        <p:spPr>
          <a:xfrm>
            <a:off x="384926" y="2661920"/>
            <a:ext cx="5596872" cy="3544898"/>
          </a:xfrm>
          <a:prstGeom prst="rect">
            <a:avLst/>
          </a:prstGeom>
        </p:spPr>
      </p:pic>
      <p:pic>
        <p:nvPicPr>
          <p:cNvPr id="1026" name="Picture 2">
            <a:extLst>
              <a:ext uri="{FF2B5EF4-FFF2-40B4-BE49-F238E27FC236}">
                <a16:creationId xmlns:a16="http://schemas.microsoft.com/office/drawing/2014/main" id="{4A1D12A7-11DD-9F1A-1B6D-EA8F7F9BA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0" y="2210682"/>
            <a:ext cx="4311831" cy="4212071"/>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807B2CF1-491E-A63A-8C3E-E567EB999067}"/>
              </a:ext>
            </a:extLst>
          </p:cNvPr>
          <p:cNvSpPr txBox="1"/>
          <p:nvPr/>
        </p:nvSpPr>
        <p:spPr>
          <a:xfrm>
            <a:off x="853440" y="1386894"/>
            <a:ext cx="5242560" cy="707886"/>
          </a:xfrm>
          <a:prstGeom prst="rect">
            <a:avLst/>
          </a:prstGeom>
          <a:noFill/>
        </p:spPr>
        <p:txBody>
          <a:bodyPr wrap="square" rtlCol="0">
            <a:spAutoFit/>
          </a:bodyPr>
          <a:lstStyle/>
          <a:p>
            <a:pPr marL="342900" indent="-342900">
              <a:buFont typeface="Wingdings" panose="05000000000000000000" pitchFamily="2" charset="2"/>
              <a:buChar char="§"/>
            </a:pPr>
            <a:r>
              <a:rPr lang="fr-FR" sz="2000">
                <a:latin typeface="Montserrat" panose="00000500000000000000" pitchFamily="2" charset="0"/>
              </a:rPr>
              <a:t>Augmentation rapide du nombre d’appareils IOT</a:t>
            </a:r>
          </a:p>
        </p:txBody>
      </p:sp>
      <p:sp>
        <p:nvSpPr>
          <p:cNvPr id="5" name="ZoneTexte 4">
            <a:extLst>
              <a:ext uri="{FF2B5EF4-FFF2-40B4-BE49-F238E27FC236}">
                <a16:creationId xmlns:a16="http://schemas.microsoft.com/office/drawing/2014/main" id="{40583C33-ABBB-872F-E50E-5A590D32BC6B}"/>
              </a:ext>
            </a:extLst>
          </p:cNvPr>
          <p:cNvSpPr txBox="1"/>
          <p:nvPr/>
        </p:nvSpPr>
        <p:spPr>
          <a:xfrm>
            <a:off x="6461760" y="1373404"/>
            <a:ext cx="5242560" cy="707886"/>
          </a:xfrm>
          <a:prstGeom prst="rect">
            <a:avLst/>
          </a:prstGeom>
          <a:noFill/>
        </p:spPr>
        <p:txBody>
          <a:bodyPr wrap="square" rtlCol="0">
            <a:spAutoFit/>
          </a:bodyPr>
          <a:lstStyle/>
          <a:p>
            <a:pPr marL="342900" indent="-342900">
              <a:buFont typeface="Wingdings" panose="05000000000000000000" pitchFamily="2" charset="2"/>
              <a:buChar char="§"/>
            </a:pPr>
            <a:r>
              <a:rPr lang="fr-FR" sz="2000">
                <a:latin typeface="Montserrat" panose="00000500000000000000" pitchFamily="2" charset="0"/>
              </a:rPr>
              <a:t>En parallèle, de plus en plus de cyber attaques ciblent l’IoT</a:t>
            </a:r>
          </a:p>
        </p:txBody>
      </p:sp>
      <p:sp>
        <p:nvSpPr>
          <p:cNvPr id="2" name="Espace réservé du numéro de diapositive 1">
            <a:extLst>
              <a:ext uri="{FF2B5EF4-FFF2-40B4-BE49-F238E27FC236}">
                <a16:creationId xmlns:a16="http://schemas.microsoft.com/office/drawing/2014/main" id="{433E1F7B-AAC8-A969-AD05-E99D56320505}"/>
              </a:ext>
            </a:extLst>
          </p:cNvPr>
          <p:cNvSpPr>
            <a:spLocks noGrp="1"/>
          </p:cNvSpPr>
          <p:nvPr>
            <p:ph type="sldNum" sz="quarter" idx="10"/>
          </p:nvPr>
        </p:nvSpPr>
        <p:spPr/>
        <p:txBody>
          <a:bodyPr/>
          <a:lstStyle/>
          <a:p>
            <a:fld id="{C1615CE8-0A7A-4701-91A2-9B105E777F54}" type="slidenum">
              <a:rPr lang="fr-FR" smtClean="0"/>
              <a:t>4</a:t>
            </a:fld>
            <a:endParaRPr lang="fr-FR"/>
          </a:p>
        </p:txBody>
      </p:sp>
    </p:spTree>
    <p:extLst>
      <p:ext uri="{BB962C8B-B14F-4D97-AF65-F5344CB8AC3E}">
        <p14:creationId xmlns:p14="http://schemas.microsoft.com/office/powerpoint/2010/main" val="294782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961B0-6463-C409-A003-A1392B8B69C6}"/>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AD80E88B-A74B-A173-67CF-F3ACBF4A3B07}"/>
              </a:ext>
            </a:extLst>
          </p:cNvPr>
          <p:cNvSpPr>
            <a:spLocks noGrp="1"/>
          </p:cNvSpPr>
          <p:nvPr>
            <p:ph type="title"/>
          </p:nvPr>
        </p:nvSpPr>
        <p:spPr>
          <a:xfrm>
            <a:off x="384926" y="435247"/>
            <a:ext cx="10477233" cy="909203"/>
          </a:xfrm>
        </p:spPr>
        <p:txBody>
          <a:bodyPr/>
          <a:lstStyle/>
          <a:p>
            <a:r>
              <a:rPr lang="fr-FR" sz="3200" b="1"/>
              <a:t>1 – Notre projet</a:t>
            </a:r>
          </a:p>
        </p:txBody>
      </p:sp>
      <p:sp>
        <p:nvSpPr>
          <p:cNvPr id="3" name="ZoneTexte 2">
            <a:extLst>
              <a:ext uri="{FF2B5EF4-FFF2-40B4-BE49-F238E27FC236}">
                <a16:creationId xmlns:a16="http://schemas.microsoft.com/office/drawing/2014/main" id="{8DB1B9F0-8AB8-6058-6C27-58E9909AF9D3}"/>
              </a:ext>
            </a:extLst>
          </p:cNvPr>
          <p:cNvSpPr txBox="1"/>
          <p:nvPr/>
        </p:nvSpPr>
        <p:spPr>
          <a:xfrm>
            <a:off x="0" y="1478784"/>
            <a:ext cx="12192000" cy="1538883"/>
          </a:xfrm>
          <a:prstGeom prst="rect">
            <a:avLst/>
          </a:prstGeom>
          <a:noFill/>
        </p:spPr>
        <p:txBody>
          <a:bodyPr wrap="square" rtlCol="0">
            <a:spAutoFit/>
          </a:bodyPr>
          <a:lstStyle/>
          <a:p>
            <a:pPr algn="ctr"/>
            <a:r>
              <a:rPr lang="fr-FR" sz="2800" b="1" u="sng"/>
              <a:t>Démonstration des lacunes courantes dans </a:t>
            </a:r>
          </a:p>
          <a:p>
            <a:pPr algn="ctr"/>
            <a:r>
              <a:rPr lang="fr-FR" sz="2800" b="1" u="sng"/>
              <a:t>l’implémentation des infrastructures IoT domestiques</a:t>
            </a:r>
          </a:p>
          <a:p>
            <a:endParaRPr lang="fr-FR" sz="2000" b="1"/>
          </a:p>
          <a:p>
            <a:endParaRPr lang="fr-FR"/>
          </a:p>
        </p:txBody>
      </p:sp>
      <p:sp>
        <p:nvSpPr>
          <p:cNvPr id="2" name="Espace réservé du numéro de diapositive 1">
            <a:extLst>
              <a:ext uri="{FF2B5EF4-FFF2-40B4-BE49-F238E27FC236}">
                <a16:creationId xmlns:a16="http://schemas.microsoft.com/office/drawing/2014/main" id="{BF1F1CC8-A487-08A5-555D-C2B63D4B514C}"/>
              </a:ext>
            </a:extLst>
          </p:cNvPr>
          <p:cNvSpPr>
            <a:spLocks noGrp="1"/>
          </p:cNvSpPr>
          <p:nvPr>
            <p:ph type="sldNum" sz="quarter" idx="10"/>
          </p:nvPr>
        </p:nvSpPr>
        <p:spPr/>
        <p:txBody>
          <a:bodyPr/>
          <a:lstStyle/>
          <a:p>
            <a:fld id="{C1615CE8-0A7A-4701-91A2-9B105E777F54}" type="slidenum">
              <a:rPr lang="fr-FR" smtClean="0"/>
              <a:t>5</a:t>
            </a:fld>
            <a:endParaRPr lang="fr-FR"/>
          </a:p>
        </p:txBody>
      </p:sp>
      <p:graphicFrame>
        <p:nvGraphicFramePr>
          <p:cNvPr id="4" name="Diagramme 3">
            <a:extLst>
              <a:ext uri="{FF2B5EF4-FFF2-40B4-BE49-F238E27FC236}">
                <a16:creationId xmlns:a16="http://schemas.microsoft.com/office/drawing/2014/main" id="{A71521D3-6AB6-1048-C077-5E15E86E0194}"/>
              </a:ext>
            </a:extLst>
          </p:cNvPr>
          <p:cNvGraphicFramePr/>
          <p:nvPr>
            <p:extLst>
              <p:ext uri="{D42A27DB-BD31-4B8C-83A1-F6EECF244321}">
                <p14:modId xmlns:p14="http://schemas.microsoft.com/office/powerpoint/2010/main" val="2490242411"/>
              </p:ext>
            </p:extLst>
          </p:nvPr>
        </p:nvGraphicFramePr>
        <p:xfrm>
          <a:off x="566928" y="3429000"/>
          <a:ext cx="10799064" cy="2709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814B7294-398E-C447-926C-2DFACD8E4F87}"/>
              </a:ext>
            </a:extLst>
          </p:cNvPr>
          <p:cNvSpPr txBox="1"/>
          <p:nvPr/>
        </p:nvSpPr>
        <p:spPr>
          <a:xfrm>
            <a:off x="0" y="3228945"/>
            <a:ext cx="12192000" cy="400110"/>
          </a:xfrm>
          <a:prstGeom prst="rect">
            <a:avLst/>
          </a:prstGeom>
          <a:noFill/>
        </p:spPr>
        <p:txBody>
          <a:bodyPr wrap="square" rtlCol="0">
            <a:spAutoFit/>
          </a:bodyPr>
          <a:lstStyle/>
          <a:p>
            <a:pPr algn="ctr"/>
            <a:r>
              <a:rPr lang="fr-FR" sz="2000" b="1"/>
              <a:t>3 étapes</a:t>
            </a:r>
          </a:p>
        </p:txBody>
      </p:sp>
    </p:spTree>
    <p:extLst>
      <p:ext uri="{BB962C8B-B14F-4D97-AF65-F5344CB8AC3E}">
        <p14:creationId xmlns:p14="http://schemas.microsoft.com/office/powerpoint/2010/main" val="90617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7B258-72E6-D30E-8B49-C9480871A637}"/>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A31C801F-7914-66BC-3E4B-F70EECC71FC6}"/>
              </a:ext>
            </a:extLst>
          </p:cNvPr>
          <p:cNvSpPr>
            <a:spLocks noGrp="1"/>
          </p:cNvSpPr>
          <p:nvPr>
            <p:ph type="title"/>
          </p:nvPr>
        </p:nvSpPr>
        <p:spPr>
          <a:xfrm>
            <a:off x="384926" y="435247"/>
            <a:ext cx="10477233" cy="909203"/>
          </a:xfrm>
        </p:spPr>
        <p:txBody>
          <a:bodyPr/>
          <a:lstStyle/>
          <a:p>
            <a:r>
              <a:rPr lang="fr-FR" sz="3200" b="1"/>
              <a:t>1 – Ce que nous avons fait / n’avons pas pu faire</a:t>
            </a:r>
          </a:p>
        </p:txBody>
      </p:sp>
      <p:graphicFrame>
        <p:nvGraphicFramePr>
          <p:cNvPr id="3" name="Tableau 2">
            <a:extLst>
              <a:ext uri="{FF2B5EF4-FFF2-40B4-BE49-F238E27FC236}">
                <a16:creationId xmlns:a16="http://schemas.microsoft.com/office/drawing/2014/main" id="{1E66B3B4-A28A-AF83-EDFB-B41763A59DAB}"/>
              </a:ext>
            </a:extLst>
          </p:cNvPr>
          <p:cNvGraphicFramePr>
            <a:graphicFrameLocks noGrp="1"/>
          </p:cNvGraphicFramePr>
          <p:nvPr>
            <p:extLst>
              <p:ext uri="{D42A27DB-BD31-4B8C-83A1-F6EECF244321}">
                <p14:modId xmlns:p14="http://schemas.microsoft.com/office/powerpoint/2010/main" val="144123444"/>
              </p:ext>
            </p:extLst>
          </p:nvPr>
        </p:nvGraphicFramePr>
        <p:xfrm>
          <a:off x="1874684" y="2322324"/>
          <a:ext cx="8128000" cy="1879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10887207"/>
                    </a:ext>
                  </a:extLst>
                </a:gridCol>
                <a:gridCol w="4064000">
                  <a:extLst>
                    <a:ext uri="{9D8B030D-6E8A-4147-A177-3AD203B41FA5}">
                      <a16:colId xmlns:a16="http://schemas.microsoft.com/office/drawing/2014/main" val="507879333"/>
                    </a:ext>
                  </a:extLst>
                </a:gridCol>
              </a:tblGrid>
              <a:tr h="370840">
                <a:tc>
                  <a:txBody>
                    <a:bodyPr/>
                    <a:lstStyle/>
                    <a:p>
                      <a:r>
                        <a:rPr lang="fr-FR"/>
                        <a:t>Ce que nous avons fait</a:t>
                      </a:r>
                    </a:p>
                  </a:txBody>
                  <a:tcPr/>
                </a:tc>
                <a:tc>
                  <a:txBody>
                    <a:bodyPr/>
                    <a:lstStyle/>
                    <a:p>
                      <a:r>
                        <a:rPr lang="fr-FR"/>
                        <a:t>Ce que nous n’avons pas fait</a:t>
                      </a:r>
                    </a:p>
                  </a:txBody>
                  <a:tcPr/>
                </a:tc>
                <a:extLst>
                  <a:ext uri="{0D108BD9-81ED-4DB2-BD59-A6C34878D82A}">
                    <a16:rowId xmlns:a16="http://schemas.microsoft.com/office/drawing/2014/main" val="1250135641"/>
                  </a:ext>
                </a:extLst>
              </a:tr>
              <a:tr h="370840">
                <a:tc>
                  <a:txBody>
                    <a:bodyPr/>
                    <a:lstStyle/>
                    <a:p>
                      <a:r>
                        <a:rPr lang="fr-FR"/>
                        <a:t>WiFi</a:t>
                      </a:r>
                    </a:p>
                  </a:txBody>
                  <a:tcPr/>
                </a:tc>
                <a:tc>
                  <a:txBody>
                    <a:bodyPr/>
                    <a:lstStyle/>
                    <a:p>
                      <a:r>
                        <a:rPr lang="fr-FR"/>
                        <a:t>BLE</a:t>
                      </a:r>
                    </a:p>
                  </a:txBody>
                  <a:tcPr/>
                </a:tc>
                <a:extLst>
                  <a:ext uri="{0D108BD9-81ED-4DB2-BD59-A6C34878D82A}">
                    <a16:rowId xmlns:a16="http://schemas.microsoft.com/office/drawing/2014/main" val="2428711528"/>
                  </a:ext>
                </a:extLst>
              </a:tr>
              <a:tr h="370840">
                <a:tc>
                  <a:txBody>
                    <a:bodyPr/>
                    <a:lstStyle/>
                    <a:p>
                      <a:r>
                        <a:rPr lang="fr-FR"/>
                        <a:t>SSH</a:t>
                      </a:r>
                    </a:p>
                  </a:txBody>
                  <a:tcPr/>
                </a:tc>
                <a:tc>
                  <a:txBody>
                    <a:bodyPr/>
                    <a:lstStyle/>
                    <a:p>
                      <a:r>
                        <a:rPr lang="fr-FR" err="1"/>
                        <a:t>LoraWan</a:t>
                      </a:r>
                      <a:endParaRPr lang="fr-FR"/>
                    </a:p>
                  </a:txBody>
                  <a:tcPr/>
                </a:tc>
                <a:extLst>
                  <a:ext uri="{0D108BD9-81ED-4DB2-BD59-A6C34878D82A}">
                    <a16:rowId xmlns:a16="http://schemas.microsoft.com/office/drawing/2014/main" val="2751005275"/>
                  </a:ext>
                </a:extLst>
              </a:tr>
              <a:tr h="370840">
                <a:tc>
                  <a:txBody>
                    <a:bodyPr/>
                    <a:lstStyle/>
                    <a:p>
                      <a:r>
                        <a:rPr lang="fr-FR"/>
                        <a:t>MQTT</a:t>
                      </a:r>
                    </a:p>
                  </a:txBody>
                  <a:tcPr/>
                </a:tc>
                <a:tc>
                  <a:txBody>
                    <a:bodyPr/>
                    <a:lstStyle/>
                    <a:p>
                      <a:r>
                        <a:rPr lang="fr-FR"/>
                        <a:t>Caméra WiFi</a:t>
                      </a:r>
                    </a:p>
                  </a:txBody>
                  <a:tcPr/>
                </a:tc>
                <a:extLst>
                  <a:ext uri="{0D108BD9-81ED-4DB2-BD59-A6C34878D82A}">
                    <a16:rowId xmlns:a16="http://schemas.microsoft.com/office/drawing/2014/main" val="4136193086"/>
                  </a:ext>
                </a:extLst>
              </a:tr>
              <a:tr h="370840">
                <a:tc>
                  <a:txBody>
                    <a:bodyPr/>
                    <a:lstStyle/>
                    <a:p>
                      <a:r>
                        <a:rPr lang="fr-FR"/>
                        <a:t>CoAP</a:t>
                      </a:r>
                    </a:p>
                  </a:txBody>
                  <a:tcPr/>
                </a:tc>
                <a:tc>
                  <a:txBody>
                    <a:bodyPr/>
                    <a:lstStyle/>
                    <a:p>
                      <a:endParaRPr lang="fr-FR"/>
                    </a:p>
                  </a:txBody>
                  <a:tcPr/>
                </a:tc>
                <a:extLst>
                  <a:ext uri="{0D108BD9-81ED-4DB2-BD59-A6C34878D82A}">
                    <a16:rowId xmlns:a16="http://schemas.microsoft.com/office/drawing/2014/main" val="1057953335"/>
                  </a:ext>
                </a:extLst>
              </a:tr>
            </a:tbl>
          </a:graphicData>
        </a:graphic>
      </p:graphicFrame>
      <p:sp>
        <p:nvSpPr>
          <p:cNvPr id="2" name="Espace réservé du numéro de diapositive 1">
            <a:extLst>
              <a:ext uri="{FF2B5EF4-FFF2-40B4-BE49-F238E27FC236}">
                <a16:creationId xmlns:a16="http://schemas.microsoft.com/office/drawing/2014/main" id="{613FEFBF-03C8-1A2B-B288-F88362183F64}"/>
              </a:ext>
            </a:extLst>
          </p:cNvPr>
          <p:cNvSpPr>
            <a:spLocks noGrp="1"/>
          </p:cNvSpPr>
          <p:nvPr>
            <p:ph type="sldNum" sz="quarter" idx="10"/>
          </p:nvPr>
        </p:nvSpPr>
        <p:spPr/>
        <p:txBody>
          <a:bodyPr/>
          <a:lstStyle/>
          <a:p>
            <a:fld id="{C1615CE8-0A7A-4701-91A2-9B105E777F54}" type="slidenum">
              <a:rPr lang="fr-FR" smtClean="0"/>
              <a:t>6</a:t>
            </a:fld>
            <a:endParaRPr lang="fr-FR"/>
          </a:p>
        </p:txBody>
      </p:sp>
    </p:spTree>
    <p:extLst>
      <p:ext uri="{BB962C8B-B14F-4D97-AF65-F5344CB8AC3E}">
        <p14:creationId xmlns:p14="http://schemas.microsoft.com/office/powerpoint/2010/main" val="331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D41F9-DD41-71D8-89A3-BE173B154916}"/>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D667D2BD-F9CF-203D-B25C-F1D537CC36BB}"/>
              </a:ext>
            </a:extLst>
          </p:cNvPr>
          <p:cNvSpPr>
            <a:spLocks noGrp="1"/>
          </p:cNvSpPr>
          <p:nvPr>
            <p:ph type="title"/>
          </p:nvPr>
        </p:nvSpPr>
        <p:spPr>
          <a:xfrm>
            <a:off x="384926" y="435247"/>
            <a:ext cx="10477233" cy="909203"/>
          </a:xfrm>
        </p:spPr>
        <p:txBody>
          <a:bodyPr/>
          <a:lstStyle/>
          <a:p>
            <a:r>
              <a:rPr lang="fr-FR" sz="3200" b="1"/>
              <a:t>1 – Scénario</a:t>
            </a:r>
          </a:p>
        </p:txBody>
      </p:sp>
      <p:sp>
        <p:nvSpPr>
          <p:cNvPr id="2" name="ZoneTexte 1">
            <a:extLst>
              <a:ext uri="{FF2B5EF4-FFF2-40B4-BE49-F238E27FC236}">
                <a16:creationId xmlns:a16="http://schemas.microsoft.com/office/drawing/2014/main" id="{9E35C7AD-EE2F-13F0-1B16-1A59B12A9FB6}"/>
              </a:ext>
            </a:extLst>
          </p:cNvPr>
          <p:cNvSpPr txBox="1"/>
          <p:nvPr/>
        </p:nvSpPr>
        <p:spPr>
          <a:xfrm>
            <a:off x="481781" y="1573161"/>
            <a:ext cx="11513574" cy="2554545"/>
          </a:xfrm>
          <a:prstGeom prst="rect">
            <a:avLst/>
          </a:prstGeom>
          <a:noFill/>
        </p:spPr>
        <p:txBody>
          <a:bodyPr wrap="square" rtlCol="0">
            <a:spAutoFit/>
          </a:bodyPr>
          <a:lstStyle/>
          <a:p>
            <a:pPr marL="285750" indent="-285750">
              <a:buFont typeface="Wingdings" panose="05000000000000000000" pitchFamily="2" charset="2"/>
              <a:buChar char="§"/>
            </a:pPr>
            <a:r>
              <a:rPr lang="fr-FR" sz="2000">
                <a:latin typeface="Montserrat" panose="00000500000000000000" pitchFamily="2" charset="0"/>
              </a:rPr>
              <a:t>Une personne a installé chez lui un petit réseau IoT domestique comportant trois capteurs, un de température, un de son et un détecteur de présence. Les capteurs sont sur le wifi et communiquent soit par MQTT, soit par </a:t>
            </a:r>
            <a:r>
              <a:rPr lang="fr-FR" sz="2000" err="1">
                <a:latin typeface="Montserrat" panose="00000500000000000000" pitchFamily="2" charset="0"/>
              </a:rPr>
              <a:t>CoAP</a:t>
            </a:r>
            <a:r>
              <a:rPr lang="fr-FR" sz="2000">
                <a:latin typeface="Montserrat" panose="00000500000000000000" pitchFamily="2" charset="0"/>
              </a:rPr>
              <a:t>.</a:t>
            </a:r>
          </a:p>
          <a:p>
            <a:pPr marL="285750" indent="-285750">
              <a:buFont typeface="Wingdings" panose="05000000000000000000" pitchFamily="2" charset="2"/>
              <a:buChar char="§"/>
            </a:pPr>
            <a:endParaRPr lang="fr-FR" sz="2000">
              <a:latin typeface="Montserrat" panose="00000500000000000000" pitchFamily="2" charset="0"/>
            </a:endParaRPr>
          </a:p>
          <a:p>
            <a:pPr marL="285750" indent="-285750">
              <a:buFont typeface="Wingdings" panose="05000000000000000000" pitchFamily="2" charset="2"/>
              <a:buChar char="§"/>
            </a:pPr>
            <a:r>
              <a:rPr lang="fr-FR" sz="2000">
                <a:latin typeface="Montserrat" panose="00000500000000000000" pitchFamily="2" charset="0"/>
              </a:rPr>
              <a:t>L’installation est manuelle et comporte de nombreuses failles.</a:t>
            </a:r>
          </a:p>
          <a:p>
            <a:endParaRPr lang="fr-FR" sz="2000">
              <a:latin typeface="Montserrat" panose="00000500000000000000" pitchFamily="2" charset="0"/>
            </a:endParaRPr>
          </a:p>
          <a:p>
            <a:pPr marL="285750" indent="-285750">
              <a:buFont typeface="Wingdings" panose="05000000000000000000" pitchFamily="2" charset="2"/>
              <a:buChar char="§"/>
            </a:pPr>
            <a:r>
              <a:rPr lang="fr-FR" sz="2000">
                <a:latin typeface="Montserrat" panose="00000500000000000000" pitchFamily="2" charset="0"/>
              </a:rPr>
              <a:t>Nous nous mettons dans le rôle de quelqu’un souhaitant trouver les failles pour améliorer la sécurité de l’infrastructure.</a:t>
            </a:r>
          </a:p>
        </p:txBody>
      </p:sp>
      <p:sp>
        <p:nvSpPr>
          <p:cNvPr id="3" name="Espace réservé du numéro de diapositive 2">
            <a:extLst>
              <a:ext uri="{FF2B5EF4-FFF2-40B4-BE49-F238E27FC236}">
                <a16:creationId xmlns:a16="http://schemas.microsoft.com/office/drawing/2014/main" id="{242B004B-90F6-4E35-06F0-BFE1C9AC6D8C}"/>
              </a:ext>
            </a:extLst>
          </p:cNvPr>
          <p:cNvSpPr>
            <a:spLocks noGrp="1"/>
          </p:cNvSpPr>
          <p:nvPr>
            <p:ph type="sldNum" sz="quarter" idx="10"/>
          </p:nvPr>
        </p:nvSpPr>
        <p:spPr/>
        <p:txBody>
          <a:bodyPr/>
          <a:lstStyle/>
          <a:p>
            <a:fld id="{C1615CE8-0A7A-4701-91A2-9B105E777F54}" type="slidenum">
              <a:rPr lang="fr-FR" smtClean="0"/>
              <a:t>7</a:t>
            </a:fld>
            <a:endParaRPr lang="fr-FR"/>
          </a:p>
        </p:txBody>
      </p:sp>
    </p:spTree>
    <p:extLst>
      <p:ext uri="{BB962C8B-B14F-4D97-AF65-F5344CB8AC3E}">
        <p14:creationId xmlns:p14="http://schemas.microsoft.com/office/powerpoint/2010/main" val="145611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54369-07A3-08C1-A211-2FD2CCCA5F7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36C2EDA-9D43-6FD2-0E0E-694DE7F1FD85}"/>
              </a:ext>
            </a:extLst>
          </p:cNvPr>
          <p:cNvSpPr>
            <a:spLocks noGrp="1"/>
          </p:cNvSpPr>
          <p:nvPr>
            <p:ph type="title"/>
          </p:nvPr>
        </p:nvSpPr>
        <p:spPr/>
        <p:txBody>
          <a:bodyPr/>
          <a:lstStyle/>
          <a:p>
            <a:pPr algn="ctr"/>
            <a:r>
              <a:rPr lang="fr-FR" err="1"/>
              <a:t>WiFi</a:t>
            </a:r>
            <a:endParaRPr lang="fr-FR"/>
          </a:p>
        </p:txBody>
      </p:sp>
      <p:sp>
        <p:nvSpPr>
          <p:cNvPr id="3" name="Titre 2">
            <a:extLst>
              <a:ext uri="{FF2B5EF4-FFF2-40B4-BE49-F238E27FC236}">
                <a16:creationId xmlns:a16="http://schemas.microsoft.com/office/drawing/2014/main" id="{B6BD93BE-4671-EBE8-75A1-96D10D737C5B}"/>
              </a:ext>
            </a:extLst>
          </p:cNvPr>
          <p:cNvSpPr>
            <a:spLocks noGrp="1"/>
          </p:cNvSpPr>
          <p:nvPr>
            <p:ph type="title" idx="2"/>
          </p:nvPr>
        </p:nvSpPr>
        <p:spPr/>
        <p:txBody>
          <a:bodyPr/>
          <a:lstStyle/>
          <a:p>
            <a:pPr algn="ctr"/>
            <a:r>
              <a:rPr lang="fr-FR"/>
              <a:t>2</a:t>
            </a:r>
          </a:p>
        </p:txBody>
      </p:sp>
      <p:sp>
        <p:nvSpPr>
          <p:cNvPr id="4" name="Espace réservé du numéro de diapositive 3">
            <a:extLst>
              <a:ext uri="{FF2B5EF4-FFF2-40B4-BE49-F238E27FC236}">
                <a16:creationId xmlns:a16="http://schemas.microsoft.com/office/drawing/2014/main" id="{F4A146AD-5116-382A-622B-601992E3A470}"/>
              </a:ext>
            </a:extLst>
          </p:cNvPr>
          <p:cNvSpPr>
            <a:spLocks noGrp="1"/>
          </p:cNvSpPr>
          <p:nvPr>
            <p:ph type="sldNum" sz="quarter" idx="10"/>
          </p:nvPr>
        </p:nvSpPr>
        <p:spPr/>
        <p:txBody>
          <a:bodyPr/>
          <a:lstStyle/>
          <a:p>
            <a:fld id="{C1615CE8-0A7A-4701-91A2-9B105E777F54}" type="slidenum">
              <a:rPr lang="fr-FR" smtClean="0"/>
              <a:t>8</a:t>
            </a:fld>
            <a:endParaRPr lang="fr-FR"/>
          </a:p>
        </p:txBody>
      </p:sp>
    </p:spTree>
    <p:extLst>
      <p:ext uri="{BB962C8B-B14F-4D97-AF65-F5344CB8AC3E}">
        <p14:creationId xmlns:p14="http://schemas.microsoft.com/office/powerpoint/2010/main" val="255558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36C6D-0360-66D1-D0D7-3B3AA5A5017D}"/>
            </a:ext>
          </a:extLst>
        </p:cNvPr>
        <p:cNvGrpSpPr/>
        <p:nvPr/>
      </p:nvGrpSpPr>
      <p:grpSpPr>
        <a:xfrm>
          <a:off x="0" y="0"/>
          <a:ext cx="0" cy="0"/>
          <a:chOff x="0" y="0"/>
          <a:chExt cx="0" cy="0"/>
        </a:xfrm>
      </p:grpSpPr>
      <p:sp>
        <p:nvSpPr>
          <p:cNvPr id="11" name="Titre 1">
            <a:extLst>
              <a:ext uri="{FF2B5EF4-FFF2-40B4-BE49-F238E27FC236}">
                <a16:creationId xmlns:a16="http://schemas.microsoft.com/office/drawing/2014/main" id="{62C9C8FD-8363-FCCB-F307-E23CB49C5082}"/>
              </a:ext>
            </a:extLst>
          </p:cNvPr>
          <p:cNvSpPr>
            <a:spLocks noGrp="1"/>
          </p:cNvSpPr>
          <p:nvPr>
            <p:ph type="title"/>
          </p:nvPr>
        </p:nvSpPr>
        <p:spPr>
          <a:xfrm>
            <a:off x="384926" y="435247"/>
            <a:ext cx="10477233" cy="909203"/>
          </a:xfrm>
        </p:spPr>
        <p:txBody>
          <a:bodyPr/>
          <a:lstStyle/>
          <a:p>
            <a:r>
              <a:rPr lang="fr-FR" sz="3200" b="1"/>
              <a:t>2 – Contexte</a:t>
            </a:r>
          </a:p>
        </p:txBody>
      </p:sp>
      <p:pic>
        <p:nvPicPr>
          <p:cNvPr id="3" name="Image 2">
            <a:extLst>
              <a:ext uri="{FF2B5EF4-FFF2-40B4-BE49-F238E27FC236}">
                <a16:creationId xmlns:a16="http://schemas.microsoft.com/office/drawing/2014/main" id="{55320CA3-2F12-FB8A-70CA-DDD2B63C71CB}"/>
              </a:ext>
            </a:extLst>
          </p:cNvPr>
          <p:cNvPicPr>
            <a:picLocks noChangeAspect="1"/>
          </p:cNvPicPr>
          <p:nvPr/>
        </p:nvPicPr>
        <p:blipFill>
          <a:blip r:embed="rId2"/>
          <a:stretch>
            <a:fillRect/>
          </a:stretch>
        </p:blipFill>
        <p:spPr>
          <a:xfrm>
            <a:off x="2322871" y="3243695"/>
            <a:ext cx="1757515" cy="1757515"/>
          </a:xfrm>
          <a:prstGeom prst="rect">
            <a:avLst/>
          </a:prstGeom>
        </p:spPr>
      </p:pic>
      <p:pic>
        <p:nvPicPr>
          <p:cNvPr id="7" name="Image 6">
            <a:extLst>
              <a:ext uri="{FF2B5EF4-FFF2-40B4-BE49-F238E27FC236}">
                <a16:creationId xmlns:a16="http://schemas.microsoft.com/office/drawing/2014/main" id="{4D68CE39-550A-4EB0-787B-E7B6913599D1}"/>
              </a:ext>
            </a:extLst>
          </p:cNvPr>
          <p:cNvPicPr>
            <a:picLocks noChangeAspect="1"/>
          </p:cNvPicPr>
          <p:nvPr/>
        </p:nvPicPr>
        <p:blipFill>
          <a:blip r:embed="rId3"/>
          <a:stretch>
            <a:fillRect/>
          </a:stretch>
        </p:blipFill>
        <p:spPr>
          <a:xfrm>
            <a:off x="7966586" y="2830739"/>
            <a:ext cx="2170471" cy="2170471"/>
          </a:xfrm>
          <a:prstGeom prst="rect">
            <a:avLst/>
          </a:prstGeom>
        </p:spPr>
      </p:pic>
      <p:sp>
        <p:nvSpPr>
          <p:cNvPr id="8" name="ZoneTexte 7">
            <a:extLst>
              <a:ext uri="{FF2B5EF4-FFF2-40B4-BE49-F238E27FC236}">
                <a16:creationId xmlns:a16="http://schemas.microsoft.com/office/drawing/2014/main" id="{D602ABDF-7981-2DAF-4676-53A3B699A4E4}"/>
              </a:ext>
            </a:extLst>
          </p:cNvPr>
          <p:cNvSpPr txBox="1"/>
          <p:nvPr/>
        </p:nvSpPr>
        <p:spPr>
          <a:xfrm>
            <a:off x="2251421" y="5185009"/>
            <a:ext cx="1900413" cy="400110"/>
          </a:xfrm>
          <a:prstGeom prst="rect">
            <a:avLst/>
          </a:prstGeom>
          <a:noFill/>
        </p:spPr>
        <p:txBody>
          <a:bodyPr wrap="square" rtlCol="0">
            <a:spAutoFit/>
          </a:bodyPr>
          <a:lstStyle/>
          <a:p>
            <a:r>
              <a:rPr lang="fr-FR" sz="2000" b="1">
                <a:latin typeface="Montserrat" panose="00000500000000000000" pitchFamily="2" charset="0"/>
              </a:rPr>
              <a:t>Raspberry pi</a:t>
            </a:r>
          </a:p>
        </p:txBody>
      </p:sp>
      <p:sp>
        <p:nvSpPr>
          <p:cNvPr id="9" name="ZoneTexte 8">
            <a:extLst>
              <a:ext uri="{FF2B5EF4-FFF2-40B4-BE49-F238E27FC236}">
                <a16:creationId xmlns:a16="http://schemas.microsoft.com/office/drawing/2014/main" id="{DB39F04F-30E2-53E0-5036-68737720FC8C}"/>
              </a:ext>
            </a:extLst>
          </p:cNvPr>
          <p:cNvSpPr txBox="1"/>
          <p:nvPr/>
        </p:nvSpPr>
        <p:spPr>
          <a:xfrm>
            <a:off x="8101614" y="5185009"/>
            <a:ext cx="1900413" cy="400110"/>
          </a:xfrm>
          <a:prstGeom prst="rect">
            <a:avLst/>
          </a:prstGeom>
          <a:noFill/>
        </p:spPr>
        <p:txBody>
          <a:bodyPr wrap="square" rtlCol="0">
            <a:spAutoFit/>
          </a:bodyPr>
          <a:lstStyle/>
          <a:p>
            <a:r>
              <a:rPr lang="fr-FR" sz="2000" b="1">
                <a:latin typeface="Montserrat" panose="00000500000000000000" pitchFamily="2" charset="0"/>
              </a:rPr>
              <a:t>Routeur wifi</a:t>
            </a:r>
          </a:p>
        </p:txBody>
      </p:sp>
      <p:pic>
        <p:nvPicPr>
          <p:cNvPr id="14" name="Image 13">
            <a:extLst>
              <a:ext uri="{FF2B5EF4-FFF2-40B4-BE49-F238E27FC236}">
                <a16:creationId xmlns:a16="http://schemas.microsoft.com/office/drawing/2014/main" id="{1C12D97C-AAF5-EF65-DD85-4F088ADB3246}"/>
              </a:ext>
            </a:extLst>
          </p:cNvPr>
          <p:cNvPicPr>
            <a:picLocks noChangeAspect="1"/>
          </p:cNvPicPr>
          <p:nvPr/>
        </p:nvPicPr>
        <p:blipFill>
          <a:blip r:embed="rId4"/>
          <a:stretch>
            <a:fillRect/>
          </a:stretch>
        </p:blipFill>
        <p:spPr>
          <a:xfrm>
            <a:off x="5424947" y="4197698"/>
            <a:ext cx="990601" cy="990601"/>
          </a:xfrm>
          <a:prstGeom prst="rect">
            <a:avLst/>
          </a:prstGeom>
        </p:spPr>
      </p:pic>
      <p:cxnSp>
        <p:nvCxnSpPr>
          <p:cNvPr id="16" name="Connecteur droit avec flèche 15">
            <a:extLst>
              <a:ext uri="{FF2B5EF4-FFF2-40B4-BE49-F238E27FC236}">
                <a16:creationId xmlns:a16="http://schemas.microsoft.com/office/drawing/2014/main" id="{A207DE00-9ADF-C788-6C16-E8DD2484F9B6}"/>
              </a:ext>
            </a:extLst>
          </p:cNvPr>
          <p:cNvCxnSpPr>
            <a:cxnSpLocks/>
          </p:cNvCxnSpPr>
          <p:nvPr/>
        </p:nvCxnSpPr>
        <p:spPr>
          <a:xfrm>
            <a:off x="4330599" y="4197698"/>
            <a:ext cx="3431460" cy="0"/>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sp>
        <p:nvSpPr>
          <p:cNvPr id="18" name="ZoneTexte 17">
            <a:extLst>
              <a:ext uri="{FF2B5EF4-FFF2-40B4-BE49-F238E27FC236}">
                <a16:creationId xmlns:a16="http://schemas.microsoft.com/office/drawing/2014/main" id="{59C9A3C7-E125-08B8-D6E3-17BA9A89E9B0}"/>
              </a:ext>
            </a:extLst>
          </p:cNvPr>
          <p:cNvSpPr txBox="1"/>
          <p:nvPr/>
        </p:nvSpPr>
        <p:spPr>
          <a:xfrm>
            <a:off x="865238" y="1603300"/>
            <a:ext cx="9714271" cy="400110"/>
          </a:xfrm>
          <a:prstGeom prst="rect">
            <a:avLst/>
          </a:prstGeom>
          <a:noFill/>
        </p:spPr>
        <p:txBody>
          <a:bodyPr wrap="square" rtlCol="0">
            <a:spAutoFit/>
          </a:bodyPr>
          <a:lstStyle/>
          <a:p>
            <a:pPr marL="342900" indent="-342900">
              <a:buFont typeface="Arial" panose="020B0604020202020204" pitchFamily="34" charset="0"/>
              <a:buChar char="•"/>
            </a:pPr>
            <a:r>
              <a:rPr lang="fr-FR" sz="2000">
                <a:latin typeface="Montserrat" panose="00000500000000000000" pitchFamily="2" charset="0"/>
              </a:rPr>
              <a:t>Raspberry pi connectée en Wifi over SSH</a:t>
            </a:r>
          </a:p>
        </p:txBody>
      </p:sp>
      <p:sp>
        <p:nvSpPr>
          <p:cNvPr id="2" name="Espace réservé du numéro de diapositive 1">
            <a:extLst>
              <a:ext uri="{FF2B5EF4-FFF2-40B4-BE49-F238E27FC236}">
                <a16:creationId xmlns:a16="http://schemas.microsoft.com/office/drawing/2014/main" id="{A5A532F1-CA00-76A2-6C67-BC665E4E7086}"/>
              </a:ext>
            </a:extLst>
          </p:cNvPr>
          <p:cNvSpPr>
            <a:spLocks noGrp="1"/>
          </p:cNvSpPr>
          <p:nvPr>
            <p:ph type="sldNum" sz="quarter" idx="10"/>
          </p:nvPr>
        </p:nvSpPr>
        <p:spPr/>
        <p:txBody>
          <a:bodyPr/>
          <a:lstStyle/>
          <a:p>
            <a:fld id="{C1615CE8-0A7A-4701-91A2-9B105E777F54}" type="slidenum">
              <a:rPr lang="fr-FR" smtClean="0"/>
              <a:t>9</a:t>
            </a:fld>
            <a:endParaRPr lang="fr-FR"/>
          </a:p>
        </p:txBody>
      </p:sp>
    </p:spTree>
    <p:extLst>
      <p:ext uri="{BB962C8B-B14F-4D97-AF65-F5344CB8AC3E}">
        <p14:creationId xmlns:p14="http://schemas.microsoft.com/office/powerpoint/2010/main" val="777105605"/>
      </p:ext>
    </p:extLst>
  </p:cSld>
  <p:clrMapOvr>
    <a:masterClrMapping/>
  </p:clrMapOvr>
</p:sld>
</file>

<file path=ppt/theme/theme1.xml><?xml version="1.0" encoding="utf-8"?>
<a:theme xmlns:a="http://schemas.openxmlformats.org/drawingml/2006/main" name="Thème1">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FD092A6F-31AE-435E-99C6-4A97C82783BC}" vid="{F5902D8D-8001-49B0-BD1E-75298A67489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a0b88d2-9fed-4b2e-a1d4-e3cd20c811b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3E2C05BA2021439983E0A33C6284C9" ma:contentTypeVersion="6" ma:contentTypeDescription="Crée un document." ma:contentTypeScope="" ma:versionID="17adf4c53e3761e735d00a6054b0d4a4">
  <xsd:schema xmlns:xsd="http://www.w3.org/2001/XMLSchema" xmlns:xs="http://www.w3.org/2001/XMLSchema" xmlns:p="http://schemas.microsoft.com/office/2006/metadata/properties" xmlns:ns3="ba0b88d2-9fed-4b2e-a1d4-e3cd20c811be" targetNamespace="http://schemas.microsoft.com/office/2006/metadata/properties" ma:root="true" ma:fieldsID="5e5ce56958c13163c25da80d840a713d" ns3:_="">
    <xsd:import namespace="ba0b88d2-9fed-4b2e-a1d4-e3cd20c811b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0b88d2-9fed-4b2e-a1d4-e3cd20c811b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3810EB-EBC9-4A71-923C-7E0F357C580F}">
  <ds:schemaRefs>
    <ds:schemaRef ds:uri="http://purl.org/dc/elements/1.1/"/>
    <ds:schemaRef ds:uri="http://schemas.microsoft.com/office/infopath/2007/PartnerControls"/>
    <ds:schemaRef ds:uri="http://www.w3.org/XML/1998/namespace"/>
    <ds:schemaRef ds:uri="http://purl.org/dc/dcmitype/"/>
    <ds:schemaRef ds:uri="http://schemas.openxmlformats.org/package/2006/metadata/core-properties"/>
    <ds:schemaRef ds:uri="http://schemas.microsoft.com/office/2006/documentManagement/types"/>
    <ds:schemaRef ds:uri="ba0b88d2-9fed-4b2e-a1d4-e3cd20c811b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4A6028A-3040-42EC-A7E9-39C2EE2DFB8E}">
  <ds:schemaRefs>
    <ds:schemaRef ds:uri="http://schemas.microsoft.com/sharepoint/v3/contenttype/forms"/>
  </ds:schemaRefs>
</ds:datastoreItem>
</file>

<file path=customXml/itemProps3.xml><?xml version="1.0" encoding="utf-8"?>
<ds:datastoreItem xmlns:ds="http://schemas.openxmlformats.org/officeDocument/2006/customXml" ds:itemID="{9F3DE3BC-88AC-4299-96B8-09686DA98CE6}">
  <ds:schemaRefs>
    <ds:schemaRef ds:uri="ba0b88d2-9fed-4b2e-a1d4-e3cd20c811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1408</Words>
  <Application>Microsoft Office PowerPoint</Application>
  <PresentationFormat>Grand écran</PresentationFormat>
  <Paragraphs>229</Paragraphs>
  <Slides>32</Slides>
  <Notes>8</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32</vt:i4>
      </vt:variant>
    </vt:vector>
  </HeadingPairs>
  <TitlesOfParts>
    <vt:vector size="47" baseType="lpstr">
      <vt:lpstr>Crimson Text</vt:lpstr>
      <vt:lpstr>Mako</vt:lpstr>
      <vt:lpstr>Russo One</vt:lpstr>
      <vt:lpstr>Vidaloka</vt:lpstr>
      <vt:lpstr>Aptos</vt:lpstr>
      <vt:lpstr>Arial</vt:lpstr>
      <vt:lpstr>Josefin Sans</vt:lpstr>
      <vt:lpstr>Lato</vt:lpstr>
      <vt:lpstr>Merriweather Light</vt:lpstr>
      <vt:lpstr>Montserrat</vt:lpstr>
      <vt:lpstr>Open Sans</vt:lpstr>
      <vt:lpstr>Open Sans SemiBold</vt:lpstr>
      <vt:lpstr>Symbol</vt:lpstr>
      <vt:lpstr>Wingdings</vt:lpstr>
      <vt:lpstr>Thème1</vt:lpstr>
      <vt:lpstr>Présentation PowerPoint</vt:lpstr>
      <vt:lpstr>Introduction</vt:lpstr>
      <vt:lpstr>Introduction</vt:lpstr>
      <vt:lpstr>1 – Contexte</vt:lpstr>
      <vt:lpstr>1 – Notre projet</vt:lpstr>
      <vt:lpstr>1 – Ce que nous avons fait / n’avons pas pu faire</vt:lpstr>
      <vt:lpstr>1 – Scénario</vt:lpstr>
      <vt:lpstr>WiFi</vt:lpstr>
      <vt:lpstr>2 – Contexte</vt:lpstr>
      <vt:lpstr>2 – Théorie de l’attaque</vt:lpstr>
      <vt:lpstr>2 – En pratique</vt:lpstr>
      <vt:lpstr>2 – En pratique</vt:lpstr>
      <vt:lpstr>2 – Les contre mesures</vt:lpstr>
      <vt:lpstr>SSH</vt:lpstr>
      <vt:lpstr>3 – Contexte</vt:lpstr>
      <vt:lpstr>3 – Explication de l’attaque</vt:lpstr>
      <vt:lpstr>3 – Résultat de l’attaque</vt:lpstr>
      <vt:lpstr>3 – Contre mesures testées</vt:lpstr>
      <vt:lpstr>MQTT</vt:lpstr>
      <vt:lpstr>4 – Schéma de l’architecture</vt:lpstr>
      <vt:lpstr>4 – Faille à exploiter</vt:lpstr>
      <vt:lpstr>4 – Résultat</vt:lpstr>
      <vt:lpstr>4 – Recommandations</vt:lpstr>
      <vt:lpstr>Constrained Application Protocol</vt:lpstr>
      <vt:lpstr>5 – Rappel CoAP </vt:lpstr>
      <vt:lpstr>5 – Vulnérabilités CoAP</vt:lpstr>
      <vt:lpstr>5 – Vulnérabilités CoAP</vt:lpstr>
      <vt:lpstr>5 – Correctifs CoAP</vt:lpstr>
      <vt:lpstr>Conclusion</vt:lpstr>
      <vt:lpstr>6 - Conclusion</vt:lpstr>
      <vt:lpstr>Merci</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FRIDBLATT</dc:creator>
  <cp:lastModifiedBy>THOMAS FRIDBLATT</cp:lastModifiedBy>
  <cp:revision>1</cp:revision>
  <dcterms:created xsi:type="dcterms:W3CDTF">2025-04-11T18:27:11Z</dcterms:created>
  <dcterms:modified xsi:type="dcterms:W3CDTF">2025-04-25T14:12:26Z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0x010100563E2C05BA2021439983E0A33C6284C9</vt:lpwstr>
  </property>
</Properties>
</file>