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84" r:id="rId8"/>
    <p:sldId id="261" r:id="rId9"/>
    <p:sldId id="277" r:id="rId10"/>
    <p:sldId id="281" r:id="rId11"/>
    <p:sldId id="280" r:id="rId12"/>
    <p:sldId id="282" r:id="rId13"/>
    <p:sldId id="278" r:id="rId14"/>
    <p:sldId id="283" r:id="rId15"/>
    <p:sldId id="260" r:id="rId16"/>
    <p:sldId id="262" r:id="rId17"/>
    <p:sldId id="263" r:id="rId18"/>
    <p:sldId id="285" r:id="rId19"/>
    <p:sldId id="286" r:id="rId20"/>
    <p:sldId id="287" r:id="rId21"/>
    <p:sldId id="288" r:id="rId22"/>
    <p:sldId id="266" r:id="rId23"/>
    <p:sldId id="268" r:id="rId24"/>
    <p:sldId id="269" r:id="rId25"/>
    <p:sldId id="272" r:id="rId26"/>
    <p:sldId id="289" r:id="rId27"/>
    <p:sldId id="267" r:id="rId28"/>
    <p:sldId id="270" r:id="rId29"/>
    <p:sldId id="271" r:id="rId30"/>
    <p:sldId id="273" r:id="rId31"/>
    <p:sldId id="274" r:id="rId32"/>
    <p:sldId id="265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CC9479-9B97-4362-9B3E-92AFA9BBF6FB}" v="12" dt="2024-07-24T16:35:32.911"/>
    <p1510:client id="{D9A2F4BC-DBA2-7B8E-BF8D-E58E910A6047}" v="2" dt="2024-07-24T16:33:13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6/11/relationships/changesInfo" Target="changesInfos/changesInfo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m, Emily (MU-Student)" userId="S::etpr3c@umsystem.edu::23f1300d-f289-4acd-a5d8-b67d1164a823" providerId="AD" clId="Web-{D9A2F4BC-DBA2-7B8E-BF8D-E58E910A6047}"/>
    <pc:docChg chg="modSld">
      <pc:chgData name="Pham, Emily (MU-Student)" userId="S::etpr3c@umsystem.edu::23f1300d-f289-4acd-a5d8-b67d1164a823" providerId="AD" clId="Web-{D9A2F4BC-DBA2-7B8E-BF8D-E58E910A6047}" dt="2024-07-24T16:33:13.945" v="1" actId="1076"/>
      <pc:docMkLst>
        <pc:docMk/>
      </pc:docMkLst>
      <pc:sldChg chg="modSp">
        <pc:chgData name="Pham, Emily (MU-Student)" userId="S::etpr3c@umsystem.edu::23f1300d-f289-4acd-a5d8-b67d1164a823" providerId="AD" clId="Web-{D9A2F4BC-DBA2-7B8E-BF8D-E58E910A6047}" dt="2024-07-24T16:33:13.945" v="1" actId="1076"/>
        <pc:sldMkLst>
          <pc:docMk/>
          <pc:sldMk cId="2855419109" sldId="263"/>
        </pc:sldMkLst>
        <pc:spChg chg="mod">
          <ac:chgData name="Pham, Emily (MU-Student)" userId="S::etpr3c@umsystem.edu::23f1300d-f289-4acd-a5d8-b67d1164a823" providerId="AD" clId="Web-{D9A2F4BC-DBA2-7B8E-BF8D-E58E910A6047}" dt="2024-07-24T16:33:13.945" v="1" actId="1076"/>
          <ac:spMkLst>
            <pc:docMk/>
            <pc:sldMk cId="2855419109" sldId="263"/>
            <ac:spMk id="12" creationId="{310ACCDA-CEF1-596F-29F9-EB2838B5E2DB}"/>
          </ac:spMkLst>
        </pc:spChg>
      </pc:sldChg>
    </pc:docChg>
  </pc:docChgLst>
  <pc:docChgLst>
    <pc:chgData name="Pham, Emily (MU-Student)" userId="S::etpr3c@umsystem.edu::23f1300d-f289-4acd-a5d8-b67d1164a823" providerId="AD" clId="Web-{F5FCB187-E705-EA60-95B2-B57D0107FCB9}"/>
    <pc:docChg chg="modSld">
      <pc:chgData name="Pham, Emily (MU-Student)" userId="S::etpr3c@umsystem.edu::23f1300d-f289-4acd-a5d8-b67d1164a823" providerId="AD" clId="Web-{F5FCB187-E705-EA60-95B2-B57D0107FCB9}" dt="2024-07-22T15:34:31.974" v="0" actId="1076"/>
      <pc:docMkLst>
        <pc:docMk/>
      </pc:docMkLst>
      <pc:sldChg chg="modSp">
        <pc:chgData name="Pham, Emily (MU-Student)" userId="S::etpr3c@umsystem.edu::23f1300d-f289-4acd-a5d8-b67d1164a823" providerId="AD" clId="Web-{F5FCB187-E705-EA60-95B2-B57D0107FCB9}" dt="2024-07-22T15:34:31.974" v="0" actId="1076"/>
        <pc:sldMkLst>
          <pc:docMk/>
          <pc:sldMk cId="1356246630" sldId="286"/>
        </pc:sldMkLst>
        <pc:spChg chg="mod">
          <ac:chgData name="Pham, Emily (MU-Student)" userId="S::etpr3c@umsystem.edu::23f1300d-f289-4acd-a5d8-b67d1164a823" providerId="AD" clId="Web-{F5FCB187-E705-EA60-95B2-B57D0107FCB9}" dt="2024-07-22T15:34:31.974" v="0" actId="1076"/>
          <ac:spMkLst>
            <pc:docMk/>
            <pc:sldMk cId="1356246630" sldId="286"/>
            <ac:spMk id="5" creationId="{DC84F729-8C8C-A944-B3FB-F10E5F24A97C}"/>
          </ac:spMkLst>
        </pc:spChg>
      </pc:sldChg>
    </pc:docChg>
  </pc:docChgLst>
  <pc:docChgLst>
    <pc:chgData name="Pham, Emily (MU-Student)" userId="S::etpr3c@umsystem.edu::23f1300d-f289-4acd-a5d8-b67d1164a823" providerId="AD" clId="Web-{64CC9479-9B97-4362-9B3E-92AFA9BBF6FB}"/>
    <pc:docChg chg="modSld">
      <pc:chgData name="Pham, Emily (MU-Student)" userId="S::etpr3c@umsystem.edu::23f1300d-f289-4acd-a5d8-b67d1164a823" providerId="AD" clId="Web-{64CC9479-9B97-4362-9B3E-92AFA9BBF6FB}" dt="2024-07-24T16:34:29.158" v="6"/>
      <pc:docMkLst>
        <pc:docMk/>
      </pc:docMkLst>
      <pc:sldChg chg="addSp modSp">
        <pc:chgData name="Pham, Emily (MU-Student)" userId="S::etpr3c@umsystem.edu::23f1300d-f289-4acd-a5d8-b67d1164a823" providerId="AD" clId="Web-{64CC9479-9B97-4362-9B3E-92AFA9BBF6FB}" dt="2024-07-24T16:34:29.158" v="6"/>
        <pc:sldMkLst>
          <pc:docMk/>
          <pc:sldMk cId="2855419109" sldId="263"/>
        </pc:sldMkLst>
        <pc:spChg chg="mod">
          <ac:chgData name="Pham, Emily (MU-Student)" userId="S::etpr3c@umsystem.edu::23f1300d-f289-4acd-a5d8-b67d1164a823" providerId="AD" clId="Web-{64CC9479-9B97-4362-9B3E-92AFA9BBF6FB}" dt="2024-07-24T16:33:19.093" v="5" actId="1076"/>
          <ac:spMkLst>
            <pc:docMk/>
            <pc:sldMk cId="2855419109" sldId="263"/>
            <ac:spMk id="3" creationId="{920AB21F-6F40-6DEC-FC7E-A81ACA2309BE}"/>
          </ac:spMkLst>
        </pc:spChg>
        <pc:grpChg chg="add">
          <ac:chgData name="Pham, Emily (MU-Student)" userId="S::etpr3c@umsystem.edu::23f1300d-f289-4acd-a5d8-b67d1164a823" providerId="AD" clId="Web-{64CC9479-9B97-4362-9B3E-92AFA9BBF6FB}" dt="2024-07-24T16:34:29.158" v="6"/>
          <ac:grpSpMkLst>
            <pc:docMk/>
            <pc:sldMk cId="2855419109" sldId="263"/>
            <ac:grpSpMk id="4" creationId="{33195082-AE54-8CCE-9DBD-3B4E04CD2813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A95CB-3B1F-421A-FE95-F7E5AD4FA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0498D-D286-EA5B-86DB-50C049D6B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75157-FABB-FB26-A02B-8E65DBFA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95F3-F176-4CBA-89CB-D7E73459DC5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4FF3D-78A0-2962-9CD3-EBD5DEA5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9D100-8736-786A-6F70-FDC365A3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C2D3-5771-4A1A-9D39-34AB53A43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6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3DBB-BA0B-3F37-39B4-220147FC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8AAC7-45CA-711A-7CEE-E37B90AB5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954FB-5A8F-4F2E-F7FC-F147F348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95F3-F176-4CBA-89CB-D7E73459DC5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2273C-D853-E6D4-D618-8CE3571D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50DCC-116F-643C-4402-D9E0646E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C2D3-5771-4A1A-9D39-34AB53A43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5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05445C-4D31-45D5-D77B-D934E843E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FF731-33D9-F6EA-341E-D5DDED8CD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0BF5E-68BA-F005-602B-E9C0B28FB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95F3-F176-4CBA-89CB-D7E73459DC5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CEB8C-E8F6-8BFF-039F-4115B9D9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127AE-5910-86A4-C7E7-8D163950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C2D3-5771-4A1A-9D39-34AB53A43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65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BC47-999C-60E5-CA77-A3B42C4F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C7D34-15C8-9089-421A-B65017AF0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B5096-8B45-0DA2-5CFF-A26B7527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95F3-F176-4CBA-89CB-D7E73459DC5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009D5-8657-1F97-6F5E-527AD494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1A896-7037-7EC4-4AE0-45E0B86F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C2D3-5771-4A1A-9D39-34AB53A43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8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E751-361F-134A-2C6B-92862DCB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7FED6-9F57-2686-2F42-A08EBA0C0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DC6F1-D976-D35D-8D55-3E317616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95F3-F176-4CBA-89CB-D7E73459DC5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1A004-4773-00CC-628A-767D4FA0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2790B-1F16-E2DC-1596-322CF42F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C2D3-5771-4A1A-9D39-34AB53A43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6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BE4F-0671-8673-51DD-D4DF29F0B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BD78A-C7CE-E66F-A40D-9952ABD7C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BD31E-3434-0607-2698-812EE20B8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DC16D-6D78-84FE-F2AE-78BD38D7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95F3-F176-4CBA-89CB-D7E73459DC5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9F23C-4A41-571D-3E56-61FD1156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D5C06-7AE5-F1D5-359F-7D6CE190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C2D3-5771-4A1A-9D39-34AB53A43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0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3301E-0BD0-C371-D8F2-B771DFA0E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C5B20-6EDE-8749-43EA-81DD41B71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E4A18-992F-5498-8C53-5629FC0D1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461C0-F096-D3E9-FD16-670D8EE9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86872-AF37-4AC5-85C6-AD807DB50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27189-1ACA-A21B-74CA-CC66D5E1E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95F3-F176-4CBA-89CB-D7E73459DC5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C984ED-BE98-6FE9-C052-642DD4E6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36A368-BFD6-8C45-415B-B7749827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C2D3-5771-4A1A-9D39-34AB53A43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F4CE-8A4C-2852-1298-90CD445E1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600E5-B170-D9F6-9B48-CC000F76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95F3-F176-4CBA-89CB-D7E73459DC5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C5646-1A6A-1654-BB21-6F85938A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BEC83-B369-8664-E777-6431DF35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C2D3-5771-4A1A-9D39-34AB53A43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0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02FBAD-E443-AF9F-61E4-B7F325AB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95F3-F176-4CBA-89CB-D7E73459DC5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4AA6F4-805C-DC78-D8D1-110CA35B1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D15B9-A1FB-9EF2-0D3D-6DDAD19F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C2D3-5771-4A1A-9D39-34AB53A43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6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FA65-E86A-7DC7-003E-A9E8C3BA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3C860-9AEC-5923-D580-17F76F2E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0D838-5800-20C1-4756-085048182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F8772-1CC6-1DDF-F665-13D6D06D8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95F3-F176-4CBA-89CB-D7E73459DC5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E1D90-8C23-7A95-1057-16331076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B07EB-819B-6028-6E69-4BBB9051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C2D3-5771-4A1A-9D39-34AB53A43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0F820-183E-2D23-B249-1FF78F51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C8E75-A2F4-530B-CDD3-C4634A3F7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D9A04-2754-CA75-8D54-A84C225B0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93B77-0D3B-8669-C25D-22D1F880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95F3-F176-4CBA-89CB-D7E73459DC5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BA65A-9480-8C14-C594-6430E430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7D70B-B70C-43CF-C211-7289C06D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C2D3-5771-4A1A-9D39-34AB53A43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1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B4115-50DB-9143-4193-0A1A30DE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3A079-FF1F-4165-4469-8FBBB1451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6D819-82AB-C743-4F07-EBD0A679F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AA95F3-F176-4CBA-89CB-D7E73459DC5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6E9B3-23F0-2B69-5D0A-548E64316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8A7A4-D537-57B5-91DC-82E83F50C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74C2D3-5771-4A1A-9D39-34AB53A43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907E-6E95-884E-D63E-4B15035E4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7CA0C-EE01-6F2B-C58D-369659379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Subrahmanya Chandra Bhamidipati</a:t>
            </a:r>
          </a:p>
        </p:txBody>
      </p:sp>
    </p:spTree>
    <p:extLst>
      <p:ext uri="{BB962C8B-B14F-4D97-AF65-F5344CB8AC3E}">
        <p14:creationId xmlns:p14="http://schemas.microsoft.com/office/powerpoint/2010/main" val="3625526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BE89-AEA3-4460-502D-31D90273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 Equation Prelude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14E398-0850-66C9-3711-AE4649135189}"/>
              </a:ext>
            </a:extLst>
          </p:cNvPr>
          <p:cNvSpPr/>
          <p:nvPr/>
        </p:nvSpPr>
        <p:spPr>
          <a:xfrm>
            <a:off x="1890332" y="5559299"/>
            <a:ext cx="1187576" cy="1187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9CED56-B7B6-A4EE-AA85-A5BFE6EBB2CD}"/>
              </a:ext>
            </a:extLst>
          </p:cNvPr>
          <p:cNvSpPr/>
          <p:nvPr/>
        </p:nvSpPr>
        <p:spPr>
          <a:xfrm>
            <a:off x="1891335" y="4370169"/>
            <a:ext cx="1187576" cy="1187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D24FD8-1CEB-3C0D-A21F-CFD7F880B856}"/>
              </a:ext>
            </a:extLst>
          </p:cNvPr>
          <p:cNvSpPr/>
          <p:nvPr/>
        </p:nvSpPr>
        <p:spPr>
          <a:xfrm>
            <a:off x="3076530" y="4369627"/>
            <a:ext cx="1187576" cy="1187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3C05D6-B510-73B5-DCFA-F51D221BC64C}"/>
              </a:ext>
            </a:extLst>
          </p:cNvPr>
          <p:cNvSpPr/>
          <p:nvPr/>
        </p:nvSpPr>
        <p:spPr>
          <a:xfrm>
            <a:off x="1890542" y="3179670"/>
            <a:ext cx="1187576" cy="1187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EB9955-3720-FF15-F65D-28F72770A00E}"/>
              </a:ext>
            </a:extLst>
          </p:cNvPr>
          <p:cNvSpPr/>
          <p:nvPr/>
        </p:nvSpPr>
        <p:spPr>
          <a:xfrm>
            <a:off x="703759" y="4369627"/>
            <a:ext cx="1187576" cy="1187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0A0EB8-593A-DE07-B04C-2A579374CA1A}"/>
                  </a:ext>
                </a:extLst>
              </p:cNvPr>
              <p:cNvSpPr txBox="1"/>
              <p:nvPr/>
            </p:nvSpPr>
            <p:spPr>
              <a:xfrm>
                <a:off x="5896344" y="4390597"/>
                <a:ext cx="4488152" cy="5945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0A0EB8-593A-DE07-B04C-2A579374C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344" y="4390597"/>
                <a:ext cx="4488152" cy="5945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A20282-DA7A-C137-A591-AB6BAE276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351338"/>
          </a:xfrm>
        </p:spPr>
        <p:txBody>
          <a:bodyPr/>
          <a:lstStyle/>
          <a:p>
            <a:r>
              <a:rPr lang="en-US"/>
              <a:t>Reward (R)</a:t>
            </a:r>
          </a:p>
          <a:p>
            <a:pPr lvl="1"/>
            <a:r>
              <a:rPr lang="en-US"/>
              <a:t>Cost associated with ‘movement’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FB0854-E612-2762-65A5-A9C81DD99571}"/>
              </a:ext>
            </a:extLst>
          </p:cNvPr>
          <p:cNvSpPr txBox="1"/>
          <p:nvPr/>
        </p:nvSpPr>
        <p:spPr>
          <a:xfrm>
            <a:off x="7022194" y="2362200"/>
            <a:ext cx="4183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 : Current state</a:t>
            </a:r>
          </a:p>
          <a:p>
            <a:r>
              <a:rPr lang="en-US"/>
              <a:t>s’ : Next state</a:t>
            </a:r>
          </a:p>
          <a:p>
            <a:r>
              <a:rPr lang="en-US"/>
              <a:t>a  : Action</a:t>
            </a:r>
          </a:p>
          <a:p>
            <a:r>
              <a:rPr lang="en-US"/>
              <a:t>V(s) : Value of Current state</a:t>
            </a:r>
          </a:p>
          <a:p>
            <a:r>
              <a:rPr lang="en-US"/>
              <a:t>V(s’) : Value of Next state</a:t>
            </a:r>
          </a:p>
          <a:p>
            <a:r>
              <a:rPr lang="en-US"/>
              <a:t>R(</a:t>
            </a:r>
            <a:r>
              <a:rPr lang="en-US" err="1"/>
              <a:t>s,a</a:t>
            </a:r>
            <a:r>
              <a:rPr lang="en-US"/>
              <a:t>) : Reward of State ‘s’ &amp; Action ‘a’</a:t>
            </a:r>
          </a:p>
        </p:txBody>
      </p:sp>
    </p:spTree>
    <p:extLst>
      <p:ext uri="{BB962C8B-B14F-4D97-AF65-F5344CB8AC3E}">
        <p14:creationId xmlns:p14="http://schemas.microsoft.com/office/powerpoint/2010/main" val="4164454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66C-BB43-BA7E-7BFE-97DBC1264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 Equation Prelude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18F88-0F0F-7C0C-B9E2-BF55A6A42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351338"/>
          </a:xfrm>
        </p:spPr>
        <p:txBody>
          <a:bodyPr/>
          <a:lstStyle/>
          <a:p>
            <a:r>
              <a:rPr lang="en-US"/>
              <a:t>Discount Factor (γ)</a:t>
            </a:r>
          </a:p>
          <a:p>
            <a:pPr lvl="1"/>
            <a:r>
              <a:rPr lang="en-US"/>
              <a:t>100$ </a:t>
            </a:r>
            <a:r>
              <a:rPr lang="en-US" b="1" i="1" u="sng"/>
              <a:t>now</a:t>
            </a:r>
            <a:r>
              <a:rPr lang="en-US"/>
              <a:t> is worth </a:t>
            </a:r>
            <a:r>
              <a:rPr lang="en-US" b="1" i="1" u="sng"/>
              <a:t>more</a:t>
            </a:r>
            <a:r>
              <a:rPr lang="en-US"/>
              <a:t> than 100$ ten years </a:t>
            </a:r>
            <a:r>
              <a:rPr lang="en-US" b="1" i="1" u="sng"/>
              <a:t>later</a:t>
            </a:r>
          </a:p>
          <a:p>
            <a:pPr lvl="1"/>
            <a:r>
              <a:rPr lang="en-US"/>
              <a:t>Similarly, Reward </a:t>
            </a:r>
            <a:r>
              <a:rPr lang="en-US" b="1" i="1" u="sng"/>
              <a:t>now</a:t>
            </a:r>
            <a:r>
              <a:rPr lang="en-US"/>
              <a:t> is </a:t>
            </a:r>
            <a:r>
              <a:rPr lang="en-US" b="1" i="1" u="sng"/>
              <a:t>better</a:t>
            </a:r>
            <a:r>
              <a:rPr lang="en-US"/>
              <a:t> than Reward </a:t>
            </a:r>
            <a:r>
              <a:rPr lang="en-US" b="1" i="1" u="sng"/>
              <a:t>later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A5EF9C-5032-3656-9295-3EC4973E3FFE}"/>
              </a:ext>
            </a:extLst>
          </p:cNvPr>
          <p:cNvSpPr/>
          <p:nvPr/>
        </p:nvSpPr>
        <p:spPr>
          <a:xfrm>
            <a:off x="3460052" y="5559299"/>
            <a:ext cx="1187576" cy="1187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E99E96-0924-B973-5F8C-1BFAFA2B4E85}"/>
              </a:ext>
            </a:extLst>
          </p:cNvPr>
          <p:cNvSpPr/>
          <p:nvPr/>
        </p:nvSpPr>
        <p:spPr>
          <a:xfrm>
            <a:off x="3460052" y="4368548"/>
            <a:ext cx="1187576" cy="1187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54A6D3-8846-CA24-3DBB-C8220A22AE1D}"/>
              </a:ext>
            </a:extLst>
          </p:cNvPr>
          <p:cNvSpPr/>
          <p:nvPr/>
        </p:nvSpPr>
        <p:spPr>
          <a:xfrm>
            <a:off x="4647628" y="4368548"/>
            <a:ext cx="1187576" cy="1187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8883DF-939B-C9D3-90D9-41BC75BB9A30}"/>
              </a:ext>
            </a:extLst>
          </p:cNvPr>
          <p:cNvSpPr/>
          <p:nvPr/>
        </p:nvSpPr>
        <p:spPr>
          <a:xfrm>
            <a:off x="3460052" y="3180972"/>
            <a:ext cx="1187576" cy="1187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8B1E8-EBA9-804F-0DCF-BDC44D4BF01F}"/>
              </a:ext>
            </a:extLst>
          </p:cNvPr>
          <p:cNvSpPr/>
          <p:nvPr/>
        </p:nvSpPr>
        <p:spPr>
          <a:xfrm>
            <a:off x="2272476" y="4368548"/>
            <a:ext cx="1187576" cy="1187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2A5409-2F9D-2907-0222-7014C51FD382}"/>
              </a:ext>
            </a:extLst>
          </p:cNvPr>
          <p:cNvSpPr txBox="1"/>
          <p:nvPr/>
        </p:nvSpPr>
        <p:spPr>
          <a:xfrm>
            <a:off x="8357996" y="2929662"/>
            <a:ext cx="4183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 : Current state</a:t>
            </a:r>
          </a:p>
          <a:p>
            <a:r>
              <a:rPr lang="en-US"/>
              <a:t>s’ : Next state</a:t>
            </a:r>
          </a:p>
          <a:p>
            <a:r>
              <a:rPr lang="en-US"/>
              <a:t>a  : Action</a:t>
            </a:r>
          </a:p>
          <a:p>
            <a:r>
              <a:rPr lang="en-US"/>
              <a:t>V(s) : Value of Current state</a:t>
            </a:r>
          </a:p>
          <a:p>
            <a:r>
              <a:rPr lang="en-US"/>
              <a:t>V(s’) : Value of Next state</a:t>
            </a:r>
          </a:p>
          <a:p>
            <a:r>
              <a:rPr lang="en-US"/>
              <a:t>R(</a:t>
            </a:r>
            <a:r>
              <a:rPr lang="en-US" err="1"/>
              <a:t>s,a</a:t>
            </a:r>
            <a:r>
              <a:rPr lang="en-US"/>
              <a:t>) : Reward of State ‘s’ &amp; Action ‘a’</a:t>
            </a:r>
          </a:p>
        </p:txBody>
      </p:sp>
    </p:spTree>
    <p:extLst>
      <p:ext uri="{BB962C8B-B14F-4D97-AF65-F5344CB8AC3E}">
        <p14:creationId xmlns:p14="http://schemas.microsoft.com/office/powerpoint/2010/main" val="2526689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66C-BB43-BA7E-7BFE-97DBC1264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18F88-0F0F-7C0C-B9E2-BF55A6A42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351338"/>
          </a:xfrm>
        </p:spPr>
        <p:txBody>
          <a:bodyPr/>
          <a:lstStyle/>
          <a:p>
            <a:r>
              <a:rPr lang="en-US"/>
              <a:t>Discount Factor (γ)</a:t>
            </a:r>
          </a:p>
          <a:p>
            <a:pPr lvl="1"/>
            <a:r>
              <a:rPr lang="en-US"/>
              <a:t>100$ </a:t>
            </a:r>
            <a:r>
              <a:rPr lang="en-US" b="1" i="1" u="sng"/>
              <a:t>now</a:t>
            </a:r>
            <a:r>
              <a:rPr lang="en-US"/>
              <a:t> is worth </a:t>
            </a:r>
            <a:r>
              <a:rPr lang="en-US" b="1" i="1" u="sng"/>
              <a:t>more</a:t>
            </a:r>
            <a:r>
              <a:rPr lang="en-US"/>
              <a:t> than 100$ one year </a:t>
            </a:r>
            <a:r>
              <a:rPr lang="en-US" b="1" i="1" u="sng"/>
              <a:t>later</a:t>
            </a:r>
          </a:p>
          <a:p>
            <a:pPr lvl="1"/>
            <a:r>
              <a:rPr lang="en-US"/>
              <a:t>Similarly, Reward </a:t>
            </a:r>
            <a:r>
              <a:rPr lang="en-US" b="1" i="1" u="sng"/>
              <a:t>now</a:t>
            </a:r>
            <a:r>
              <a:rPr lang="en-US"/>
              <a:t> is </a:t>
            </a:r>
            <a:r>
              <a:rPr lang="en-US" b="1" i="1" u="sng"/>
              <a:t>better</a:t>
            </a:r>
            <a:r>
              <a:rPr lang="en-US"/>
              <a:t> than Reward </a:t>
            </a:r>
            <a:r>
              <a:rPr lang="en-US" b="1" i="1" u="sng"/>
              <a:t>later</a:t>
            </a:r>
          </a:p>
          <a:p>
            <a:pPr lvl="1"/>
            <a:r>
              <a:rPr lang="en-US"/>
              <a:t>Multiply by γ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A5EF9C-5032-3656-9295-3EC4973E3FFE}"/>
              </a:ext>
            </a:extLst>
          </p:cNvPr>
          <p:cNvSpPr/>
          <p:nvPr/>
        </p:nvSpPr>
        <p:spPr>
          <a:xfrm>
            <a:off x="3460052" y="5559299"/>
            <a:ext cx="1187576" cy="1187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E99E96-0924-B973-5F8C-1BFAFA2B4E85}"/>
              </a:ext>
            </a:extLst>
          </p:cNvPr>
          <p:cNvSpPr/>
          <p:nvPr/>
        </p:nvSpPr>
        <p:spPr>
          <a:xfrm>
            <a:off x="3460052" y="4368548"/>
            <a:ext cx="1187576" cy="1187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54A6D3-8846-CA24-3DBB-C8220A22AE1D}"/>
              </a:ext>
            </a:extLst>
          </p:cNvPr>
          <p:cNvSpPr/>
          <p:nvPr/>
        </p:nvSpPr>
        <p:spPr>
          <a:xfrm>
            <a:off x="4647628" y="4368548"/>
            <a:ext cx="1187576" cy="1187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8883DF-939B-C9D3-90D9-41BC75BB9A30}"/>
              </a:ext>
            </a:extLst>
          </p:cNvPr>
          <p:cNvSpPr/>
          <p:nvPr/>
        </p:nvSpPr>
        <p:spPr>
          <a:xfrm>
            <a:off x="3460052" y="3180972"/>
            <a:ext cx="1187576" cy="1187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8B1E8-EBA9-804F-0DCF-BDC44D4BF01F}"/>
              </a:ext>
            </a:extLst>
          </p:cNvPr>
          <p:cNvSpPr/>
          <p:nvPr/>
        </p:nvSpPr>
        <p:spPr>
          <a:xfrm>
            <a:off x="2272476" y="4368548"/>
            <a:ext cx="1187576" cy="1187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1F9703-ABC9-2952-7663-FD56C8797A50}"/>
                  </a:ext>
                </a:extLst>
              </p:cNvPr>
              <p:cNvSpPr txBox="1"/>
              <p:nvPr/>
            </p:nvSpPr>
            <p:spPr>
              <a:xfrm>
                <a:off x="6384513" y="5137515"/>
                <a:ext cx="5807487" cy="6791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d>
                                <m:d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3200" b="1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1F9703-ABC9-2952-7663-FD56C8797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513" y="5137515"/>
                <a:ext cx="5807487" cy="679160"/>
              </a:xfrm>
              <a:prstGeom prst="rect">
                <a:avLst/>
              </a:prstGeom>
              <a:blipFill>
                <a:blip r:embed="rId2"/>
                <a:stretch>
                  <a:fillRect b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B6FB27D-7ADD-F1D9-54DE-D405EC68901A}"/>
              </a:ext>
            </a:extLst>
          </p:cNvPr>
          <p:cNvSpPr txBox="1"/>
          <p:nvPr/>
        </p:nvSpPr>
        <p:spPr>
          <a:xfrm>
            <a:off x="8357996" y="2929662"/>
            <a:ext cx="4183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 : Current state</a:t>
            </a:r>
          </a:p>
          <a:p>
            <a:r>
              <a:rPr lang="en-US"/>
              <a:t>s’ : Next state</a:t>
            </a:r>
          </a:p>
          <a:p>
            <a:r>
              <a:rPr lang="en-US"/>
              <a:t>a  : Action</a:t>
            </a:r>
          </a:p>
          <a:p>
            <a:r>
              <a:rPr lang="en-US"/>
              <a:t>V(s) : Value of Current state</a:t>
            </a:r>
          </a:p>
          <a:p>
            <a:r>
              <a:rPr lang="en-US"/>
              <a:t>V(s’) : Value of Next state</a:t>
            </a:r>
          </a:p>
          <a:p>
            <a:r>
              <a:rPr lang="en-US"/>
              <a:t>R(</a:t>
            </a:r>
            <a:r>
              <a:rPr lang="en-US" err="1"/>
              <a:t>s,a</a:t>
            </a:r>
            <a:r>
              <a:rPr lang="en-US"/>
              <a:t>) : Reward of State ‘s’ &amp; Action ‘a’</a:t>
            </a:r>
          </a:p>
        </p:txBody>
      </p:sp>
    </p:spTree>
    <p:extLst>
      <p:ext uri="{BB962C8B-B14F-4D97-AF65-F5344CB8AC3E}">
        <p14:creationId xmlns:p14="http://schemas.microsoft.com/office/powerpoint/2010/main" val="3848222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8939-CE0F-A176-3E18-AFD23ECF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Core concepts in 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BF53B-4A79-5DEF-5E4E-E02D8E83A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Policy</a:t>
            </a:r>
          </a:p>
          <a:p>
            <a:r>
              <a:rPr lang="en-US"/>
              <a:t>Rewards</a:t>
            </a:r>
          </a:p>
          <a:p>
            <a:r>
              <a:rPr lang="en-US"/>
              <a:t>Value Function</a:t>
            </a:r>
          </a:p>
          <a:p>
            <a:r>
              <a:rPr lang="en-US" b="1"/>
              <a:t>Exploration vs Exploitation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23D26-9AFD-08CF-67C8-258EA3566072}"/>
              </a:ext>
            </a:extLst>
          </p:cNvPr>
          <p:cNvSpPr txBox="1"/>
          <p:nvPr/>
        </p:nvSpPr>
        <p:spPr>
          <a:xfrm>
            <a:off x="5529202" y="3429000"/>
            <a:ext cx="225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← Did not achieve yet</a:t>
            </a:r>
          </a:p>
        </p:txBody>
      </p:sp>
    </p:spTree>
    <p:extLst>
      <p:ext uri="{BB962C8B-B14F-4D97-AF65-F5344CB8AC3E}">
        <p14:creationId xmlns:p14="http://schemas.microsoft.com/office/powerpoint/2010/main" val="199436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927C-5862-8A15-7798-042320E5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RL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561A-932C-BDAD-3099-D0EAE94E2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374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Model Based vs Model Free</a:t>
            </a:r>
          </a:p>
          <a:p>
            <a:pPr lvl="1"/>
            <a:r>
              <a:rPr lang="en-US"/>
              <a:t>Model Based: Agent builds the model &amp; learns through interactions</a:t>
            </a:r>
          </a:p>
          <a:p>
            <a:pPr lvl="2"/>
            <a:r>
              <a:rPr lang="en-US" err="1"/>
              <a:t>Eg</a:t>
            </a:r>
            <a:r>
              <a:rPr lang="en-US"/>
              <a:t>: Chess, Go</a:t>
            </a:r>
          </a:p>
          <a:p>
            <a:pPr lvl="1"/>
            <a:r>
              <a:rPr lang="en-US"/>
              <a:t>Model Free:  Agent learns by policy or value functions</a:t>
            </a:r>
          </a:p>
          <a:p>
            <a:pPr lvl="2"/>
            <a:r>
              <a:rPr lang="en-US" err="1"/>
              <a:t>Eg</a:t>
            </a:r>
            <a:r>
              <a:rPr lang="en-US"/>
              <a:t>: Video games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r>
              <a:rPr lang="en-US"/>
              <a:t>On-Policy vs Off-Policy</a:t>
            </a:r>
          </a:p>
          <a:p>
            <a:pPr lvl="1"/>
            <a:r>
              <a:rPr lang="en-US"/>
              <a:t>On-Policy: Improve the Policy used to make decisions</a:t>
            </a:r>
          </a:p>
          <a:p>
            <a:pPr lvl="2"/>
            <a:r>
              <a:rPr lang="en-US" err="1"/>
              <a:t>Eg</a:t>
            </a:r>
            <a:r>
              <a:rPr lang="en-US"/>
              <a:t>: SARSA</a:t>
            </a:r>
          </a:p>
          <a:p>
            <a:pPr lvl="1"/>
            <a:r>
              <a:rPr lang="en-US"/>
              <a:t>Off-Policy: Improve different Policy from the one used to make decisions</a:t>
            </a:r>
          </a:p>
          <a:p>
            <a:pPr lvl="2"/>
            <a:r>
              <a:rPr lang="en-US" err="1"/>
              <a:t>Eg</a:t>
            </a:r>
            <a:r>
              <a:rPr lang="en-US"/>
              <a:t>: Q-Learning</a:t>
            </a:r>
          </a:p>
        </p:txBody>
      </p:sp>
    </p:spTree>
    <p:extLst>
      <p:ext uri="{BB962C8B-B14F-4D97-AF65-F5344CB8AC3E}">
        <p14:creationId xmlns:p14="http://schemas.microsoft.com/office/powerpoint/2010/main" val="191064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5888-9BCD-737D-DAE7-78185CD8A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Q-Learning: “Quality”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0AB21F-6F40-6DEC-FC7E-A81ACA2309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04244" y="5767422"/>
                <a:ext cx="10515600" cy="492569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/>
                  <a:t>Uses Q-values, Q-Tables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= Estimate of the total reward starting at state </a:t>
                </a:r>
                <a:r>
                  <a:rPr lang="en-US" i="1"/>
                  <a:t>s</a:t>
                </a:r>
                <a:r>
                  <a:rPr lang="en-US"/>
                  <a:t>, taking action </a:t>
                </a:r>
                <a:r>
                  <a:rPr lang="en-US" i="1"/>
                  <a:t>a</a:t>
                </a:r>
              </a:p>
              <a:p>
                <a:pPr marL="457200" lvl="1" indent="0">
                  <a:buNone/>
                </a:pPr>
                <a:endParaRPr lang="en-US" i="1"/>
              </a:p>
              <a:p>
                <a:r>
                  <a:rPr lang="en-US"/>
                  <a:t>Initiate all Q-values with 0</a:t>
                </a:r>
              </a:p>
              <a:p>
                <a:pPr marL="457200" lvl="1" indent="0">
                  <a:buNone/>
                </a:pPr>
                <a:r>
                  <a:rPr lang="en-US" err="1"/>
                  <a:t>Eg</a:t>
                </a:r>
                <a:r>
                  <a:rPr lang="en-US"/>
                  <a:t>:</a:t>
                </a:r>
              </a:p>
              <a:p>
                <a:endParaRPr lang="en-US" i="1"/>
              </a:p>
              <a:p>
                <a:endParaRPr lang="en-US" i="1"/>
              </a:p>
              <a:p>
                <a:endParaRPr lang="en-US" i="1"/>
              </a:p>
              <a:p>
                <a:r>
                  <a:rPr lang="en-US"/>
                  <a:t>Update Q-value every time step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lim>
                              </m:limLow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	</a:t>
                </a:r>
              </a:p>
              <a:p>
                <a:pPr marL="457200" lvl="1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0AB21F-6F40-6DEC-FC7E-A81ACA2309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4244" y="5767422"/>
                <a:ext cx="10515600" cy="4925695"/>
              </a:xfrm>
              <a:blipFill>
                <a:blip r:embed="rId2"/>
                <a:stretch>
                  <a:fillRect l="-1043" t="-2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1C9C074A-2914-7AF2-647C-EA40775DF282}"/>
              </a:ext>
            </a:extLst>
          </p:cNvPr>
          <p:cNvSpPr/>
          <p:nvPr/>
        </p:nvSpPr>
        <p:spPr>
          <a:xfrm rot="5400000">
            <a:off x="6530340" y="5066363"/>
            <a:ext cx="167640" cy="2303114"/>
          </a:xfrm>
          <a:prstGeom prst="rightBrace">
            <a:avLst>
              <a:gd name="adj1" fmla="val 8879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216A9E-0C84-04E2-BD03-007E676362DD}"/>
              </a:ext>
            </a:extLst>
          </p:cNvPr>
          <p:cNvSpPr txBox="1"/>
          <p:nvPr/>
        </p:nvSpPr>
        <p:spPr>
          <a:xfrm>
            <a:off x="6464119" y="63017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195082-AE54-8CCE-9DBD-3B4E04CD2813}"/>
              </a:ext>
            </a:extLst>
          </p:cNvPr>
          <p:cNvGrpSpPr/>
          <p:nvPr/>
        </p:nvGrpSpPr>
        <p:grpSpPr>
          <a:xfrm>
            <a:off x="5522141" y="2888418"/>
            <a:ext cx="4375731" cy="2054624"/>
            <a:chOff x="5522141" y="2888418"/>
            <a:chExt cx="4375731" cy="205462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7F9031A-C3DA-463C-4E95-D18668875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3728" y="3215640"/>
              <a:ext cx="1463977" cy="169970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0ACCDA-CEF1-596F-29F9-EB2838B5E2DB}"/>
                    </a:ext>
                  </a:extLst>
                </p:cNvPr>
                <p:cNvSpPr txBox="1"/>
                <p:nvPr/>
              </p:nvSpPr>
              <p:spPr>
                <a:xfrm>
                  <a:off x="5522141" y="2888418"/>
                  <a:ext cx="4375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0ACCDA-CEF1-596F-29F9-EB2838B5E2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2141" y="2888418"/>
                  <a:ext cx="437573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03FEB37-7441-6DC2-E71C-4A50A65983FB}"/>
                    </a:ext>
                  </a:extLst>
                </p:cNvPr>
                <p:cNvSpPr txBox="1"/>
                <p:nvPr/>
              </p:nvSpPr>
              <p:spPr>
                <a:xfrm>
                  <a:off x="6681709" y="3161016"/>
                  <a:ext cx="357214" cy="17820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2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2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2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2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2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2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2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2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2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2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2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2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2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2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2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22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2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2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2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22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2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2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2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22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2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2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2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22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2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2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2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22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2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2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2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22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03FEB37-7441-6DC2-E71C-4A50A65983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1709" y="3161016"/>
                  <a:ext cx="357214" cy="178202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55419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5888-9BCD-737D-DAE7-78185CD8A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Q-Learning: “Quality”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0AB21F-6F40-6DEC-FC7E-A81ACA2309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25695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Update Q-value every time step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Q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Q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lim>
                              </m:limLow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Q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</m:e>
                                    <m:sup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/>
              </a:p>
              <a:p>
                <a:pPr marL="457200" lvl="1" indent="0">
                  <a:buNone/>
                </a:pPr>
                <a:endParaRPr lang="en-US"/>
              </a:p>
              <a:p>
                <a:pPr marL="457200" lvl="1" indent="0">
                  <a:buNone/>
                </a:pPr>
                <a:endParaRPr lang="en-US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Q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lim>
                              </m:limLow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Q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</m:e>
                                    <m:sup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/>
              </a:p>
              <a:p>
                <a:pPr marL="457200" lvl="1" indent="0">
                  <a:buNone/>
                </a:pPr>
                <a:endParaRPr lang="en-US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/>
                  <a:t>: Learning rate (rate at which you want to update values)</a:t>
                </a:r>
              </a:p>
              <a:p>
                <a:pPr marL="457200" lvl="1" indent="0">
                  <a:buNone/>
                </a:pPr>
                <a:endParaRPr lang="en-US"/>
              </a:p>
              <a:p>
                <a:pPr marL="457200" lvl="1" indent="0">
                  <a:buNone/>
                </a:pPr>
                <a:endParaRPr lang="en-US"/>
              </a:p>
              <a:p>
                <a:r>
                  <a:rPr lang="en-US"/>
                  <a:t>Update enough number of times™, your agent should converge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0AB21F-6F40-6DEC-FC7E-A81ACA2309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25695"/>
              </a:xfrm>
              <a:blipFill>
                <a:blip r:embed="rId2"/>
                <a:stretch>
                  <a:fillRect l="-1043" t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3D632B92-2B29-167B-48D2-CD13CD7EF49D}"/>
              </a:ext>
            </a:extLst>
          </p:cNvPr>
          <p:cNvSpPr/>
          <p:nvPr/>
        </p:nvSpPr>
        <p:spPr>
          <a:xfrm rot="5400000">
            <a:off x="6492240" y="1675463"/>
            <a:ext cx="167640" cy="2303114"/>
          </a:xfrm>
          <a:prstGeom prst="rightBrace">
            <a:avLst>
              <a:gd name="adj1" fmla="val 8879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84E39-7CE4-C329-6648-75A838B4204F}"/>
              </a:ext>
            </a:extLst>
          </p:cNvPr>
          <p:cNvSpPr txBox="1"/>
          <p:nvPr/>
        </p:nvSpPr>
        <p:spPr>
          <a:xfrm>
            <a:off x="5646421" y="2827020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Bellman Equation!</a:t>
            </a:r>
          </a:p>
        </p:txBody>
      </p:sp>
    </p:spTree>
    <p:extLst>
      <p:ext uri="{BB962C8B-B14F-4D97-AF65-F5344CB8AC3E}">
        <p14:creationId xmlns:p14="http://schemas.microsoft.com/office/powerpoint/2010/main" val="374752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6A83-0784-858A-54B2-969B98BE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Exploration? Exploitation?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55D89-1A3B-4802-0C18-61624AE07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320" y="1690688"/>
            <a:ext cx="52578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Always utilizes same Q values once it finds something</a:t>
            </a:r>
          </a:p>
          <a:p>
            <a:endParaRPr lang="en-US"/>
          </a:p>
          <a:p>
            <a:r>
              <a:rPr lang="en-US"/>
              <a:t>So, introduce </a:t>
            </a:r>
            <a:r>
              <a:rPr lang="en-US" b="1"/>
              <a:t>forced</a:t>
            </a:r>
            <a:r>
              <a:rPr lang="en-US"/>
              <a:t> randomness</a:t>
            </a:r>
          </a:p>
          <a:p>
            <a:pPr lvl="1"/>
            <a:r>
              <a:rPr lang="en-US"/>
              <a:t>Sometimes random action (</a:t>
            </a:r>
            <a:r>
              <a:rPr lang="en-US" b="1" i="1"/>
              <a:t>explore</a:t>
            </a:r>
            <a:r>
              <a:rPr lang="en-US"/>
              <a:t>), other times use above equation (</a:t>
            </a:r>
            <a:r>
              <a:rPr lang="en-US" b="1" i="1"/>
              <a:t>exploit</a:t>
            </a:r>
            <a:r>
              <a:rPr lang="en-US"/>
              <a:t>)</a:t>
            </a:r>
          </a:p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84F729-8C8C-A944-B3FB-F10E5F24A97C}"/>
                  </a:ext>
                </a:extLst>
              </p:cNvPr>
              <p:cNvSpPr txBox="1"/>
              <p:nvPr/>
            </p:nvSpPr>
            <p:spPr>
              <a:xfrm>
                <a:off x="1173198" y="1947580"/>
                <a:ext cx="6096000" cy="572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lim>
                              </m:limLow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84F729-8C8C-A944-B3FB-F10E5F24A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198" y="1947580"/>
                <a:ext cx="6096000" cy="5725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9D5CE8B7-06AA-D673-47B6-1FA965CA9733}"/>
              </a:ext>
            </a:extLst>
          </p:cNvPr>
          <p:cNvSpPr/>
          <p:nvPr/>
        </p:nvSpPr>
        <p:spPr>
          <a:xfrm>
            <a:off x="7608570" y="2233844"/>
            <a:ext cx="125730" cy="989416"/>
          </a:xfrm>
          <a:prstGeom prst="rightBrace">
            <a:avLst>
              <a:gd name="adj1" fmla="val 8879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48E5F-9355-4D40-58E0-4A875BD89543}"/>
              </a:ext>
            </a:extLst>
          </p:cNvPr>
          <p:cNvSpPr txBox="1"/>
          <p:nvPr/>
        </p:nvSpPr>
        <p:spPr>
          <a:xfrm>
            <a:off x="7799962" y="2543886"/>
            <a:ext cx="164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←   Exploitation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F7D3CED-6499-1CE8-5427-A7C78BEFFA01}"/>
              </a:ext>
            </a:extLst>
          </p:cNvPr>
          <p:cNvSpPr/>
          <p:nvPr/>
        </p:nvSpPr>
        <p:spPr>
          <a:xfrm>
            <a:off x="7608570" y="4260764"/>
            <a:ext cx="125730" cy="532216"/>
          </a:xfrm>
          <a:prstGeom prst="rightBrace">
            <a:avLst>
              <a:gd name="adj1" fmla="val 8879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5F854B-D0A1-BDD8-A2FA-A5C9D8A9401B}"/>
              </a:ext>
            </a:extLst>
          </p:cNvPr>
          <p:cNvSpPr txBox="1"/>
          <p:nvPr/>
        </p:nvSpPr>
        <p:spPr>
          <a:xfrm>
            <a:off x="7799962" y="4342206"/>
            <a:ext cx="15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←   Exploration</a:t>
            </a:r>
          </a:p>
        </p:txBody>
      </p:sp>
    </p:spTree>
    <p:extLst>
      <p:ext uri="{BB962C8B-B14F-4D97-AF65-F5344CB8AC3E}">
        <p14:creationId xmlns:p14="http://schemas.microsoft.com/office/powerpoint/2010/main" val="1356246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1265E-49EE-E9D3-3933-24680279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ε</a:t>
            </a:r>
            <a:r>
              <a:rPr lang="en-US"/>
              <a:t>-greedy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49E39-8872-1B1C-B03D-109AB6CFC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35440" cy="4351338"/>
          </a:xfrm>
        </p:spPr>
        <p:txBody>
          <a:bodyPr/>
          <a:lstStyle/>
          <a:p>
            <a:r>
              <a:rPr lang="en-US"/>
              <a:t>With probability </a:t>
            </a:r>
            <a:r>
              <a:rPr lang="el-GR"/>
              <a:t>ε</a:t>
            </a:r>
            <a:r>
              <a:rPr lang="en-US"/>
              <a:t>, take a random action</a:t>
            </a:r>
          </a:p>
          <a:p>
            <a:r>
              <a:rPr lang="en-US"/>
              <a:t>With probability (1-</a:t>
            </a:r>
            <a:r>
              <a:rPr lang="el-GR"/>
              <a:t> ε</a:t>
            </a:r>
            <a:r>
              <a:rPr lang="en-US"/>
              <a:t>), take the calculated best action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Why?</a:t>
            </a:r>
          </a:p>
          <a:p>
            <a:r>
              <a:rPr lang="en-US"/>
              <a:t>Try different actions for the </a:t>
            </a:r>
            <a:r>
              <a:rPr lang="en-US" b="1" i="1" u="sng"/>
              <a:t>chance</a:t>
            </a:r>
            <a:r>
              <a:rPr lang="en-US"/>
              <a:t> there might be a better action</a:t>
            </a:r>
          </a:p>
        </p:txBody>
      </p:sp>
    </p:spTree>
    <p:extLst>
      <p:ext uri="{BB962C8B-B14F-4D97-AF65-F5344CB8AC3E}">
        <p14:creationId xmlns:p14="http://schemas.microsoft.com/office/powerpoint/2010/main" val="3577919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7372-CB02-97D8-23A8-34E80E47B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Q-learning off-policy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4B3E4-B7E3-DEA1-E3E8-D4F1A7E8B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7660" cy="4351338"/>
          </a:xfrm>
        </p:spPr>
        <p:txBody>
          <a:bodyPr/>
          <a:lstStyle/>
          <a:p>
            <a:r>
              <a:rPr lang="en-US"/>
              <a:t>Policy 1: Behavior Policy i.e </a:t>
            </a:r>
            <a:r>
              <a:rPr lang="el-GR"/>
              <a:t>ε</a:t>
            </a:r>
            <a:r>
              <a:rPr lang="en-US"/>
              <a:t>-greedy Strategy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Policy 2: Target Policy i.e Q-tables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635A80-D967-B916-80A4-C2D3D795D008}"/>
              </a:ext>
            </a:extLst>
          </p:cNvPr>
          <p:cNvSpPr txBox="1"/>
          <p:nvPr/>
        </p:nvSpPr>
        <p:spPr>
          <a:xfrm>
            <a:off x="6560820" y="2101926"/>
            <a:ext cx="191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←   Use this policy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0F51E-51AF-74D6-B3FB-CC057B33582C}"/>
              </a:ext>
            </a:extLst>
          </p:cNvPr>
          <p:cNvSpPr txBox="1"/>
          <p:nvPr/>
        </p:nvSpPr>
        <p:spPr>
          <a:xfrm>
            <a:off x="6560819" y="3740412"/>
            <a:ext cx="191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←   To improve    this policy</a:t>
            </a:r>
          </a:p>
        </p:txBody>
      </p:sp>
    </p:spTree>
    <p:extLst>
      <p:ext uri="{BB962C8B-B14F-4D97-AF65-F5344CB8AC3E}">
        <p14:creationId xmlns:p14="http://schemas.microsoft.com/office/powerpoint/2010/main" val="420493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1E1CA-955E-8B5B-94F9-11405D7B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AC4B9-7F34-739B-9000-C81CE3EF8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and why RL</a:t>
            </a:r>
          </a:p>
          <a:p>
            <a:r>
              <a:rPr lang="en-US"/>
              <a:t>Markov Decision Process</a:t>
            </a:r>
          </a:p>
          <a:p>
            <a:r>
              <a:rPr lang="en-US"/>
              <a:t>Core Concepts</a:t>
            </a:r>
          </a:p>
          <a:p>
            <a:r>
              <a:rPr lang="en-US"/>
              <a:t>Types of RL Algorithms</a:t>
            </a:r>
          </a:p>
          <a:p>
            <a:r>
              <a:rPr lang="en-US"/>
              <a:t>Practical Examples</a:t>
            </a:r>
          </a:p>
          <a:p>
            <a:r>
              <a:rPr lang="en-US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2240766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219B-968A-6C09-7778-E87E2CE3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Practical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9C263-2A3C-2065-7EB0-430F0E282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Setup: You start at 0.</a:t>
            </a:r>
          </a:p>
          <a:p>
            <a:r>
              <a:rPr lang="en-US"/>
              <a:t>You have two options:</a:t>
            </a:r>
          </a:p>
          <a:p>
            <a:pPr lvl="1"/>
            <a:r>
              <a:rPr lang="en-US"/>
              <a:t>× 2</a:t>
            </a:r>
          </a:p>
          <a:p>
            <a:pPr lvl="1"/>
            <a:r>
              <a:rPr lang="en-US"/>
              <a:t>+ 1</a:t>
            </a:r>
          </a:p>
          <a:p>
            <a:r>
              <a:rPr lang="en-US"/>
              <a:t>Goal: Reach a target, say 15</a:t>
            </a:r>
          </a:p>
          <a:p>
            <a:r>
              <a:rPr lang="en-US"/>
              <a:t>Find: Shortest way to reach target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17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980E-651C-49DD-2952-A7CAE878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core concepts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BF6B3-DB37-AC51-8D65-2647F1E52AEF}"/>
              </a:ext>
            </a:extLst>
          </p:cNvPr>
          <p:cNvSpPr txBox="1"/>
          <p:nvPr/>
        </p:nvSpPr>
        <p:spPr>
          <a:xfrm>
            <a:off x="8616950" y="550852"/>
            <a:ext cx="27368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Exploration vs Exploitation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Value Function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FDF6A0-6A41-5436-BEF0-665428453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7052"/>
            <a:ext cx="6354062" cy="18195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A6100A-69DC-56B6-1A6C-860C566AE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44777"/>
            <a:ext cx="8411749" cy="17623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FA8FAE3-0F58-27C2-D247-9131BA7D2E40}"/>
              </a:ext>
            </a:extLst>
          </p:cNvPr>
          <p:cNvSpPr txBox="1"/>
          <p:nvPr/>
        </p:nvSpPr>
        <p:spPr>
          <a:xfrm>
            <a:off x="7182742" y="2560795"/>
            <a:ext cx="15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←   Exploration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DBDE5A-1BFF-7C14-2B88-1C93B49B1BA9}"/>
              </a:ext>
            </a:extLst>
          </p:cNvPr>
          <p:cNvSpPr txBox="1"/>
          <p:nvPr/>
        </p:nvSpPr>
        <p:spPr>
          <a:xfrm>
            <a:off x="7182742" y="3165070"/>
            <a:ext cx="164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←   Exploitation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C92E82-2C35-3AC8-C0A6-B958C925AD04}"/>
              </a:ext>
            </a:extLst>
          </p:cNvPr>
          <p:cNvSpPr txBox="1"/>
          <p:nvPr/>
        </p:nvSpPr>
        <p:spPr>
          <a:xfrm>
            <a:off x="7182742" y="3385288"/>
            <a:ext cx="194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←   Value Function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D4F908-49BA-690F-A499-9F9041BBBCA8}"/>
              </a:ext>
            </a:extLst>
          </p:cNvPr>
          <p:cNvSpPr txBox="1"/>
          <p:nvPr/>
        </p:nvSpPr>
        <p:spPr>
          <a:xfrm>
            <a:off x="9193780" y="5869145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←   Policy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29BD99-E643-48F1-FB1C-6592150D42B8}"/>
                  </a:ext>
                </a:extLst>
              </p:cNvPr>
              <p:cNvSpPr txBox="1"/>
              <p:nvPr/>
            </p:nvSpPr>
            <p:spPr>
              <a:xfrm>
                <a:off x="1797301" y="6238477"/>
                <a:ext cx="6676137" cy="524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lim>
                              </m:limLow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29BD99-E643-48F1-FB1C-6592150D4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301" y="6238477"/>
                <a:ext cx="6676137" cy="524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675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4814-2ABB-60E0-EE46-C0C5A76F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core concepts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9C2E87-080A-79BF-41FE-0DB6EFFFD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9418"/>
            <a:ext cx="10515600" cy="34637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6C8975-889D-3814-2F81-5952E4A8ADB1}"/>
              </a:ext>
            </a:extLst>
          </p:cNvPr>
          <p:cNvSpPr txBox="1"/>
          <p:nvPr/>
        </p:nvSpPr>
        <p:spPr>
          <a:xfrm>
            <a:off x="8845550" y="550852"/>
            <a:ext cx="25082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Exploration vs Exploitation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Rewards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Value Function</a:t>
            </a:r>
          </a:p>
        </p:txBody>
      </p:sp>
    </p:spTree>
    <p:extLst>
      <p:ext uri="{BB962C8B-B14F-4D97-AF65-F5344CB8AC3E}">
        <p14:creationId xmlns:p14="http://schemas.microsoft.com/office/powerpoint/2010/main" val="2529923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A4F7-4719-7D49-FD9A-BD37BFB4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Q-table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BA5D8C-7733-81B1-40EC-998E1FAF1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03" y="1690688"/>
            <a:ext cx="4345780" cy="48021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91B8283-66F9-DAE8-6665-ACE7BF0387E4}"/>
              </a:ext>
            </a:extLst>
          </p:cNvPr>
          <p:cNvSpPr txBox="1"/>
          <p:nvPr/>
        </p:nvSpPr>
        <p:spPr>
          <a:xfrm>
            <a:off x="1317247" y="1274753"/>
            <a:ext cx="33314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/>
              <a:t>× 2		           +1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19B031-971D-01E2-E1E7-2FE35371A78A}"/>
              </a:ext>
            </a:extLst>
          </p:cNvPr>
          <p:cNvSpPr txBox="1"/>
          <p:nvPr/>
        </p:nvSpPr>
        <p:spPr>
          <a:xfrm>
            <a:off x="182252" y="1690688"/>
            <a:ext cx="132291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950"/>
              <a:t>0</a:t>
            </a:r>
          </a:p>
          <a:p>
            <a:pPr lvl="1"/>
            <a:r>
              <a:rPr lang="en-US" sz="1950"/>
              <a:t>1</a:t>
            </a:r>
          </a:p>
          <a:p>
            <a:pPr lvl="1"/>
            <a:r>
              <a:rPr lang="en-US" sz="1950"/>
              <a:t>2</a:t>
            </a:r>
          </a:p>
          <a:p>
            <a:pPr lvl="1"/>
            <a:r>
              <a:rPr lang="en-US" sz="1950"/>
              <a:t>3</a:t>
            </a:r>
          </a:p>
          <a:p>
            <a:pPr lvl="1"/>
            <a:r>
              <a:rPr lang="en-US" sz="1950"/>
              <a:t>4</a:t>
            </a:r>
          </a:p>
          <a:p>
            <a:pPr lvl="1"/>
            <a:r>
              <a:rPr lang="en-US" sz="1950"/>
              <a:t>5</a:t>
            </a:r>
          </a:p>
          <a:p>
            <a:pPr lvl="1"/>
            <a:r>
              <a:rPr lang="en-US" sz="1950"/>
              <a:t>6</a:t>
            </a:r>
          </a:p>
          <a:p>
            <a:pPr lvl="1"/>
            <a:r>
              <a:rPr lang="en-US" sz="1950"/>
              <a:t>7</a:t>
            </a:r>
          </a:p>
          <a:p>
            <a:pPr lvl="1"/>
            <a:r>
              <a:rPr lang="en-US" sz="1950"/>
              <a:t>8</a:t>
            </a:r>
          </a:p>
          <a:p>
            <a:pPr lvl="1"/>
            <a:r>
              <a:rPr lang="en-US" sz="1950"/>
              <a:t>9</a:t>
            </a:r>
          </a:p>
          <a:p>
            <a:pPr lvl="1"/>
            <a:r>
              <a:rPr lang="en-US" sz="1950"/>
              <a:t>10</a:t>
            </a:r>
          </a:p>
          <a:p>
            <a:pPr lvl="1"/>
            <a:r>
              <a:rPr lang="en-US" sz="1950"/>
              <a:t>11</a:t>
            </a:r>
          </a:p>
          <a:p>
            <a:pPr lvl="1"/>
            <a:r>
              <a:rPr lang="en-US" sz="1950"/>
              <a:t>12</a:t>
            </a:r>
          </a:p>
          <a:p>
            <a:pPr lvl="1"/>
            <a:r>
              <a:rPr lang="en-US" sz="1950"/>
              <a:t>13</a:t>
            </a:r>
          </a:p>
          <a:p>
            <a:pPr lvl="1"/>
            <a:r>
              <a:rPr lang="en-US" sz="1950"/>
              <a:t>14</a:t>
            </a:r>
          </a:p>
          <a:p>
            <a:pPr lvl="1"/>
            <a:r>
              <a:rPr lang="en-US" sz="1950"/>
              <a:t>15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197167-0A1A-D40E-8484-5C0D0A14026C}"/>
              </a:ext>
            </a:extLst>
          </p:cNvPr>
          <p:cNvSpPr/>
          <p:nvPr/>
        </p:nvSpPr>
        <p:spPr>
          <a:xfrm>
            <a:off x="3286724" y="1690688"/>
            <a:ext cx="1252109" cy="3285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0B454D8-46CB-0358-5BC6-8CAB65E72DCE}"/>
              </a:ext>
            </a:extLst>
          </p:cNvPr>
          <p:cNvSpPr/>
          <p:nvPr/>
        </p:nvSpPr>
        <p:spPr>
          <a:xfrm>
            <a:off x="3344274" y="2283452"/>
            <a:ext cx="901611" cy="3285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CD3F531-AD67-BD60-658A-B9953EB39AFD}"/>
              </a:ext>
            </a:extLst>
          </p:cNvPr>
          <p:cNvSpPr/>
          <p:nvPr/>
        </p:nvSpPr>
        <p:spPr>
          <a:xfrm>
            <a:off x="1511559" y="2575030"/>
            <a:ext cx="776572" cy="3285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80147C7-2AE9-E742-1095-C3DF737B4831}"/>
              </a:ext>
            </a:extLst>
          </p:cNvPr>
          <p:cNvSpPr/>
          <p:nvPr/>
        </p:nvSpPr>
        <p:spPr>
          <a:xfrm>
            <a:off x="3286724" y="3456733"/>
            <a:ext cx="741752" cy="3285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46641A-AE48-803A-D149-6892B4959EDF}"/>
              </a:ext>
            </a:extLst>
          </p:cNvPr>
          <p:cNvSpPr/>
          <p:nvPr/>
        </p:nvSpPr>
        <p:spPr>
          <a:xfrm>
            <a:off x="1505165" y="3771210"/>
            <a:ext cx="457918" cy="2915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9775F8F-4541-6D23-DA50-C4CEBEAE3F4C}"/>
              </a:ext>
            </a:extLst>
          </p:cNvPr>
          <p:cNvSpPr/>
          <p:nvPr/>
        </p:nvSpPr>
        <p:spPr>
          <a:xfrm>
            <a:off x="3184891" y="5836894"/>
            <a:ext cx="600598" cy="3285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2DA5C8B-0837-AA0D-1641-000BBDC187BD}"/>
                  </a:ext>
                </a:extLst>
              </p:cNvPr>
              <p:cNvSpPr txBox="1"/>
              <p:nvPr/>
            </p:nvSpPr>
            <p:spPr>
              <a:xfrm>
                <a:off x="5509986" y="1673934"/>
                <a:ext cx="556050" cy="3301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groupCh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2DA5C8B-0837-AA0D-1641-000BBDC18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986" y="1673934"/>
                <a:ext cx="556050" cy="330155"/>
              </a:xfrm>
              <a:prstGeom prst="rect">
                <a:avLst/>
              </a:prstGeom>
              <a:blipFill>
                <a:blip r:embed="rId3"/>
                <a:stretch>
                  <a:fillRect l="-8791" t="-1852" r="-7692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BF6FF86-CC6B-1286-D1AA-38CD07CE3EFE}"/>
                  </a:ext>
                </a:extLst>
              </p:cNvPr>
              <p:cNvSpPr txBox="1"/>
              <p:nvPr/>
            </p:nvSpPr>
            <p:spPr>
              <a:xfrm>
                <a:off x="5499615" y="1950369"/>
                <a:ext cx="556050" cy="3301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1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groupCh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BF6FF86-CC6B-1286-D1AA-38CD07CE3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615" y="1950369"/>
                <a:ext cx="556050" cy="330155"/>
              </a:xfrm>
              <a:prstGeom prst="rect">
                <a:avLst/>
              </a:prstGeom>
              <a:blipFill>
                <a:blip r:embed="rId4"/>
                <a:stretch>
                  <a:fillRect l="-7692" r="-8791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DA1C2B-B9DA-CCFD-6264-1F0CF6E3E5FE}"/>
                  </a:ext>
                </a:extLst>
              </p:cNvPr>
              <p:cNvSpPr txBox="1"/>
              <p:nvPr/>
            </p:nvSpPr>
            <p:spPr>
              <a:xfrm>
                <a:off x="5499615" y="2244875"/>
                <a:ext cx="556050" cy="3301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groupCh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DA1C2B-B9DA-CCFD-6264-1F0CF6E3E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615" y="2244875"/>
                <a:ext cx="556050" cy="330155"/>
              </a:xfrm>
              <a:prstGeom prst="rect">
                <a:avLst/>
              </a:prstGeom>
              <a:blipFill>
                <a:blip r:embed="rId5"/>
                <a:stretch>
                  <a:fillRect l="-7692" r="-8791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D7A31B0-AC12-7CF8-EA9C-89B47DEBDF15}"/>
                  </a:ext>
                </a:extLst>
              </p:cNvPr>
              <p:cNvSpPr txBox="1"/>
              <p:nvPr/>
            </p:nvSpPr>
            <p:spPr>
              <a:xfrm>
                <a:off x="5499615" y="2539381"/>
                <a:ext cx="554446" cy="330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groupCh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D7A31B0-AC12-7CF8-EA9C-89B47DEBD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615" y="2539381"/>
                <a:ext cx="554446" cy="330668"/>
              </a:xfrm>
              <a:prstGeom prst="rect">
                <a:avLst/>
              </a:prstGeom>
              <a:blipFill>
                <a:blip r:embed="rId6"/>
                <a:stretch>
                  <a:fillRect l="-7692" t="-1852" r="-8791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84D0DB6-4802-1867-2EF8-CAE8309A6AE0}"/>
                  </a:ext>
                </a:extLst>
              </p:cNvPr>
              <p:cNvSpPr txBox="1"/>
              <p:nvPr/>
            </p:nvSpPr>
            <p:spPr>
              <a:xfrm>
                <a:off x="5511590" y="3415485"/>
                <a:ext cx="554446" cy="3301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6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groupCh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84D0DB6-4802-1867-2EF8-CAE8309A6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590" y="3415485"/>
                <a:ext cx="554446" cy="330155"/>
              </a:xfrm>
              <a:prstGeom prst="rect">
                <a:avLst/>
              </a:prstGeom>
              <a:blipFill>
                <a:blip r:embed="rId7"/>
                <a:stretch>
                  <a:fillRect l="-7692" r="-8791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841BAAA-56BB-1EC6-8F75-11DAB9F2838A}"/>
                  </a:ext>
                </a:extLst>
              </p:cNvPr>
              <p:cNvSpPr txBox="1"/>
              <p:nvPr/>
            </p:nvSpPr>
            <p:spPr>
              <a:xfrm>
                <a:off x="5499615" y="3747535"/>
                <a:ext cx="668260" cy="330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7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groupCh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841BAAA-56BB-1EC6-8F75-11DAB9F28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615" y="3747535"/>
                <a:ext cx="668260" cy="330668"/>
              </a:xfrm>
              <a:prstGeom prst="rect">
                <a:avLst/>
              </a:prstGeom>
              <a:blipFill>
                <a:blip r:embed="rId8"/>
                <a:stretch>
                  <a:fillRect l="-6364" r="-6364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775C7F0-EF56-7DE6-F497-F00BCC4853E5}"/>
                  </a:ext>
                </a:extLst>
              </p:cNvPr>
              <p:cNvSpPr txBox="1"/>
              <p:nvPr/>
            </p:nvSpPr>
            <p:spPr>
              <a:xfrm>
                <a:off x="5541554" y="5866442"/>
                <a:ext cx="783676" cy="3301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14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groupCh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775C7F0-EF56-7DE6-F497-F00BCC485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554" y="5866442"/>
                <a:ext cx="783676" cy="330155"/>
              </a:xfrm>
              <a:prstGeom prst="rect">
                <a:avLst/>
              </a:prstGeom>
              <a:blipFill>
                <a:blip r:embed="rId9"/>
                <a:stretch>
                  <a:fillRect l="-5426" r="-4651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0A6BC53-6EB1-D3FB-CD44-419F4BABCC1D}"/>
              </a:ext>
            </a:extLst>
          </p:cNvPr>
          <p:cNvSpPr txBox="1"/>
          <p:nvPr/>
        </p:nvSpPr>
        <p:spPr>
          <a:xfrm>
            <a:off x="8837069" y="2244685"/>
            <a:ext cx="6682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15:</a:t>
            </a:r>
          </a:p>
          <a:p>
            <a:r>
              <a:rPr lang="en-US" sz="2000">
                <a:solidFill>
                  <a:srgbClr val="00B050"/>
                </a:solidFill>
              </a:rPr>
              <a:t>+1</a:t>
            </a:r>
          </a:p>
          <a:p>
            <a:r>
              <a:rPr lang="en-US" sz="2000">
                <a:solidFill>
                  <a:srgbClr val="00B050"/>
                </a:solidFill>
              </a:rPr>
              <a:t>×2</a:t>
            </a:r>
          </a:p>
          <a:p>
            <a:r>
              <a:rPr lang="en-US" sz="2000">
                <a:solidFill>
                  <a:srgbClr val="00B050"/>
                </a:solidFill>
              </a:rPr>
              <a:t>+1</a:t>
            </a:r>
          </a:p>
          <a:p>
            <a:r>
              <a:rPr lang="en-US" sz="2000">
                <a:solidFill>
                  <a:srgbClr val="00B050"/>
                </a:solidFill>
              </a:rPr>
              <a:t>×2</a:t>
            </a:r>
          </a:p>
          <a:p>
            <a:r>
              <a:rPr lang="en-US" sz="2000">
                <a:solidFill>
                  <a:srgbClr val="00B050"/>
                </a:solidFill>
              </a:rPr>
              <a:t>+1</a:t>
            </a:r>
          </a:p>
          <a:p>
            <a:r>
              <a:rPr lang="en-US" sz="2000">
                <a:solidFill>
                  <a:srgbClr val="00B050"/>
                </a:solidFill>
              </a:rPr>
              <a:t>×2</a:t>
            </a:r>
          </a:p>
          <a:p>
            <a:r>
              <a:rPr lang="en-US" sz="2000">
                <a:solidFill>
                  <a:srgbClr val="00B050"/>
                </a:solidFill>
              </a:rPr>
              <a:t>+1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EFE45-8B4B-CD44-6683-FE931E0C1228}"/>
              </a:ext>
            </a:extLst>
          </p:cNvPr>
          <p:cNvSpPr txBox="1"/>
          <p:nvPr/>
        </p:nvSpPr>
        <p:spPr>
          <a:xfrm>
            <a:off x="8389767" y="1852618"/>
            <a:ext cx="1562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Final Path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D56D8-678C-8074-CFD4-DA0C588FC8C1}"/>
              </a:ext>
            </a:extLst>
          </p:cNvPr>
          <p:cNvSpPr txBox="1"/>
          <p:nvPr/>
        </p:nvSpPr>
        <p:spPr>
          <a:xfrm>
            <a:off x="2717270" y="1392719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4B10E9-F7EF-93B7-5C1E-3D04BD586FA8}"/>
              </a:ext>
            </a:extLst>
          </p:cNvPr>
          <p:cNvSpPr txBox="1"/>
          <p:nvPr/>
        </p:nvSpPr>
        <p:spPr>
          <a:xfrm>
            <a:off x="-18445" y="3745640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1271456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A4D3-A801-DB4D-D7A8-C4AA8DC6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Extended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4642F-44B1-F75F-7240-995F7E65D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Try to reach different numbers, not just 15, notice the Q-tables</a:t>
            </a:r>
          </a:p>
          <a:p>
            <a:pPr lvl="1"/>
            <a:r>
              <a:rPr lang="en-US"/>
              <a:t>Try with 10000 episodes and then try increasing them</a:t>
            </a:r>
          </a:p>
        </p:txBody>
      </p:sp>
    </p:spTree>
    <p:extLst>
      <p:ext uri="{BB962C8B-B14F-4D97-AF65-F5344CB8AC3E}">
        <p14:creationId xmlns:p14="http://schemas.microsoft.com/office/powerpoint/2010/main" val="835793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0C32-90A3-C859-1B6E-06D8F8B7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Practical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1988-277D-9F8E-5BF7-EBBD66246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/>
              <a:t>Navigate through a </a:t>
            </a:r>
            <a:r>
              <a:rPr lang="en-US" err="1"/>
              <a:t>Gridworld</a:t>
            </a:r>
            <a:r>
              <a:rPr lang="en-US"/>
              <a:t> from Start to Finish</a:t>
            </a:r>
          </a:p>
          <a:p>
            <a:r>
              <a:rPr lang="en-US"/>
              <a:t>Move Up, Down, Left or Right</a:t>
            </a:r>
          </a:p>
          <a:p>
            <a:r>
              <a:rPr lang="en-US"/>
              <a:t>Find the fastest way (only way in this case)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325FAF-0702-A896-C3F9-00DAEFD81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00" y="1914515"/>
            <a:ext cx="4610743" cy="45250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A0B8C4-BC92-D8CD-4236-09D0791DB4C7}"/>
              </a:ext>
            </a:extLst>
          </p:cNvPr>
          <p:cNvSpPr txBox="1"/>
          <p:nvPr/>
        </p:nvSpPr>
        <p:spPr>
          <a:xfrm>
            <a:off x="10325847" y="2200546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0276A0-76FA-1D55-B7C5-3CAD52F8EF12}"/>
              </a:ext>
            </a:extLst>
          </p:cNvPr>
          <p:cNvSpPr txBox="1"/>
          <p:nvPr/>
        </p:nvSpPr>
        <p:spPr>
          <a:xfrm>
            <a:off x="6780306" y="5741605"/>
            <a:ext cx="66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Start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B1BB70-DA06-7035-2B82-DE1BEAE839EE}"/>
              </a:ext>
            </a:extLst>
          </p:cNvPr>
          <p:cNvCxnSpPr/>
          <p:nvPr/>
        </p:nvCxnSpPr>
        <p:spPr>
          <a:xfrm>
            <a:off x="6709849" y="6376977"/>
            <a:ext cx="4782671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77381E-7E75-03B6-E7DF-A457CF05D2BA}"/>
              </a:ext>
            </a:extLst>
          </p:cNvPr>
          <p:cNvCxnSpPr>
            <a:cxnSpLocks/>
          </p:cNvCxnSpPr>
          <p:nvPr/>
        </p:nvCxnSpPr>
        <p:spPr>
          <a:xfrm flipV="1">
            <a:off x="6669298" y="1620827"/>
            <a:ext cx="0" cy="475615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33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EBAF-5F13-2EB2-6865-195560CE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core concepts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4CB540-5006-4A1C-DCF8-480D2757C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2840"/>
            <a:ext cx="8449854" cy="168616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1A8A6C-904D-3893-97BD-302E266B7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4014"/>
            <a:ext cx="12192000" cy="9824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752797-30D5-F638-7EAE-7EB79D4C7D27}"/>
              </a:ext>
            </a:extLst>
          </p:cNvPr>
          <p:cNvSpPr txBox="1"/>
          <p:nvPr/>
        </p:nvSpPr>
        <p:spPr>
          <a:xfrm>
            <a:off x="8616950" y="550852"/>
            <a:ext cx="27368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Exploration vs Exploitation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Value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B4CDEA-6E67-FE9C-EC6F-60E0891525DB}"/>
                  </a:ext>
                </a:extLst>
              </p:cNvPr>
              <p:cNvSpPr txBox="1"/>
              <p:nvPr/>
            </p:nvSpPr>
            <p:spPr>
              <a:xfrm>
                <a:off x="670560" y="6083616"/>
                <a:ext cx="9150602" cy="524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lim>
                              </m:limLow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B4CDEA-6E67-FE9C-EC6F-60E089152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" y="6083616"/>
                <a:ext cx="9150602" cy="524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7EA2E9-A305-8210-8B14-49E74386D400}"/>
              </a:ext>
            </a:extLst>
          </p:cNvPr>
          <p:cNvCxnSpPr>
            <a:cxnSpLocks/>
          </p:cNvCxnSpPr>
          <p:nvPr/>
        </p:nvCxnSpPr>
        <p:spPr>
          <a:xfrm flipH="1" flipV="1">
            <a:off x="2171700" y="5666486"/>
            <a:ext cx="1203960" cy="536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520FED-C5EA-469D-01AD-DF65D6283761}"/>
              </a:ext>
            </a:extLst>
          </p:cNvPr>
          <p:cNvCxnSpPr>
            <a:cxnSpLocks/>
          </p:cNvCxnSpPr>
          <p:nvPr/>
        </p:nvCxnSpPr>
        <p:spPr>
          <a:xfrm flipH="1" flipV="1">
            <a:off x="3931920" y="5666486"/>
            <a:ext cx="381000" cy="536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64B366-6DC6-8101-802A-47EB07F74DD7}"/>
              </a:ext>
            </a:extLst>
          </p:cNvPr>
          <p:cNvCxnSpPr>
            <a:cxnSpLocks/>
          </p:cNvCxnSpPr>
          <p:nvPr/>
        </p:nvCxnSpPr>
        <p:spPr>
          <a:xfrm flipV="1">
            <a:off x="4663440" y="5666486"/>
            <a:ext cx="399687" cy="536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B7261E-353F-1EA9-06B6-2F4ECA25E9A4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4983480" y="5666486"/>
            <a:ext cx="1112520" cy="536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98255B-094D-D9FE-01A0-CCE316DC9308}"/>
              </a:ext>
            </a:extLst>
          </p:cNvPr>
          <p:cNvCxnSpPr>
            <a:cxnSpLocks/>
          </p:cNvCxnSpPr>
          <p:nvPr/>
        </p:nvCxnSpPr>
        <p:spPr>
          <a:xfrm flipV="1">
            <a:off x="5875020" y="5681470"/>
            <a:ext cx="1481581" cy="521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0A4751-2419-FB76-C91A-DA62AD6A4E05}"/>
              </a:ext>
            </a:extLst>
          </p:cNvPr>
          <p:cNvCxnSpPr>
            <a:cxnSpLocks/>
          </p:cNvCxnSpPr>
          <p:nvPr/>
        </p:nvCxnSpPr>
        <p:spPr>
          <a:xfrm flipV="1">
            <a:off x="6987540" y="5681470"/>
            <a:ext cx="2833622" cy="513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456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413A-1913-6050-F46B-E8FB7954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core concepts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0E696-B375-7229-0CE1-3DC0AB44B5E0}"/>
              </a:ext>
            </a:extLst>
          </p:cNvPr>
          <p:cNvSpPr txBox="1"/>
          <p:nvPr/>
        </p:nvSpPr>
        <p:spPr>
          <a:xfrm>
            <a:off x="8845550" y="550852"/>
            <a:ext cx="25082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Exploration vs Exploitation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Rewards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Value Function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D12AB09-4B3C-FEFC-661A-46D47809A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8209"/>
            <a:ext cx="8049748" cy="238158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A8B32A-A11A-28B5-5EE6-E65A71684348}"/>
              </a:ext>
            </a:extLst>
          </p:cNvPr>
          <p:cNvSpPr txBox="1"/>
          <p:nvPr/>
        </p:nvSpPr>
        <p:spPr>
          <a:xfrm>
            <a:off x="8845550" y="2918460"/>
            <a:ext cx="15392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There’s more here but, I wanted to save space</a:t>
            </a:r>
          </a:p>
        </p:txBody>
      </p:sp>
    </p:spTree>
    <p:extLst>
      <p:ext uri="{BB962C8B-B14F-4D97-AF65-F5344CB8AC3E}">
        <p14:creationId xmlns:p14="http://schemas.microsoft.com/office/powerpoint/2010/main" val="3889826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3C68-6684-4E7F-87BE-033BE6BC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Setup &amp; Q-Table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3809C5-3E03-06D2-22E3-B519E8627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610743" cy="45250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4E6635-EE63-9E98-6AEB-4E313D6BA33B}"/>
              </a:ext>
            </a:extLst>
          </p:cNvPr>
          <p:cNvSpPr txBox="1"/>
          <p:nvPr/>
        </p:nvSpPr>
        <p:spPr>
          <a:xfrm>
            <a:off x="4585447" y="197671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Goal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82F3A1-71F7-E46B-1109-BE3B0238E869}"/>
              </a:ext>
            </a:extLst>
          </p:cNvPr>
          <p:cNvSpPr txBox="1"/>
          <p:nvPr/>
        </p:nvSpPr>
        <p:spPr>
          <a:xfrm>
            <a:off x="1039906" y="5517778"/>
            <a:ext cx="66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1701BE-E4D2-0259-7D53-1F32FB5D6A2D}"/>
              </a:ext>
            </a:extLst>
          </p:cNvPr>
          <p:cNvSpPr txBox="1"/>
          <p:nvPr/>
        </p:nvSpPr>
        <p:spPr>
          <a:xfrm>
            <a:off x="7040230" y="1376554"/>
            <a:ext cx="2722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Actions: { ←, ↑, →, ↓}</a:t>
            </a:r>
          </a:p>
          <a:p>
            <a:r>
              <a:rPr lang="en-US"/>
              <a:t>Path: Obvious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5E3053-C76C-EA29-8A97-F4E278903294}"/>
              </a:ext>
            </a:extLst>
          </p:cNvPr>
          <p:cNvCxnSpPr/>
          <p:nvPr/>
        </p:nvCxnSpPr>
        <p:spPr>
          <a:xfrm>
            <a:off x="969449" y="6153150"/>
            <a:ext cx="4782671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F89B20-9F87-6D87-DE04-874D6E42CBED}"/>
              </a:ext>
            </a:extLst>
          </p:cNvPr>
          <p:cNvCxnSpPr>
            <a:cxnSpLocks/>
          </p:cNvCxnSpPr>
          <p:nvPr/>
        </p:nvCxnSpPr>
        <p:spPr>
          <a:xfrm flipV="1">
            <a:off x="928898" y="1397000"/>
            <a:ext cx="0" cy="475615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24312B1F-9EA4-5736-B920-1BF4108BA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641" y="3122889"/>
            <a:ext cx="6497933" cy="196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09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D8A0-2E2E-4638-9D5A-FC0F6445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589"/>
            <a:ext cx="10515600" cy="1325563"/>
          </a:xfrm>
        </p:spPr>
        <p:txBody>
          <a:bodyPr/>
          <a:lstStyle/>
          <a:p>
            <a:r>
              <a:rPr lang="en-US"/>
              <a:t>Extended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E91706-C26D-F29B-1B84-954744C42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488" y="1286710"/>
            <a:ext cx="5477615" cy="548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005A40-4F8A-C347-4148-B99D7CB7F52F}"/>
              </a:ext>
            </a:extLst>
          </p:cNvPr>
          <p:cNvSpPr txBox="1"/>
          <p:nvPr/>
        </p:nvSpPr>
        <p:spPr>
          <a:xfrm>
            <a:off x="9227103" y="648866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6BB1B2-6CE0-C1C2-45EF-1ACD566A2A05}"/>
              </a:ext>
            </a:extLst>
          </p:cNvPr>
          <p:cNvSpPr txBox="1"/>
          <p:nvPr/>
        </p:nvSpPr>
        <p:spPr>
          <a:xfrm>
            <a:off x="3148692" y="1201820"/>
            <a:ext cx="66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39343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2F623-3747-7DD1-E2FB-7AC43C57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0217-EACA-CD75-D71A-866BC7E08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/>
          <a:lstStyle/>
          <a:p>
            <a:r>
              <a:rPr lang="en-US"/>
              <a:t>Type of ML algorithm</a:t>
            </a:r>
          </a:p>
          <a:p>
            <a:r>
              <a:rPr lang="en-US"/>
              <a:t>Agent performs Action, receives Feedback regarding Action</a:t>
            </a:r>
          </a:p>
          <a:p>
            <a:r>
              <a:rPr lang="en-US"/>
              <a:t>Feedback is Reward (or Penalty)</a:t>
            </a:r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147D8D-1F4E-DC76-6347-9F814D1A1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851" y="3595173"/>
            <a:ext cx="6814297" cy="249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71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C8F7-97DE-7F3F-CF6A-75AECCF2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in 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C6B97-104B-39C2-2293-99E9F35D7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Large number of interactions to learn good policies</a:t>
            </a:r>
          </a:p>
          <a:p>
            <a:r>
              <a:rPr lang="en-US"/>
              <a:t>Balance exploration vs exploitation</a:t>
            </a:r>
          </a:p>
          <a:p>
            <a:r>
              <a:rPr lang="en-US"/>
              <a:t>Future Rewards (How long should it wait?)</a:t>
            </a:r>
          </a:p>
          <a:p>
            <a:r>
              <a:rPr lang="en-US" b="1"/>
              <a:t>Convergence</a:t>
            </a:r>
          </a:p>
          <a:p>
            <a:r>
              <a:rPr lang="en-US"/>
              <a:t>More Dimensions = Recipe for disaster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5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7861-22B7-C4E5-8583-DC88DDEB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9681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6AB32-98ED-41DA-C610-A722846C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936ED-27E6-52DF-A2D1-2F00FE1E5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Learn from interaction</a:t>
            </a:r>
          </a:p>
          <a:p>
            <a:pPr lvl="1"/>
            <a:r>
              <a:rPr lang="en-US"/>
              <a:t>Doesn’t need labeled dataset</a:t>
            </a:r>
          </a:p>
          <a:p>
            <a:pPr lvl="1"/>
            <a:r>
              <a:rPr lang="en-US"/>
              <a:t>Learns from consequences</a:t>
            </a:r>
          </a:p>
          <a:p>
            <a:r>
              <a:rPr lang="en-US"/>
              <a:t>Decisions under uncertainty</a:t>
            </a:r>
          </a:p>
          <a:p>
            <a:r>
              <a:rPr lang="en-US"/>
              <a:t>Optimization</a:t>
            </a:r>
          </a:p>
          <a:p>
            <a:pPr lvl="1"/>
            <a:r>
              <a:rPr lang="en-US"/>
              <a:t>Can optimize both long term and short terms goals ™</a:t>
            </a:r>
          </a:p>
          <a:p>
            <a:r>
              <a:rPr lang="en-US"/>
              <a:t>Adaptability</a:t>
            </a:r>
          </a:p>
          <a:p>
            <a:pPr lvl="1"/>
            <a:r>
              <a:rPr lang="en-US"/>
              <a:t>Can adapt to almost any problem</a:t>
            </a:r>
          </a:p>
        </p:txBody>
      </p:sp>
    </p:spTree>
    <p:extLst>
      <p:ext uri="{BB962C8B-B14F-4D97-AF65-F5344CB8AC3E}">
        <p14:creationId xmlns:p14="http://schemas.microsoft.com/office/powerpoint/2010/main" val="228648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A2ED-A8D8-927B-B768-BD67D7FF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B4EB4-82C8-FC7B-3C94-1730E0899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93018"/>
            <a:ext cx="10515600" cy="2099857"/>
          </a:xfrm>
        </p:spPr>
        <p:txBody>
          <a:bodyPr/>
          <a:lstStyle/>
          <a:p>
            <a:r>
              <a:rPr lang="en-US"/>
              <a:t>How are the Rewards and States generated?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4B992D-DAA4-E877-D018-3C1AE6656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851" y="1690688"/>
            <a:ext cx="6814297" cy="24959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814CC3F-A065-C569-87F9-2B8B714DDF06}"/>
              </a:ext>
            </a:extLst>
          </p:cNvPr>
          <p:cNvSpPr/>
          <p:nvPr/>
        </p:nvSpPr>
        <p:spPr>
          <a:xfrm>
            <a:off x="3985260" y="3091542"/>
            <a:ext cx="1173480" cy="11734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9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0B40-4DBC-6EE1-74DB-976465F9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Markov Decision Process (MDP)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E9BB8-368D-59A0-2C94-A7549145A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Framework for modeling decision making</a:t>
            </a:r>
          </a:p>
          <a:p>
            <a:r>
              <a:rPr lang="en-US"/>
              <a:t>Results are partly </a:t>
            </a:r>
            <a:r>
              <a:rPr lang="en-US" u="sng"/>
              <a:t>random</a:t>
            </a:r>
            <a:r>
              <a:rPr lang="en-US"/>
              <a:t> </a:t>
            </a:r>
            <a:r>
              <a:rPr lang="en-US" b="1"/>
              <a:t>or </a:t>
            </a:r>
            <a:r>
              <a:rPr lang="en-US"/>
              <a:t>partly under agent control</a:t>
            </a:r>
          </a:p>
          <a:p>
            <a:endParaRPr lang="en-US"/>
          </a:p>
          <a:p>
            <a:r>
              <a:rPr lang="en-US"/>
              <a:t>Key Components</a:t>
            </a:r>
          </a:p>
          <a:p>
            <a:pPr lvl="1"/>
            <a:r>
              <a:rPr lang="en-US"/>
              <a:t>States (S)</a:t>
            </a:r>
          </a:p>
          <a:p>
            <a:pPr lvl="1"/>
            <a:r>
              <a:rPr lang="en-US"/>
              <a:t>Actions (A)</a:t>
            </a:r>
          </a:p>
          <a:p>
            <a:pPr lvl="1"/>
            <a:r>
              <a:rPr lang="en-US"/>
              <a:t>Transition Function (P)</a:t>
            </a:r>
          </a:p>
          <a:p>
            <a:pPr lvl="1"/>
            <a:r>
              <a:rPr lang="en-US"/>
              <a:t>Rewards (R)</a:t>
            </a:r>
          </a:p>
          <a:p>
            <a:pPr lvl="1"/>
            <a:endParaRPr lang="en-US"/>
          </a:p>
          <a:p>
            <a:r>
              <a:rPr lang="en-US"/>
              <a:t>Bellman Equations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417D15-3C75-692C-547A-B398B5741B84}"/>
              </a:ext>
            </a:extLst>
          </p:cNvPr>
          <p:cNvSpPr txBox="1">
            <a:spLocks/>
          </p:cNvSpPr>
          <p:nvPr/>
        </p:nvSpPr>
        <p:spPr>
          <a:xfrm>
            <a:off x="7263384" y="3184970"/>
            <a:ext cx="4174236" cy="2560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Outputs</a:t>
            </a:r>
          </a:p>
          <a:p>
            <a:pPr lvl="1"/>
            <a:r>
              <a:rPr lang="en-US"/>
              <a:t>Policy (π): Agent strategy</a:t>
            </a:r>
          </a:p>
          <a:p>
            <a:pPr marL="914400" lvl="2" indent="0">
              <a:buNone/>
            </a:pPr>
            <a:r>
              <a:rPr lang="en-US"/>
              <a:t>a = π(s)</a:t>
            </a:r>
          </a:p>
          <a:p>
            <a:pPr marL="914400" lvl="2" indent="0">
              <a:buNone/>
            </a:pPr>
            <a:endParaRPr lang="en-US"/>
          </a:p>
          <a:p>
            <a:pPr lvl="1"/>
            <a:r>
              <a:rPr lang="en-US"/>
              <a:t>Objective</a:t>
            </a:r>
          </a:p>
          <a:p>
            <a:pPr marL="914400" lvl="2" indent="0">
              <a:buNone/>
            </a:pPr>
            <a:r>
              <a:rPr lang="en-US"/>
              <a:t>Maximize rewards</a:t>
            </a:r>
          </a:p>
        </p:txBody>
      </p:sp>
    </p:spTree>
    <p:extLst>
      <p:ext uri="{BB962C8B-B14F-4D97-AF65-F5344CB8AC3E}">
        <p14:creationId xmlns:p14="http://schemas.microsoft.com/office/powerpoint/2010/main" val="427727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BE89-AEA3-4460-502D-31D90273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 Equation Prelude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14E398-0850-66C9-3711-AE4649135189}"/>
              </a:ext>
            </a:extLst>
          </p:cNvPr>
          <p:cNvSpPr/>
          <p:nvPr/>
        </p:nvSpPr>
        <p:spPr>
          <a:xfrm>
            <a:off x="1890332" y="5559299"/>
            <a:ext cx="1187576" cy="1187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9CED56-B7B6-A4EE-AA85-A5BFE6EBB2CD}"/>
              </a:ext>
            </a:extLst>
          </p:cNvPr>
          <p:cNvSpPr/>
          <p:nvPr/>
        </p:nvSpPr>
        <p:spPr>
          <a:xfrm>
            <a:off x="1891335" y="4370169"/>
            <a:ext cx="1187576" cy="1187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D24FD8-1CEB-3C0D-A21F-CFD7F880B856}"/>
              </a:ext>
            </a:extLst>
          </p:cNvPr>
          <p:cNvSpPr/>
          <p:nvPr/>
        </p:nvSpPr>
        <p:spPr>
          <a:xfrm>
            <a:off x="3076530" y="4369627"/>
            <a:ext cx="1187576" cy="1187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3C05D6-B510-73B5-DCFA-F51D221BC64C}"/>
              </a:ext>
            </a:extLst>
          </p:cNvPr>
          <p:cNvSpPr/>
          <p:nvPr/>
        </p:nvSpPr>
        <p:spPr>
          <a:xfrm>
            <a:off x="1890542" y="3179670"/>
            <a:ext cx="1187576" cy="1187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EB9955-3720-FF15-F65D-28F72770A00E}"/>
              </a:ext>
            </a:extLst>
          </p:cNvPr>
          <p:cNvSpPr/>
          <p:nvPr/>
        </p:nvSpPr>
        <p:spPr>
          <a:xfrm>
            <a:off x="703759" y="4369627"/>
            <a:ext cx="1187576" cy="1187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00B27-7131-1111-5FFA-340990A95D0D}"/>
              </a:ext>
            </a:extLst>
          </p:cNvPr>
          <p:cNvSpPr txBox="1"/>
          <p:nvPr/>
        </p:nvSpPr>
        <p:spPr>
          <a:xfrm>
            <a:off x="7022194" y="2362200"/>
            <a:ext cx="41833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 : Current state</a:t>
            </a:r>
          </a:p>
          <a:p>
            <a:r>
              <a:rPr lang="en-US"/>
              <a:t>s’ : Next state</a:t>
            </a:r>
          </a:p>
          <a:p>
            <a:r>
              <a:rPr lang="en-US"/>
              <a:t>a  : Action</a:t>
            </a:r>
          </a:p>
          <a:p>
            <a:r>
              <a:rPr lang="en-US"/>
              <a:t>V(s) : Value of Current state</a:t>
            </a:r>
          </a:p>
          <a:p>
            <a:r>
              <a:rPr lang="en-US"/>
              <a:t>V(s’) : Value of Next state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251746-20AC-BD4A-977C-D64A2A406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351338"/>
          </a:xfrm>
        </p:spPr>
        <p:txBody>
          <a:bodyPr/>
          <a:lstStyle/>
          <a:p>
            <a:r>
              <a:rPr lang="en-US"/>
              <a:t>Value of Current State</a:t>
            </a:r>
          </a:p>
        </p:txBody>
      </p:sp>
    </p:spTree>
    <p:extLst>
      <p:ext uri="{BB962C8B-B14F-4D97-AF65-F5344CB8AC3E}">
        <p14:creationId xmlns:p14="http://schemas.microsoft.com/office/powerpoint/2010/main" val="105078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BE89-AEA3-4460-502D-31D90273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 Equation Prelude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14E398-0850-66C9-3711-AE4649135189}"/>
              </a:ext>
            </a:extLst>
          </p:cNvPr>
          <p:cNvSpPr/>
          <p:nvPr/>
        </p:nvSpPr>
        <p:spPr>
          <a:xfrm>
            <a:off x="1890332" y="5559299"/>
            <a:ext cx="1187576" cy="1187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9CED56-B7B6-A4EE-AA85-A5BFE6EBB2CD}"/>
              </a:ext>
            </a:extLst>
          </p:cNvPr>
          <p:cNvSpPr/>
          <p:nvPr/>
        </p:nvSpPr>
        <p:spPr>
          <a:xfrm>
            <a:off x="1891335" y="4370169"/>
            <a:ext cx="1187576" cy="1187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D24FD8-1CEB-3C0D-A21F-CFD7F880B856}"/>
              </a:ext>
            </a:extLst>
          </p:cNvPr>
          <p:cNvSpPr/>
          <p:nvPr/>
        </p:nvSpPr>
        <p:spPr>
          <a:xfrm>
            <a:off x="3076530" y="4369627"/>
            <a:ext cx="1187576" cy="1187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3C05D6-B510-73B5-DCFA-F51D221BC64C}"/>
              </a:ext>
            </a:extLst>
          </p:cNvPr>
          <p:cNvSpPr/>
          <p:nvPr/>
        </p:nvSpPr>
        <p:spPr>
          <a:xfrm>
            <a:off x="1890542" y="3179670"/>
            <a:ext cx="1187576" cy="1187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EB9955-3720-FF15-F65D-28F72770A00E}"/>
              </a:ext>
            </a:extLst>
          </p:cNvPr>
          <p:cNvSpPr/>
          <p:nvPr/>
        </p:nvSpPr>
        <p:spPr>
          <a:xfrm>
            <a:off x="703759" y="4369627"/>
            <a:ext cx="1187576" cy="1187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0A0EB8-593A-DE07-B04C-2A579374CA1A}"/>
                  </a:ext>
                </a:extLst>
              </p:cNvPr>
              <p:cNvSpPr txBox="1"/>
              <p:nvPr/>
            </p:nvSpPr>
            <p:spPr>
              <a:xfrm>
                <a:off x="6582018" y="4390597"/>
                <a:ext cx="3007939" cy="5945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0A0EB8-593A-DE07-B04C-2A579374C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018" y="4390597"/>
                <a:ext cx="3007939" cy="5945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8CFA76E-622E-F6D0-197E-0F2153365B4D}"/>
              </a:ext>
            </a:extLst>
          </p:cNvPr>
          <p:cNvSpPr txBox="1"/>
          <p:nvPr/>
        </p:nvSpPr>
        <p:spPr>
          <a:xfrm>
            <a:off x="7022194" y="2362200"/>
            <a:ext cx="41833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 : Current state</a:t>
            </a:r>
          </a:p>
          <a:p>
            <a:r>
              <a:rPr lang="en-US"/>
              <a:t>s’ : Next state</a:t>
            </a:r>
          </a:p>
          <a:p>
            <a:r>
              <a:rPr lang="en-US"/>
              <a:t>a  : Action</a:t>
            </a:r>
          </a:p>
          <a:p>
            <a:r>
              <a:rPr lang="en-US"/>
              <a:t>V(s) : Value of Current state</a:t>
            </a:r>
          </a:p>
          <a:p>
            <a:r>
              <a:rPr lang="en-US"/>
              <a:t>V(s’) : Value of Next state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544978-F11E-EDDE-F8A4-496F76B40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351338"/>
          </a:xfrm>
        </p:spPr>
        <p:txBody>
          <a:bodyPr/>
          <a:lstStyle/>
          <a:p>
            <a:r>
              <a:rPr lang="en-US"/>
              <a:t>Finding value of Current State</a:t>
            </a:r>
          </a:p>
        </p:txBody>
      </p:sp>
    </p:spTree>
    <p:extLst>
      <p:ext uri="{BB962C8B-B14F-4D97-AF65-F5344CB8AC3E}">
        <p14:creationId xmlns:p14="http://schemas.microsoft.com/office/powerpoint/2010/main" val="187944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BE89-AEA3-4460-502D-31D90273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 Equation Prelude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14E398-0850-66C9-3711-AE4649135189}"/>
              </a:ext>
            </a:extLst>
          </p:cNvPr>
          <p:cNvSpPr/>
          <p:nvPr/>
        </p:nvSpPr>
        <p:spPr>
          <a:xfrm>
            <a:off x="1890332" y="5559299"/>
            <a:ext cx="1187576" cy="1187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9CED56-B7B6-A4EE-AA85-A5BFE6EBB2CD}"/>
              </a:ext>
            </a:extLst>
          </p:cNvPr>
          <p:cNvSpPr/>
          <p:nvPr/>
        </p:nvSpPr>
        <p:spPr>
          <a:xfrm>
            <a:off x="1891335" y="4370169"/>
            <a:ext cx="1187576" cy="1187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D24FD8-1CEB-3C0D-A21F-CFD7F880B856}"/>
              </a:ext>
            </a:extLst>
          </p:cNvPr>
          <p:cNvSpPr/>
          <p:nvPr/>
        </p:nvSpPr>
        <p:spPr>
          <a:xfrm>
            <a:off x="3076530" y="4369627"/>
            <a:ext cx="1187576" cy="1187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3C05D6-B510-73B5-DCFA-F51D221BC64C}"/>
              </a:ext>
            </a:extLst>
          </p:cNvPr>
          <p:cNvSpPr/>
          <p:nvPr/>
        </p:nvSpPr>
        <p:spPr>
          <a:xfrm>
            <a:off x="1890542" y="3179670"/>
            <a:ext cx="1187576" cy="1187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EB9955-3720-FF15-F65D-28F72770A00E}"/>
              </a:ext>
            </a:extLst>
          </p:cNvPr>
          <p:cNvSpPr/>
          <p:nvPr/>
        </p:nvSpPr>
        <p:spPr>
          <a:xfrm>
            <a:off x="703759" y="4369627"/>
            <a:ext cx="1187576" cy="1187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9A03D-76A6-FE33-D705-1BB4BA500449}"/>
              </a:ext>
            </a:extLst>
          </p:cNvPr>
          <p:cNvSpPr txBox="1"/>
          <p:nvPr/>
        </p:nvSpPr>
        <p:spPr>
          <a:xfrm>
            <a:off x="7022194" y="2362200"/>
            <a:ext cx="41833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 : Current state</a:t>
            </a:r>
          </a:p>
          <a:p>
            <a:r>
              <a:rPr lang="en-US"/>
              <a:t>s’ : Next state</a:t>
            </a:r>
          </a:p>
          <a:p>
            <a:r>
              <a:rPr lang="en-US"/>
              <a:t>a  : Action</a:t>
            </a:r>
          </a:p>
          <a:p>
            <a:r>
              <a:rPr lang="en-US"/>
              <a:t>V(s) : Value of Current state</a:t>
            </a:r>
          </a:p>
          <a:p>
            <a:r>
              <a:rPr lang="en-US"/>
              <a:t>V(s’) : Value of Next state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3DE640-79C5-88AC-4C0B-3F44CC07C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351338"/>
          </a:xfrm>
        </p:spPr>
        <p:txBody>
          <a:bodyPr/>
          <a:lstStyle/>
          <a:p>
            <a:r>
              <a:rPr lang="en-US"/>
              <a:t>Reward (R)</a:t>
            </a:r>
          </a:p>
          <a:p>
            <a:pPr lvl="1"/>
            <a:r>
              <a:rPr lang="en-US"/>
              <a:t>Cost associated with ‘movement’</a:t>
            </a:r>
          </a:p>
        </p:txBody>
      </p:sp>
    </p:spTree>
    <p:extLst>
      <p:ext uri="{BB962C8B-B14F-4D97-AF65-F5344CB8AC3E}">
        <p14:creationId xmlns:p14="http://schemas.microsoft.com/office/powerpoint/2010/main" val="145396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39E4993ED34647A73AF24EBDA0DA1E" ma:contentTypeVersion="4" ma:contentTypeDescription="Create a new document." ma:contentTypeScope="" ma:versionID="5551697091d562c2a20e98e1d9c01143">
  <xsd:schema xmlns:xsd="http://www.w3.org/2001/XMLSchema" xmlns:xs="http://www.w3.org/2001/XMLSchema" xmlns:p="http://schemas.microsoft.com/office/2006/metadata/properties" xmlns:ns2="2c4ca35c-3e76-4920-b2e1-f23cb054a910" targetNamespace="http://schemas.microsoft.com/office/2006/metadata/properties" ma:root="true" ma:fieldsID="a6346026d3ab430701dd94b28b515029" ns2:_="">
    <xsd:import namespace="2c4ca35c-3e76-4920-b2e1-f23cb054a9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ca35c-3e76-4920-b2e1-f23cb054a9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07E674-89FB-4E76-81E5-2D9465E329AE}">
  <ds:schemaRefs>
    <ds:schemaRef ds:uri="2c4ca35c-3e76-4920-b2e1-f23cb054a9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007D379-EAA7-4DFF-B5C3-0C74EE4DCB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Introduction to Reinforcement Learning</vt:lpstr>
      <vt:lpstr>Overview</vt:lpstr>
      <vt:lpstr>What is Reinforcement Learning</vt:lpstr>
      <vt:lpstr>Why Reinforcement Learning</vt:lpstr>
      <vt:lpstr>Discussion</vt:lpstr>
      <vt:lpstr>Markov Decision Process (MDP)</vt:lpstr>
      <vt:lpstr>Bellman Equation Prelude 1</vt:lpstr>
      <vt:lpstr>Bellman Equation Prelude 1</vt:lpstr>
      <vt:lpstr>Bellman Equation Prelude 2</vt:lpstr>
      <vt:lpstr>Bellman Equation Prelude 2</vt:lpstr>
      <vt:lpstr>Bellman Equation Prelude 3</vt:lpstr>
      <vt:lpstr>Bellman Equation</vt:lpstr>
      <vt:lpstr>Core concepts in RL</vt:lpstr>
      <vt:lpstr>Types of RL algorithms</vt:lpstr>
      <vt:lpstr>Q-Learning: “Quality” Learning</vt:lpstr>
      <vt:lpstr>Q-Learning: “Quality” Learning</vt:lpstr>
      <vt:lpstr>Exploration? Exploitation?</vt:lpstr>
      <vt:lpstr>ε-greedy Strategy</vt:lpstr>
      <vt:lpstr>Q-learning off-policy</vt:lpstr>
      <vt:lpstr>Practical Example 1</vt:lpstr>
      <vt:lpstr>Apply core concepts</vt:lpstr>
      <vt:lpstr>Apply core concepts</vt:lpstr>
      <vt:lpstr>Final Q-table</vt:lpstr>
      <vt:lpstr>Extended Example 1</vt:lpstr>
      <vt:lpstr>Practical Example 2</vt:lpstr>
      <vt:lpstr>Apply core concepts</vt:lpstr>
      <vt:lpstr>Apply core concepts</vt:lpstr>
      <vt:lpstr>Setup &amp; Q-Table</vt:lpstr>
      <vt:lpstr>Extended Example</vt:lpstr>
      <vt:lpstr>Challenges in RL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Reinforcement Learning</dc:title>
  <dc:creator>Subrahmanya Chandra</dc:creator>
  <cp:revision>1</cp:revision>
  <dcterms:created xsi:type="dcterms:W3CDTF">2024-06-08T11:06:40Z</dcterms:created>
  <dcterms:modified xsi:type="dcterms:W3CDTF">2024-07-24T16:36:32Z</dcterms:modified>
</cp:coreProperties>
</file>