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Averag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925c29da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925c29da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925c29da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925c29da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925c29da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925c29da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925c29da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925c29da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925c29da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925c29da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925c29da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925c29da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925c29da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925c29da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925c29da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925c29da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925c29da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925c29da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925c29da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925c29da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925c29d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925c29d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925c29da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925c29da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925c29da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925c29da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f58c7cde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f58c7cde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e4d6bcd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e4d6bcd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925c29da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925c29da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f58c7cde8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f58c7cde8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f58c7cde8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f58c7cde8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925c29da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925c29da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925c29da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925c29da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925c29da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925c29da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925c29d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925c29d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925c29da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925c29da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925c29da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925c29da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925c29da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925c29da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925c29da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925c29da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925c29da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925c29da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de fin d’études : Analyse de Permis de Construire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BARBOSA Mathias, LASGLEIZES David, THIRÉ Mael, ING3 IA Groupe 1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375" y="3597350"/>
            <a:ext cx="2807049" cy="14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Traitement et exploration des données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675275" y="1340050"/>
            <a:ext cx="3586800" cy="3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Concaténation des trente fichiers sources dans une seule base de données SQL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Uniformisation de la colonne département au format ***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375" y="2132675"/>
            <a:ext cx="5001650" cy="26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Traitement et exploration des données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37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Visualisation du nombre de permis de construire ayant mené à la construction de bâtiments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5" y="1017725"/>
            <a:ext cx="4484120" cy="28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50" y="2473625"/>
            <a:ext cx="3846100" cy="266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Étude de trois variables clés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Étude de trois variables clés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Étude approfondie des indicateurs suivants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Hauteur des bâtiments (nombre d’étages)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Coefficient de prise au sol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Superficie terrain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90125"/>
            <a:ext cx="3505801" cy="23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528" y="2690125"/>
            <a:ext cx="3605697" cy="23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1925" y="134627"/>
            <a:ext cx="3605700" cy="243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Étude de trois variables clés : validité du nombre d’étages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351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Sur un ensemble de permis de construire portant sur les logements collectifs, l’écrasante majorité de ces permis sont de plain-pied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Incohérence de la variable nombre d’étages et donc du coefficient de prise au sol</a:t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50" y="1181438"/>
            <a:ext cx="5005909" cy="335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Étude de trois variables clés : vérification du nombre d’étages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442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distribution du nombre d’étages des logements collectifs de </a:t>
            </a:r>
            <a:r>
              <a:rPr lang="fr"/>
              <a:t>Gennevilliers</a:t>
            </a:r>
            <a:r>
              <a:rPr lang="fr"/>
              <a:t> a 80% de sa distribution à zéro étage, on affiche cinq d’entre-eux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Ci-dessous, le 105 avenue des grésillons à Gennevilliers :</a:t>
            </a:r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900" y="1170125"/>
            <a:ext cx="4103700" cy="304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25" y="3296263"/>
            <a:ext cx="47053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de détection de bunching de données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de détection de bunching de données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34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Première algorithme naïf :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00" y="1976150"/>
            <a:ext cx="7606201" cy="29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675" y="1017725"/>
            <a:ext cx="3803624" cy="24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de détection de bunching de données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Second algorithme basé sur la méthode du gradient :</a:t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79075"/>
            <a:ext cx="608233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de détection de bunching de données</a:t>
            </a:r>
            <a:endParaRPr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185451" cy="364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800" y="1238610"/>
            <a:ext cx="4128250" cy="32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017713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Introduction et 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Support d’étude sur l’analyse des contrôles de zonage aux États-Unis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Traitement et exploration des données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Étude de trois variables clés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Algorithme de détection bunching de données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Entraînement de modèles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Comparaison des modèles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Références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Entraînement de modèles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Entraînement de modèles : Forêt Aléatoire</a:t>
            </a:r>
            <a:endParaRPr/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00" y="1122059"/>
            <a:ext cx="6213474" cy="347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872" y="3067850"/>
            <a:ext cx="3638375" cy="14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Entraînement de modèles : Forêt Aléatoire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75" y="1212200"/>
            <a:ext cx="8610233" cy="335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Entraînement de modèles : CNN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975"/>
            <a:ext cx="5624224" cy="36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149" y="1893063"/>
            <a:ext cx="21050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5025" y="3390550"/>
            <a:ext cx="3057275" cy="3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des modèles</a:t>
            </a:r>
            <a:endParaRPr/>
          </a:p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des modèles</a:t>
            </a:r>
            <a:endParaRPr/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988" y="1017725"/>
            <a:ext cx="72800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Utilisation d’algorithmes avancés pour la détection de bunching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Développement d’un programme novateur pour l’analyse des réglementations locales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Contributions significatives à la recherche en urbanisme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Analyse des dynamiques européennes, américaines et française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Perspective pour une planification urbaine plus efficace et éclairée</a:t>
            </a:r>
            <a:endParaRPr/>
          </a:p>
        </p:txBody>
      </p:sp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Références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[1] L.421 n°1-9, 9 décembre 2005, Code de l’urbanisme https://www.legifrance.gouv.fr/codes/id/LEGISCTA000006158675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[2] Bunching estimation with bunchr, Itai Trilnick, 2016-12-02 https://cran.r-project.org/web/packages/bunchr/vignettes/bunching_with_bunchr.html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[3] An analysis of building construction based on building permits statistics, 2010, Eurostat https://op.europa.eu/en/publication-detail/-/publication/980b5f94-4ef9-48fa-8294-1e76f577d393/language-en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[4] The Emergence of Exclusionary Zoning Across American Cities, 2023, Tianfang Cui https://www.tom-cui.com/assets/pdfs/LotsEZ_Latest.pdf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[5] Évaluation d’impact de la bascule du Crédit d’impôt pour la compétitivité et l’emploi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https://shs.hal.science/halshs-03828744/document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et motivation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et motivation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90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Établir un historique des réglementations locales permettant </a:t>
            </a:r>
            <a:r>
              <a:rPr lang="fr"/>
              <a:t>l'octroi</a:t>
            </a:r>
            <a:r>
              <a:rPr lang="fr"/>
              <a:t> ou non d’un permis de construire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Expliquer l’augmentation des prix de terrains constructibles des dernières années, par les strictes réglementations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050" y="1153325"/>
            <a:ext cx="3820275" cy="283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Support d’étude sur l’analyse des contrôles de zonage aux États-Unis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Support d’étude sur l’analyse des contrôles de zonage aux États-Unis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80800" y="1319025"/>
            <a:ext cx="4291500" cy="3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Exploration de l'essor du zonage discriminatoire aux États-Unis, soulignant les nouvelles approches algorithmiques pour cartographier l'évolution des contrôles de zonage restrictifs.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Ils définissent les lots afin d’avoir une  proportionnalité entre la taille des zones et l'intervalle dans lequel ils sont intégrés.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375" y="966948"/>
            <a:ext cx="3964925" cy="23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375" y="3361775"/>
            <a:ext cx="3964926" cy="148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Support d’étude sur l’analyse des contrôles de zonage aux États-Unis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383900"/>
            <a:ext cx="412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Boucle externe 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Utilise le gradient pour déterminer le seuil de l’importance des variables proposées 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Envoie les contraintes à étudier dans la boucle interne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fr" sz="1800"/>
              <a:t>Se base sur les variables suivantes pour déterminer l’impact des contraintes : </a:t>
            </a:r>
            <a:endParaRPr sz="1800"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549" y="1653150"/>
            <a:ext cx="3088000" cy="529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9"/>
          <p:cNvGrpSpPr/>
          <p:nvPr/>
        </p:nvGrpSpPr>
        <p:grpSpPr>
          <a:xfrm>
            <a:off x="4755450" y="2419488"/>
            <a:ext cx="3926200" cy="2380800"/>
            <a:chOff x="4646375" y="2194900"/>
            <a:chExt cx="3926200" cy="2380800"/>
          </a:xfrm>
        </p:grpSpPr>
        <p:sp>
          <p:nvSpPr>
            <p:cNvPr id="108" name="Google Shape;108;p19"/>
            <p:cNvSpPr txBox="1"/>
            <p:nvPr/>
          </p:nvSpPr>
          <p:spPr>
            <a:xfrm>
              <a:off x="4696875" y="2194900"/>
              <a:ext cx="3875700" cy="23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CACACA"/>
                  </a:solidFill>
                  <a:latin typeface="Average"/>
                  <a:ea typeface="Average"/>
                  <a:cs typeface="Average"/>
                  <a:sym typeface="Average"/>
                </a:rPr>
                <a:t>α		Seuil de detection de bunch par le gradient</a:t>
              </a:r>
              <a:endParaRPr sz="1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CACACA"/>
                  </a:solidFill>
                  <a:latin typeface="Average"/>
                  <a:ea typeface="Average"/>
                  <a:cs typeface="Average"/>
                  <a:sym typeface="Average"/>
                </a:rPr>
                <a:t>μ^miss		Pas du parcours de l’histogramme</a:t>
              </a:r>
              <a:endParaRPr sz="1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CACACA"/>
                  </a:solidFill>
                  <a:latin typeface="Average"/>
                  <a:ea typeface="Average"/>
                  <a:cs typeface="Average"/>
                  <a:sym typeface="Average"/>
                </a:rPr>
                <a:t>M^L 		Seuil minimal de densité pour prendre en </a:t>
              </a:r>
              <a:endParaRPr sz="1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4572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CACACA"/>
                  </a:solidFill>
                  <a:latin typeface="Average"/>
                  <a:ea typeface="Average"/>
                  <a:cs typeface="Average"/>
                  <a:sym typeface="Average"/>
                </a:rPr>
                <a:t>compte le résultat</a:t>
              </a:r>
              <a:endParaRPr sz="1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CACACA"/>
                  </a:solidFill>
                  <a:latin typeface="Average"/>
                  <a:ea typeface="Average"/>
                  <a:cs typeface="Average"/>
                  <a:sym typeface="Average"/>
                </a:rPr>
                <a:t>F 		Taille minimale de lot</a:t>
              </a:r>
              <a:endParaRPr sz="1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rgbClr val="CACACA"/>
                  </a:solidFill>
                  <a:latin typeface="Average"/>
                  <a:ea typeface="Average"/>
                  <a:cs typeface="Average"/>
                  <a:sym typeface="Average"/>
                </a:rPr>
                <a:t>M^GROWTH 	Determine la si le bunch est significatif</a:t>
              </a:r>
              <a:endParaRPr sz="1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4646375" y="2194900"/>
              <a:ext cx="3858300" cy="2380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Support d’étude sur l’analyse des contrôles de zonage aux États-Unis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32575" y="1310250"/>
            <a:ext cx="454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Boucle interne 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Calcule le gradient de façon suivante 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fr" sz="1800"/>
              <a:t>Calcule d’autres variables utiles pour l’estimation de l’impact de la situation proposée, entre autre M^GROWTH</a:t>
            </a:r>
            <a:endParaRPr sz="1800"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450" y="2109653"/>
            <a:ext cx="3829450" cy="34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54342" l="0" r="0" t="0"/>
          <a:stretch/>
        </p:blipFill>
        <p:spPr>
          <a:xfrm>
            <a:off x="4572002" y="3005500"/>
            <a:ext cx="4549800" cy="141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Traitement et exploration des données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