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78901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2746800"/>
            <a:ext cx="78901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63160" y="110484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274680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763160" y="274680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25405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87960" y="1104840"/>
            <a:ext cx="25405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55920" y="1104840"/>
            <a:ext cx="25405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2746800"/>
            <a:ext cx="25405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387960" y="2746800"/>
            <a:ext cx="25405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55920" y="2746800"/>
            <a:ext cx="25405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720000" y="1104840"/>
            <a:ext cx="7890120" cy="314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7890120" cy="314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3850200" cy="314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63160" y="1104840"/>
            <a:ext cx="3850200" cy="314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720000" y="540000"/>
            <a:ext cx="770364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63160" y="1104840"/>
            <a:ext cx="3850200" cy="314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20000" y="274680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1104840"/>
            <a:ext cx="7890120" cy="314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3850200" cy="314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63160" y="110484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763160" y="274680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63160" y="110484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20000" y="2746800"/>
            <a:ext cx="78901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78901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20000" y="2746800"/>
            <a:ext cx="78901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763160" y="110484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20000" y="274680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763160" y="274680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25405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387960" y="1104840"/>
            <a:ext cx="25405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55920" y="1104840"/>
            <a:ext cx="25405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720000" y="2746800"/>
            <a:ext cx="25405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387960" y="2746800"/>
            <a:ext cx="25405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55920" y="2746800"/>
            <a:ext cx="25405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7890120" cy="314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3850200" cy="314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763160" y="1104840"/>
            <a:ext cx="3850200" cy="314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540000"/>
            <a:ext cx="770364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63160" y="1104840"/>
            <a:ext cx="3850200" cy="314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274680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3850200" cy="314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63160" y="110484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63160" y="274680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63160" y="1104840"/>
            <a:ext cx="385020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2746800"/>
            <a:ext cx="7890120" cy="149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903240"/>
            <a:ext cx="4079520" cy="26316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Cliquez pour éditer le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format du texte-titre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725DB72-CBC3-4AC1-A8B9-3742E0618D41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Cliquez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pour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éditer le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du texte-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titre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7890120" cy="31431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Septième niveau de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" name="Group 3"/>
          <p:cNvGrpSpPr/>
          <p:nvPr/>
        </p:nvGrpSpPr>
        <p:grpSpPr>
          <a:xfrm>
            <a:off x="0" y="4569120"/>
            <a:ext cx="1022040" cy="572400"/>
            <a:chOff x="0" y="4569120"/>
            <a:chExt cx="1022040" cy="572400"/>
          </a:xfrm>
        </p:grpSpPr>
        <p:sp>
          <p:nvSpPr>
            <p:cNvPr id="42" name="CustomShape 4"/>
            <p:cNvSpPr/>
            <p:nvPr/>
          </p:nvSpPr>
          <p:spPr>
            <a:xfrm>
              <a:off x="0" y="4745160"/>
              <a:ext cx="678600" cy="3963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5"/>
            <p:cNvSpPr/>
            <p:nvPr/>
          </p:nvSpPr>
          <p:spPr>
            <a:xfrm>
              <a:off x="132120" y="4569120"/>
              <a:ext cx="594720" cy="5724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6"/>
            <p:cNvSpPr/>
            <p:nvPr/>
          </p:nvSpPr>
          <p:spPr>
            <a:xfrm>
              <a:off x="264240" y="4612680"/>
              <a:ext cx="528480" cy="52884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7"/>
            <p:cNvSpPr/>
            <p:nvPr/>
          </p:nvSpPr>
          <p:spPr>
            <a:xfrm>
              <a:off x="396720" y="4745160"/>
              <a:ext cx="594720" cy="3963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8"/>
            <p:cNvSpPr/>
            <p:nvPr/>
          </p:nvSpPr>
          <p:spPr>
            <a:xfrm>
              <a:off x="528840" y="4877280"/>
              <a:ext cx="493200" cy="26424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" name="Group 9"/>
          <p:cNvGrpSpPr/>
          <p:nvPr/>
        </p:nvGrpSpPr>
        <p:grpSpPr>
          <a:xfrm>
            <a:off x="8121960" y="360"/>
            <a:ext cx="1022040" cy="572400"/>
            <a:chOff x="8121960" y="360"/>
            <a:chExt cx="1022040" cy="572400"/>
          </a:xfrm>
        </p:grpSpPr>
        <p:sp>
          <p:nvSpPr>
            <p:cNvPr id="48" name="CustomShape 10"/>
            <p:cNvSpPr/>
            <p:nvPr/>
          </p:nvSpPr>
          <p:spPr>
            <a:xfrm rot="10800000">
              <a:off x="8465400" y="0"/>
              <a:ext cx="678600" cy="3963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11"/>
            <p:cNvSpPr/>
            <p:nvPr/>
          </p:nvSpPr>
          <p:spPr>
            <a:xfrm rot="10800000">
              <a:off x="8417160" y="0"/>
              <a:ext cx="594720" cy="5724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12"/>
            <p:cNvSpPr/>
            <p:nvPr/>
          </p:nvSpPr>
          <p:spPr>
            <a:xfrm rot="10800000">
              <a:off x="8351280" y="0"/>
              <a:ext cx="528480" cy="52884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13"/>
            <p:cNvSpPr/>
            <p:nvPr/>
          </p:nvSpPr>
          <p:spPr>
            <a:xfrm rot="10800000">
              <a:off x="8152560" y="0"/>
              <a:ext cx="594720" cy="3963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14"/>
            <p:cNvSpPr/>
            <p:nvPr/>
          </p:nvSpPr>
          <p:spPr>
            <a:xfrm rot="10800000">
              <a:off x="8121960" y="0"/>
              <a:ext cx="493200" cy="26424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1B4A4D5-2167-438E-8F24-C3BE3087F978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986400"/>
            <a:ext cx="9143640" cy="2631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5100" spc="-1" strike="noStrike">
                <a:solidFill>
                  <a:srgbClr val="cef3f5"/>
                </a:solidFill>
                <a:latin typeface="Oswald"/>
                <a:ea typeface="Oswald"/>
              </a:rPr>
              <a:t>Dat</a:t>
            </a:r>
            <a:r>
              <a:rPr b="0" lang="fr-FR" sz="5100" spc="-1" strike="noStrike">
                <a:solidFill>
                  <a:srgbClr val="cef3f5"/>
                </a:solidFill>
                <a:latin typeface="Oswald"/>
                <a:ea typeface="Oswald"/>
              </a:rPr>
              <a:t>a </a:t>
            </a:r>
            <a:r>
              <a:rPr b="0" lang="fr-FR" sz="5100" spc="-1" strike="noStrike">
                <a:solidFill>
                  <a:srgbClr val="cef3f5"/>
                </a:solidFill>
                <a:latin typeface="Oswald"/>
                <a:ea typeface="Oswald"/>
              </a:rPr>
              <a:t>Mini</a:t>
            </a:r>
            <a:r>
              <a:rPr b="0" lang="fr-FR" sz="5100" spc="-1" strike="noStrike">
                <a:solidFill>
                  <a:srgbClr val="cef3f5"/>
                </a:solidFill>
                <a:latin typeface="Oswald"/>
                <a:ea typeface="Oswald"/>
              </a:rPr>
              <a:t>ng </a:t>
            </a:r>
            <a:r>
              <a:rPr b="0" lang="fr-FR" sz="5100" spc="-1" strike="noStrike">
                <a:solidFill>
                  <a:srgbClr val="cef3f5"/>
                </a:solidFill>
                <a:latin typeface="Oswald"/>
                <a:ea typeface="Oswald"/>
              </a:rPr>
              <a:t>Proj</a:t>
            </a:r>
            <a:r>
              <a:rPr b="0" lang="fr-FR" sz="5100" spc="-1" strike="noStrike">
                <a:solidFill>
                  <a:srgbClr val="cef3f5"/>
                </a:solidFill>
                <a:latin typeface="Oswald"/>
                <a:ea typeface="Oswald"/>
              </a:rPr>
              <a:t>ect </a:t>
            </a:r>
            <a:r>
              <a:rPr b="0" lang="fr-FR" sz="5100" spc="-1" strike="noStrike">
                <a:solidFill>
                  <a:srgbClr val="cef3f5"/>
                </a:solidFill>
                <a:latin typeface="Oswald"/>
                <a:ea typeface="Oswald"/>
              </a:rPr>
              <a:t>: </a:t>
            </a:r>
            <a:br/>
            <a:r>
              <a:rPr b="0" lang="fr-FR" sz="5100" spc="-1" strike="noStrike">
                <a:solidFill>
                  <a:srgbClr val="cef3f5"/>
                </a:solidFill>
                <a:latin typeface="Oswald"/>
                <a:ea typeface="Oswald"/>
              </a:rPr>
              <a:t>Clus</a:t>
            </a:r>
            <a:r>
              <a:rPr b="0" lang="fr-FR" sz="5100" spc="-1" strike="noStrike">
                <a:solidFill>
                  <a:srgbClr val="cef3f5"/>
                </a:solidFill>
                <a:latin typeface="Oswald"/>
                <a:ea typeface="Oswald"/>
              </a:rPr>
              <a:t>teri</a:t>
            </a:r>
            <a:r>
              <a:rPr b="0" lang="fr-FR" sz="5100" spc="-1" strike="noStrike">
                <a:solidFill>
                  <a:srgbClr val="cef3f5"/>
                </a:solidFill>
                <a:latin typeface="Oswald"/>
                <a:ea typeface="Oswald"/>
              </a:rPr>
              <a:t>ng</a:t>
            </a:r>
            <a:endParaRPr b="0" lang="en-US" sz="5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7360" y="4113000"/>
            <a:ext cx="7468920" cy="106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cef3f5"/>
                </a:solidFill>
                <a:latin typeface="Roboto"/>
                <a:ea typeface="Roboto"/>
              </a:rPr>
              <a:t>BARBOSA </a:t>
            </a:r>
            <a:r>
              <a:rPr b="0" lang="fr-FR" sz="1800" spc="-1" strike="noStrike">
                <a:solidFill>
                  <a:srgbClr val="cef3f5"/>
                </a:solidFill>
                <a:latin typeface="Roboto"/>
                <a:ea typeface="Roboto"/>
              </a:rPr>
              <a:t>Mathias </a:t>
            </a:r>
            <a:r>
              <a:rPr b="0" lang="fr-FR" sz="18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800" spc="-1" strike="noStrike">
                <a:solidFill>
                  <a:srgbClr val="cef3f5"/>
                </a:solidFill>
                <a:latin typeface="Roboto"/>
                <a:ea typeface="Roboto"/>
              </a:rPr>
              <a:t>LEDUC </a:t>
            </a:r>
            <a:r>
              <a:rPr b="0" lang="fr-FR" sz="1800" spc="-1" strike="noStrike">
                <a:solidFill>
                  <a:srgbClr val="cef3f5"/>
                </a:solidFill>
                <a:latin typeface="Roboto"/>
                <a:ea typeface="Roboto"/>
              </a:rPr>
              <a:t>Sacha</a:t>
            </a:r>
            <a:r>
              <a:rPr b="0" lang="fr-FR" sz="18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800" spc="-1" strike="noStrike">
                <a:solidFill>
                  <a:srgbClr val="cef3f5"/>
                </a:solidFill>
                <a:latin typeface="Roboto"/>
                <a:ea typeface="Roboto"/>
              </a:rPr>
              <a:t>PINOIT </a:t>
            </a:r>
            <a:r>
              <a:rPr b="0" lang="fr-FR" sz="1800" spc="-1" strike="noStrike">
                <a:solidFill>
                  <a:srgbClr val="cef3f5"/>
                </a:solidFill>
                <a:latin typeface="Roboto"/>
                <a:ea typeface="Roboto"/>
              </a:rPr>
              <a:t>Marion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Google Shape;534;p25" descr=""/>
          <p:cNvPicPr/>
          <p:nvPr/>
        </p:nvPicPr>
        <p:blipFill>
          <a:blip r:embed="rId1"/>
          <a:stretch/>
        </p:blipFill>
        <p:spPr>
          <a:xfrm>
            <a:off x="6788880" y="326160"/>
            <a:ext cx="2092320" cy="55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OPTI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CS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epsil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on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=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0.5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Min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Pts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=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12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606;p34" descr=""/>
          <p:cNvPicPr/>
          <p:nvPr/>
        </p:nvPicPr>
        <p:blipFill>
          <a:blip r:embed="rId1"/>
          <a:srcRect l="4176" t="0" r="0" b="6860"/>
          <a:stretch/>
        </p:blipFill>
        <p:spPr>
          <a:xfrm>
            <a:off x="4605120" y="1280160"/>
            <a:ext cx="4414680" cy="290700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607;p34" descr=""/>
          <p:cNvPicPr/>
          <p:nvPr/>
        </p:nvPicPr>
        <p:blipFill>
          <a:blip r:embed="rId2"/>
          <a:stretch/>
        </p:blipFill>
        <p:spPr>
          <a:xfrm>
            <a:off x="192600" y="1280160"/>
            <a:ext cx="4362840" cy="2907000"/>
          </a:xfrm>
          <a:prstGeom prst="rect">
            <a:avLst/>
          </a:prstGeom>
          <a:ln>
            <a:noFill/>
          </a:ln>
        </p:spPr>
      </p:pic>
      <p:sp>
        <p:nvSpPr>
          <p:cNvPr id="130" name="TextShape 2"/>
          <p:cNvSpPr txBox="1"/>
          <p:nvPr/>
        </p:nvSpPr>
        <p:spPr>
          <a:xfrm>
            <a:off x="0" y="4289400"/>
            <a:ext cx="9143640" cy="72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15 clusters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2099FB-6641-48A1-BF0B-68C4BAADCAC5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OPTI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CS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epsil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on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= 1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Min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Pts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=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10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615;p35" descr=""/>
          <p:cNvPicPr/>
          <p:nvPr/>
        </p:nvPicPr>
        <p:blipFill>
          <a:blip r:embed="rId1"/>
          <a:stretch/>
        </p:blipFill>
        <p:spPr>
          <a:xfrm>
            <a:off x="4395240" y="1256040"/>
            <a:ext cx="4689720" cy="306180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616;p35" descr=""/>
          <p:cNvPicPr/>
          <p:nvPr/>
        </p:nvPicPr>
        <p:blipFill>
          <a:blip r:embed="rId2"/>
          <a:stretch/>
        </p:blipFill>
        <p:spPr>
          <a:xfrm>
            <a:off x="283680" y="1256040"/>
            <a:ext cx="4011840" cy="3061800"/>
          </a:xfrm>
          <a:prstGeom prst="rect">
            <a:avLst/>
          </a:prstGeom>
          <a:ln>
            <a:noFill/>
          </a:ln>
        </p:spPr>
      </p:pic>
      <p:sp>
        <p:nvSpPr>
          <p:cNvPr id="135" name="TextShape 2"/>
          <p:cNvSpPr txBox="1"/>
          <p:nvPr/>
        </p:nvSpPr>
        <p:spPr>
          <a:xfrm>
            <a:off x="0" y="4365360"/>
            <a:ext cx="9143640" cy="72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15 clusters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08276BA-5908-434B-A953-B0A23B74D28C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DBS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CAN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624;p36" descr=""/>
          <p:cNvPicPr/>
          <p:nvPr/>
        </p:nvPicPr>
        <p:blipFill>
          <a:blip r:embed="rId1"/>
          <a:stretch/>
        </p:blipFill>
        <p:spPr>
          <a:xfrm>
            <a:off x="152280" y="1265040"/>
            <a:ext cx="4419360" cy="300636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625;p36" descr=""/>
          <p:cNvPicPr/>
          <p:nvPr/>
        </p:nvPicPr>
        <p:blipFill>
          <a:blip r:embed="rId2"/>
          <a:stretch/>
        </p:blipFill>
        <p:spPr>
          <a:xfrm>
            <a:off x="4722840" y="1265040"/>
            <a:ext cx="4229280" cy="3006360"/>
          </a:xfrm>
          <a:prstGeom prst="rect">
            <a:avLst/>
          </a:prstGeom>
          <a:ln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152280" y="4365360"/>
            <a:ext cx="4419360" cy="72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15 clusters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4628160" y="4365360"/>
            <a:ext cx="4419360" cy="72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8 clusters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BA1B04B-DC32-41E6-9AF2-9B50987CE369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K-means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Quality measures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952560" y="1390680"/>
          <a:ext cx="7229880" cy="1904760"/>
        </p:xfrm>
        <a:graphic>
          <a:graphicData uri="http://schemas.openxmlformats.org/drawingml/2006/table">
            <a:tbl>
              <a:tblPr/>
              <a:tblGrid>
                <a:gridCol w="996480"/>
                <a:gridCol w="696960"/>
                <a:gridCol w="718920"/>
                <a:gridCol w="804240"/>
                <a:gridCol w="804240"/>
                <a:gridCol w="699120"/>
                <a:gridCol w="824040"/>
                <a:gridCol w="889200"/>
                <a:gridCol w="796680"/>
              </a:tblGrid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gridSpan="4"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Llyod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4"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MacQueen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value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= 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= 10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= 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=20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= 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= 10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= 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=20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silhouette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0.988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0.987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0.995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0.996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0.988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0.987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0.995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0.997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efficiency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0.756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0.934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0.988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0.992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0.757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0.961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0.988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0.993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TD²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3120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506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157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96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3109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504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156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93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TextShape 3"/>
          <p:cNvSpPr txBox="1"/>
          <p:nvPr/>
        </p:nvSpPr>
        <p:spPr>
          <a:xfrm>
            <a:off x="549360" y="4060800"/>
            <a:ext cx="4820760" cy="72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Efficiency : TD² cluster / TD²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-&gt; kmeans_model$betweenss/kmeans_model$totss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755600" y="3290760"/>
            <a:ext cx="1347840" cy="66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 flipH="1">
            <a:off x="6199920" y="3304080"/>
            <a:ext cx="1364400" cy="63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6"/>
          <p:cNvSpPr txBox="1"/>
          <p:nvPr/>
        </p:nvSpPr>
        <p:spPr>
          <a:xfrm>
            <a:off x="4352040" y="3940920"/>
            <a:ext cx="3741120" cy="528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500" spc="-1" strike="noStrike">
                <a:solidFill>
                  <a:srgbClr val="ffffff"/>
                </a:solidFill>
                <a:latin typeface="Roboto"/>
                <a:ea typeface="Roboto"/>
              </a:rPr>
              <a:t>possible empty clusters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7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86CF46-738B-4694-A219-EDCDF52A2A89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OPTICS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Quality measures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1" name="Table 2"/>
          <p:cNvGraphicFramePr/>
          <p:nvPr/>
        </p:nvGraphicFramePr>
        <p:xfrm>
          <a:off x="2246400" y="1125360"/>
          <a:ext cx="4956480" cy="1523520"/>
        </p:xfrm>
        <a:graphic>
          <a:graphicData uri="http://schemas.openxmlformats.org/drawingml/2006/table">
            <a:tbl>
              <a:tblPr/>
              <a:tblGrid>
                <a:gridCol w="1305000"/>
                <a:gridCol w="1947600"/>
                <a:gridCol w="1703880"/>
              </a:tblGrid>
              <a:tr h="4248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Parameters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ε</a:t>
                      </a: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= 0,5, MinPts = 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ε = </a:t>
                      </a: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1, MinPts = 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Noise Points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silhouette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TD²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98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148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52" name="Google Shape;646;p38" descr=""/>
          <p:cNvPicPr/>
          <p:nvPr/>
        </p:nvPicPr>
        <p:blipFill>
          <a:blip r:embed="rId1"/>
          <a:srcRect l="4176" t="0" r="0" b="6860"/>
          <a:stretch/>
        </p:blipFill>
        <p:spPr>
          <a:xfrm>
            <a:off x="1235880" y="2921400"/>
            <a:ext cx="3619800" cy="2153160"/>
          </a:xfrm>
          <a:prstGeom prst="rect">
            <a:avLst/>
          </a:prstGeom>
          <a:ln>
            <a:noFill/>
          </a:ln>
        </p:spPr>
      </p:pic>
      <p:pic>
        <p:nvPicPr>
          <p:cNvPr id="153" name="Google Shape;647;p38" descr=""/>
          <p:cNvPicPr/>
          <p:nvPr/>
        </p:nvPicPr>
        <p:blipFill>
          <a:blip r:embed="rId2"/>
          <a:stretch/>
        </p:blipFill>
        <p:spPr>
          <a:xfrm>
            <a:off x="5083200" y="2921400"/>
            <a:ext cx="3297960" cy="215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6395400" y="3675960"/>
            <a:ext cx="807840" cy="36720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F14CD7-9863-4E85-98B0-D060C88BB243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DBSCAN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Quality measures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7" name="Table 2"/>
          <p:cNvGraphicFramePr/>
          <p:nvPr/>
        </p:nvGraphicFramePr>
        <p:xfrm>
          <a:off x="2246400" y="1125360"/>
          <a:ext cx="4956480" cy="1523520"/>
        </p:xfrm>
        <a:graphic>
          <a:graphicData uri="http://schemas.openxmlformats.org/drawingml/2006/table">
            <a:tbl>
              <a:tblPr/>
              <a:tblGrid>
                <a:gridCol w="1305000"/>
                <a:gridCol w="1947600"/>
                <a:gridCol w="1703880"/>
              </a:tblGrid>
              <a:tr h="4248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Parameters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ε</a:t>
                      </a: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= 0,5, MinPts = 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ε = </a:t>
                      </a: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1, MinPts = 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Noise Points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silhouette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TD²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99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1279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58" name="Google Shape;656;p39" descr=""/>
          <p:cNvPicPr/>
          <p:nvPr/>
        </p:nvPicPr>
        <p:blipFill>
          <a:blip r:embed="rId1"/>
          <a:stretch/>
        </p:blipFill>
        <p:spPr>
          <a:xfrm>
            <a:off x="5074920" y="2818800"/>
            <a:ext cx="3156480" cy="2243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997240" y="3598200"/>
            <a:ext cx="1311840" cy="717120"/>
          </a:xfrm>
          <a:prstGeom prst="ellipse">
            <a:avLst/>
          </a:prstGeom>
          <a:noFill/>
          <a:ln w="2844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Google Shape;658;p39" descr=""/>
          <p:cNvPicPr/>
          <p:nvPr/>
        </p:nvPicPr>
        <p:blipFill>
          <a:blip r:embed="rId2"/>
          <a:stretch/>
        </p:blipFill>
        <p:spPr>
          <a:xfrm>
            <a:off x="1538640" y="2834640"/>
            <a:ext cx="3297960" cy="2243880"/>
          </a:xfrm>
          <a:prstGeom prst="rect">
            <a:avLst/>
          </a:prstGeom>
          <a:ln>
            <a:noFill/>
          </a:ln>
        </p:spPr>
      </p:pic>
      <p:sp>
        <p:nvSpPr>
          <p:cNvPr id="161" name="TextShape 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D184A8-18C8-4242-B0CD-5A18B728D127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Experimental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48480" y="1267920"/>
            <a:ext cx="8150760" cy="3642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Most suitable for the dataset : DBSCAN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Most unstable in terms of quality achieved when changing parameters : K-means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Quality measures fit to the structure in the dataset : TD²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Some quality measures have a systematic preference for some of the algorithms : TD²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E20D1FE-1662-4B87-BB9A-C1E14DC5AFA9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E-commerce dataset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672;p41" descr=""/>
          <p:cNvPicPr/>
          <p:nvPr/>
        </p:nvPicPr>
        <p:blipFill>
          <a:blip r:embed="rId1"/>
          <a:srcRect l="5354" t="12388" r="49636" b="4903"/>
          <a:stretch/>
        </p:blipFill>
        <p:spPr>
          <a:xfrm>
            <a:off x="2752920" y="1224000"/>
            <a:ext cx="3638160" cy="3539520"/>
          </a:xfrm>
          <a:prstGeom prst="rect">
            <a:avLst/>
          </a:prstGeom>
          <a:ln>
            <a:noFill/>
          </a:ln>
        </p:spPr>
      </p:pic>
      <p:sp>
        <p:nvSpPr>
          <p:cNvPr id="167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DFC4F98-345A-456C-864E-F6A7F7722320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Boxplots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679;p42" descr=""/>
          <p:cNvPicPr/>
          <p:nvPr/>
        </p:nvPicPr>
        <p:blipFill>
          <a:blip r:embed="rId1"/>
          <a:srcRect l="3642" t="6093" r="0" b="0"/>
          <a:stretch/>
        </p:blipFill>
        <p:spPr>
          <a:xfrm>
            <a:off x="1063080" y="1072440"/>
            <a:ext cx="7017840" cy="3846600"/>
          </a:xfrm>
          <a:prstGeom prst="rect">
            <a:avLst/>
          </a:prstGeom>
          <a:ln>
            <a:noFill/>
          </a:ln>
        </p:spPr>
      </p:pic>
      <p:sp>
        <p:nvSpPr>
          <p:cNvPr id="170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A286FFF-D890-4C5F-95D8-AA4C818534E7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E-commerce dataset without outliers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686;p43" descr=""/>
          <p:cNvPicPr/>
          <p:nvPr/>
        </p:nvPicPr>
        <p:blipFill>
          <a:blip r:embed="rId1"/>
          <a:stretch/>
        </p:blipFill>
        <p:spPr>
          <a:xfrm>
            <a:off x="2567520" y="1112760"/>
            <a:ext cx="3620520" cy="3827520"/>
          </a:xfrm>
          <a:prstGeom prst="rect">
            <a:avLst/>
          </a:prstGeom>
          <a:ln>
            <a:noFill/>
          </a:ln>
        </p:spPr>
      </p:pic>
      <p:sp>
        <p:nvSpPr>
          <p:cNvPr id="173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6F027DB-7A40-4ED7-8A12-DFA955ACDC02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Data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Set :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R15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1104840"/>
            <a:ext cx="3851640" cy="3143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Clusters visible because spaced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8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8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Strong silhouette influence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8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Easy to detect errors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8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8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Possibility to check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541;p26" descr=""/>
          <p:cNvPicPr/>
          <p:nvPr/>
        </p:nvPicPr>
        <p:blipFill>
          <a:blip r:embed="rId1"/>
          <a:stretch/>
        </p:blipFill>
        <p:spPr>
          <a:xfrm>
            <a:off x="5319360" y="959400"/>
            <a:ext cx="3179520" cy="3609360"/>
          </a:xfrm>
          <a:prstGeom prst="rect">
            <a:avLst/>
          </a:prstGeom>
          <a:ln>
            <a:noFill/>
          </a:ln>
        </p:spPr>
      </p:pic>
      <p:sp>
        <p:nvSpPr>
          <p:cNvPr id="96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B144596-6938-41C3-9665-E8DFF9CFF57F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K-elbow method and K-means with k = 5 with outliers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Google Shape;693;p44" descr=""/>
          <p:cNvPicPr/>
          <p:nvPr/>
        </p:nvPicPr>
        <p:blipFill>
          <a:blip r:embed="rId1"/>
          <a:srcRect l="3789" t="6947" r="0" b="-938"/>
          <a:stretch/>
        </p:blipFill>
        <p:spPr>
          <a:xfrm>
            <a:off x="1112400" y="1199160"/>
            <a:ext cx="6918840" cy="3801960"/>
          </a:xfrm>
          <a:prstGeom prst="rect">
            <a:avLst/>
          </a:prstGeom>
          <a:ln>
            <a:noFill/>
          </a:ln>
        </p:spPr>
      </p:pic>
      <p:sp>
        <p:nvSpPr>
          <p:cNvPr id="176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13A87B6-62D3-47EC-BC72-84BD013C5B97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K-means with k = 4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700;p45" descr=""/>
          <p:cNvPicPr/>
          <p:nvPr/>
        </p:nvPicPr>
        <p:blipFill>
          <a:blip r:embed="rId1"/>
          <a:stretch/>
        </p:blipFill>
        <p:spPr>
          <a:xfrm>
            <a:off x="815760" y="1164240"/>
            <a:ext cx="7249680" cy="3725640"/>
          </a:xfrm>
          <a:prstGeom prst="rect">
            <a:avLst/>
          </a:prstGeom>
          <a:ln>
            <a:noFill/>
          </a:ln>
        </p:spPr>
      </p:pic>
      <p:sp>
        <p:nvSpPr>
          <p:cNvPr id="179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B7254E1-470F-410B-8451-C9582905F77E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20000" y="540000"/>
            <a:ext cx="8194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K-elbow method and K-means with k = 5 without the outliers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oogle Shape;707;p46" descr=""/>
          <p:cNvPicPr/>
          <p:nvPr/>
        </p:nvPicPr>
        <p:blipFill>
          <a:blip r:embed="rId1"/>
          <a:stretch/>
        </p:blipFill>
        <p:spPr>
          <a:xfrm>
            <a:off x="1376280" y="1275120"/>
            <a:ext cx="6882120" cy="3725640"/>
          </a:xfrm>
          <a:prstGeom prst="rect">
            <a:avLst/>
          </a:prstGeom>
          <a:ln>
            <a:noFill/>
          </a:ln>
        </p:spPr>
      </p:pic>
      <p:sp>
        <p:nvSpPr>
          <p:cNvPr id="182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5AA3D43-0772-4E90-8BD3-FA4C1FE92A7D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K-means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Quality measures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4" name="Table 2"/>
          <p:cNvGraphicFramePr/>
          <p:nvPr/>
        </p:nvGraphicFramePr>
        <p:xfrm>
          <a:off x="2462400" y="1637280"/>
          <a:ext cx="4218480" cy="2375280"/>
        </p:xfrm>
        <a:graphic>
          <a:graphicData uri="http://schemas.openxmlformats.org/drawingml/2006/table">
            <a:tbl>
              <a:tblPr/>
              <a:tblGrid>
                <a:gridCol w="1132560"/>
                <a:gridCol w="1028520"/>
                <a:gridCol w="1028520"/>
                <a:gridCol w="1028880"/>
              </a:tblGrid>
              <a:tr h="5065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Outliers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065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Parameter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= 4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= 5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= 5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silhouette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0.62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efficiency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0.95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4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TD²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4 x 10¹⁰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4 x 10¹⁰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 x 10¹¹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5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171B905-F88B-4E6D-B9DA-E07250312D65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20000" y="2534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OPTICS Clustering with epsilon = 40 and MinPoints = 15</a:t>
            </a:r>
            <a:br/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Outliers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721;p48" descr=""/>
          <p:cNvPicPr/>
          <p:nvPr/>
        </p:nvPicPr>
        <p:blipFill>
          <a:blip r:embed="rId1"/>
          <a:stretch/>
        </p:blipFill>
        <p:spPr>
          <a:xfrm>
            <a:off x="1017360" y="1194480"/>
            <a:ext cx="7108560" cy="3725640"/>
          </a:xfrm>
          <a:prstGeom prst="rect">
            <a:avLst/>
          </a:prstGeom>
          <a:ln>
            <a:noFill/>
          </a:ln>
        </p:spPr>
      </p:pic>
      <p:sp>
        <p:nvSpPr>
          <p:cNvPr id="188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9B2C885-1996-4662-A4F4-92707C3639CB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20000" y="8532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OPTICS Clustering with epsilon = 40 and MinPoints = 15</a:t>
            </a:r>
            <a:br/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No outliers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oogle Shape;728;p49" descr=""/>
          <p:cNvPicPr/>
          <p:nvPr/>
        </p:nvPicPr>
        <p:blipFill>
          <a:blip r:embed="rId1"/>
          <a:stretch/>
        </p:blipFill>
        <p:spPr>
          <a:xfrm>
            <a:off x="720000" y="1103040"/>
            <a:ext cx="7703640" cy="3978720"/>
          </a:xfrm>
          <a:prstGeom prst="rect">
            <a:avLst/>
          </a:prstGeom>
          <a:ln>
            <a:noFill/>
          </a:ln>
        </p:spPr>
      </p:pic>
      <p:sp>
        <p:nvSpPr>
          <p:cNvPr id="191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C05F883-A41B-439B-9998-16B115F3B2D6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720000" y="2534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OPTICS Clustering with epsilon = 80 and MinPoints = 20</a:t>
            </a:r>
            <a:br/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No outliers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Google Shape;735;p50" descr=""/>
          <p:cNvPicPr/>
          <p:nvPr/>
        </p:nvPicPr>
        <p:blipFill>
          <a:blip r:embed="rId1"/>
          <a:stretch/>
        </p:blipFill>
        <p:spPr>
          <a:xfrm>
            <a:off x="891720" y="1194120"/>
            <a:ext cx="7359840" cy="3796920"/>
          </a:xfrm>
          <a:prstGeom prst="rect">
            <a:avLst/>
          </a:prstGeom>
          <a:ln>
            <a:noFill/>
          </a:ln>
        </p:spPr>
      </p:pic>
      <p:sp>
        <p:nvSpPr>
          <p:cNvPr id="194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1DC958E-F269-4BBB-843F-3777DE4E35F1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OPTICS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Quality measures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6" name="Table 2"/>
          <p:cNvGraphicFramePr/>
          <p:nvPr/>
        </p:nvGraphicFramePr>
        <p:xfrm>
          <a:off x="1281960" y="1471680"/>
          <a:ext cx="7117560" cy="2375280"/>
        </p:xfrm>
        <a:graphic>
          <a:graphicData uri="http://schemas.openxmlformats.org/drawingml/2006/table">
            <a:tbl>
              <a:tblPr/>
              <a:tblGrid>
                <a:gridCol w="1370160"/>
                <a:gridCol w="1892160"/>
                <a:gridCol w="1847880"/>
                <a:gridCol w="2007360"/>
              </a:tblGrid>
              <a:tr h="4633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Outliers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6708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Parameters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ε</a:t>
                      </a: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= 40, MinPts = 15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ε = </a:t>
                      </a: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80, MinPts = 20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ε</a:t>
                      </a: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= 40, MinPts = 15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508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Noise Points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906 ~ 21%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 ~ 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194 ~ 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508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Silhouette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0.55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0.58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0.62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47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TD²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4 x 10¹⁰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 x 10⁹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7 x 10⁸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679A4D9-DAAD-4767-B6D1-C1635A277F9C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DBSCAN Clustering with epsilon = 40 and MinPoints = 15</a:t>
            </a:r>
            <a:br/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Outliers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oogle Shape;749;p52" descr=""/>
          <p:cNvPicPr/>
          <p:nvPr/>
        </p:nvPicPr>
        <p:blipFill>
          <a:blip r:embed="rId1"/>
          <a:srcRect l="54075" t="7412" r="0" b="5246"/>
          <a:stretch/>
        </p:blipFill>
        <p:spPr>
          <a:xfrm>
            <a:off x="2798640" y="1195200"/>
            <a:ext cx="3546000" cy="3793680"/>
          </a:xfrm>
          <a:prstGeom prst="rect">
            <a:avLst/>
          </a:prstGeom>
          <a:ln>
            <a:noFill/>
          </a:ln>
        </p:spPr>
      </p:pic>
      <p:sp>
        <p:nvSpPr>
          <p:cNvPr id="200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014A3DF-FBB8-4EB9-929D-455EF157AA1D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DBSCAN Clustering with epsilon = 40 and MinPoints = 15</a:t>
            </a:r>
            <a:br/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No outliers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Google Shape;756;p53" descr=""/>
          <p:cNvPicPr/>
          <p:nvPr/>
        </p:nvPicPr>
        <p:blipFill>
          <a:blip r:embed="rId1"/>
          <a:stretch/>
        </p:blipFill>
        <p:spPr>
          <a:xfrm>
            <a:off x="2743200" y="1234800"/>
            <a:ext cx="3657240" cy="3725640"/>
          </a:xfrm>
          <a:prstGeom prst="rect">
            <a:avLst/>
          </a:prstGeom>
          <a:ln>
            <a:noFill/>
          </a:ln>
        </p:spPr>
      </p:pic>
      <p:sp>
        <p:nvSpPr>
          <p:cNvPr id="203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342741-60E3-4340-9FFA-A79A54BD4804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Summa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949320" y="1107360"/>
            <a:ext cx="7890120" cy="3631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28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Expectation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8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Algorithms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>
              <a:lnSpc>
                <a:spcPct val="128000"/>
              </a:lnSpc>
              <a:buClr>
                <a:srgbClr val="cef3f5"/>
              </a:buClr>
              <a:buFont typeface="Livvic"/>
              <a:buChar char="●"/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K-means (Lloyd - MacQueen)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>
              <a:lnSpc>
                <a:spcPct val="128000"/>
              </a:lnSpc>
              <a:buClr>
                <a:srgbClr val="cef3f5"/>
              </a:buClr>
              <a:buFont typeface="Livvic"/>
              <a:buChar char="●"/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Optics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>
              <a:lnSpc>
                <a:spcPct val="128000"/>
              </a:lnSpc>
              <a:buClr>
                <a:srgbClr val="cef3f5"/>
              </a:buClr>
              <a:buFont typeface="Livvic"/>
              <a:buChar char="●"/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DBSCAN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8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8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Quality measures and interpretations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8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E-commerce dataset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>
              <a:lnSpc>
                <a:spcPct val="128000"/>
              </a:lnSpc>
              <a:buClr>
                <a:srgbClr val="cef3f5"/>
              </a:buClr>
              <a:buFont typeface="Livvic"/>
              <a:buChar char="●"/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Graph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>
              <a:lnSpc>
                <a:spcPct val="128000"/>
              </a:lnSpc>
              <a:buClr>
                <a:srgbClr val="cef3f5"/>
              </a:buClr>
              <a:buFont typeface="Livvic"/>
              <a:buChar char="●"/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Quality measures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8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Conclusion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1D8CB20-D278-4132-B6FB-CFB1A8AF2202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DBSCAN Clustering with epsilon = 80 and MinPoints = 20</a:t>
            </a:r>
            <a:br/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No outliers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Google Shape;763;p54" descr=""/>
          <p:cNvPicPr/>
          <p:nvPr/>
        </p:nvPicPr>
        <p:blipFill>
          <a:blip r:embed="rId1"/>
          <a:stretch/>
        </p:blipFill>
        <p:spPr>
          <a:xfrm>
            <a:off x="2815920" y="1194480"/>
            <a:ext cx="3511440" cy="3725640"/>
          </a:xfrm>
          <a:prstGeom prst="rect">
            <a:avLst/>
          </a:prstGeom>
          <a:ln>
            <a:noFill/>
          </a:ln>
        </p:spPr>
      </p:pic>
      <p:sp>
        <p:nvSpPr>
          <p:cNvPr id="206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CD19B99-F636-46B4-92D7-01747A5F2443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DBSCAN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Quality measures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8" name="Table 2"/>
          <p:cNvGraphicFramePr/>
          <p:nvPr/>
        </p:nvGraphicFramePr>
        <p:xfrm>
          <a:off x="1045440" y="1406520"/>
          <a:ext cx="7115040" cy="2966760"/>
        </p:xfrm>
        <a:graphic>
          <a:graphicData uri="http://schemas.openxmlformats.org/drawingml/2006/table">
            <a:tbl>
              <a:tblPr/>
              <a:tblGrid>
                <a:gridCol w="1576080"/>
                <a:gridCol w="1744920"/>
                <a:gridCol w="1882440"/>
                <a:gridCol w="1911600"/>
              </a:tblGrid>
              <a:tr h="44784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Outliers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64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Parameters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ε</a:t>
                      </a: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= 40, MinPts = 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ε = </a:t>
                      </a: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80, MinPts = 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7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ε</a:t>
                      </a: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= 40, MinPts = 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181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Noise Points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906 ~ 21%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 ~ 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191 ~ 5%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1812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silhouette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0.56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0.54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0.62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1848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TD²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7 x 10⁸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 x 10⁹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7 x 10⁸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9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AF053BC-F564-4837-91FF-EE73AC6B46D2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720720" y="1189080"/>
            <a:ext cx="7890120" cy="3143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Outliers?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Concrete case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cef3f5"/>
                </a:solidFill>
                <a:latin typeface="Roboto"/>
                <a:ea typeface="Roboto"/>
              </a:rPr>
              <a:t>Interpretation?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778;p56" descr=""/>
          <p:cNvPicPr/>
          <p:nvPr/>
        </p:nvPicPr>
        <p:blipFill>
          <a:blip r:embed="rId1"/>
          <a:srcRect l="5354" t="12388" r="49636" b="4903"/>
          <a:stretch/>
        </p:blipFill>
        <p:spPr>
          <a:xfrm>
            <a:off x="2773080" y="842760"/>
            <a:ext cx="3140640" cy="3055680"/>
          </a:xfrm>
          <a:prstGeom prst="rect">
            <a:avLst/>
          </a:prstGeom>
          <a:ln>
            <a:noFill/>
          </a:ln>
        </p:spPr>
      </p:pic>
      <p:pic>
        <p:nvPicPr>
          <p:cNvPr id="213" name="Google Shape;779;p56" descr=""/>
          <p:cNvPicPr/>
          <p:nvPr/>
        </p:nvPicPr>
        <p:blipFill>
          <a:blip r:embed="rId2"/>
          <a:stretch/>
        </p:blipFill>
        <p:spPr>
          <a:xfrm>
            <a:off x="5972760" y="842760"/>
            <a:ext cx="2890080" cy="3055680"/>
          </a:xfrm>
          <a:prstGeom prst="rect">
            <a:avLst/>
          </a:prstGeom>
          <a:ln>
            <a:noFill/>
          </a:ln>
        </p:spPr>
      </p:pic>
      <p:sp>
        <p:nvSpPr>
          <p:cNvPr id="214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6791294-9FF4-40FC-8EC7-FD5A6B34393F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               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R15                                           E-commerce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Google Shape;786;p57" descr=""/>
          <p:cNvPicPr/>
          <p:nvPr/>
        </p:nvPicPr>
        <p:blipFill>
          <a:blip r:embed="rId1"/>
          <a:srcRect l="51323" t="6005" r="0" b="0"/>
          <a:stretch/>
        </p:blipFill>
        <p:spPr>
          <a:xfrm>
            <a:off x="858240" y="1261440"/>
            <a:ext cx="3293280" cy="3577320"/>
          </a:xfrm>
          <a:prstGeom prst="rect">
            <a:avLst/>
          </a:prstGeom>
          <a:ln>
            <a:noFill/>
          </a:ln>
        </p:spPr>
      </p:pic>
      <p:sp>
        <p:nvSpPr>
          <p:cNvPr id="217" name="TextShape 2"/>
          <p:cNvSpPr txBox="1"/>
          <p:nvPr/>
        </p:nvSpPr>
        <p:spPr>
          <a:xfrm>
            <a:off x="415080" y="15912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Annex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Google Shape;788;p57" descr=""/>
          <p:cNvPicPr/>
          <p:nvPr/>
        </p:nvPicPr>
        <p:blipFill>
          <a:blip r:embed="rId2"/>
          <a:stretch/>
        </p:blipFill>
        <p:spPr>
          <a:xfrm>
            <a:off x="5095080" y="1261440"/>
            <a:ext cx="3780000" cy="357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Expect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ation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graph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555;p28" descr=""/>
          <p:cNvPicPr/>
          <p:nvPr/>
        </p:nvPicPr>
        <p:blipFill>
          <a:blip r:embed="rId1"/>
          <a:stretch/>
        </p:blipFill>
        <p:spPr>
          <a:xfrm>
            <a:off x="1069200" y="1279440"/>
            <a:ext cx="4878000" cy="3551040"/>
          </a:xfrm>
          <a:prstGeom prst="rect">
            <a:avLst/>
          </a:prstGeom>
          <a:ln>
            <a:noFill/>
          </a:ln>
        </p:spPr>
      </p:pic>
      <p:sp>
        <p:nvSpPr>
          <p:cNvPr id="102" name="TextShape 2"/>
          <p:cNvSpPr txBox="1"/>
          <p:nvPr/>
        </p:nvSpPr>
        <p:spPr>
          <a:xfrm>
            <a:off x="6178320" y="2530080"/>
            <a:ext cx="27885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28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cef3f5"/>
                </a:solidFill>
                <a:latin typeface="Roboto"/>
                <a:ea typeface="Roboto"/>
              </a:rPr>
              <a:t>15 balanced clusters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BB70B7E-17D8-4420-93FF-FE9DBD9201BC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562;p29" descr=""/>
          <p:cNvPicPr/>
          <p:nvPr/>
        </p:nvPicPr>
        <p:blipFill>
          <a:blip r:embed="rId1"/>
          <a:stretch/>
        </p:blipFill>
        <p:spPr>
          <a:xfrm>
            <a:off x="720000" y="1326240"/>
            <a:ext cx="6013440" cy="303804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K-Elbow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Method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8E38AB8-97DD-4399-BB0B-61A900EC68CC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K-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means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 = 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0" y="3957120"/>
            <a:ext cx="9143640" cy="72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Parameters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Iteration number : 100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Start number : 5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Algorithm : Lloyd / MacQueen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571;p30" descr=""/>
          <p:cNvPicPr/>
          <p:nvPr/>
        </p:nvPicPr>
        <p:blipFill>
          <a:blip r:embed="rId1"/>
          <a:stretch/>
        </p:blipFill>
        <p:spPr>
          <a:xfrm>
            <a:off x="4604400" y="1265040"/>
            <a:ext cx="4378680" cy="263376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572;p30" descr=""/>
          <p:cNvPicPr/>
          <p:nvPr/>
        </p:nvPicPr>
        <p:blipFill>
          <a:blip r:embed="rId2"/>
          <a:stretch/>
        </p:blipFill>
        <p:spPr>
          <a:xfrm>
            <a:off x="228600" y="1265040"/>
            <a:ext cx="4221360" cy="263376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FA73515-C6F5-4D75-9BBA-E73087D58B14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K-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mea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ns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=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10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579;p31" descr=""/>
          <p:cNvPicPr/>
          <p:nvPr/>
        </p:nvPicPr>
        <p:blipFill>
          <a:blip r:embed="rId1"/>
          <a:srcRect l="4541" t="0" r="0" b="8308"/>
          <a:stretch/>
        </p:blipFill>
        <p:spPr>
          <a:xfrm>
            <a:off x="117360" y="1243080"/>
            <a:ext cx="4426560" cy="2588760"/>
          </a:xfrm>
          <a:prstGeom prst="rect">
            <a:avLst/>
          </a:prstGeom>
          <a:ln>
            <a:noFill/>
          </a:ln>
        </p:spPr>
      </p:pic>
      <p:pic>
        <p:nvPicPr>
          <p:cNvPr id="114" name="Google Shape;580;p31" descr=""/>
          <p:cNvPicPr/>
          <p:nvPr/>
        </p:nvPicPr>
        <p:blipFill>
          <a:blip r:embed="rId2"/>
          <a:srcRect l="4543" t="0" r="0" b="9149"/>
          <a:stretch/>
        </p:blipFill>
        <p:spPr>
          <a:xfrm>
            <a:off x="4648320" y="1243080"/>
            <a:ext cx="4426560" cy="2588760"/>
          </a:xfrm>
          <a:prstGeom prst="rect">
            <a:avLst/>
          </a:prstGeom>
          <a:ln>
            <a:noFill/>
          </a:ln>
        </p:spPr>
      </p:pic>
      <p:sp>
        <p:nvSpPr>
          <p:cNvPr id="115" name="TextShape 2"/>
          <p:cNvSpPr txBox="1"/>
          <p:nvPr/>
        </p:nvSpPr>
        <p:spPr>
          <a:xfrm>
            <a:off x="0" y="3957120"/>
            <a:ext cx="9143640" cy="72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Parameters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Iteration number : 100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Start number : 5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Algorithm : Lloyd / MacQueen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1833F5B-24F7-4076-BC9D-D77512BF917F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K-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mea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ns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=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15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588;p32" descr=""/>
          <p:cNvPicPr/>
          <p:nvPr/>
        </p:nvPicPr>
        <p:blipFill>
          <a:blip r:embed="rId1"/>
          <a:srcRect l="3819" t="0" r="0" b="8753"/>
          <a:stretch/>
        </p:blipFill>
        <p:spPr>
          <a:xfrm>
            <a:off x="99720" y="1217160"/>
            <a:ext cx="4527720" cy="2614320"/>
          </a:xfrm>
          <a:prstGeom prst="rect">
            <a:avLst/>
          </a:prstGeom>
          <a:ln>
            <a:noFill/>
          </a:ln>
        </p:spPr>
      </p:pic>
      <p:pic>
        <p:nvPicPr>
          <p:cNvPr id="119" name="Google Shape;589;p32" descr=""/>
          <p:cNvPicPr/>
          <p:nvPr/>
        </p:nvPicPr>
        <p:blipFill>
          <a:blip r:embed="rId2"/>
          <a:srcRect l="4997" t="0" r="0" b="6029"/>
          <a:stretch/>
        </p:blipFill>
        <p:spPr>
          <a:xfrm>
            <a:off x="4794840" y="1226160"/>
            <a:ext cx="4281120" cy="2614320"/>
          </a:xfrm>
          <a:prstGeom prst="rect">
            <a:avLst/>
          </a:prstGeom>
          <a:ln>
            <a:noFill/>
          </a:ln>
        </p:spPr>
      </p:pic>
      <p:sp>
        <p:nvSpPr>
          <p:cNvPr id="120" name="TextShape 2"/>
          <p:cNvSpPr txBox="1"/>
          <p:nvPr/>
        </p:nvSpPr>
        <p:spPr>
          <a:xfrm>
            <a:off x="0" y="3957120"/>
            <a:ext cx="9143640" cy="72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Parameters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Iteration number : 100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Start number : 5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Algorithm : Lloyd / MacQueen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FECCC89-7BDE-49D9-8576-F4637247D2CB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K-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mea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ns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	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k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= </a:t>
            </a:r>
            <a:r>
              <a:rPr b="0" lang="fr-FR" sz="2800" spc="-1" strike="noStrike">
                <a:solidFill>
                  <a:srgbClr val="cef3f5"/>
                </a:solidFill>
                <a:latin typeface="Oswald"/>
                <a:ea typeface="Oswald"/>
              </a:rPr>
              <a:t>20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597;p33" descr=""/>
          <p:cNvPicPr/>
          <p:nvPr/>
        </p:nvPicPr>
        <p:blipFill>
          <a:blip r:embed="rId1"/>
          <a:srcRect l="4561" t="0" r="0" b="7381"/>
          <a:stretch/>
        </p:blipFill>
        <p:spPr>
          <a:xfrm>
            <a:off x="4584960" y="1170720"/>
            <a:ext cx="4478760" cy="269604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598;p33" descr=""/>
          <p:cNvPicPr/>
          <p:nvPr/>
        </p:nvPicPr>
        <p:blipFill>
          <a:blip r:embed="rId2"/>
          <a:srcRect l="3882" t="0" r="0" b="7383"/>
          <a:stretch/>
        </p:blipFill>
        <p:spPr>
          <a:xfrm>
            <a:off x="123480" y="1170720"/>
            <a:ext cx="4408200" cy="2696040"/>
          </a:xfrm>
          <a:prstGeom prst="rect">
            <a:avLst/>
          </a:prstGeom>
          <a:ln>
            <a:noFill/>
          </a:ln>
        </p:spPr>
      </p:pic>
      <p:sp>
        <p:nvSpPr>
          <p:cNvPr id="125" name="TextShape 2"/>
          <p:cNvSpPr txBox="1"/>
          <p:nvPr/>
        </p:nvSpPr>
        <p:spPr>
          <a:xfrm>
            <a:off x="0" y="3957120"/>
            <a:ext cx="9143640" cy="72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Parameters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Iteration number : 100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Start number : 5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fr-FR" sz="1500" spc="-1" strike="noStrike">
                <a:solidFill>
                  <a:srgbClr val="cef3f5"/>
                </a:solidFill>
                <a:latin typeface="Roboto"/>
                <a:ea typeface="Roboto"/>
              </a:rPr>
              <a:t>Algorithm : Lloyd / MacQueen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515094C-6D40-44BF-8984-CE85FA4EA28D}" type="slidenum">
              <a:rPr b="0" lang="fr-FR" sz="1300" spc="-1" strike="noStrike">
                <a:solidFill>
                  <a:srgbClr val="cef3f5"/>
                </a:solidFill>
                <a:latin typeface="Roboto"/>
                <a:ea typeface="Roboto"/>
              </a:rPr>
              <a:t>&lt;numéro&gt;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2024-10-19T15:45:37Z</dcterms:modified>
  <cp:revision>1</cp:revision>
  <dc:subject/>
  <dc:title/>
</cp:coreProperties>
</file>