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1E336C-0866-420B-B50E-B39D84C00A1F}">
  <a:tblStyle styleId="{D21E336C-0866-420B-B50E-B39D84C00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5f1de39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c5f1de3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c5f1de3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c5f1de3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c5f1de39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c5f1de39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c5f1de39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c5f1de39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c5f1de39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c5f1de39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c5f1de39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c5f1de39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c5f1de39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c5f1de39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c048f5b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c048f5b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c048f5b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c048f5b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c048f5b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c048f5b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c5f1de3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c5f1de3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c5f1de3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c5f1de3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c5f1de39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c5f1de3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c5f1de39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c5f1de3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log.spheron.network/comparing-llm-fine-tuning-frameworks-axolotl-unsloth-and-torchtune-in-2025" TargetMode="External"/><Relationship Id="rId4" Type="http://schemas.openxmlformats.org/officeDocument/2006/relationships/hyperlink" Target="https://github.com/unslothai/unslot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eepspeedai/DeepSpeed" TargetMode="External"/><Relationship Id="rId4" Type="http://schemas.openxmlformats.org/officeDocument/2006/relationships/hyperlink" Target="https://github.com/deepspeedai/DeepSpeedExamples/blob/master/applications/DeepSpeed-Chat/training/step1_supervised_finetuning/training_scripts/llama2/run_llama2_7b_lora.sh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tanford-crfm/helm" TargetMode="External"/><Relationship Id="rId4" Type="http://schemas.openxmlformats.org/officeDocument/2006/relationships/hyperlink" Target="https://www.confident-ai.com/blog/llm-evaluation-metrics-everything-you-need-for-llm-evaluation" TargetMode="External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ws.amazon.com/blogs/machine-learning/transform-customer-engagement-with-no-code-llm-fine-tuning-using-amazon-sagemaker-canvas-and-sagemaker-jumpstart/" TargetMode="External"/><Relationship Id="rId4" Type="http://schemas.openxmlformats.org/officeDocument/2006/relationships/hyperlink" Target="https://github.com/aws-samples/amazon-sagemaker-llm-fine-tuning-remote-decorator/tree/main" TargetMode="External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delabs.developers.google.com/llm-finetuning-supervised#7" TargetMode="External"/><Relationship Id="rId4" Type="http://schemas.openxmlformats.org/officeDocument/2006/relationships/hyperlink" Target="https://cloud.google.com/use-cases/fine-tuning-ai-models?hl=en#how-fine-tuning-works-a-step-by-step-guide" TargetMode="External"/><Relationship Id="rId5" Type="http://schemas.openxmlformats.org/officeDocument/2006/relationships/hyperlink" Target="https://github.com/GoogleCloudPlatform/generative-ai/blob/main/gemini/tuning/sft_gemini_qa.ipynb" TargetMode="External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arn.microsoft.com/en-us/azure/ai-foundry/concepts/fine-tuning-overview" TargetMode="External"/><Relationship Id="rId4" Type="http://schemas.openxmlformats.org/officeDocument/2006/relationships/hyperlink" Target="https://github.com/Azure/azure-llm-fine-tuning/blob/main/phi3/1_training_custom_phi3.ipynb" TargetMode="External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xolotl.ai/" TargetMode="External"/><Relationship Id="rId4" Type="http://schemas.openxmlformats.org/officeDocument/2006/relationships/hyperlink" Target="https://github.com/axolotl-ai-cloud/axolotl" TargetMode="External"/><Relationship Id="rId5" Type="http://schemas.openxmlformats.org/officeDocument/2006/relationships/hyperlink" Target="https://github.com/axolotl-ai-cloud/axolotl/blob/main/examples/gemma3/gemma-3-4b-qlora.yml" TargetMode="External"/><Relationship Id="rId6" Type="http://schemas.openxmlformats.org/officeDocument/2006/relationships/hyperlink" Target="https://github.com/axolotl-ai-cloud/axolotl/blob/main/examples/llama-3/instruct-lora-8b.y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iyouga/LLaMA-Factory/tree/main" TargetMode="External"/><Relationship Id="rId4" Type="http://schemas.openxmlformats.org/officeDocument/2006/relationships/hyperlink" Target="https://llamafactory.readthedocs.io/en/latest/" TargetMode="External"/><Relationship Id="rId5" Type="http://schemas.openxmlformats.org/officeDocument/2006/relationships/hyperlink" Target="https://github.com/hiyouga/LLaMA-Factory/blob/main/examples/train_qlora/llama3_lora_sft_bnb_npu.yaml" TargetMode="External"/><Relationship Id="rId6" Type="http://schemas.openxmlformats.org/officeDocument/2006/relationships/hyperlink" Target="https://github.com/hiyouga/LLaMA-Factory/blob/main/examples/train_lora/qwen2_5vl_lora_dpo.ya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Finetuning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Library for LLM Finetuning - Unsloth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Axolotl excels as a user-friendly framework for multi-GPU setups, offering a comprehensive, community-driven approach to fine-tuning with extensive model support and YAML configuration.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contrast, Unsloth is specifically designed for single-GPU environments, providing unprecedented speed and memory efficiency by optimizing underlying computations for popular LLMs, using Python scripts instead of YAML for setup.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https://blog.spheron.network/comparing-llm-fine-tuning-frameworks-axolotl-unsloth-and-torchtune-in-2025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https://github.com/unslothai/unsloth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Library for LLM Finetuning - Deepspeed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DeepSpeed focuses on multi-GPU, large-scale distributed training with techniques like ZeRO and model parallelism, while Unsloth excels at maximizing speed and memory efficiency on single or limited GPUs.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https://github.com/deepspeedai/DeepSpeed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Llama2-7b: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https://github.com/deepspeedai/DeepSpeedExamples/blob/master/applications/DeepSpeed-Chat/training/step1_supervised_finetuning/training_scripts/llama2/run_llama2_7b_lora.sh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Finetuning - Evaluation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2133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https://github.com/stanford-crfm/helm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DeepEval: https://github.com/confident-ai/deepeval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DAG: DAG (Deep Acyclic Graph)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https://www.confident-ai.com/blog/llm-evaluation-metrics-everything-you-need-for-llm-evaluation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3350" y="1017723"/>
            <a:ext cx="618563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Finetuning on AWS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estimators within the SageMaker Python SDK to configure and initiate fine-tuning jobs on custom datasets.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SageMaker Canvas (No-Code Fine-tuning)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https://github.com/aws-samples/amazon-sagemaker-llm-fine-tuning-remote-decorator/tree/main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500" y="2509050"/>
            <a:ext cx="6555027" cy="24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LLM Finetuning on GCP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082025"/>
            <a:ext cx="24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https://codelabs.developers.google.com/llm-finetuning-supervised#7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https://cloud.google.com/use-cases/fine-tuning-ai-models?hl=en#how-fine-tuning-works-a-step-by-step-guide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https://github.com/GoogleCloudPlatform/generative-ai/blob/main/gemini/tuning/sft_gemini_qa.ipynb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5674" y="1175175"/>
            <a:ext cx="57374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LLM Finetuning on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23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FFF"/>
                </a:highlight>
              </a:rPr>
              <a:t>Azure ML Python SDK</a:t>
            </a:r>
            <a:endParaRPr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https://learn.microsoft.com/en-us/azure/ai-foundry/concepts/fine-tuning-overview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Azure AI </a:t>
            </a:r>
            <a:r>
              <a:rPr lang="en"/>
              <a:t>Foundry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Phi-3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https://github.com/Azure/azure-llm-fine-tuning/blob/main/phi3/1_training_custom_phi3.ipynb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2300" y="1170125"/>
            <a:ext cx="6159304" cy="316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Runpod GPU Spec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61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900" y="1170125"/>
            <a:ext cx="239077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900" y="2913200"/>
            <a:ext cx="58293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Fine-tuning techniques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1855175" y="14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{D21E336C-0866-420B-B50E-B39D84C00A1F}</a:tableStyleId>
              </a:tblPr>
              <a:tblGrid>
                <a:gridCol w="1368200"/>
                <a:gridCol w="2173950"/>
                <a:gridCol w="2401450"/>
              </a:tblGrid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Technique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Advantages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Disadvantages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Full fine-tune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Max flexibility &amp; performance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cost, memory, tuning time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LoRA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 resource, fast iteration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Slight reduction in accuracy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QLoRA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Massive model on small GPUs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Setup complexity, quantization issues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FSDP-QLoRA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Larger model on multi-GPU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Sharding complexity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DeepSpeed + LoRA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Scalable for clusters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Needs customized config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Other techniques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Specialized strengths (RLHF, etc)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Varied maturity &amp; infrastructure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 - LoRA (Low-Rank Adaptation)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LoRA can reduce the number of trainable parameters by 10,000 times and the GPU memory requirement by 3 times. LoRA performs on-par or better than fine-tuning in model quality on RoBERTa, DeBERTa, GPT-2, and GPT-3, despite having fewer trainable parameters, a higher training throughput, and, unlike adapters, no additional inference latency.</a:t>
            </a:r>
            <a:endParaRPr sz="13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2332913"/>
            <a:ext cx="75533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QLoRA (Quantized Low-Rank Adaptation)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232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It </a:t>
            </a:r>
            <a:r>
              <a:rPr lang="en" sz="1200"/>
              <a:t>significantly reduces required GPU memory. It achieves this by quantizing the LLM to a 4-bit precision using the 4-bit NormalFloat (NF4) data type, which is more memory-efficient for pre-trained weights. QLoRA also incorporates Double Quantization to compress the quantization constants themselves, further saving memory, and utilizes Paged Optimizers to manage memory usage during training.</a:t>
            </a:r>
            <a:endParaRPr sz="12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175" y="1277300"/>
            <a:ext cx="6209276" cy="31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for LLM Finetuning - Axolotl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https://axolotl.ai/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https://github.com/axolotl-ai-cloud/axolotl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Gemma3-4b 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https://github.com/axolotl-ai-cloud/axolotl/blob/main/examples/gemma3/gemma-3-4b-qlora.yml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Llama-3-8b: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https://github.com/axolotl-ai-cloud/axolotl/blob/main/examples/llama-3/instruct-lora-8b.yml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Library for LLM Finetuning - Axolotl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install axolotl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pip install axolotl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train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accelerate launch -m axolotl.cli.train gemma-3-4b-qlora.yml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from axolotl.cli import train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sys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if __name__ == "__main__":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# pass YAML file as CLI arg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sys.argv = ["train", "gemma-3-4b-qlora.yml"]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train()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Library for LLM Finetuning - Llama 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50" y="1152475"/>
            <a:ext cx="7336648" cy="39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Library for LLM Finetuning - Llama Factory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https://github.com/hiyouga/LLaMA-Factory/tree/main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https://llamafactory.readthedocs.io/en/latest/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Llama 3 config: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https://github.com/hiyouga/LLaMA-Factory/blob/main/examples/train_qlora/llama3_lora_sft_bnb_npu.yaml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Qwen 2 config: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https://github.com/hiyouga/LLaMA-Factory/blob/main/examples/train_lora/qwen2_5vl_lora_dpo.yaml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