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387e76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387e76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8387e76a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8387e76a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2879425" y="2024525"/>
            <a:ext cx="1409100" cy="951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Plan Node: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1. </a:t>
            </a:r>
            <a:r>
              <a:rPr lang="en" sz="800">
                <a:solidFill>
                  <a:schemeClr val="dk1"/>
                </a:solidFill>
              </a:rPr>
              <a:t>Name, Lines, Month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2. Answer: &lt;AI Generated&gt;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3. Answer Embeddings: &lt;Locally created&gt;</a:t>
            </a:r>
            <a:endParaRPr sz="1100"/>
          </a:p>
        </p:txBody>
      </p:sp>
      <p:sp>
        <p:nvSpPr>
          <p:cNvPr id="61" name="Google Shape;61;p14"/>
          <p:cNvSpPr/>
          <p:nvPr/>
        </p:nvSpPr>
        <p:spPr>
          <a:xfrm>
            <a:off x="271925" y="1765675"/>
            <a:ext cx="1515300" cy="95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1. Question: &lt;AI Generated&gt;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2. Question Embeddings: &lt;Locally created&gt;</a:t>
            </a:r>
            <a:endParaRPr sz="1100"/>
          </a:p>
        </p:txBody>
      </p:sp>
      <p:sp>
        <p:nvSpPr>
          <p:cNvPr id="62" name="Google Shape;62;p14"/>
          <p:cNvSpPr/>
          <p:nvPr/>
        </p:nvSpPr>
        <p:spPr>
          <a:xfrm>
            <a:off x="1681025" y="3250075"/>
            <a:ext cx="1515300" cy="750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Provider 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StraightTalk Wireless</a:t>
            </a:r>
            <a:endParaRPr sz="1100"/>
          </a:p>
        </p:txBody>
      </p:sp>
      <p:sp>
        <p:nvSpPr>
          <p:cNvPr id="63" name="Google Shape;63;p14"/>
          <p:cNvSpPr/>
          <p:nvPr/>
        </p:nvSpPr>
        <p:spPr>
          <a:xfrm>
            <a:off x="2453150" y="628000"/>
            <a:ext cx="1515300" cy="9513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1. Question: &lt;AI Generated&gt;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2. Question Embeddings: &lt;Locally created&gt;</a:t>
            </a:r>
            <a:endParaRPr sz="1100"/>
          </a:p>
        </p:txBody>
      </p:sp>
      <p:sp>
        <p:nvSpPr>
          <p:cNvPr id="64" name="Google Shape;64;p14"/>
          <p:cNvSpPr/>
          <p:nvPr/>
        </p:nvSpPr>
        <p:spPr>
          <a:xfrm>
            <a:off x="4904450" y="427350"/>
            <a:ext cx="840300" cy="750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Payment Options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4956850" y="2688675"/>
            <a:ext cx="840300" cy="667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Fees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4904450" y="3839750"/>
            <a:ext cx="1092300" cy="885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Plan Offers &amp; Promotions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956850" y="1530150"/>
            <a:ext cx="840300" cy="750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Devices</a:t>
            </a:r>
            <a:endParaRPr b="1" sz="1000">
              <a:solidFill>
                <a:schemeClr val="dk1"/>
              </a:solidFill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354375" y="1323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69" name="Google Shape;69;p14"/>
          <p:cNvSpPr/>
          <p:nvPr/>
        </p:nvSpPr>
        <p:spPr>
          <a:xfrm>
            <a:off x="6354375" y="6835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0" name="Google Shape;70;p14"/>
          <p:cNvSpPr/>
          <p:nvPr/>
        </p:nvSpPr>
        <p:spPr>
          <a:xfrm>
            <a:off x="6365925" y="12545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1" name="Google Shape;71;p14"/>
          <p:cNvSpPr/>
          <p:nvPr/>
        </p:nvSpPr>
        <p:spPr>
          <a:xfrm>
            <a:off x="6365925" y="18057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2" name="Google Shape;72;p14"/>
          <p:cNvSpPr/>
          <p:nvPr/>
        </p:nvSpPr>
        <p:spPr>
          <a:xfrm>
            <a:off x="6365925" y="23767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3" name="Google Shape;73;p14"/>
          <p:cNvSpPr/>
          <p:nvPr/>
        </p:nvSpPr>
        <p:spPr>
          <a:xfrm>
            <a:off x="6365925" y="29279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4" name="Google Shape;74;p14"/>
          <p:cNvSpPr/>
          <p:nvPr/>
        </p:nvSpPr>
        <p:spPr>
          <a:xfrm>
            <a:off x="6365925" y="34791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5" name="Google Shape;75;p14"/>
          <p:cNvSpPr/>
          <p:nvPr/>
        </p:nvSpPr>
        <p:spPr>
          <a:xfrm>
            <a:off x="6365925" y="40303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sp>
        <p:nvSpPr>
          <p:cNvPr id="76" name="Google Shape;76;p14"/>
          <p:cNvSpPr/>
          <p:nvPr/>
        </p:nvSpPr>
        <p:spPr>
          <a:xfrm>
            <a:off x="6365925" y="4581550"/>
            <a:ext cx="840300" cy="4944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Question Node</a:t>
            </a:r>
            <a:endParaRPr sz="1100"/>
          </a:p>
        </p:txBody>
      </p:sp>
      <p:cxnSp>
        <p:nvCxnSpPr>
          <p:cNvPr id="77" name="Google Shape;77;p14"/>
          <p:cNvCxnSpPr>
            <a:stCxn id="60" idx="3"/>
            <a:endCxn id="64" idx="1"/>
          </p:cNvCxnSpPr>
          <p:nvPr/>
        </p:nvCxnSpPr>
        <p:spPr>
          <a:xfrm flipH="1" rot="10800000">
            <a:off x="4288525" y="802775"/>
            <a:ext cx="615900" cy="169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4"/>
          <p:cNvCxnSpPr>
            <a:stCxn id="60" idx="3"/>
            <a:endCxn id="67" idx="1"/>
          </p:cNvCxnSpPr>
          <p:nvPr/>
        </p:nvCxnSpPr>
        <p:spPr>
          <a:xfrm flipH="1" rot="10800000">
            <a:off x="4288525" y="1905575"/>
            <a:ext cx="668400" cy="59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4"/>
          <p:cNvCxnSpPr>
            <a:endCxn id="65" idx="1"/>
          </p:cNvCxnSpPr>
          <p:nvPr/>
        </p:nvCxnSpPr>
        <p:spPr>
          <a:xfrm>
            <a:off x="4288450" y="2500125"/>
            <a:ext cx="668400" cy="52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4"/>
          <p:cNvCxnSpPr>
            <a:stCxn id="60" idx="3"/>
            <a:endCxn id="66" idx="1"/>
          </p:cNvCxnSpPr>
          <p:nvPr/>
        </p:nvCxnSpPr>
        <p:spPr>
          <a:xfrm>
            <a:off x="4288525" y="2500175"/>
            <a:ext cx="615900" cy="17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" name="Google Shape;81;p14"/>
          <p:cNvCxnSpPr>
            <a:stCxn id="68" idx="1"/>
            <a:endCxn id="64" idx="3"/>
          </p:cNvCxnSpPr>
          <p:nvPr/>
        </p:nvCxnSpPr>
        <p:spPr>
          <a:xfrm flipH="1">
            <a:off x="5744775" y="379550"/>
            <a:ext cx="6096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63" idx="2"/>
            <a:endCxn id="60" idx="0"/>
          </p:cNvCxnSpPr>
          <p:nvPr/>
        </p:nvCxnSpPr>
        <p:spPr>
          <a:xfrm>
            <a:off x="3210800" y="1579300"/>
            <a:ext cx="373200" cy="44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" name="Google Shape;83;p14"/>
          <p:cNvCxnSpPr>
            <a:stCxn id="61" idx="3"/>
            <a:endCxn id="60" idx="1"/>
          </p:cNvCxnSpPr>
          <p:nvPr/>
        </p:nvCxnSpPr>
        <p:spPr>
          <a:xfrm>
            <a:off x="1787225" y="2241325"/>
            <a:ext cx="1092300" cy="2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4"/>
          <p:cNvCxnSpPr>
            <a:stCxn id="69" idx="1"/>
            <a:endCxn id="64" idx="3"/>
          </p:cNvCxnSpPr>
          <p:nvPr/>
        </p:nvCxnSpPr>
        <p:spPr>
          <a:xfrm rot="10800000">
            <a:off x="5744775" y="802650"/>
            <a:ext cx="609600" cy="12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4"/>
          <p:cNvCxnSpPr>
            <a:stCxn id="70" idx="1"/>
            <a:endCxn id="67" idx="3"/>
          </p:cNvCxnSpPr>
          <p:nvPr/>
        </p:nvCxnSpPr>
        <p:spPr>
          <a:xfrm flipH="1">
            <a:off x="5797125" y="1501750"/>
            <a:ext cx="568800" cy="40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4"/>
          <p:cNvCxnSpPr>
            <a:stCxn id="71" idx="1"/>
            <a:endCxn id="67" idx="3"/>
          </p:cNvCxnSpPr>
          <p:nvPr/>
        </p:nvCxnSpPr>
        <p:spPr>
          <a:xfrm rot="10800000">
            <a:off x="5797125" y="1905350"/>
            <a:ext cx="568800" cy="14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4"/>
          <p:cNvCxnSpPr>
            <a:stCxn id="72" idx="1"/>
            <a:endCxn id="65" idx="3"/>
          </p:cNvCxnSpPr>
          <p:nvPr/>
        </p:nvCxnSpPr>
        <p:spPr>
          <a:xfrm flipH="1">
            <a:off x="5797125" y="2623950"/>
            <a:ext cx="568800" cy="3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4"/>
          <p:cNvCxnSpPr>
            <a:stCxn id="73" idx="1"/>
            <a:endCxn id="65" idx="3"/>
          </p:cNvCxnSpPr>
          <p:nvPr/>
        </p:nvCxnSpPr>
        <p:spPr>
          <a:xfrm rot="10800000">
            <a:off x="5797125" y="3022450"/>
            <a:ext cx="568800" cy="1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4"/>
          <p:cNvCxnSpPr>
            <a:stCxn id="74" idx="1"/>
            <a:endCxn id="66" idx="3"/>
          </p:cNvCxnSpPr>
          <p:nvPr/>
        </p:nvCxnSpPr>
        <p:spPr>
          <a:xfrm flipH="1">
            <a:off x="5996625" y="3726350"/>
            <a:ext cx="369300" cy="55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4"/>
          <p:cNvCxnSpPr>
            <a:stCxn id="75" idx="1"/>
            <a:endCxn id="66" idx="3"/>
          </p:cNvCxnSpPr>
          <p:nvPr/>
        </p:nvCxnSpPr>
        <p:spPr>
          <a:xfrm flipH="1">
            <a:off x="5996625" y="4277550"/>
            <a:ext cx="3693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4"/>
          <p:cNvCxnSpPr>
            <a:stCxn id="76" idx="1"/>
            <a:endCxn id="66" idx="3"/>
          </p:cNvCxnSpPr>
          <p:nvPr/>
        </p:nvCxnSpPr>
        <p:spPr>
          <a:xfrm rot="10800000">
            <a:off x="5996625" y="4282450"/>
            <a:ext cx="369300" cy="54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4"/>
          <p:cNvSpPr txBox="1"/>
          <p:nvPr/>
        </p:nvSpPr>
        <p:spPr>
          <a:xfrm>
            <a:off x="7258625" y="2376750"/>
            <a:ext cx="1806000" cy="1044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Is there a termination fee for plan A?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Is there an activation fee or Plan A?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What would be govt taxes and charges for plan A?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258625" y="1254550"/>
            <a:ext cx="1806000" cy="1154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Is </a:t>
            </a:r>
            <a:r>
              <a:rPr lang="en" sz="900">
                <a:solidFill>
                  <a:schemeClr val="dk2"/>
                </a:solidFill>
              </a:rPr>
              <a:t>Samsung Galaxy A16 5G running any offer?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Tell me about Samsung Galaxy A16 5G?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Is Samsung Galaxy A16 5G available in stock?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7258625" y="132350"/>
            <a:ext cx="1806000" cy="5463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What phones have smart pay options?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305800" y="3839750"/>
            <a:ext cx="1806000" cy="11544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Does it have a introductory offer?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Does it come bundled with home internet plans?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Any perks included?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Does it have </a:t>
            </a:r>
            <a:r>
              <a:rPr lang="en" sz="900">
                <a:solidFill>
                  <a:schemeClr val="dk2"/>
                </a:solidFill>
              </a:rPr>
              <a:t>walmart</a:t>
            </a:r>
            <a:r>
              <a:rPr lang="en" sz="900">
                <a:solidFill>
                  <a:schemeClr val="dk2"/>
                </a:solidFill>
              </a:rPr>
              <a:t> membership?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271925" y="216900"/>
            <a:ext cx="2052300" cy="14277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Tell me about platinum unlimited?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What is the offered data in platinum unlimited?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What is the monthly price for platinum unlimited?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For how many lines is platinum </a:t>
            </a:r>
            <a:r>
              <a:rPr lang="en" sz="900">
                <a:solidFill>
                  <a:schemeClr val="dk2"/>
                </a:solidFill>
              </a:rPr>
              <a:t>unlimited</a:t>
            </a:r>
            <a:r>
              <a:rPr lang="en" sz="900">
                <a:solidFill>
                  <a:schemeClr val="dk2"/>
                </a:solidFill>
              </a:rPr>
              <a:t> for?</a:t>
            </a:r>
            <a:endParaRPr sz="900">
              <a:solidFill>
                <a:schemeClr val="dk2"/>
              </a:solidFill>
            </a:endParaRPr>
          </a:p>
          <a:p>
            <a:pPr indent="-157734" lvl="0" marL="146304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Char char="●"/>
            </a:pPr>
            <a:r>
              <a:rPr lang="en" sz="900">
                <a:solidFill>
                  <a:schemeClr val="dk2"/>
                </a:solidFill>
              </a:rPr>
              <a:t>For how many months is a billing cycle for platinum unlimited?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67925" y="4277550"/>
            <a:ext cx="1515300" cy="750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Customer Support</a:t>
            </a:r>
            <a:endParaRPr sz="1100"/>
          </a:p>
        </p:txBody>
      </p:sp>
      <p:cxnSp>
        <p:nvCxnSpPr>
          <p:cNvPr id="98" name="Google Shape;98;p14"/>
          <p:cNvCxnSpPr>
            <a:stCxn id="62" idx="0"/>
            <a:endCxn id="60" idx="2"/>
          </p:cNvCxnSpPr>
          <p:nvPr/>
        </p:nvCxnSpPr>
        <p:spPr>
          <a:xfrm flipH="1" rot="10800000">
            <a:off x="2438675" y="2975875"/>
            <a:ext cx="1145400" cy="27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4"/>
          <p:cNvCxnSpPr>
            <a:stCxn id="62" idx="1"/>
            <a:endCxn id="97" idx="0"/>
          </p:cNvCxnSpPr>
          <p:nvPr/>
        </p:nvCxnSpPr>
        <p:spPr>
          <a:xfrm flipH="1">
            <a:off x="1225625" y="3625375"/>
            <a:ext cx="455400" cy="65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p14"/>
          <p:cNvSpPr/>
          <p:nvPr/>
        </p:nvSpPr>
        <p:spPr>
          <a:xfrm>
            <a:off x="94725" y="4282650"/>
            <a:ext cx="373200" cy="36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QN</a:t>
            </a:r>
            <a:endParaRPr sz="800"/>
          </a:p>
        </p:txBody>
      </p:sp>
      <p:sp>
        <p:nvSpPr>
          <p:cNvPr id="101" name="Google Shape;101;p14"/>
          <p:cNvSpPr/>
          <p:nvPr/>
        </p:nvSpPr>
        <p:spPr>
          <a:xfrm>
            <a:off x="94725" y="4668594"/>
            <a:ext cx="373200" cy="36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QN</a:t>
            </a:r>
            <a:endParaRPr sz="800"/>
          </a:p>
        </p:txBody>
      </p:sp>
      <p:sp>
        <p:nvSpPr>
          <p:cNvPr id="102" name="Google Shape;102;p14"/>
          <p:cNvSpPr/>
          <p:nvPr/>
        </p:nvSpPr>
        <p:spPr>
          <a:xfrm>
            <a:off x="3019975" y="4274925"/>
            <a:ext cx="1515300" cy="750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Privacy Policy</a:t>
            </a:r>
            <a:endParaRPr sz="1100"/>
          </a:p>
        </p:txBody>
      </p:sp>
      <p:sp>
        <p:nvSpPr>
          <p:cNvPr id="103" name="Google Shape;103;p14"/>
          <p:cNvSpPr/>
          <p:nvPr/>
        </p:nvSpPr>
        <p:spPr>
          <a:xfrm>
            <a:off x="2646775" y="4280025"/>
            <a:ext cx="373200" cy="36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QN</a:t>
            </a:r>
            <a:endParaRPr sz="800"/>
          </a:p>
        </p:txBody>
      </p:sp>
      <p:sp>
        <p:nvSpPr>
          <p:cNvPr id="104" name="Google Shape;104;p14"/>
          <p:cNvSpPr/>
          <p:nvPr/>
        </p:nvSpPr>
        <p:spPr>
          <a:xfrm>
            <a:off x="2646775" y="4665969"/>
            <a:ext cx="373200" cy="3648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QN</a:t>
            </a:r>
            <a:endParaRPr sz="800"/>
          </a:p>
        </p:txBody>
      </p:sp>
      <p:cxnSp>
        <p:nvCxnSpPr>
          <p:cNvPr id="105" name="Google Shape;105;p14"/>
          <p:cNvCxnSpPr>
            <a:stCxn id="62" idx="3"/>
            <a:endCxn id="102" idx="0"/>
          </p:cNvCxnSpPr>
          <p:nvPr/>
        </p:nvCxnSpPr>
        <p:spPr>
          <a:xfrm>
            <a:off x="3196325" y="3625375"/>
            <a:ext cx="581400" cy="6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540175" y="1226400"/>
            <a:ext cx="3000000" cy="17169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Plan Node: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Name: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Lines: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Month: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Node Summary: &lt;AI Generated&gt;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Node Summary Embeddings: &lt;Locally created&gt;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4767725" y="900150"/>
            <a:ext cx="37602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 something like the following query would work,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WITH genai.vector.encode(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    "The actual question from the user",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    "OpenAI",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    { token: "sk-..." }) AS userEmbedding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CALL db.index.vector.queryNodes('Question', 6, userEmbedding)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YIELD node, score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MATCH (p:Plan)-[:CONTAINS]-&gt;(node)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B5394"/>
                </a:solidFill>
              </a:rPr>
              <a:t>RETURN p.Name, p.Lines, p.Month, score</a:t>
            </a:r>
            <a:endParaRPr sz="1200">
              <a:solidFill>
                <a:srgbClr val="0B539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In the above we see that the </a:t>
            </a:r>
            <a:r>
              <a:rPr b="1" lang="en" sz="1200">
                <a:solidFill>
                  <a:schemeClr val="dk1"/>
                </a:solidFill>
              </a:rPr>
              <a:t>user query</a:t>
            </a:r>
            <a:r>
              <a:rPr lang="en" sz="1200">
                <a:solidFill>
                  <a:schemeClr val="dk1"/>
                </a:solidFill>
              </a:rPr>
              <a:t> is </a:t>
            </a:r>
            <a:r>
              <a:rPr b="1" lang="en" sz="1200">
                <a:solidFill>
                  <a:schemeClr val="dk1"/>
                </a:solidFill>
              </a:rPr>
              <a:t>matched with </a:t>
            </a:r>
            <a:r>
              <a:rPr lang="en" sz="1200">
                <a:solidFill>
                  <a:schemeClr val="dk1"/>
                </a:solidFill>
              </a:rPr>
              <a:t>the list of </a:t>
            </a:r>
            <a:r>
              <a:rPr b="1" lang="en" sz="1200">
                <a:solidFill>
                  <a:schemeClr val="dk1"/>
                </a:solidFill>
              </a:rPr>
              <a:t>various queries connected to Plan node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12" name="Google Shape;112;p15"/>
          <p:cNvSpPr txBox="1"/>
          <p:nvPr/>
        </p:nvSpPr>
        <p:spPr>
          <a:xfrm>
            <a:off x="540175" y="3376900"/>
            <a:ext cx="3000000" cy="743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Question Node: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Question: &lt;AI Generated&gt;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Question Embeddings : &lt;Locally created&gt;</a:t>
            </a:r>
            <a:endParaRPr/>
          </a:p>
        </p:txBody>
      </p:sp>
      <p:cxnSp>
        <p:nvCxnSpPr>
          <p:cNvPr id="113" name="Google Shape;113;p15"/>
          <p:cNvCxnSpPr>
            <a:stCxn id="112" idx="0"/>
            <a:endCxn id="110" idx="2"/>
          </p:cNvCxnSpPr>
          <p:nvPr/>
        </p:nvCxnSpPr>
        <p:spPr>
          <a:xfrm rot="10800000">
            <a:off x="2040175" y="2943400"/>
            <a:ext cx="0" cy="43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