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2" r:id="rId6"/>
    <p:sldId id="308" r:id="rId7"/>
    <p:sldId id="313" r:id="rId8"/>
    <p:sldId id="295" r:id="rId9"/>
    <p:sldId id="299" r:id="rId10"/>
    <p:sldId id="302" r:id="rId11"/>
    <p:sldId id="305" r:id="rId12"/>
    <p:sldId id="310" r:id="rId13"/>
    <p:sldId id="283" r:id="rId14"/>
    <p:sldId id="314" r:id="rId15"/>
    <p:sldId id="315" r:id="rId16"/>
    <p:sldId id="316" r:id="rId17"/>
    <p:sldId id="317" r:id="rId18"/>
    <p:sldId id="307" r:id="rId19"/>
    <p:sldId id="297" r:id="rId20"/>
    <p:sldId id="306" r:id="rId21"/>
    <p:sldId id="300" r:id="rId22"/>
    <p:sldId id="301" r:id="rId23"/>
    <p:sldId id="303" r:id="rId24"/>
    <p:sldId id="312" r:id="rId25"/>
    <p:sldId id="29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F2D48B08-7C39-168E-0524-00E5DC7BD0B0}" name="Muthalaly, Anith" initials="MA" userId="S::g44288084@gwu.edu::d952585e-7229-4935-8fb7-0bb6704ab1c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2C2"/>
    <a:srgbClr val="ED8428"/>
    <a:srgbClr val="003B5C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3CDB3-63F9-028C-CBBA-B3C04335BF5B}" v="162" dt="2024-12-05T17:58:43.265"/>
    <p1510:client id="{8382DF1B-8BA4-8D13-7FCE-B43808272E3B}" v="12" dt="2024-12-05T20:59:51.874"/>
    <p1510:client id="{BA6B730D-F1DB-4B8A-A0F7-B99D33E7326F}" v="1598" dt="2024-12-05T23:30:14.168"/>
    <p1510:client id="{CC68BFC9-A1F0-0AA5-5982-EC4DD0CB4C63}" v="1" dt="2024-12-05T22:31:50.038"/>
    <p1510:client id="{E05525B7-3CEA-ADCC-40D6-90DE5E2B5F69}" v="15" dt="2024-12-05T02:58:15.573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E38C0-F778-2E35-A9AB-3DFBE6871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C8782-6C95-A05C-102E-8AEA987F8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63533-46FF-4997-EA23-602305541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23838-EC94-9967-285C-98329909B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D7656-5B3F-ECAD-F3B9-E419A9D7C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6CF2D-397C-CA9F-E765-6A5EC0EEE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EDBDB-93E8-B25D-AAA1-8C4A873EB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C1F0F-2062-67B6-A491-ECF07C84E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D8F7-A7B6-FA1D-60B5-2121F8BE0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DA80BA-FB18-197C-C477-24E07746C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4EC77-A221-9FE7-8DAF-61FBE6513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D43F-A95E-2023-E45E-02D285BE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99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BBF3-E18E-CE76-3710-82CBD3077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B6DEA-378A-FD38-6D91-D57F9D186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628AE-CF5E-C4AC-B9AE-95D4ED3AC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F50BA-C219-3D40-B239-D3FBFF28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1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26615-C88F-FA58-41AC-6A29A843F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D351C-A0B7-D94A-C5D4-049381124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D0F958-E6A1-293E-4DDC-E14033CA9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2FB76-7C70-C054-3272-24C90EE8C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20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42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30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B97E1-2770-7D52-C2F3-6D01E45A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3F841-6118-DC49-5911-811FE7BCD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7F6A7-E5BB-E594-42C1-CBD810DDB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14DB4-DE00-EFFF-2FB4-B89B14FB8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5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1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60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A6BEA-49CD-D28C-7F89-914B5D9E4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24D9D-BECC-B231-3D6F-92C2028B4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F7BBE-A26F-63C2-6DB0-CA8B41F04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BCF0D-EA14-E81F-90A8-A3A952C3F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/>
              <a:t>Click to add title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3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add text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820" r:id="rId20"/>
    <p:sldLayoutId id="2147483821" r:id="rId21"/>
    <p:sldLayoutId id="2147483822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adgetsin.com/microsoft-xbox-elite-wireless-controller-series-2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32202"/>
            <a:ext cx="11265407" cy="1499616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bg1"/>
                </a:solidFill>
                <a:ea typeface="+mj-lt"/>
                <a:cs typeface="+mj-lt"/>
              </a:rPr>
              <a:t>Predicting Negative Mental Health </a:t>
            </a:r>
            <a:br>
              <a:rPr lang="en-US" sz="3200" b="1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3200" b="1">
                <a:solidFill>
                  <a:schemeClr val="bg1"/>
                </a:solidFill>
                <a:ea typeface="+mj-lt"/>
                <a:cs typeface="+mj-lt"/>
              </a:rPr>
              <a:t>Outcomes in Gamers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B07B0-FA91-1558-561C-71B3C91FAF7F}"/>
              </a:ext>
            </a:extLst>
          </p:cNvPr>
          <p:cNvSpPr txBox="1"/>
          <p:nvPr/>
        </p:nvSpPr>
        <p:spPr>
          <a:xfrm>
            <a:off x="4668888" y="2619401"/>
            <a:ext cx="274319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err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Anith</a:t>
            </a:r>
            <a:r>
              <a:rPr lang="en-US" sz="2000" b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Muthalaly</a:t>
            </a:r>
            <a:endParaRPr lang="en-US" sz="2000">
              <a:solidFill>
                <a:schemeClr val="bg1">
                  <a:lumMod val="76000"/>
                </a:schemeClr>
              </a:solidFill>
            </a:endParaRPr>
          </a:p>
          <a:p>
            <a:pPr algn="ctr"/>
            <a:r>
              <a:rPr lang="en-US" sz="2000" b="1" err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Fyrooz</a:t>
            </a:r>
            <a:r>
              <a:rPr lang="en-US" sz="2000" b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 Anika Khan</a:t>
            </a:r>
            <a:endParaRPr lang="en-US" sz="2000">
              <a:solidFill>
                <a:schemeClr val="bg1">
                  <a:lumMod val="76000"/>
                </a:schemeClr>
              </a:solidFill>
            </a:endParaRPr>
          </a:p>
          <a:p>
            <a:pPr algn="ctr"/>
            <a:r>
              <a:rPr lang="en-US" sz="2000" b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Stephen Davanzo</a:t>
            </a:r>
            <a:endParaRPr lang="en-US"/>
          </a:p>
        </p:txBody>
      </p:sp>
      <p:pic>
        <p:nvPicPr>
          <p:cNvPr id="18" name="Picture 17" descr="No photo description available.">
            <a:extLst>
              <a:ext uri="{FF2B5EF4-FFF2-40B4-BE49-F238E27FC236}">
                <a16:creationId xmlns:a16="http://schemas.microsoft.com/office/drawing/2014/main" id="{AAB237F9-4E17-2A4D-B115-C65E40C1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9" y="4344066"/>
            <a:ext cx="10845990" cy="25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397" y="519183"/>
            <a:ext cx="11332192" cy="651149"/>
          </a:xfrm>
          <a:noFill/>
        </p:spPr>
        <p:txBody>
          <a:bodyPr/>
          <a:lstStyle/>
          <a:p>
            <a:pPr algn="l"/>
            <a:r>
              <a:rPr lang="en-US" sz="3000" b="1">
                <a:solidFill>
                  <a:schemeClr val="bg1"/>
                </a:solidFill>
              </a:rPr>
              <a:t>Logistic Regression for Predicting Screen Time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D077C50-0F97-0CF9-2A78-4A611AD0FE02}"/>
              </a:ext>
            </a:extLst>
          </p:cNvPr>
          <p:cNvSpPr txBox="1">
            <a:spLocks/>
          </p:cNvSpPr>
          <p:nvPr/>
        </p:nvSpPr>
        <p:spPr>
          <a:xfrm>
            <a:off x="455397" y="1281329"/>
            <a:ext cx="11127947" cy="7804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</a:rPr>
              <a:t>Objective:  </a:t>
            </a:r>
            <a:r>
              <a:rPr lang="en-US" sz="2400">
                <a:solidFill>
                  <a:srgbClr val="C2C2C2"/>
                </a:solidFill>
              </a:rPr>
              <a:t>To predict whether combined hours spent on gaming and streaming exceed 15 hours/week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E86C37-FDF2-F618-3A96-4AECED1E7194}"/>
              </a:ext>
            </a:extLst>
          </p:cNvPr>
          <p:cNvGrpSpPr/>
          <p:nvPr/>
        </p:nvGrpSpPr>
        <p:grpSpPr>
          <a:xfrm>
            <a:off x="1258565" y="2296484"/>
            <a:ext cx="10435615" cy="3217626"/>
            <a:chOff x="834412" y="1980225"/>
            <a:chExt cx="10435615" cy="3979989"/>
          </a:xfrm>
        </p:grpSpPr>
        <p:sp>
          <p:nvSpPr>
            <p:cNvPr id="8" name="Content Placeholder 3">
              <a:extLst>
                <a:ext uri="{FF2B5EF4-FFF2-40B4-BE49-F238E27FC236}">
                  <a16:creationId xmlns:a16="http://schemas.microsoft.com/office/drawing/2014/main" id="{04E614BF-4BA1-CDFD-C8D0-6469878315AD}"/>
                </a:ext>
              </a:extLst>
            </p:cNvPr>
            <p:cNvSpPr txBox="1">
              <a:spLocks/>
            </p:cNvSpPr>
            <p:nvPr/>
          </p:nvSpPr>
          <p:spPr>
            <a:xfrm>
              <a:off x="834412" y="1980225"/>
              <a:ext cx="10435615" cy="3979989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>
                  <a:solidFill>
                    <a:schemeClr val="bg1"/>
                  </a:solidFill>
                </a:rPr>
                <a:t>Dependent variable:   </a:t>
              </a:r>
              <a:r>
                <a:rPr lang="en-US" sz="2000">
                  <a:solidFill>
                    <a:schemeClr val="bg1">
                      <a:lumMod val="76000"/>
                    </a:schemeClr>
                  </a:solidFill>
                </a:rPr>
                <a:t>Hours spent (1 if played &gt; 15hr/week, 0 otherwise)</a:t>
              </a:r>
            </a:p>
            <a:p>
              <a:r>
                <a:rPr lang="en-US" sz="2000" b="1">
                  <a:solidFill>
                    <a:schemeClr val="bg1"/>
                  </a:solidFill>
                </a:rPr>
                <a:t>Independent Variables: </a:t>
              </a:r>
              <a:r>
                <a:rPr lang="en-US" sz="2000" b="1">
                  <a:solidFill>
                    <a:srgbClr val="C2C2C2"/>
                  </a:solidFill>
                </a:rPr>
                <a:t>​</a:t>
              </a:r>
              <a:endParaRPr lang="en-US" sz="2000" b="1">
                <a:solidFill>
                  <a:schemeClr val="bg1"/>
                </a:solidFill>
              </a:endParaRPr>
            </a:p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 err="1">
                  <a:solidFill>
                    <a:srgbClr val="C2C2C2"/>
                  </a:solidFill>
                </a:rPr>
                <a:t>SPIN_ord</a:t>
              </a:r>
              <a:r>
                <a:rPr lang="en-US" sz="2000">
                  <a:solidFill>
                    <a:srgbClr val="C2C2C2"/>
                  </a:solidFill>
                </a:rPr>
                <a:t> (factored)​</a:t>
              </a:r>
            </a:p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 err="1">
                  <a:solidFill>
                    <a:srgbClr val="C2C2C2"/>
                  </a:solidFill>
                </a:rPr>
                <a:t>SWL_ord</a:t>
              </a:r>
              <a:r>
                <a:rPr lang="en-US" sz="2000">
                  <a:solidFill>
                    <a:srgbClr val="C2C2C2"/>
                  </a:solidFill>
                </a:rPr>
                <a:t> (factored)​</a:t>
              </a:r>
            </a:p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 err="1">
                  <a:solidFill>
                    <a:srgbClr val="C2C2C2"/>
                  </a:solidFill>
                </a:rPr>
                <a:t>GAD_ord</a:t>
              </a:r>
              <a:r>
                <a:rPr lang="en-US" sz="2000">
                  <a:solidFill>
                    <a:srgbClr val="C2C2C2"/>
                  </a:solidFill>
                </a:rPr>
                <a:t> (factored)</a:t>
              </a:r>
            </a:p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>
                  <a:solidFill>
                    <a:srgbClr val="C2C2C2"/>
                  </a:solidFill>
                </a:rPr>
                <a:t>Work (factored)​</a:t>
              </a:r>
            </a:p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>
                  <a:solidFill>
                    <a:srgbClr val="C2C2C2"/>
                  </a:solidFill>
                </a:rPr>
                <a:t>Gender (factored)</a:t>
              </a:r>
            </a:p>
          </p:txBody>
        </p:sp>
        <p:sp>
          <p:nvSpPr>
            <p:cNvPr id="2" name="Content Placeholder 3">
              <a:extLst>
                <a:ext uri="{FF2B5EF4-FFF2-40B4-BE49-F238E27FC236}">
                  <a16:creationId xmlns:a16="http://schemas.microsoft.com/office/drawing/2014/main" id="{FA24C687-0680-FE21-E465-A487AF5C539A}"/>
                </a:ext>
              </a:extLst>
            </p:cNvPr>
            <p:cNvSpPr txBox="1">
              <a:spLocks/>
            </p:cNvSpPr>
            <p:nvPr/>
          </p:nvSpPr>
          <p:spPr>
            <a:xfrm>
              <a:off x="4474370" y="3068775"/>
              <a:ext cx="3254877" cy="2711498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>
                  <a:solidFill>
                    <a:srgbClr val="C2C2C2"/>
                  </a:solidFill>
                </a:rPr>
                <a:t>Game (factored)​</a:t>
              </a:r>
            </a:p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>
                  <a:solidFill>
                    <a:srgbClr val="C2C2C2"/>
                  </a:solidFill>
                </a:rPr>
                <a:t>Platform (factored)​</a:t>
              </a:r>
            </a:p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>
                  <a:solidFill>
                    <a:srgbClr val="C2C2C2"/>
                  </a:solidFill>
                </a:rPr>
                <a:t>GADE (factored)​</a:t>
              </a:r>
            </a:p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 err="1">
                  <a:solidFill>
                    <a:srgbClr val="C2C2C2"/>
                  </a:solidFill>
                </a:rPr>
                <a:t>Why_play</a:t>
              </a:r>
              <a:r>
                <a:rPr lang="en-US" sz="2000">
                  <a:solidFill>
                    <a:srgbClr val="C2C2C2"/>
                  </a:solidFill>
                </a:rPr>
                <a:t> (factored)</a:t>
              </a:r>
            </a:p>
            <a:p>
              <a:pPr lvl="1">
                <a:buFont typeface="Courier New" panose="02070309020205020404" pitchFamily="49" charset="0"/>
                <a:buChar char="o"/>
              </a:pPr>
              <a:r>
                <a:rPr lang="en-US" sz="2000">
                  <a:solidFill>
                    <a:srgbClr val="C2C2C2"/>
                  </a:solidFill>
                </a:rPr>
                <a:t>Age</a:t>
              </a: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5E8D5-DFF5-2BBA-5C08-3696C83B6464}"/>
              </a:ext>
            </a:extLst>
          </p:cNvPr>
          <p:cNvSpPr txBox="1">
            <a:spLocks/>
          </p:cNvSpPr>
          <p:nvPr/>
        </p:nvSpPr>
        <p:spPr>
          <a:xfrm>
            <a:off x="1258564" y="5652872"/>
            <a:ext cx="7130363" cy="45446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solidFill>
                  <a:schemeClr val="bg1"/>
                </a:solidFill>
              </a:rPr>
              <a:t>T-test (Age) and Chi-square Tests (rest of the variables) </a:t>
            </a:r>
            <a:endParaRPr lang="en-US" sz="2000">
              <a:solidFill>
                <a:srgbClr val="C2C2C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EFFE2-8567-1F68-AFFB-6DE1A9567399}"/>
              </a:ext>
            </a:extLst>
          </p:cNvPr>
          <p:cNvSpPr/>
          <p:nvPr/>
        </p:nvSpPr>
        <p:spPr>
          <a:xfrm>
            <a:off x="1891144" y="4045527"/>
            <a:ext cx="2313709" cy="47105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72878-0C56-FFE6-E34D-56733C36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896A162-DE5B-0868-EBB2-8A954397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397" y="519183"/>
            <a:ext cx="11332192" cy="651149"/>
          </a:xfrm>
          <a:noFill/>
        </p:spPr>
        <p:txBody>
          <a:bodyPr/>
          <a:lstStyle/>
          <a:p>
            <a:pPr algn="l"/>
            <a:r>
              <a:rPr lang="en-US" sz="3000" b="1">
                <a:solidFill>
                  <a:schemeClr val="bg1"/>
                </a:solidFill>
              </a:rPr>
              <a:t>Logistic Regression for Predicting Screen Time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3E2A3F2-D088-445B-C8F1-11D9E9CF80E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8091" y="1796898"/>
            <a:ext cx="10702636" cy="483286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b="1">
                <a:solidFill>
                  <a:schemeClr val="bg1"/>
                </a:solidFill>
              </a:rPr>
              <a:t>Linearity of the Logit:​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2C2C2"/>
                </a:solidFill>
              </a:rPr>
              <a:t>Linear relationship with the logit:  </a:t>
            </a:r>
            <a:r>
              <a:rPr lang="en-US" sz="2000" err="1">
                <a:solidFill>
                  <a:srgbClr val="C2C2C2"/>
                </a:solidFill>
              </a:rPr>
              <a:t>Age_logit</a:t>
            </a:r>
            <a:endParaRPr lang="en-US" sz="2000">
              <a:solidFill>
                <a:srgbClr val="C2C2C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2C2C2"/>
                </a:solidFill>
              </a:rPr>
              <a:t>Solution: Quadratic term for (Age^2)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2C2C2"/>
                </a:solidFill>
              </a:rPr>
              <a:t>Developed 3 models (Interaction with </a:t>
            </a:r>
            <a:r>
              <a:rPr lang="en-US" sz="2000" err="1">
                <a:solidFill>
                  <a:srgbClr val="C2C2C2"/>
                </a:solidFill>
              </a:rPr>
              <a:t>Age_log</a:t>
            </a:r>
            <a:r>
              <a:rPr lang="en-US" sz="2000">
                <a:solidFill>
                  <a:srgbClr val="C2C2C2"/>
                </a:solidFill>
              </a:rPr>
              <a:t>, Polynomial (Age &amp; Age²), Splines (ns(Age, </a:t>
            </a:r>
            <a:r>
              <a:rPr lang="en-US" sz="2000" err="1">
                <a:solidFill>
                  <a:srgbClr val="C2C2C2"/>
                </a:solidFill>
              </a:rPr>
              <a:t>df</a:t>
            </a:r>
            <a:r>
              <a:rPr lang="en-US" sz="2000">
                <a:solidFill>
                  <a:srgbClr val="C2C2C2"/>
                </a:solidFill>
              </a:rPr>
              <a:t>=3))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>
                <a:solidFill>
                  <a:schemeClr val="bg1"/>
                </a:solidFill>
              </a:rPr>
              <a:t>Multicollinearity Check:​</a:t>
            </a:r>
          </a:p>
          <a:p>
            <a:pPr marL="324000" lvl="1" indent="0">
              <a:buNone/>
            </a:pPr>
            <a:endParaRPr lang="en-US" sz="2000">
              <a:solidFill>
                <a:srgbClr val="C2C2C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C7B80-21B2-150D-3358-DB6B19C2343E}"/>
              </a:ext>
            </a:extLst>
          </p:cNvPr>
          <p:cNvSpPr txBox="1">
            <a:spLocks/>
          </p:cNvSpPr>
          <p:nvPr/>
        </p:nvSpPr>
        <p:spPr>
          <a:xfrm>
            <a:off x="563604" y="1267476"/>
            <a:ext cx="6000822" cy="58903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</a:rPr>
              <a:t>Assumptions of Logistic Regression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93D6AF-541D-9B21-E68E-3164CE4ED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344326"/>
              </p:ext>
            </p:extLst>
          </p:nvPr>
        </p:nvGraphicFramePr>
        <p:xfrm>
          <a:off x="1246910" y="4259811"/>
          <a:ext cx="9912925" cy="18183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920096345"/>
                    </a:ext>
                  </a:extLst>
                </a:gridCol>
                <a:gridCol w="2493818">
                  <a:extLst>
                    <a:ext uri="{9D8B030D-6E8A-4147-A177-3AD203B41FA5}">
                      <a16:colId xmlns:a16="http://schemas.microsoft.com/office/drawing/2014/main" val="5517412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19283220"/>
                    </a:ext>
                  </a:extLst>
                </a:gridCol>
                <a:gridCol w="6047507">
                  <a:extLst>
                    <a:ext uri="{9D8B030D-6E8A-4147-A177-3AD203B41FA5}">
                      <a16:colId xmlns:a16="http://schemas.microsoft.com/office/drawing/2014/main" val="374214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b="0" i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i="0">
                          <a:solidFill>
                            <a:schemeClr val="bg1"/>
                          </a:solidFill>
                        </a:rPr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i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1" i="0">
                          <a:solidFill>
                            <a:schemeClr val="bg1"/>
                          </a:solidFill>
                        </a:rPr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24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Interaction with </a:t>
                      </a:r>
                      <a:r>
                        <a:rPr lang="en-US" b="0" i="0" err="1">
                          <a:solidFill>
                            <a:schemeClr val="bg1"/>
                          </a:solidFill>
                        </a:rPr>
                        <a:t>Age_log</a:t>
                      </a:r>
                      <a:endParaRPr lang="en-US" b="0" i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9672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Identified non-linearity but retained potential collinearity.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0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Polynomial (Age &amp; Age²)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9673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Addressed non-linearity but introduced collinearity.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82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Splines (ns(Age, </a:t>
                      </a:r>
                      <a:r>
                        <a:rPr lang="en-US" b="0" i="0" err="1">
                          <a:solidFill>
                            <a:schemeClr val="bg1"/>
                          </a:solidFill>
                        </a:rPr>
                        <a:t>df</a:t>
                      </a: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=3))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~9673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0">
                          <a:solidFill>
                            <a:schemeClr val="bg1"/>
                          </a:solidFill>
                        </a:rPr>
                        <a:t>Effectively captures non-linearity with reduced multicollinearity.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60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BD712-C0A8-F33D-EA2B-E17DD3739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6A95D12-D525-EB85-16C4-770C9DE2D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397" y="519183"/>
            <a:ext cx="11332192" cy="651149"/>
          </a:xfrm>
          <a:noFill/>
        </p:spPr>
        <p:txBody>
          <a:bodyPr/>
          <a:lstStyle/>
          <a:p>
            <a:pPr algn="l"/>
            <a:r>
              <a:rPr lang="en-US" sz="3000" b="1">
                <a:solidFill>
                  <a:schemeClr val="bg1"/>
                </a:solidFill>
              </a:rPr>
              <a:t>Logistic Regression for Predicting Screen Time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1E7FE9A-63E7-3FF9-6391-BBCE0AD9BE7B}"/>
              </a:ext>
            </a:extLst>
          </p:cNvPr>
          <p:cNvSpPr txBox="1">
            <a:spLocks/>
          </p:cNvSpPr>
          <p:nvPr/>
        </p:nvSpPr>
        <p:spPr>
          <a:xfrm>
            <a:off x="580087" y="1953654"/>
            <a:ext cx="5197258" cy="283325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b="1">
                <a:solidFill>
                  <a:schemeClr val="bg1"/>
                </a:solidFill>
              </a:rPr>
              <a:t>Influence of Strong Outliers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C2C2C2"/>
                </a:solidFill>
              </a:rPr>
              <a:t>Leverage vs. Cook’s Distance Plot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2C2C2"/>
                </a:solidFill>
              </a:rPr>
              <a:t>Most data points show low leverage and </a:t>
            </a:r>
          </a:p>
          <a:p>
            <a:pPr marL="324000" lvl="1" indent="0">
              <a:buNone/>
            </a:pPr>
            <a:r>
              <a:rPr lang="en-US" sz="2000">
                <a:solidFill>
                  <a:srgbClr val="C2C2C2"/>
                </a:solidFill>
              </a:rPr>
              <a:t>Cook’s distance.​</a:t>
            </a:r>
          </a:p>
          <a:p>
            <a:pPr marL="324000" lvl="1" indent="0">
              <a:buNone/>
            </a:pPr>
            <a:endParaRPr lang="en-US" sz="2000">
              <a:solidFill>
                <a:srgbClr val="C2C2C2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Conclusion:​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2C2C2"/>
                </a:solidFill>
              </a:rPr>
              <a:t>Assumptions are reasonably met.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3BE47-9C67-83E0-56EF-33693CE5D376}"/>
              </a:ext>
            </a:extLst>
          </p:cNvPr>
          <p:cNvSpPr txBox="1">
            <a:spLocks/>
          </p:cNvSpPr>
          <p:nvPr/>
        </p:nvSpPr>
        <p:spPr>
          <a:xfrm>
            <a:off x="563604" y="1267476"/>
            <a:ext cx="6000822" cy="58903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</a:rPr>
              <a:t>Assumptions of 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4152E-18A9-2D2A-919C-2439ADB8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2034436"/>
            <a:ext cx="5878377" cy="37473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8781FD-0AF8-0E51-8C98-349D11C79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89" y="1981772"/>
            <a:ext cx="5999609" cy="38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8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93C9-1F41-8DA7-569D-88C1D1757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16D4-486C-0C68-2FE4-3AD6F45EA2C3}"/>
              </a:ext>
            </a:extLst>
          </p:cNvPr>
          <p:cNvSpPr txBox="1">
            <a:spLocks/>
          </p:cNvSpPr>
          <p:nvPr/>
        </p:nvSpPr>
        <p:spPr>
          <a:xfrm>
            <a:off x="290945" y="567820"/>
            <a:ext cx="6000822" cy="58903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</a:rPr>
              <a:t>Feature Selection: 3 Models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12C157-F797-888A-A7F2-1CAE7CE3D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82611"/>
              </p:ext>
            </p:extLst>
          </p:nvPr>
        </p:nvGraphicFramePr>
        <p:xfrm>
          <a:off x="377537" y="1011382"/>
          <a:ext cx="11436925" cy="5760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91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3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t>Predictor</a:t>
                      </a:r>
                      <a:r>
                        <a:rPr lang="en-US"/>
                        <a:t>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Interaction with </a:t>
                      </a:r>
                      <a:r>
                        <a:rPr err="1"/>
                        <a:t>Age_log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Interaction with Age</a:t>
                      </a:r>
                      <a:r>
                        <a:rPr lang="en-US"/>
                        <a:t>  </a:t>
                      </a:r>
                      <a:r>
                        <a:t>Quadratic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Spline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b="1"/>
                        <a:t>Significant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Work (Unemployed/Between Jobs)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Gender (Male)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Game (Other, </a:t>
                      </a:r>
                      <a:r>
                        <a:rPr err="1"/>
                        <a:t>Starcraft</a:t>
                      </a:r>
                      <a:r>
                        <a:t>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Platform (PC)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Cleaned_WhyPlay (Relaxing)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Age_log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Age^2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Spline (Age, DF = 3, Terms 2 &amp;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Applicable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(p &lt; 0.05)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/>
                        <a:t>Non-Significant 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err="1"/>
                        <a:t>SWL_ord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Borderline (p = 0.07)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Borderline (p = 0.07)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Borderline (p = 0.08)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/>
                        <a:t>Work (Students)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/>
                        <a:t>Gender 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Borderline (p = 0.09)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Borderline (p = 0.09)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Borderline (p = 0.09)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887DBB8-28A3-C737-A592-45DFEC323423}"/>
              </a:ext>
            </a:extLst>
          </p:cNvPr>
          <p:cNvSpPr/>
          <p:nvPr/>
        </p:nvSpPr>
        <p:spPr>
          <a:xfrm>
            <a:off x="429489" y="2064327"/>
            <a:ext cx="3456709" cy="322118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A65F-2A77-42D1-05E7-C77788A92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2E16BBF-D772-38A2-0B66-3D38DF8F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397" y="519183"/>
            <a:ext cx="11332192" cy="651149"/>
          </a:xfrm>
          <a:noFill/>
        </p:spPr>
        <p:txBody>
          <a:bodyPr/>
          <a:lstStyle/>
          <a:p>
            <a:pPr algn="l"/>
            <a:r>
              <a:rPr lang="en-US" sz="3000" b="1">
                <a:solidFill>
                  <a:schemeClr val="bg1"/>
                </a:solidFill>
              </a:rPr>
              <a:t>Logistic Regression for Predicting Screen Time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9D1AAB-6670-83B5-9ECF-355941F068AA}"/>
              </a:ext>
            </a:extLst>
          </p:cNvPr>
          <p:cNvSpPr txBox="1">
            <a:spLocks/>
          </p:cNvSpPr>
          <p:nvPr/>
        </p:nvSpPr>
        <p:spPr>
          <a:xfrm>
            <a:off x="660586" y="2189018"/>
            <a:ext cx="4798106" cy="314498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solidFill>
                  <a:schemeClr val="bg1"/>
                </a:solidFill>
              </a:rPr>
              <a:t>Overall Performance: 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2C2C2"/>
                </a:solidFill>
              </a:rPr>
              <a:t>model demonstrates good predictive power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2C2C2"/>
                </a:solidFill>
              </a:rPr>
              <a:t>performs poorly in identifying the negative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2C2C2"/>
                </a:solidFill>
              </a:rPr>
              <a:t>ROC-AUC and McFadden's Pseudo-R2 suggest modest model performance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>
              <a:solidFill>
                <a:srgbClr val="C2C2C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EBEDA-0A5A-F703-CB35-594B8598896B}"/>
              </a:ext>
            </a:extLst>
          </p:cNvPr>
          <p:cNvSpPr txBox="1">
            <a:spLocks/>
          </p:cNvSpPr>
          <p:nvPr/>
        </p:nvSpPr>
        <p:spPr>
          <a:xfrm>
            <a:off x="563603" y="1267476"/>
            <a:ext cx="9065305" cy="58903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>
                <a:solidFill>
                  <a:schemeClr val="bg1"/>
                </a:solidFill>
              </a:rPr>
              <a:t>LR Model </a:t>
            </a:r>
            <a:r>
              <a:rPr lang="fr-FR" sz="2400" b="1" err="1">
                <a:solidFill>
                  <a:schemeClr val="bg1"/>
                </a:solidFill>
              </a:rPr>
              <a:t>Assessment</a:t>
            </a:r>
            <a:r>
              <a:rPr lang="fr-FR" sz="2400" b="1">
                <a:solidFill>
                  <a:schemeClr val="bg1"/>
                </a:solidFill>
              </a:rPr>
              <a:t>: Confusion matrix, ROC-AUC values​</a:t>
            </a:r>
            <a:endParaRPr lang="en-US" sz="2400" b="1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CDAFA9-6CD4-57FE-4E9C-0225DA038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09765"/>
              </p:ext>
            </p:extLst>
          </p:nvPr>
        </p:nvGraphicFramePr>
        <p:xfrm>
          <a:off x="6005877" y="2279073"/>
          <a:ext cx="5271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0.84047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0.99853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0.91354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0.00661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0.638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McFadden's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0.0383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9672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/>
                        <a:t>9980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34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FE612E-ED4F-9FA8-77BE-880A15ED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04D9AE7-F3B1-3926-7718-F793E1B6078B}"/>
              </a:ext>
            </a:extLst>
          </p:cNvPr>
          <p:cNvSpPr txBox="1">
            <a:spLocks/>
          </p:cNvSpPr>
          <p:nvPr/>
        </p:nvSpPr>
        <p:spPr>
          <a:xfrm>
            <a:off x="6463012" y="1787226"/>
            <a:ext cx="5456195" cy="314498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solidFill>
                  <a:schemeClr val="bg1"/>
                </a:solidFill>
              </a:rPr>
              <a:t>Optimal Cut-off: </a:t>
            </a:r>
            <a:r>
              <a:rPr lang="en-US" sz="2200">
                <a:solidFill>
                  <a:schemeClr val="bg1"/>
                </a:solidFill>
              </a:rPr>
              <a:t>0.839 (from ROC curve)</a:t>
            </a:r>
          </a:p>
          <a:p>
            <a:pPr marL="0" indent="0">
              <a:buNone/>
            </a:pPr>
            <a:r>
              <a:rPr lang="en-US" sz="2200" b="1">
                <a:solidFill>
                  <a:schemeClr val="bg1"/>
                </a:solidFill>
              </a:rPr>
              <a:t>Performance at Optimal Cut-off: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Accuracy: 0.605 (60.5%)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Precision: 0.891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Recall: 0.603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/>
                </a:solidFill>
              </a:rPr>
              <a:t>F1 Score: 0.719</a:t>
            </a:r>
            <a:endParaRPr lang="en-US" sz="2200">
              <a:solidFill>
                <a:srgbClr val="C2C2C2"/>
              </a:solidFill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C47589-A8A0-87CD-07D9-A23FD5E67874}"/>
              </a:ext>
            </a:extLst>
          </p:cNvPr>
          <p:cNvSpPr txBox="1">
            <a:spLocks/>
          </p:cNvSpPr>
          <p:nvPr/>
        </p:nvSpPr>
        <p:spPr>
          <a:xfrm>
            <a:off x="508184" y="1427008"/>
            <a:ext cx="9065305" cy="58903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err="1">
                <a:solidFill>
                  <a:schemeClr val="bg1"/>
                </a:solidFill>
              </a:rPr>
              <a:t>Adjusting</a:t>
            </a:r>
            <a:r>
              <a:rPr lang="fr-FR" sz="2400" b="1">
                <a:solidFill>
                  <a:schemeClr val="bg1"/>
                </a:solidFill>
              </a:rPr>
              <a:t> the Cut-off  </a:t>
            </a:r>
            <a:r>
              <a:rPr lang="fr-FR" sz="2400" b="1" err="1">
                <a:solidFill>
                  <a:schemeClr val="bg1"/>
                </a:solidFill>
              </a:rPr>
              <a:t>Threshold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92173E-387E-A4C2-C85D-53319F8E7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397" y="519183"/>
            <a:ext cx="11332192" cy="651149"/>
          </a:xfrm>
          <a:noFill/>
        </p:spPr>
        <p:txBody>
          <a:bodyPr/>
          <a:lstStyle/>
          <a:p>
            <a:pPr algn="l"/>
            <a:r>
              <a:rPr lang="en-US" sz="3000" b="1">
                <a:solidFill>
                  <a:schemeClr val="bg1"/>
                </a:solidFill>
              </a:rPr>
              <a:t>Logistic Regression for Predicting Screen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EA5E9-54C7-80B7-CEAF-68F726E5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20" y="2196397"/>
            <a:ext cx="5376182" cy="379556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ED8B27D-1E72-3A36-5F07-58E645FE8F8A}"/>
              </a:ext>
            </a:extLst>
          </p:cNvPr>
          <p:cNvSpPr txBox="1">
            <a:spLocks/>
          </p:cNvSpPr>
          <p:nvPr/>
        </p:nvSpPr>
        <p:spPr>
          <a:xfrm>
            <a:off x="6411407" y="4876391"/>
            <a:ext cx="5376182" cy="58903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bg1"/>
                </a:solidFill>
              </a:rPr>
              <a:t>Better Balance Between Positive and Negative Classes</a:t>
            </a:r>
          </a:p>
        </p:txBody>
      </p:sp>
    </p:spTree>
    <p:extLst>
      <p:ext uri="{BB962C8B-B14F-4D97-AF65-F5344CB8AC3E}">
        <p14:creationId xmlns:p14="http://schemas.microsoft.com/office/powerpoint/2010/main" val="218305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Random Forests</a:t>
            </a:r>
            <a:r>
              <a:rPr lang="en-US">
                <a:solidFill>
                  <a:schemeClr val="bg1">
                    <a:lumMod val="76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32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33BD7D6-F7D0-7957-DD35-2D5FF90239B6}"/>
              </a:ext>
            </a:extLst>
          </p:cNvPr>
          <p:cNvSpPr txBox="1">
            <a:spLocks/>
          </p:cNvSpPr>
          <p:nvPr/>
        </p:nvSpPr>
        <p:spPr>
          <a:xfrm>
            <a:off x="334726" y="1379457"/>
            <a:ext cx="6432322" cy="2880228"/>
          </a:xfrm>
          <a:prstGeom prst="rect">
            <a:avLst/>
          </a:prstGeom>
          <a:noFill/>
        </p:spPr>
        <p:txBody>
          <a:bodyPr lIns="91440" tIns="45720" rIns="91440" bIns="4572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chemeClr val="bg1">
                  <a:lumMod val="76000"/>
                </a:schemeClr>
              </a:solidFill>
            </a:endParaRPr>
          </a:p>
          <a:p>
            <a:pPr marL="629920" lvl="1" indent="-305435"/>
            <a:r>
              <a:rPr lang="en-US" sz="2000">
                <a:solidFill>
                  <a:schemeClr val="bg1">
                    <a:lumMod val="76000"/>
                  </a:schemeClr>
                </a:solidFill>
              </a:rPr>
              <a:t>Class Balancing </a:t>
            </a:r>
          </a:p>
          <a:p>
            <a:pPr marL="629920" lvl="1" indent="-305435"/>
            <a:r>
              <a:rPr lang="en-US" sz="2000">
                <a:solidFill>
                  <a:schemeClr val="bg1">
                    <a:lumMod val="76000"/>
                  </a:schemeClr>
                </a:solidFill>
              </a:rPr>
              <a:t>SMOTE Parameter Tuning</a:t>
            </a:r>
          </a:p>
          <a:p>
            <a:pPr marL="629920" lvl="1" indent="-305435"/>
            <a:r>
              <a:rPr lang="en-US" sz="2000">
                <a:solidFill>
                  <a:schemeClr val="bg1">
                    <a:lumMod val="76000"/>
                  </a:schemeClr>
                </a:solidFill>
              </a:rPr>
              <a:t>Random Forest Hyperparameter Tuning – Grid Seach</a:t>
            </a:r>
          </a:p>
          <a:p>
            <a:pPr marL="629920" lvl="1" indent="-305435"/>
            <a:r>
              <a:rPr lang="en-US" sz="2000">
                <a:solidFill>
                  <a:schemeClr val="bg1">
                    <a:lumMod val="76000"/>
                  </a:schemeClr>
                </a:solidFill>
              </a:rPr>
              <a:t>Class Consolidation</a:t>
            </a:r>
          </a:p>
        </p:txBody>
      </p:sp>
      <p:sp>
        <p:nvSpPr>
          <p:cNvPr id="7" name="Title 16">
            <a:extLst>
              <a:ext uri="{FF2B5EF4-FFF2-40B4-BE49-F238E27FC236}">
                <a16:creationId xmlns:a16="http://schemas.microsoft.com/office/drawing/2014/main" id="{5122E24A-F6F0-9178-B1BB-35703E825EEB}"/>
              </a:ext>
            </a:extLst>
          </p:cNvPr>
          <p:cNvSpPr txBox="1">
            <a:spLocks/>
          </p:cNvSpPr>
          <p:nvPr/>
        </p:nvSpPr>
        <p:spPr>
          <a:xfrm>
            <a:off x="411296" y="773506"/>
            <a:ext cx="8706018" cy="601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Random Forest – common steps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A50E30-2266-E142-D4DB-09D7F0561DAB}"/>
              </a:ext>
            </a:extLst>
          </p:cNvPr>
          <p:cNvGrpSpPr/>
          <p:nvPr/>
        </p:nvGrpSpPr>
        <p:grpSpPr>
          <a:xfrm>
            <a:off x="7877978" y="1377108"/>
            <a:ext cx="3336019" cy="5241938"/>
            <a:chOff x="7446484" y="1367927"/>
            <a:chExt cx="3336019" cy="5241938"/>
          </a:xfrm>
        </p:grpSpPr>
        <p:pic>
          <p:nvPicPr>
            <p:cNvPr id="8" name="Picture 7" descr="A colorful pie chart with white text&#10;&#10;Description automatically generated">
              <a:extLst>
                <a:ext uri="{FF2B5EF4-FFF2-40B4-BE49-F238E27FC236}">
                  <a16:creationId xmlns:a16="http://schemas.microsoft.com/office/drawing/2014/main" id="{0F09E47A-71F5-F51E-8D86-30EDE0C1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3206" y="1367927"/>
              <a:ext cx="3266502" cy="2350266"/>
            </a:xfrm>
            <a:prstGeom prst="rect">
              <a:avLst/>
            </a:prstGeom>
          </p:spPr>
        </p:pic>
        <p:pic>
          <p:nvPicPr>
            <p:cNvPr id="9" name="Picture 8" descr="A colorful pie chart with white text&#10;&#10;Description automatically generated">
              <a:extLst>
                <a:ext uri="{FF2B5EF4-FFF2-40B4-BE49-F238E27FC236}">
                  <a16:creationId xmlns:a16="http://schemas.microsoft.com/office/drawing/2014/main" id="{667D99B7-71BD-ACA9-C192-2C6E151D6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484" y="4259855"/>
              <a:ext cx="3336019" cy="235001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EFA1457-329F-5CD4-8A8F-0DA671DCD61D}"/>
                </a:ext>
              </a:extLst>
            </p:cNvPr>
            <p:cNvSpPr/>
            <p:nvPr/>
          </p:nvSpPr>
          <p:spPr>
            <a:xfrm rot="5400000">
              <a:off x="8940695" y="3805407"/>
              <a:ext cx="460727" cy="36263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close-up of a math equation&#10;&#10;Description automatically generated">
            <a:extLst>
              <a:ext uri="{FF2B5EF4-FFF2-40B4-BE49-F238E27FC236}">
                <a16:creationId xmlns:a16="http://schemas.microsoft.com/office/drawing/2014/main" id="{8FD8EEF1-0F49-C64A-F429-C8B556A4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626" y="3188407"/>
            <a:ext cx="3330651" cy="11513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2189C0-9AC1-9425-B15E-1A2F56CF0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110" y="1716794"/>
            <a:ext cx="5203636" cy="37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6620" cy="59215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Random Forest -- GAD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076" y="1388638"/>
            <a:ext cx="4853240" cy="3633047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76000"/>
                  </a:schemeClr>
                </a:solidFill>
              </a:rPr>
              <a:t> Key Points: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~80% Accuracy 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Mild and minimal anxiety consolidated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Strong precision for all classes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Incorrect classification of moderate class</a:t>
            </a:r>
          </a:p>
          <a:p>
            <a:pPr lvl="1" indent="0">
              <a:buNone/>
            </a:pPr>
            <a:endParaRPr lang="en-US">
              <a:solidFill>
                <a:schemeClr val="bg1">
                  <a:lumMod val="76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D0976D-1084-C61B-51CB-45CC6C31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569" y="1285301"/>
            <a:ext cx="6158429" cy="43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9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624120CF-4B2E-17F7-37E5-F3ABD50D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6620" cy="59215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Random Forest -- SWL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19A4352-AF38-D8E6-5712-829A6FB0416F}"/>
              </a:ext>
            </a:extLst>
          </p:cNvPr>
          <p:cNvSpPr txBox="1">
            <a:spLocks/>
          </p:cNvSpPr>
          <p:nvPr/>
        </p:nvSpPr>
        <p:spPr>
          <a:xfrm>
            <a:off x="454076" y="1388638"/>
            <a:ext cx="4853240" cy="3633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76000"/>
                  </a:schemeClr>
                </a:solidFill>
              </a:rPr>
              <a:t> Key Points: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~60% Accuracy 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Dissatisfied and Slightly Dissatisfied consolidated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Satisfied and Slightly Satisfied consolidated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Weak performance on </a:t>
            </a:r>
            <a:r>
              <a:rPr lang="en-US" err="1">
                <a:solidFill>
                  <a:schemeClr val="bg1">
                    <a:lumMod val="76000"/>
                  </a:schemeClr>
                </a:solidFill>
              </a:rPr>
              <a:t>Dissatified_Slightly-Dissastified</a:t>
            </a:r>
            <a:r>
              <a:rPr lang="en-US">
                <a:solidFill>
                  <a:schemeClr val="bg1">
                    <a:lumMod val="76000"/>
                  </a:schemeClr>
                </a:solidFill>
              </a:rPr>
              <a:t> class (60% error)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Strong predicative ability on extreme ends</a:t>
            </a:r>
          </a:p>
          <a:p>
            <a:pPr lvl="1" indent="0">
              <a:buFont typeface="Wingdings 2" panose="05020102010507070707" pitchFamily="18" charset="2"/>
              <a:buNone/>
            </a:pPr>
            <a:endParaRPr lang="en-US">
              <a:solidFill>
                <a:schemeClr val="bg1">
                  <a:lumMod val="76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C75AF6-AE46-C35E-D1AC-D378ABCD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373" y="1284315"/>
            <a:ext cx="6159739" cy="44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9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52337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1" y="1418681"/>
            <a:ext cx="4072021" cy="3510898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</a:rPr>
              <a:t>Introduction</a:t>
            </a:r>
            <a:endParaRPr lang="en-US"/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</a:rPr>
              <a:t>EDA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Relevant Tests &amp; Findings</a:t>
            </a:r>
            <a:endParaRPr lang="en-US" sz="2400">
              <a:solidFill>
                <a:schemeClr val="bg1">
                  <a:lumMod val="76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Linear Regression</a:t>
            </a:r>
            <a:endParaRPr lang="en-US" sz="2400">
              <a:solidFill>
                <a:schemeClr val="bg1">
                  <a:lumMod val="76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Logistic Regression</a:t>
            </a:r>
            <a:endParaRPr lang="en-US" sz="2400">
              <a:solidFill>
                <a:schemeClr val="bg1">
                  <a:lumMod val="76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</a:rPr>
              <a:t>Random Forests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</a:rPr>
              <a:t>Key Takeaways</a:t>
            </a:r>
          </a:p>
          <a:p>
            <a:endParaRPr lang="en-US" sz="2400">
              <a:solidFill>
                <a:schemeClr val="bg1">
                  <a:lumMod val="76000"/>
                </a:schemeClr>
              </a:solidFill>
            </a:endParaRPr>
          </a:p>
        </p:txBody>
      </p:sp>
      <p:pic>
        <p:nvPicPr>
          <p:cNvPr id="2" name="Picture 1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626F5BBE-FEE2-2D16-B03D-904D9662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994" y="1944771"/>
            <a:ext cx="3505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6">
            <a:extLst>
              <a:ext uri="{FF2B5EF4-FFF2-40B4-BE49-F238E27FC236}">
                <a16:creationId xmlns:a16="http://schemas.microsoft.com/office/drawing/2014/main" id="{4B670D1D-6A71-F592-6A28-F75B2FD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76620" cy="59215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Random Forest -- SPIN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5213B55-5F6D-40E8-10AE-0694FA52431F}"/>
              </a:ext>
            </a:extLst>
          </p:cNvPr>
          <p:cNvSpPr txBox="1">
            <a:spLocks/>
          </p:cNvSpPr>
          <p:nvPr/>
        </p:nvSpPr>
        <p:spPr>
          <a:xfrm>
            <a:off x="454076" y="1443855"/>
            <a:ext cx="4853240" cy="3633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76000"/>
                  </a:schemeClr>
                </a:solidFill>
              </a:rPr>
              <a:t> Key Points: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~60% Accuracy 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Mild and Moderate consolidated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Most severe class has best overall class performance 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High overall error rate</a:t>
            </a:r>
          </a:p>
          <a:p>
            <a:pPr lvl="1" indent="-305435"/>
            <a:r>
              <a:rPr lang="en-US">
                <a:solidFill>
                  <a:schemeClr val="bg1">
                    <a:lumMod val="76000"/>
                  </a:schemeClr>
                </a:solidFill>
              </a:rPr>
              <a:t>Weak predictive power for None and Mild-Moderate cases </a:t>
            </a:r>
          </a:p>
          <a:p>
            <a:pPr lvl="1" indent="0">
              <a:buNone/>
            </a:pPr>
            <a:endParaRPr lang="en-US">
              <a:solidFill>
                <a:schemeClr val="bg1">
                  <a:lumMod val="76000"/>
                </a:schemeClr>
              </a:solidFill>
            </a:endParaRPr>
          </a:p>
        </p:txBody>
      </p:sp>
      <p:pic>
        <p:nvPicPr>
          <p:cNvPr id="15" name="Picture 14" descr="A graph of a graph with text&#10;&#10;Description automatically generated">
            <a:extLst>
              <a:ext uri="{FF2B5EF4-FFF2-40B4-BE49-F238E27FC236}">
                <a16:creationId xmlns:a16="http://schemas.microsoft.com/office/drawing/2014/main" id="{34E3B966-CCD0-7AFB-BB7D-D0996935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25" r="-147" b="2680"/>
          <a:stretch/>
        </p:blipFill>
        <p:spPr>
          <a:xfrm>
            <a:off x="5668180" y="1441901"/>
            <a:ext cx="6052997" cy="43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8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8756-86AB-7AAE-5139-C84805C3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60826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34CC-5C58-0539-614B-B674BB74F9F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291678"/>
            <a:ext cx="11264231" cy="514367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lumMod val="76000"/>
                  </a:schemeClr>
                </a:solidFill>
              </a:rPr>
              <a:t>The relationship among hours playing and streaming video games to all psychological assessment scores and categories is not linear.</a:t>
            </a:r>
          </a:p>
          <a:p>
            <a:r>
              <a:rPr lang="en-US" sz="2400">
                <a:solidFill>
                  <a:schemeClr val="bg1">
                    <a:lumMod val="76000"/>
                  </a:schemeClr>
                </a:solidFill>
              </a:rPr>
              <a:t>The adjusted model is quite good at predicting when gamers will have high screen time, making it reliable in most cases.</a:t>
            </a:r>
          </a:p>
          <a:p>
            <a:r>
              <a:rPr lang="en-US" sz="2400">
                <a:solidFill>
                  <a:schemeClr val="bg1">
                    <a:lumMod val="76000"/>
                  </a:schemeClr>
                </a:solidFill>
              </a:rPr>
              <a:t>GAD is predictable using the available features. SWL and SPIN require more gaming habit/demographic features and greater engineering  investment. </a:t>
            </a:r>
          </a:p>
          <a:p>
            <a:endParaRPr lang="en-US" sz="2400">
              <a:solidFill>
                <a:schemeClr val="bg1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37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155" y="1437843"/>
            <a:ext cx="2995692" cy="558745"/>
          </a:xfrm>
        </p:spPr>
        <p:txBody>
          <a:bodyPr/>
          <a:lstStyle/>
          <a:p>
            <a:r>
              <a:rPr lang="en-US" sz="3600">
                <a:solidFill>
                  <a:schemeClr val="bg1">
                    <a:lumMod val="76000"/>
                  </a:schemeClr>
                </a:solidFill>
              </a:rPr>
              <a:t>Thank you!</a:t>
            </a:r>
          </a:p>
        </p:txBody>
      </p:sp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048DECEC-21AE-2D6C-5875-C12412CC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438" y="2648451"/>
            <a:ext cx="44291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51690"/>
            <a:ext cx="11307010" cy="46843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1706155"/>
            <a:ext cx="11303000" cy="4263161"/>
          </a:xfrm>
        </p:spPr>
        <p:txBody>
          <a:bodyPr/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Data</a:t>
            </a:r>
          </a:p>
          <a:p>
            <a:pPr marL="742950" lvl="1" indent="-285750" algn="l">
              <a:buFont typeface="Courier New" panose="05020102010507070707" pitchFamily="18" charset="2"/>
              <a:buChar char="o"/>
            </a:pPr>
            <a:r>
              <a:rPr lang="en-US" sz="26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13,464 gamers from 109 countries </a:t>
            </a:r>
          </a:p>
          <a:p>
            <a:pPr marL="742950" lvl="1" indent="-285750" algn="l">
              <a:buFont typeface="Courier New" panose="05020102010507070707" pitchFamily="18" charset="2"/>
              <a:buChar char="o"/>
            </a:pPr>
            <a:r>
              <a:rPr lang="en-US" sz="26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Generalized Anxiety Disorder (GAD), Social Phobia Inventory (SPIN), Satisfaction With Life (SWL)</a:t>
            </a:r>
          </a:p>
          <a:p>
            <a:pPr marL="742950" lvl="1" indent="-285750">
              <a:buFont typeface="Courier New" panose="05020102010507070707" pitchFamily="18" charset="2"/>
              <a:buChar char="o"/>
            </a:pPr>
            <a:endParaRPr lang="en-US" sz="2600">
              <a:solidFill>
                <a:schemeClr val="bg1">
                  <a:lumMod val="76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2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Research Proposal</a:t>
            </a:r>
          </a:p>
          <a:p>
            <a:pPr marL="742950" lvl="1" indent="-285750" algn="l">
              <a:buFont typeface="Courier New" panose="05020102010507070707" pitchFamily="18" charset="2"/>
              <a:buChar char="o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Use regressor and classification model to predict mental health outcomes based on gaming habits and certain demographic information.  When possible, inference which variables contribute the most. 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200">
              <a:solidFill>
                <a:schemeClr val="bg1">
                  <a:lumMod val="76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792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14EA8-1270-B399-C9F6-32D390A2E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7518-2FB2-C36B-7FA4-B51B33AF8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33" y="1078174"/>
            <a:ext cx="2830450" cy="129071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SOME KEY FINDINGS FROM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A7691-7E07-7F84-6B3C-1BF7087B6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5" y="2553137"/>
            <a:ext cx="3097890" cy="37326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Gender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Residence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Game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Time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E402643-F54D-9ED9-F017-FB848B86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77" y="827710"/>
            <a:ext cx="7498080" cy="535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80E98C-5DB0-950D-8751-2E725C183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77" y="827710"/>
            <a:ext cx="7498080" cy="535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03E3283-F291-0567-C4BB-697B8D61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77" y="864875"/>
            <a:ext cx="7498080" cy="535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graph of a game distribution&#10;&#10;Description automatically generated">
            <a:extLst>
              <a:ext uri="{FF2B5EF4-FFF2-40B4-BE49-F238E27FC236}">
                <a16:creationId xmlns:a16="http://schemas.microsoft.com/office/drawing/2014/main" id="{4E710733-75D1-FB99-315E-2C331D16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0" b="2"/>
          <a:stretch/>
        </p:blipFill>
        <p:spPr bwMode="auto">
          <a:xfrm>
            <a:off x="4189077" y="674520"/>
            <a:ext cx="7586283" cy="585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386FF5B-A761-3708-4845-A8FC11A5D898}"/>
              </a:ext>
            </a:extLst>
          </p:cNvPr>
          <p:cNvGrpSpPr/>
          <p:nvPr/>
        </p:nvGrpSpPr>
        <p:grpSpPr>
          <a:xfrm>
            <a:off x="4189077" y="719385"/>
            <a:ext cx="7586283" cy="5853132"/>
            <a:chOff x="4181526" y="674519"/>
            <a:chExt cx="7586283" cy="58531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C27AC1-1DA8-FA23-9415-4F1749B9FF46}"/>
                </a:ext>
              </a:extLst>
            </p:cNvPr>
            <p:cNvSpPr/>
            <p:nvPr/>
          </p:nvSpPr>
          <p:spPr>
            <a:xfrm>
              <a:off x="4181526" y="674519"/>
              <a:ext cx="7586283" cy="58531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4C2C3BC8-E72B-71CA-831F-AB07D797D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179" y="1491549"/>
              <a:ext cx="7563630" cy="434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118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51690"/>
            <a:ext cx="11307010" cy="46843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relevant Key Findings from project1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1706155"/>
            <a:ext cx="11303000" cy="4263161"/>
          </a:xfrm>
        </p:spPr>
        <p:txBody>
          <a:bodyPr/>
          <a:lstStyle/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Hours spent playing video games affects how much time is spent streaming.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sz="22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There is a significant effect on hours played and mental health outcomes.</a:t>
            </a:r>
            <a:endParaRPr lang="en-US" sz="2400">
              <a:solidFill>
                <a:schemeClr val="bg1">
                  <a:lumMod val="76000"/>
                </a:schemeClr>
              </a:solidFill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Gamers who play for “fun” have better mental health outcomes; those who play for “winning” and “escaping” do not.</a:t>
            </a:r>
            <a:endParaRPr lang="en-US" sz="2400">
              <a:solidFill>
                <a:schemeClr val="bg1">
                  <a:lumMod val="76000"/>
                </a:schemeClr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endParaRPr lang="en-US" sz="2200">
              <a:solidFill>
                <a:schemeClr val="bg1">
                  <a:lumMod val="76000"/>
                </a:schemeClr>
              </a:solidFill>
            </a:endParaRPr>
          </a:p>
        </p:txBody>
      </p:sp>
      <p:pic>
        <p:nvPicPr>
          <p:cNvPr id="5" name="Picture 4" descr="A black video game controller&#10;&#10;Description automatically generated">
            <a:extLst>
              <a:ext uri="{FF2B5EF4-FFF2-40B4-BE49-F238E27FC236}">
                <a16:creationId xmlns:a16="http://schemas.microsoft.com/office/drawing/2014/main" id="{4882ED71-7B3F-D01E-3CCA-00D84B33A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87894" y="3983788"/>
            <a:ext cx="4104106" cy="28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593826"/>
          </a:xfrm>
          <a:noFill/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Linear regression</a:t>
            </a:r>
          </a:p>
        </p:txBody>
      </p:sp>
      <p:pic>
        <p:nvPicPr>
          <p:cNvPr id="2" name="Picture 1" descr="Regression Coefficient: Definition, Formula, and Examples | Outlier">
            <a:extLst>
              <a:ext uri="{FF2B5EF4-FFF2-40B4-BE49-F238E27FC236}">
                <a16:creationId xmlns:a16="http://schemas.microsoft.com/office/drawing/2014/main" id="{6EBDB6E2-3F43-68B4-CD15-350834EA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875" y="3248455"/>
            <a:ext cx="4160250" cy="32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554790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76000"/>
                  </a:schemeClr>
                </a:solidFill>
              </a:rPr>
              <a:t>Numerical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278309"/>
            <a:ext cx="2213810" cy="456883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</a:rPr>
              <a:t>Predictor</a:t>
            </a:r>
          </a:p>
          <a:p>
            <a:pPr>
              <a:buFont typeface="Arial" panose="020B0502020104020203"/>
              <a:buChar char="•"/>
            </a:pPr>
            <a:r>
              <a:rPr lang="en-US" sz="2400" err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hrs_stream_combined</a:t>
            </a:r>
            <a:endParaRPr lang="en-US" sz="2400">
              <a:solidFill>
                <a:schemeClr val="bg1">
                  <a:lumMod val="76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Regressors: </a:t>
            </a:r>
          </a:p>
          <a:p>
            <a:pPr>
              <a:buFont typeface="Arial" panose="020B0502020104020203"/>
              <a:buChar char="•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GAD_T</a:t>
            </a:r>
          </a:p>
          <a:p>
            <a:pPr>
              <a:buFont typeface="Arial" panose="020B0502020104020203"/>
              <a:buChar char="•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SWL_T </a:t>
            </a:r>
          </a:p>
          <a:p>
            <a:pPr>
              <a:buFont typeface="Arial" panose="020B0502020104020203"/>
              <a:buChar char="•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SPIN_T</a:t>
            </a:r>
            <a:endParaRPr lang="en-US" sz="2400">
              <a:solidFill>
                <a:schemeClr val="bg1">
                  <a:lumMod val="76000"/>
                </a:schemeClr>
              </a:solidFill>
            </a:endParaRP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73FD49A-EF4E-4D23-FE27-28673A519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39174" y="1284293"/>
            <a:ext cx="9153361" cy="558623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6AE150-969D-1104-B24F-121A87E64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896" y="1280948"/>
            <a:ext cx="9146840" cy="5606216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B21448-EC19-F02D-C4DD-8C9D329E5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845" y="1282366"/>
            <a:ext cx="9134309" cy="55900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F66118-C7A2-F307-7C36-8B3EEE16B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713" y="1288633"/>
            <a:ext cx="9121942" cy="5564104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8725E3A-5783-E819-39BE-D3854A48C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5296" y="1290973"/>
            <a:ext cx="9122778" cy="5559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95F191-E047-A4E3-B5C2-1AD367CBFA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2820" y="1286794"/>
            <a:ext cx="9154360" cy="5594518"/>
          </a:xfrm>
          <a:prstGeom prst="rect">
            <a:avLst/>
          </a:prstGeom>
        </p:spPr>
      </p:pic>
      <p:pic>
        <p:nvPicPr>
          <p:cNvPr id="14" name="Picture 1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2992DE-597C-A5F5-DFD1-8366A8E471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5133" y="1289636"/>
            <a:ext cx="9156367" cy="5535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190D33-B2CD-6675-A7D7-1041D82504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9249" y="1290471"/>
            <a:ext cx="9094871" cy="557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554790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76000"/>
                  </a:schemeClr>
                </a:solidFill>
              </a:rPr>
              <a:t>Ordinal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78309"/>
            <a:ext cx="3296651" cy="559820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</a:rPr>
              <a:t>Predictor</a:t>
            </a:r>
          </a:p>
          <a:p>
            <a:pPr>
              <a:buFont typeface="Arial" panose="020B0502020104020203"/>
              <a:buChar char="•"/>
            </a:pPr>
            <a:r>
              <a:rPr lang="en-US" sz="2400" err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hrs_stream_combined</a:t>
            </a:r>
            <a:endParaRPr lang="en-US" sz="2400">
              <a:solidFill>
                <a:schemeClr val="bg1">
                  <a:lumMod val="76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Regressors: </a:t>
            </a:r>
          </a:p>
          <a:p>
            <a:pPr>
              <a:buFont typeface="Arial" panose="020B0502020104020203"/>
              <a:buChar char="•"/>
            </a:pPr>
            <a:r>
              <a:rPr lang="en-US" sz="2400" err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GAD_ord</a:t>
            </a:r>
            <a:endParaRPr lang="en-US" sz="2400">
              <a:solidFill>
                <a:schemeClr val="bg1">
                  <a:lumMod val="76000"/>
                </a:schemeClr>
              </a:solidFill>
              <a:ea typeface="+mn-lt"/>
              <a:cs typeface="+mn-lt"/>
            </a:endParaRPr>
          </a:p>
          <a:p>
            <a:pPr>
              <a:buFont typeface="Arial" panose="020B0502020104020203"/>
              <a:buChar char="•"/>
            </a:pPr>
            <a:r>
              <a:rPr lang="en-US" sz="2400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GADE</a:t>
            </a:r>
          </a:p>
          <a:p>
            <a:pPr>
              <a:buFont typeface="Arial" panose="020B0502020104020203"/>
              <a:buChar char="•"/>
            </a:pPr>
            <a:r>
              <a:rPr lang="en-US" sz="2400" err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SWL_ord</a:t>
            </a:r>
            <a:endParaRPr lang="en-US" sz="2400">
              <a:solidFill>
                <a:schemeClr val="bg1">
                  <a:lumMod val="76000"/>
                </a:schemeClr>
              </a:solidFill>
              <a:ea typeface="+mn-lt"/>
              <a:cs typeface="+mn-lt"/>
            </a:endParaRPr>
          </a:p>
          <a:p>
            <a:pPr>
              <a:buFont typeface="Arial" panose="020B0502020104020203"/>
              <a:buChar char="•"/>
            </a:pPr>
            <a:r>
              <a:rPr lang="en-US" sz="2400" err="1">
                <a:solidFill>
                  <a:schemeClr val="bg1">
                    <a:lumMod val="76000"/>
                  </a:schemeClr>
                </a:solidFill>
                <a:ea typeface="+mn-lt"/>
                <a:cs typeface="+mn-lt"/>
              </a:rPr>
              <a:t>SPIN_ord</a:t>
            </a:r>
            <a:endParaRPr lang="en-US" sz="2400">
              <a:solidFill>
                <a:schemeClr val="bg1">
                  <a:lumMod val="76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solidFill>
                <a:schemeClr val="bg1">
                  <a:lumMod val="76000"/>
                </a:schemeClr>
              </a:solidFill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0D7EEA-FF41-CB38-8631-4EEDEF989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43" y="1736475"/>
            <a:ext cx="7888374" cy="5136314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812C98B-6B87-FB31-87A1-477ACB1C6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689" y="1736475"/>
            <a:ext cx="7893886" cy="513631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2329D1-CBFB-1EE7-9937-C4DB28D9E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370" y="1732547"/>
            <a:ext cx="7895891" cy="514417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6CC3BE-09B6-57A7-294E-0B0EFF87C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214" y="1751095"/>
            <a:ext cx="7888204" cy="510707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291E35-FD29-24FB-6345-FE7352A29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1412" y="1737894"/>
            <a:ext cx="7887070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85DFB-EE73-7879-4477-4578F9338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C370ABB-1386-00F7-B2D1-584FCCFA1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1438"/>
            <a:ext cx="9144000" cy="801275"/>
          </a:xfrm>
          <a:noFill/>
        </p:spPr>
        <p:txBody>
          <a:bodyPr/>
          <a:lstStyle/>
          <a:p>
            <a:r>
              <a:rPr lang="en-US" sz="4000" b="1">
                <a:solidFill>
                  <a:schemeClr val="bg1"/>
                </a:solidFill>
              </a:rPr>
              <a:t>Logistic Regression</a:t>
            </a:r>
            <a:endParaRPr lang="en-US">
              <a:solidFill>
                <a:schemeClr val="bg1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210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63ef4d-1e19-48c7-bd01-77d9c4f0830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144D2BCEBBCF48833C023E32E31621" ma:contentTypeVersion="6" ma:contentTypeDescription="Create a new document." ma:contentTypeScope="" ma:versionID="8fc6f40441d7b09b9db61c5a6946d131">
  <xsd:schema xmlns:xsd="http://www.w3.org/2001/XMLSchema" xmlns:xs="http://www.w3.org/2001/XMLSchema" xmlns:p="http://schemas.microsoft.com/office/2006/metadata/properties" xmlns:ns3="ac63ef4d-1e19-48c7-bd01-77d9c4f08309" targetNamespace="http://schemas.microsoft.com/office/2006/metadata/properties" ma:root="true" ma:fieldsID="3d7f1525192acf9f96084c3676950b21" ns3:_="">
    <xsd:import namespace="ac63ef4d-1e19-48c7-bd01-77d9c4f0830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63ef4d-1e19-48c7-bd01-77d9c4f0830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ac63ef4d-1e19-48c7-bd01-77d9c4f0830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AD3C9C-04D6-49EE-B7F2-E1DD597E9CC2}">
  <ds:schemaRefs>
    <ds:schemaRef ds:uri="ac63ef4d-1e19-48c7-bd01-77d9c4f083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22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DividendVTI</vt:lpstr>
      <vt:lpstr>Predicting Negative Mental Health  Outcomes in Gamers</vt:lpstr>
      <vt:lpstr>Agenda </vt:lpstr>
      <vt:lpstr>Introduction</vt:lpstr>
      <vt:lpstr>SOME KEY FINDINGS FROM EDA</vt:lpstr>
      <vt:lpstr>relevant Key Findings from project1</vt:lpstr>
      <vt:lpstr>Linear regression</vt:lpstr>
      <vt:lpstr>Numerical models</vt:lpstr>
      <vt:lpstr>Ordinal models</vt:lpstr>
      <vt:lpstr>Logistic Regression</vt:lpstr>
      <vt:lpstr>Logistic Regression for Predicting Screen Time</vt:lpstr>
      <vt:lpstr>Logistic Regression for Predicting Screen Time</vt:lpstr>
      <vt:lpstr>Logistic Regression for Predicting Screen Time</vt:lpstr>
      <vt:lpstr>PowerPoint Presentation</vt:lpstr>
      <vt:lpstr>Logistic Regression for Predicting Screen Time</vt:lpstr>
      <vt:lpstr>Logistic Regression for Predicting Screen Time</vt:lpstr>
      <vt:lpstr>Random Forests </vt:lpstr>
      <vt:lpstr>PowerPoint Presentation</vt:lpstr>
      <vt:lpstr>Random Forest -- GAD</vt:lpstr>
      <vt:lpstr>Random Forest -- SWL</vt:lpstr>
      <vt:lpstr>Random Forest -- SPIN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Khan, Fyrooz</dc:creator>
  <cp:revision>2</cp:revision>
  <dcterms:created xsi:type="dcterms:W3CDTF">2024-11-30T00:28:54Z</dcterms:created>
  <dcterms:modified xsi:type="dcterms:W3CDTF">2025-05-11T13:31:28Z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0x01010019144D2BCEBBCF48833C023E32E31621</vt:lpwstr>
  </property>
</Properties>
</file>