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handoutMasterIdLst>
    <p:handoutMasterId r:id="rId34"/>
  </p:handoutMasterIdLst>
  <p:sldIdLst>
    <p:sldId id="256" r:id="rId2"/>
    <p:sldId id="263" r:id="rId3"/>
    <p:sldId id="259" r:id="rId4"/>
    <p:sldId id="258" r:id="rId5"/>
    <p:sldId id="264" r:id="rId6"/>
    <p:sldId id="261" r:id="rId7"/>
    <p:sldId id="265" r:id="rId8"/>
    <p:sldId id="291" r:id="rId9"/>
    <p:sldId id="266" r:id="rId10"/>
    <p:sldId id="267" r:id="rId11"/>
    <p:sldId id="278" r:id="rId12"/>
    <p:sldId id="269" r:id="rId13"/>
    <p:sldId id="279" r:id="rId14"/>
    <p:sldId id="280" r:id="rId15"/>
    <p:sldId id="281" r:id="rId16"/>
    <p:sldId id="282" r:id="rId17"/>
    <p:sldId id="270" r:id="rId18"/>
    <p:sldId id="268" r:id="rId19"/>
    <p:sldId id="283" r:id="rId20"/>
    <p:sldId id="284" r:id="rId21"/>
    <p:sldId id="271" r:id="rId22"/>
    <p:sldId id="286" r:id="rId23"/>
    <p:sldId id="287" r:id="rId24"/>
    <p:sldId id="288" r:id="rId25"/>
    <p:sldId id="272" r:id="rId26"/>
    <p:sldId id="273" r:id="rId27"/>
    <p:sldId id="275" r:id="rId28"/>
    <p:sldId id="276" r:id="rId29"/>
    <p:sldId id="289" r:id="rId30"/>
    <p:sldId id="277" r:id="rId31"/>
    <p:sldId id="290" r:id="rId3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864" autoAdjust="0"/>
  </p:normalViewPr>
  <p:slideViewPr>
    <p:cSldViewPr snapToGrid="0">
      <p:cViewPr varScale="1">
        <p:scale>
          <a:sx n="79" d="100"/>
          <a:sy n="79" d="100"/>
        </p:scale>
        <p:origin x="18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93822C6-9DF0-4B48-A8A8-FB5FBF96CEEB}" type="datetimeFigureOut">
              <a:rPr lang="en-GB" smtClean="0"/>
              <a:t>26/03/2019</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D08F329-6DAC-4233-9B84-15A9AFA9C7FB}" type="slidenum">
              <a:rPr lang="en-GB" smtClean="0"/>
              <a:t>‹#›</a:t>
            </a:fld>
            <a:endParaRPr lang="en-GB"/>
          </a:p>
        </p:txBody>
      </p:sp>
    </p:spTree>
    <p:extLst>
      <p:ext uri="{BB962C8B-B14F-4D97-AF65-F5344CB8AC3E}">
        <p14:creationId xmlns:p14="http://schemas.microsoft.com/office/powerpoint/2010/main" val="28716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BFFBC30-E708-43AE-8248-00BDCE2C924F}" type="datetimeFigureOut">
              <a:rPr lang="en-GB" smtClean="0"/>
              <a:t>26/03/2019</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EA98BC3-C9F4-4CA4-AC21-FC54D9D6FD1C}" type="slidenum">
              <a:rPr lang="en-GB" smtClean="0"/>
              <a:t>‹#›</a:t>
            </a:fld>
            <a:endParaRPr lang="en-GB"/>
          </a:p>
        </p:txBody>
      </p:sp>
    </p:spTree>
    <p:extLst>
      <p:ext uri="{BB962C8B-B14F-4D97-AF65-F5344CB8AC3E}">
        <p14:creationId xmlns:p14="http://schemas.microsoft.com/office/powerpoint/2010/main" val="327952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A98BC3-C9F4-4CA4-AC21-FC54D9D6FD1C}" type="slidenum">
              <a:rPr lang="en-GB" smtClean="0"/>
              <a:t>14</a:t>
            </a:fld>
            <a:endParaRPr lang="en-GB"/>
          </a:p>
        </p:txBody>
      </p:sp>
    </p:spTree>
    <p:extLst>
      <p:ext uri="{BB962C8B-B14F-4D97-AF65-F5344CB8AC3E}">
        <p14:creationId xmlns:p14="http://schemas.microsoft.com/office/powerpoint/2010/main" val="356910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7FFB95-5EEC-44F4-A10C-FB13151215F8}"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253964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FFB95-5EEC-44F4-A10C-FB13151215F8}"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329285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87FFB95-5EEC-44F4-A10C-FB13151215F8}" type="datetimeFigureOut">
              <a:rPr lang="en-GB" smtClean="0"/>
              <a:t>26/03/2019</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179281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FFB95-5EEC-44F4-A10C-FB13151215F8}" type="datetimeFigureOut">
              <a:rPr lang="en-GB" smtClean="0"/>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208311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87FFB95-5EEC-44F4-A10C-FB13151215F8}" type="datetimeFigureOut">
              <a:rPr lang="en-GB" smtClean="0"/>
              <a:t>26/03/2019</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84CFFE6-ED26-473B-8503-0223C7AA3FC4}" type="slidenum">
              <a:rPr lang="en-GB" smtClean="0"/>
              <a:t>‹#›</a:t>
            </a:fld>
            <a:endParaRPr lang="en-GB"/>
          </a:p>
        </p:txBody>
      </p:sp>
    </p:spTree>
    <p:extLst>
      <p:ext uri="{BB962C8B-B14F-4D97-AF65-F5344CB8AC3E}">
        <p14:creationId xmlns:p14="http://schemas.microsoft.com/office/powerpoint/2010/main" val="42404282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7FFB95-5EEC-44F4-A10C-FB13151215F8}" type="datetimeFigureOut">
              <a:rPr lang="en-GB" smtClean="0"/>
              <a:t>26/03/2019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17273643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7FFB95-5EEC-44F4-A10C-FB13151215F8}" type="datetimeFigureOut">
              <a:rPr lang="en-GB" smtClean="0"/>
              <a:t>26/03/2019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4006953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7FFB95-5EEC-44F4-A10C-FB13151215F8}" type="datetimeFigureOut">
              <a:rPr lang="en-GB" smtClean="0"/>
              <a:t>26/03/2019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193659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FFB95-5EEC-44F4-A10C-FB13151215F8}" type="datetimeFigureOut">
              <a:rPr lang="en-GB" smtClean="0"/>
              <a:t>26/03/2019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78818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FFB95-5EEC-44F4-A10C-FB13151215F8}" type="datetimeFigureOut">
              <a:rPr lang="en-GB" smtClean="0"/>
              <a:t>26/03/2019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4699870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FFB95-5EEC-44F4-A10C-FB13151215F8}" type="datetimeFigureOut">
              <a:rPr lang="en-GB" smtClean="0"/>
              <a:t>26/03/2019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4CFFE6-ED26-473B-8503-0223C7AA3FC4}" type="slidenum">
              <a:rPr lang="en-GB" smtClean="0"/>
              <a:t>‹#›</a:t>
            </a:fld>
            <a:endParaRPr lang="en-GB"/>
          </a:p>
        </p:txBody>
      </p:sp>
    </p:spTree>
    <p:extLst>
      <p:ext uri="{BB962C8B-B14F-4D97-AF65-F5344CB8AC3E}">
        <p14:creationId xmlns:p14="http://schemas.microsoft.com/office/powerpoint/2010/main" val="125543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87FFB95-5EEC-44F4-A10C-FB13151215F8}" type="datetimeFigureOut">
              <a:rPr lang="en-GB" smtClean="0"/>
              <a:t>26/03/2019</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84CFFE6-ED26-473B-8503-0223C7AA3FC4}" type="slidenum">
              <a:rPr lang="en-GB" smtClean="0"/>
              <a:t>‹#›</a:t>
            </a:fld>
            <a:endParaRPr lang="en-GB"/>
          </a:p>
        </p:txBody>
      </p:sp>
    </p:spTree>
    <p:extLst>
      <p:ext uri="{BB962C8B-B14F-4D97-AF65-F5344CB8AC3E}">
        <p14:creationId xmlns:p14="http://schemas.microsoft.com/office/powerpoint/2010/main" val="386035317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bifm.co.uk/" TargetMode="External"/><Relationship Id="rId2" Type="http://schemas.openxmlformats.org/officeDocument/2006/relationships/hyperlink" Target="http://www.cips.org/" TargetMode="External"/><Relationship Id="rId1" Type="http://schemas.openxmlformats.org/officeDocument/2006/relationships/slideLayout" Target="../slideLayouts/slideLayout2.xml"/><Relationship Id="rId4" Type="http://schemas.openxmlformats.org/officeDocument/2006/relationships/hyperlink" Target="http://www.imfa.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F.m</a:t>
            </a:r>
            <a:r>
              <a:rPr lang="en-GB" dirty="0" smtClean="0"/>
              <a:t> procurement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87780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analysis</a:t>
            </a:r>
            <a:endParaRPr lang="en-GB" dirty="0"/>
          </a:p>
        </p:txBody>
      </p:sp>
      <p:sp>
        <p:nvSpPr>
          <p:cNvPr id="3" name="Content Placeholder 2"/>
          <p:cNvSpPr>
            <a:spLocks noGrp="1"/>
          </p:cNvSpPr>
          <p:nvPr>
            <p:ph idx="1"/>
          </p:nvPr>
        </p:nvSpPr>
        <p:spPr/>
        <p:txBody>
          <a:bodyPr>
            <a:normAutofit/>
          </a:bodyPr>
          <a:lstStyle/>
          <a:p>
            <a:r>
              <a:rPr lang="en-GB" dirty="0" smtClean="0"/>
              <a:t>Prior to launching the procurement process it is important to understand the market which you are seeking services from</a:t>
            </a:r>
          </a:p>
          <a:p>
            <a:r>
              <a:rPr lang="en-GB" dirty="0" smtClean="0"/>
              <a:t>Analyse current market trends to identify bidders – what does your business need? The requirement for a local dairy with one site is completely different to Amazon.</a:t>
            </a:r>
          </a:p>
          <a:p>
            <a:pPr lvl="1"/>
            <a:r>
              <a:rPr lang="en-GB" dirty="0" smtClean="0"/>
              <a:t>Global or European suppliers?</a:t>
            </a:r>
          </a:p>
          <a:p>
            <a:pPr lvl="1"/>
            <a:r>
              <a:rPr lang="en-GB" dirty="0" smtClean="0"/>
              <a:t>National suppliers?</a:t>
            </a:r>
          </a:p>
          <a:p>
            <a:pPr lvl="1"/>
            <a:r>
              <a:rPr lang="en-GB" dirty="0" smtClean="0"/>
              <a:t>Regional, </a:t>
            </a:r>
            <a:r>
              <a:rPr lang="en-GB" dirty="0" err="1" smtClean="0"/>
              <a:t>e.g</a:t>
            </a:r>
            <a:r>
              <a:rPr lang="en-GB" dirty="0" smtClean="0"/>
              <a:t> South East, London</a:t>
            </a:r>
          </a:p>
          <a:p>
            <a:pPr lvl="1"/>
            <a:r>
              <a:rPr lang="en-GB" dirty="0" smtClean="0"/>
              <a:t>Local – just in the town you’re based in</a:t>
            </a:r>
          </a:p>
          <a:p>
            <a:pPr lvl="1"/>
            <a:endParaRPr lang="en-GB" dirty="0" smtClean="0"/>
          </a:p>
          <a:p>
            <a:pPr marL="228600" lvl="1" indent="0">
              <a:buNone/>
            </a:pPr>
            <a:endParaRPr lang="en-GB" dirty="0"/>
          </a:p>
        </p:txBody>
      </p:sp>
    </p:spTree>
    <p:extLst>
      <p:ext uri="{BB962C8B-B14F-4D97-AF65-F5344CB8AC3E}">
        <p14:creationId xmlns:p14="http://schemas.microsoft.com/office/powerpoint/2010/main" val="190723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analysis (continued)</a:t>
            </a:r>
            <a:endParaRPr lang="en-GB" dirty="0"/>
          </a:p>
        </p:txBody>
      </p:sp>
      <p:sp>
        <p:nvSpPr>
          <p:cNvPr id="3" name="Content Placeholder 2"/>
          <p:cNvSpPr>
            <a:spLocks noGrp="1"/>
          </p:cNvSpPr>
          <p:nvPr>
            <p:ph idx="1"/>
          </p:nvPr>
        </p:nvSpPr>
        <p:spPr/>
        <p:txBody>
          <a:bodyPr>
            <a:normAutofit/>
          </a:bodyPr>
          <a:lstStyle/>
          <a:p>
            <a:r>
              <a:rPr lang="en-GB" dirty="0" smtClean="0"/>
              <a:t>Some other considerations:</a:t>
            </a:r>
          </a:p>
          <a:p>
            <a:pPr lvl="1"/>
            <a:r>
              <a:rPr lang="en-GB" dirty="0" smtClean="0"/>
              <a:t>Do they have expertise in the services required, and in the sector?</a:t>
            </a:r>
          </a:p>
          <a:p>
            <a:pPr lvl="1"/>
            <a:r>
              <a:rPr lang="en-GB" dirty="0" smtClean="0"/>
              <a:t>Contracts of similar size and complexity?</a:t>
            </a:r>
          </a:p>
          <a:p>
            <a:pPr lvl="1"/>
            <a:r>
              <a:rPr lang="en-GB" dirty="0" smtClean="0"/>
              <a:t>Have you worked with them before (or your competitors?)</a:t>
            </a:r>
          </a:p>
          <a:p>
            <a:pPr lvl="1"/>
            <a:r>
              <a:rPr lang="en-GB" dirty="0" smtClean="0"/>
              <a:t>Do they have a local presence?</a:t>
            </a:r>
          </a:p>
          <a:p>
            <a:pPr lvl="1"/>
            <a:r>
              <a:rPr lang="en-GB" dirty="0" smtClean="0"/>
              <a:t>Are they being awarded contracts? Or perhaps not?</a:t>
            </a:r>
          </a:p>
          <a:p>
            <a:pPr lvl="1"/>
            <a:r>
              <a:rPr lang="en-GB" dirty="0" smtClean="0"/>
              <a:t>Do they have a good work ethos?</a:t>
            </a:r>
          </a:p>
          <a:p>
            <a:pPr lvl="1"/>
            <a:endParaRPr lang="en-GB" dirty="0" smtClean="0"/>
          </a:p>
          <a:p>
            <a:pPr marL="228600" lvl="1" indent="0">
              <a:buNone/>
            </a:pPr>
            <a:endParaRPr lang="en-GB" dirty="0"/>
          </a:p>
        </p:txBody>
      </p:sp>
    </p:spTree>
    <p:extLst>
      <p:ext uri="{BB962C8B-B14F-4D97-AF65-F5344CB8AC3E}">
        <p14:creationId xmlns:p14="http://schemas.microsoft.com/office/powerpoint/2010/main" val="91928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Briefing/soft market testing</a:t>
            </a:r>
            <a:endParaRPr lang="en-GB" dirty="0"/>
          </a:p>
        </p:txBody>
      </p:sp>
      <p:sp>
        <p:nvSpPr>
          <p:cNvPr id="3" name="Content Placeholder 2"/>
          <p:cNvSpPr>
            <a:spLocks noGrp="1"/>
          </p:cNvSpPr>
          <p:nvPr>
            <p:ph idx="1"/>
          </p:nvPr>
        </p:nvSpPr>
        <p:spPr/>
        <p:txBody>
          <a:bodyPr>
            <a:normAutofit/>
          </a:bodyPr>
          <a:lstStyle/>
          <a:p>
            <a:r>
              <a:rPr lang="en-GB" dirty="0" smtClean="0"/>
              <a:t>Once you have selected bidders, provide them with a written brief</a:t>
            </a:r>
          </a:p>
          <a:p>
            <a:r>
              <a:rPr lang="en-GB" dirty="0" smtClean="0"/>
              <a:t>Request that the bidders sign an NDA to ensure benefit from pre-procurement engagement</a:t>
            </a:r>
          </a:p>
          <a:p>
            <a:r>
              <a:rPr lang="en-GB" dirty="0" smtClean="0"/>
              <a:t>Invite bidders to discuss/go over your brief – this will give you a better view of what is out there, and will go on to inform the procurement strategy and process</a:t>
            </a:r>
          </a:p>
          <a:p>
            <a:r>
              <a:rPr lang="en-GB" dirty="0" smtClean="0"/>
              <a:t>It also allows suppliers to promote their business, and gauge whether they will be successful. </a:t>
            </a:r>
          </a:p>
          <a:p>
            <a:r>
              <a:rPr lang="en-GB" dirty="0" smtClean="0"/>
              <a:t>It is important to be open and transparent with the market so as not to give one bidder an advantage – procurement directives must be carefully managed to prevent any problems (for example allegations of bribery)</a:t>
            </a:r>
          </a:p>
          <a:p>
            <a:endParaRPr lang="en-GB" dirty="0" smtClean="0"/>
          </a:p>
          <a:p>
            <a:pPr lvl="1"/>
            <a:endParaRPr lang="en-GB" dirty="0" smtClean="0"/>
          </a:p>
          <a:p>
            <a:pPr marL="228600" lvl="1" indent="0">
              <a:buNone/>
            </a:pPr>
            <a:endParaRPr lang="en-GB" dirty="0"/>
          </a:p>
        </p:txBody>
      </p:sp>
    </p:spTree>
    <p:extLst>
      <p:ext uri="{BB962C8B-B14F-4D97-AF65-F5344CB8AC3E}">
        <p14:creationId xmlns:p14="http://schemas.microsoft.com/office/powerpoint/2010/main" val="147329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Route to market</a:t>
            </a:r>
            <a:endParaRPr lang="en-GB" dirty="0"/>
          </a:p>
        </p:txBody>
      </p:sp>
      <p:sp>
        <p:nvSpPr>
          <p:cNvPr id="3" name="Content Placeholder 2"/>
          <p:cNvSpPr>
            <a:spLocks noGrp="1"/>
          </p:cNvSpPr>
          <p:nvPr>
            <p:ph idx="1"/>
          </p:nvPr>
        </p:nvSpPr>
        <p:spPr/>
        <p:txBody>
          <a:bodyPr>
            <a:normAutofit/>
          </a:bodyPr>
          <a:lstStyle/>
          <a:p>
            <a:r>
              <a:rPr lang="en-GB" dirty="0" smtClean="0"/>
              <a:t>What is the route to market?</a:t>
            </a:r>
          </a:p>
          <a:p>
            <a:r>
              <a:rPr lang="en-GB" dirty="0" smtClean="0"/>
              <a:t>How do you go about finding suppliers to bid for your contract</a:t>
            </a:r>
          </a:p>
          <a:p>
            <a:r>
              <a:rPr lang="en-GB" dirty="0" smtClean="0"/>
              <a:t>This will differ for public and private organisations</a:t>
            </a:r>
          </a:p>
          <a:p>
            <a:pPr lvl="1"/>
            <a:r>
              <a:rPr lang="en-GB" dirty="0" smtClean="0"/>
              <a:t>Public sector will be subject to specific governance as defined by the government. They may be required to use an existing framework.</a:t>
            </a:r>
          </a:p>
          <a:p>
            <a:pPr lvl="1"/>
            <a:r>
              <a:rPr lang="en-GB" dirty="0" smtClean="0"/>
              <a:t>Private sector may go to market with a few pre-selected suppliers – although they may be subject to criteria laid out by parent organisations.</a:t>
            </a:r>
          </a:p>
          <a:p>
            <a:endParaRPr lang="en-GB" dirty="0" smtClean="0"/>
          </a:p>
          <a:p>
            <a:pPr lvl="1"/>
            <a:endParaRPr lang="en-GB" dirty="0" smtClean="0"/>
          </a:p>
          <a:p>
            <a:pPr marL="228600" lvl="1" indent="0">
              <a:buNone/>
            </a:pPr>
            <a:endParaRPr lang="en-GB" dirty="0"/>
          </a:p>
        </p:txBody>
      </p:sp>
    </p:spTree>
    <p:extLst>
      <p:ext uri="{BB962C8B-B14F-4D97-AF65-F5344CB8AC3E}">
        <p14:creationId xmlns:p14="http://schemas.microsoft.com/office/powerpoint/2010/main" val="320607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risks</a:t>
            </a:r>
            <a:endParaRPr lang="en-GB" dirty="0"/>
          </a:p>
        </p:txBody>
      </p:sp>
      <p:sp>
        <p:nvSpPr>
          <p:cNvPr id="3" name="Content Placeholder 2"/>
          <p:cNvSpPr>
            <a:spLocks noGrp="1"/>
          </p:cNvSpPr>
          <p:nvPr>
            <p:ph idx="1"/>
          </p:nvPr>
        </p:nvSpPr>
        <p:spPr/>
        <p:txBody>
          <a:bodyPr>
            <a:normAutofit/>
          </a:bodyPr>
          <a:lstStyle/>
          <a:p>
            <a:r>
              <a:rPr lang="en-GB" dirty="0" smtClean="0"/>
              <a:t>The project plan for the procurement process must be realistic, setting out key activities and milestones. </a:t>
            </a:r>
          </a:p>
          <a:p>
            <a:r>
              <a:rPr lang="en-GB" dirty="0" smtClean="0"/>
              <a:t>There are inherent risks to any procurement process which should be identified in a risk register</a:t>
            </a:r>
          </a:p>
          <a:p>
            <a:r>
              <a:rPr lang="en-GB" dirty="0" smtClean="0"/>
              <a:t>Risks should be mitigated and constantly monitored to minimise their impact on the procurement project. </a:t>
            </a:r>
          </a:p>
          <a:p>
            <a:endParaRPr lang="en-GB" dirty="0" smtClean="0"/>
          </a:p>
          <a:p>
            <a:pPr lvl="1"/>
            <a:endParaRPr lang="en-GB" dirty="0" smtClean="0"/>
          </a:p>
          <a:p>
            <a:pPr marL="228600" lvl="1" indent="0">
              <a:buNone/>
            </a:pPr>
            <a:endParaRPr lang="en-GB" dirty="0"/>
          </a:p>
        </p:txBody>
      </p:sp>
      <p:pic>
        <p:nvPicPr>
          <p:cNvPr id="1026" name="Picture 2" descr="Image result for risk 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869" y="4114800"/>
            <a:ext cx="5064531" cy="272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75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Submission requirements</a:t>
            </a:r>
            <a:endParaRPr lang="en-GB" dirty="0"/>
          </a:p>
        </p:txBody>
      </p:sp>
      <p:sp>
        <p:nvSpPr>
          <p:cNvPr id="3" name="Content Placeholder 2"/>
          <p:cNvSpPr>
            <a:spLocks noGrp="1"/>
          </p:cNvSpPr>
          <p:nvPr>
            <p:ph idx="1"/>
          </p:nvPr>
        </p:nvSpPr>
        <p:spPr/>
        <p:txBody>
          <a:bodyPr>
            <a:normAutofit/>
          </a:bodyPr>
          <a:lstStyle/>
          <a:p>
            <a:r>
              <a:rPr lang="en-GB" dirty="0" smtClean="0"/>
              <a:t>To evaluate bids, submissions must adhere to a specified structure</a:t>
            </a:r>
          </a:p>
          <a:p>
            <a:r>
              <a:rPr lang="en-GB" dirty="0" smtClean="0"/>
              <a:t>The submission requirements should be clear and link to the evaluation criteria.</a:t>
            </a:r>
          </a:p>
          <a:p>
            <a:r>
              <a:rPr lang="en-GB" dirty="0" smtClean="0"/>
              <a:t>Questions asked of the supplier must be clear and unambiguous</a:t>
            </a:r>
            <a:endParaRPr lang="en-GB" dirty="0"/>
          </a:p>
          <a:p>
            <a:r>
              <a:rPr lang="en-GB" dirty="0" smtClean="0"/>
              <a:t>You may wish to include guidance – perhaps the supplier must reference a particular statutory instrument. </a:t>
            </a:r>
          </a:p>
          <a:p>
            <a:r>
              <a:rPr lang="en-GB" dirty="0" smtClean="0"/>
              <a:t>Terms and conditions should also be outlined in the submission, and the supplier asked to accept them – to prevent any ambiguity following award of contract</a:t>
            </a:r>
          </a:p>
          <a:p>
            <a:r>
              <a:rPr lang="en-GB" dirty="0" smtClean="0"/>
              <a:t>Having well defined submission requirements will help later in the Q&amp;A stage of the procurement process. </a:t>
            </a:r>
          </a:p>
          <a:p>
            <a:endParaRPr lang="en-GB" dirty="0" smtClean="0"/>
          </a:p>
          <a:p>
            <a:pPr lvl="1"/>
            <a:endParaRPr lang="en-GB" dirty="0" smtClean="0"/>
          </a:p>
          <a:p>
            <a:pPr marL="228600" lvl="1" indent="0">
              <a:buNone/>
            </a:pPr>
            <a:endParaRPr lang="en-GB" dirty="0"/>
          </a:p>
        </p:txBody>
      </p:sp>
    </p:spTree>
    <p:extLst>
      <p:ext uri="{BB962C8B-B14F-4D97-AF65-F5344CB8AC3E}">
        <p14:creationId xmlns:p14="http://schemas.microsoft.com/office/powerpoint/2010/main" val="372853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 methodology</a:t>
            </a:r>
            <a:endParaRPr lang="en-GB" dirty="0"/>
          </a:p>
        </p:txBody>
      </p:sp>
      <p:sp>
        <p:nvSpPr>
          <p:cNvPr id="3" name="Content Placeholder 2"/>
          <p:cNvSpPr>
            <a:spLocks noGrp="1"/>
          </p:cNvSpPr>
          <p:nvPr>
            <p:ph idx="1"/>
          </p:nvPr>
        </p:nvSpPr>
        <p:spPr/>
        <p:txBody>
          <a:bodyPr>
            <a:normAutofit/>
          </a:bodyPr>
          <a:lstStyle/>
          <a:p>
            <a:r>
              <a:rPr lang="en-GB" dirty="0" smtClean="0"/>
              <a:t>Evaluation criteria and methodology should be linked to the submission criteria.</a:t>
            </a:r>
          </a:p>
          <a:p>
            <a:r>
              <a:rPr lang="en-GB" dirty="0" smtClean="0"/>
              <a:t>You must be clear about what and how you are going to evaluate the submissions. </a:t>
            </a:r>
          </a:p>
          <a:p>
            <a:r>
              <a:rPr lang="en-GB" dirty="0" smtClean="0"/>
              <a:t>Evaluation criteria should be transparent and shared with bidders, and remain unchanged throughout the process.</a:t>
            </a:r>
          </a:p>
          <a:p>
            <a:r>
              <a:rPr lang="en-GB" dirty="0" smtClean="0"/>
              <a:t>Typically scoring will be on at % basis spread out across various factors; some factors will be weighted differently depending on its importance to the business. </a:t>
            </a:r>
            <a:endParaRPr lang="en-GB" dirty="0"/>
          </a:p>
          <a:p>
            <a:r>
              <a:rPr lang="en-GB" dirty="0" smtClean="0"/>
              <a:t>For example, 50% may be on price, 20% on service delivery, 15% on innovation, 15% on tracking systems</a:t>
            </a:r>
          </a:p>
          <a:p>
            <a:endParaRPr lang="en-GB" dirty="0" smtClean="0"/>
          </a:p>
          <a:p>
            <a:pPr lvl="1"/>
            <a:endParaRPr lang="en-GB" dirty="0" smtClean="0"/>
          </a:p>
          <a:p>
            <a:pPr marL="228600" lvl="1" indent="0">
              <a:buNone/>
            </a:pPr>
            <a:endParaRPr lang="en-GB" dirty="0"/>
          </a:p>
        </p:txBody>
      </p:sp>
    </p:spTree>
    <p:extLst>
      <p:ext uri="{BB962C8B-B14F-4D97-AF65-F5344CB8AC3E}">
        <p14:creationId xmlns:p14="http://schemas.microsoft.com/office/powerpoint/2010/main" val="70154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Procurement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8567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Detailed scope</a:t>
            </a:r>
            <a:endParaRPr lang="en-GB" dirty="0"/>
          </a:p>
        </p:txBody>
      </p:sp>
      <p:sp>
        <p:nvSpPr>
          <p:cNvPr id="3" name="Content Placeholder 2"/>
          <p:cNvSpPr>
            <a:spLocks noGrp="1"/>
          </p:cNvSpPr>
          <p:nvPr>
            <p:ph idx="1"/>
          </p:nvPr>
        </p:nvSpPr>
        <p:spPr/>
        <p:txBody>
          <a:bodyPr>
            <a:normAutofit/>
          </a:bodyPr>
          <a:lstStyle/>
          <a:p>
            <a:pPr lvl="1"/>
            <a:r>
              <a:rPr lang="en-GB" dirty="0" smtClean="0"/>
              <a:t>Detailed scoping is essential to allow bidders to accurately price for the services required. </a:t>
            </a:r>
          </a:p>
          <a:p>
            <a:pPr lvl="1"/>
            <a:r>
              <a:rPr lang="en-GB" dirty="0" smtClean="0"/>
              <a:t>The scope should include all elements expected of the bidder, for example:</a:t>
            </a:r>
          </a:p>
          <a:p>
            <a:pPr lvl="2"/>
            <a:r>
              <a:rPr lang="en-GB" dirty="0" smtClean="0"/>
              <a:t>Cleaning: Periodic Cleaning, Day to Day Cleaning</a:t>
            </a:r>
          </a:p>
          <a:p>
            <a:pPr lvl="2"/>
            <a:r>
              <a:rPr lang="en-GB" dirty="0" smtClean="0"/>
              <a:t>R&amp;M – Reactive Repairs, PPM, Long term maintenance</a:t>
            </a:r>
          </a:p>
          <a:p>
            <a:pPr lvl="2"/>
            <a:r>
              <a:rPr lang="en-GB" dirty="0" smtClean="0"/>
              <a:t>Catering: Staff canteen, hospitality, vending services</a:t>
            </a:r>
          </a:p>
          <a:p>
            <a:pPr lvl="2"/>
            <a:endParaRPr lang="en-GB" dirty="0"/>
          </a:p>
          <a:p>
            <a:pPr lvl="2"/>
            <a:r>
              <a:rPr lang="en-GB" dirty="0" smtClean="0"/>
              <a:t>Building A: R&amp;M, Cleaning, Grounds Maintenance</a:t>
            </a:r>
          </a:p>
          <a:p>
            <a:pPr lvl="2"/>
            <a:r>
              <a:rPr lang="en-GB" dirty="0" smtClean="0"/>
              <a:t>Building B: Security, R&amp;M, Cleaning</a:t>
            </a:r>
          </a:p>
          <a:p>
            <a:pPr lvl="2"/>
            <a:r>
              <a:rPr lang="en-GB" dirty="0" smtClean="0"/>
              <a:t>Building C: Specialist Cleaning, R&amp;M, Static Security</a:t>
            </a:r>
            <a:endParaRPr lang="en-GB" dirty="0"/>
          </a:p>
        </p:txBody>
      </p:sp>
    </p:spTree>
    <p:extLst>
      <p:ext uri="{BB962C8B-B14F-4D97-AF65-F5344CB8AC3E}">
        <p14:creationId xmlns:p14="http://schemas.microsoft.com/office/powerpoint/2010/main" val="53470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specifications</a:t>
            </a:r>
            <a:endParaRPr lang="en-GB" dirty="0"/>
          </a:p>
        </p:txBody>
      </p:sp>
      <p:sp>
        <p:nvSpPr>
          <p:cNvPr id="3" name="Content Placeholder 2"/>
          <p:cNvSpPr>
            <a:spLocks noGrp="1"/>
          </p:cNvSpPr>
          <p:nvPr>
            <p:ph idx="1"/>
          </p:nvPr>
        </p:nvSpPr>
        <p:spPr/>
        <p:txBody>
          <a:bodyPr>
            <a:normAutofit/>
          </a:bodyPr>
          <a:lstStyle/>
          <a:p>
            <a:pPr lvl="1"/>
            <a:r>
              <a:rPr lang="en-GB" dirty="0" smtClean="0"/>
              <a:t>The service specification must be clear on what is required</a:t>
            </a:r>
          </a:p>
          <a:p>
            <a:pPr lvl="1"/>
            <a:r>
              <a:rPr lang="en-GB" dirty="0" smtClean="0"/>
              <a:t>This could detail hours of operation, number of operatives required, particular processes that must be adhered to such as carrying ID at all times, or wearing uniform. </a:t>
            </a:r>
          </a:p>
          <a:p>
            <a:pPr lvl="1"/>
            <a:r>
              <a:rPr lang="en-GB" dirty="0" smtClean="0"/>
              <a:t>Language used when determining service specifications must be clear and unambiguous</a:t>
            </a:r>
          </a:p>
          <a:p>
            <a:pPr lvl="1"/>
            <a:r>
              <a:rPr lang="en-GB" dirty="0" smtClean="0"/>
              <a:t>Each specification should be kept separate so as to allow the supplier to price appropriately – including day to day and ad-hoc cleaning on the same line would not be suitable. </a:t>
            </a:r>
          </a:p>
          <a:p>
            <a:pPr lvl="1"/>
            <a:r>
              <a:rPr lang="en-GB" dirty="0" smtClean="0"/>
              <a:t>Be clear about exclusions – for example grounds maintenance may include path washing but exclude barrier greenery as this could fall outside the demise. </a:t>
            </a:r>
          </a:p>
          <a:p>
            <a:pPr lvl="1"/>
            <a:endParaRPr lang="en-GB" dirty="0" smtClean="0"/>
          </a:p>
          <a:p>
            <a:pPr lvl="1"/>
            <a:endParaRPr lang="en-GB" dirty="0"/>
          </a:p>
        </p:txBody>
      </p:sp>
    </p:spTree>
    <p:extLst>
      <p:ext uri="{BB962C8B-B14F-4D97-AF65-F5344CB8AC3E}">
        <p14:creationId xmlns:p14="http://schemas.microsoft.com/office/powerpoint/2010/main" val="271552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procurement?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2587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Asset registers</a:t>
            </a:r>
            <a:endParaRPr lang="en-GB" dirty="0"/>
          </a:p>
        </p:txBody>
      </p:sp>
      <p:sp>
        <p:nvSpPr>
          <p:cNvPr id="3" name="Content Placeholder 2"/>
          <p:cNvSpPr>
            <a:spLocks noGrp="1"/>
          </p:cNvSpPr>
          <p:nvPr>
            <p:ph idx="1"/>
          </p:nvPr>
        </p:nvSpPr>
        <p:spPr/>
        <p:txBody>
          <a:bodyPr>
            <a:normAutofit/>
          </a:bodyPr>
          <a:lstStyle/>
          <a:p>
            <a:pPr lvl="1"/>
            <a:r>
              <a:rPr lang="en-GB" dirty="0" smtClean="0"/>
              <a:t>When pricing for R&amp;M a schedule of all assets within the business must be provided so the supplier can price appropriately</a:t>
            </a:r>
          </a:p>
          <a:p>
            <a:pPr lvl="1"/>
            <a:r>
              <a:rPr lang="en-GB" dirty="0" smtClean="0"/>
              <a:t>Failure to provide complete and accurate data can result in serious problems once the contract is awarded</a:t>
            </a:r>
          </a:p>
          <a:p>
            <a:pPr lvl="3"/>
            <a:r>
              <a:rPr lang="en-GB" dirty="0" smtClean="0"/>
              <a:t>For example, if the data provided for a given estate is on the basis of 1 year’s PPM schedule, it will not take into account PPM which falls outside of this period (fixed wire testing)</a:t>
            </a:r>
          </a:p>
          <a:p>
            <a:pPr lvl="3"/>
            <a:r>
              <a:rPr lang="en-GB" dirty="0" smtClean="0"/>
              <a:t>This exposes the business to unforeseen financial risk as statutory maintenance may not have been costed for. </a:t>
            </a:r>
          </a:p>
          <a:p>
            <a:pPr lvl="1"/>
            <a:endParaRPr lang="en-GB" dirty="0" smtClean="0"/>
          </a:p>
          <a:p>
            <a:pPr lvl="1"/>
            <a:endParaRPr lang="en-GB" dirty="0"/>
          </a:p>
        </p:txBody>
      </p:sp>
    </p:spTree>
    <p:extLst>
      <p:ext uri="{BB962C8B-B14F-4D97-AF65-F5344CB8AC3E}">
        <p14:creationId xmlns:p14="http://schemas.microsoft.com/office/powerpoint/2010/main" val="91134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 structures</a:t>
            </a:r>
            <a:endParaRPr lang="en-GB" dirty="0"/>
          </a:p>
        </p:txBody>
      </p:sp>
      <p:sp>
        <p:nvSpPr>
          <p:cNvPr id="5" name="Content Placeholder 4"/>
          <p:cNvSpPr>
            <a:spLocks noGrp="1"/>
          </p:cNvSpPr>
          <p:nvPr>
            <p:ph idx="1"/>
          </p:nvPr>
        </p:nvSpPr>
        <p:spPr/>
        <p:txBody>
          <a:bodyPr/>
          <a:lstStyle/>
          <a:p>
            <a:r>
              <a:rPr lang="en-GB" dirty="0" smtClean="0"/>
              <a:t>Fixed Price – Fixed price for a volume of work at a set standard</a:t>
            </a:r>
          </a:p>
          <a:p>
            <a:r>
              <a:rPr lang="en-GB" dirty="0" smtClean="0"/>
              <a:t>Variable price – Input costs are known but volume is subject to high variation. Input costs agreed on schedule of rates.</a:t>
            </a:r>
          </a:p>
          <a:p>
            <a:r>
              <a:rPr lang="en-GB" dirty="0" smtClean="0"/>
              <a:t>Guaranteed maximum price – variable price with an upper threshold</a:t>
            </a:r>
          </a:p>
          <a:p>
            <a:r>
              <a:rPr lang="en-GB" dirty="0" smtClean="0"/>
              <a:t>Cost plus – actual cost of the services plus an agreed </a:t>
            </a:r>
            <a:r>
              <a:rPr lang="en-GB" dirty="0" err="1" smtClean="0"/>
              <a:t>markup</a:t>
            </a:r>
            <a:endParaRPr lang="en-GB" dirty="0" smtClean="0"/>
          </a:p>
          <a:p>
            <a:r>
              <a:rPr lang="en-GB" dirty="0" smtClean="0"/>
              <a:t>Pass through – costs are passed through with no margin or budget overhead</a:t>
            </a:r>
            <a:endParaRPr lang="en-GB" dirty="0"/>
          </a:p>
        </p:txBody>
      </p:sp>
    </p:spTree>
    <p:extLst>
      <p:ext uri="{BB962C8B-B14F-4D97-AF65-F5344CB8AC3E}">
        <p14:creationId xmlns:p14="http://schemas.microsoft.com/office/powerpoint/2010/main" val="405885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insurance</a:t>
            </a:r>
            <a:endParaRPr lang="en-GB" dirty="0"/>
          </a:p>
        </p:txBody>
      </p:sp>
      <p:sp>
        <p:nvSpPr>
          <p:cNvPr id="5" name="Content Placeholder 4"/>
          <p:cNvSpPr>
            <a:spLocks noGrp="1"/>
          </p:cNvSpPr>
          <p:nvPr>
            <p:ph idx="1"/>
          </p:nvPr>
        </p:nvSpPr>
        <p:spPr/>
        <p:txBody>
          <a:bodyPr/>
          <a:lstStyle/>
          <a:p>
            <a:r>
              <a:rPr lang="en-GB" dirty="0" smtClean="0"/>
              <a:t>Limits of liability is the level of damages one party will pay to the other under the terms stipulated in the contract.</a:t>
            </a:r>
          </a:p>
          <a:p>
            <a:r>
              <a:rPr lang="en-GB" dirty="0" smtClean="0"/>
              <a:t>This is a key commercial decision – too high and the market will not accept it. Too low and you are at risk. </a:t>
            </a:r>
          </a:p>
          <a:p>
            <a:r>
              <a:rPr lang="en-GB" dirty="0" smtClean="0"/>
              <a:t>As the client, you must ensure the supplier has sufficient insurance to meet any financial obligations should something go wrong. The client’s insurers may expect a certain level of indemnity to minimise their exposure. </a:t>
            </a:r>
            <a:endParaRPr lang="en-GB" dirty="0"/>
          </a:p>
          <a:p>
            <a:endParaRPr lang="en-GB" dirty="0"/>
          </a:p>
        </p:txBody>
      </p:sp>
    </p:spTree>
    <p:extLst>
      <p:ext uri="{BB962C8B-B14F-4D97-AF65-F5344CB8AC3E}">
        <p14:creationId xmlns:p14="http://schemas.microsoft.com/office/powerpoint/2010/main" val="36652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evaluation</a:t>
            </a:r>
            <a:endParaRPr lang="en-GB" dirty="0"/>
          </a:p>
        </p:txBody>
      </p:sp>
      <p:sp>
        <p:nvSpPr>
          <p:cNvPr id="5" name="Content Placeholder 4"/>
          <p:cNvSpPr>
            <a:spLocks noGrp="1"/>
          </p:cNvSpPr>
          <p:nvPr>
            <p:ph idx="1"/>
          </p:nvPr>
        </p:nvSpPr>
        <p:spPr/>
        <p:txBody>
          <a:bodyPr/>
          <a:lstStyle/>
          <a:p>
            <a:r>
              <a:rPr lang="en-GB" dirty="0" smtClean="0"/>
              <a:t>Service levels and KPI’s should be clearly laid out. They are an effective tool for contract management. </a:t>
            </a:r>
          </a:p>
          <a:p>
            <a:r>
              <a:rPr lang="en-GB" dirty="0" smtClean="0"/>
              <a:t>To be applied a KPI must have a frequency and method of measurement and reporting. They must be fair and </a:t>
            </a:r>
            <a:r>
              <a:rPr lang="en-GB" dirty="0" err="1" smtClean="0"/>
              <a:t>achieveable</a:t>
            </a:r>
            <a:r>
              <a:rPr lang="en-GB" dirty="0" smtClean="0"/>
              <a:t> – the supplier must have the power to succeed at the task.</a:t>
            </a:r>
          </a:p>
          <a:p>
            <a:r>
              <a:rPr lang="en-GB" dirty="0" smtClean="0"/>
              <a:t>The supplier may be expected to take a financial penalty should they fail to meet their SLA’s.</a:t>
            </a:r>
            <a:r>
              <a:rPr lang="en-GB" dirty="0"/>
              <a:t> </a:t>
            </a:r>
            <a:r>
              <a:rPr lang="en-GB" dirty="0" smtClean="0"/>
              <a:t>For example:</a:t>
            </a:r>
          </a:p>
          <a:p>
            <a:pPr lvl="1"/>
            <a:r>
              <a:rPr lang="en-GB" dirty="0" smtClean="0"/>
              <a:t>Service Level: Answer all calls within 30s</a:t>
            </a:r>
          </a:p>
          <a:p>
            <a:pPr lvl="1"/>
            <a:r>
              <a:rPr lang="en-GB" dirty="0" smtClean="0"/>
              <a:t>KPI: Ensure the SL is met 90% of the time</a:t>
            </a:r>
          </a:p>
          <a:p>
            <a:pPr lvl="1"/>
            <a:r>
              <a:rPr lang="en-GB" dirty="0" smtClean="0"/>
              <a:t>Consequence: If the supplier drops below 90% in a given month they will provide a 5% rebate to the client for that month’s helpdesk management cost</a:t>
            </a:r>
          </a:p>
        </p:txBody>
      </p:sp>
    </p:spTree>
    <p:extLst>
      <p:ext uri="{BB962C8B-B14F-4D97-AF65-F5344CB8AC3E}">
        <p14:creationId xmlns:p14="http://schemas.microsoft.com/office/powerpoint/2010/main" val="1849039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 Details</a:t>
            </a:r>
            <a:endParaRPr lang="en-GB" dirty="0"/>
          </a:p>
        </p:txBody>
      </p:sp>
      <p:sp>
        <p:nvSpPr>
          <p:cNvPr id="5" name="Content Placeholder 4"/>
          <p:cNvSpPr>
            <a:spLocks noGrp="1"/>
          </p:cNvSpPr>
          <p:nvPr>
            <p:ph idx="1"/>
          </p:nvPr>
        </p:nvSpPr>
        <p:spPr/>
        <p:txBody>
          <a:bodyPr/>
          <a:lstStyle/>
          <a:p>
            <a:r>
              <a:rPr lang="en-GB" dirty="0" smtClean="0"/>
              <a:t>The contract must:</a:t>
            </a:r>
          </a:p>
          <a:p>
            <a:pPr lvl="1"/>
            <a:r>
              <a:rPr lang="en-GB" dirty="0" smtClean="0"/>
              <a:t>Account for change control – acquisitions and disposals within the business</a:t>
            </a:r>
          </a:p>
          <a:p>
            <a:pPr lvl="1"/>
            <a:r>
              <a:rPr lang="en-GB" dirty="0" smtClean="0"/>
              <a:t>Specify a length of time for the contract – often in FM a contract will be for an initial set period +X number of years (extension clauses)</a:t>
            </a:r>
          </a:p>
          <a:p>
            <a:pPr lvl="1"/>
            <a:r>
              <a:rPr lang="en-GB" dirty="0" smtClean="0"/>
              <a:t>Contain processes for dispute resolution</a:t>
            </a:r>
          </a:p>
          <a:p>
            <a:pPr lvl="1"/>
            <a:r>
              <a:rPr lang="en-GB" dirty="0" smtClean="0"/>
              <a:t>Provision for contract exit and termination – including transfer of assets, TUPE, work in progress, ownership of data and final payments. </a:t>
            </a:r>
          </a:p>
          <a:p>
            <a:pPr lvl="1"/>
            <a:endParaRPr lang="en-GB" dirty="0" smtClean="0"/>
          </a:p>
        </p:txBody>
      </p:sp>
    </p:spTree>
    <p:extLst>
      <p:ext uri="{BB962C8B-B14F-4D97-AF65-F5344CB8AC3E}">
        <p14:creationId xmlns:p14="http://schemas.microsoft.com/office/powerpoint/2010/main" val="855759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Procurement process</a:t>
            </a:r>
            <a:endParaRPr lang="en-GB" dirty="0"/>
          </a:p>
        </p:txBody>
      </p:sp>
      <p:sp>
        <p:nvSpPr>
          <p:cNvPr id="3" name="Content Placeholder 2"/>
          <p:cNvSpPr>
            <a:spLocks noGrp="1"/>
          </p:cNvSpPr>
          <p:nvPr>
            <p:ph idx="1"/>
          </p:nvPr>
        </p:nvSpPr>
        <p:spPr/>
        <p:txBody>
          <a:bodyPr>
            <a:normAutofit fontScale="92500" lnSpcReduction="10000"/>
          </a:bodyPr>
          <a:lstStyle/>
          <a:p>
            <a:pPr lvl="1"/>
            <a:r>
              <a:rPr lang="en-GB" dirty="0" smtClean="0"/>
              <a:t>supplier selection – issue a selection questionnaire assessing the suitability of the potential supplier.</a:t>
            </a:r>
            <a:endParaRPr lang="en-GB" dirty="0"/>
          </a:p>
          <a:p>
            <a:pPr lvl="1"/>
            <a:r>
              <a:rPr lang="en-GB" dirty="0" smtClean="0"/>
              <a:t>Invite an appropriate number of bidders to tender. </a:t>
            </a:r>
          </a:p>
          <a:p>
            <a:pPr lvl="1"/>
            <a:r>
              <a:rPr lang="en-GB" dirty="0" smtClean="0"/>
              <a:t>Issue RFP and ITT documents including background information, objectives, service specifications, tender return forms, evaluation criteria and timetable &amp; key contacts.</a:t>
            </a:r>
          </a:p>
          <a:p>
            <a:pPr lvl="1"/>
            <a:r>
              <a:rPr lang="en-GB" dirty="0" smtClean="0"/>
              <a:t>Filter out bidders in stages on the basis of understanding of the requirements, affordability, or ability to fulfil the business needs. </a:t>
            </a:r>
          </a:p>
          <a:p>
            <a:pPr lvl="1"/>
            <a:r>
              <a:rPr lang="en-GB" dirty="0" smtClean="0"/>
              <a:t>Open dialogue with relevant suppliers for receipt and answer of questions. Share all answers to all bidders to ensure transparency. Allow bidders to conduct site visits to improve their understanding of the business requirements. </a:t>
            </a:r>
          </a:p>
          <a:p>
            <a:pPr lvl="1"/>
            <a:r>
              <a:rPr lang="en-GB" dirty="0" smtClean="0"/>
              <a:t>Invite bidders to present to members of the project team – this can allow them to give information not included in written proposals, and allows the client the opportunity to evaluate the supplier first hand. </a:t>
            </a:r>
          </a:p>
          <a:p>
            <a:pPr lvl="1"/>
            <a:r>
              <a:rPr lang="en-GB" dirty="0" smtClean="0"/>
              <a:t>Evaluate the bids in line with the defined methodology</a:t>
            </a:r>
          </a:p>
          <a:p>
            <a:pPr lvl="1"/>
            <a:r>
              <a:rPr lang="en-GB" dirty="0" smtClean="0"/>
              <a:t>Award of contract to the successful bidder</a:t>
            </a:r>
            <a:endParaRPr lang="en-GB" dirty="0"/>
          </a:p>
        </p:txBody>
      </p:sp>
    </p:spTree>
    <p:extLst>
      <p:ext uri="{BB962C8B-B14F-4D97-AF65-F5344CB8AC3E}">
        <p14:creationId xmlns:p14="http://schemas.microsoft.com/office/powerpoint/2010/main" val="174929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award of contract</a:t>
            </a:r>
            <a:endParaRPr lang="en-GB" dirty="0"/>
          </a:p>
        </p:txBody>
      </p:sp>
      <p:sp>
        <p:nvSpPr>
          <p:cNvPr id="3" name="Content Placeholder 2"/>
          <p:cNvSpPr>
            <a:spLocks noGrp="1"/>
          </p:cNvSpPr>
          <p:nvPr>
            <p:ph idx="1"/>
          </p:nvPr>
        </p:nvSpPr>
        <p:spPr/>
        <p:txBody>
          <a:bodyPr>
            <a:normAutofit/>
          </a:bodyPr>
          <a:lstStyle/>
          <a:p>
            <a:pPr lvl="1"/>
            <a:r>
              <a:rPr lang="en-GB" dirty="0" smtClean="0"/>
              <a:t>Feed back to unsuccessful bidders with caution to avoid damaging a relationship – they may be invited to bid in future. Try to keep feedback top line. </a:t>
            </a:r>
          </a:p>
          <a:p>
            <a:pPr lvl="1"/>
            <a:r>
              <a:rPr lang="en-GB" dirty="0" smtClean="0"/>
              <a:t>Begin to plan for mobilisation. In the case of the incumbent supplier winning the bid, there may be no mobilisation costs.</a:t>
            </a:r>
          </a:p>
          <a:p>
            <a:pPr lvl="1"/>
            <a:r>
              <a:rPr lang="en-GB" dirty="0" smtClean="0"/>
              <a:t>Costs for transferring suppliers may be negotiated during the bid stage – often borne by the supplier as a goodwill gesture, or included in the price. </a:t>
            </a:r>
          </a:p>
          <a:p>
            <a:pPr lvl="1"/>
            <a:r>
              <a:rPr lang="en-GB" dirty="0" smtClean="0"/>
              <a:t>Mobilisation includes 3 categories:</a:t>
            </a:r>
          </a:p>
          <a:p>
            <a:pPr lvl="2"/>
            <a:r>
              <a:rPr lang="en-GB" dirty="0" smtClean="0"/>
              <a:t>People: Transfer of staff, communications, training plans, HR support, uniforms etc.</a:t>
            </a:r>
          </a:p>
          <a:p>
            <a:pPr lvl="2"/>
            <a:r>
              <a:rPr lang="en-GB" dirty="0" smtClean="0"/>
              <a:t>Equipment: Purchase and installation of new equipment – this may be bought out from the previous supplier.</a:t>
            </a:r>
          </a:p>
          <a:p>
            <a:pPr lvl="2"/>
            <a:r>
              <a:rPr lang="en-GB" dirty="0" smtClean="0"/>
              <a:t>Systems: ensuring all reporting systems are in place prior to contract go live date. </a:t>
            </a:r>
          </a:p>
        </p:txBody>
      </p:sp>
    </p:spTree>
    <p:extLst>
      <p:ext uri="{BB962C8B-B14F-4D97-AF65-F5344CB8AC3E}">
        <p14:creationId xmlns:p14="http://schemas.microsoft.com/office/powerpoint/2010/main" val="1811659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Post procurement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623254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 management</a:t>
            </a:r>
            <a:endParaRPr lang="en-GB" dirty="0"/>
          </a:p>
        </p:txBody>
      </p:sp>
      <p:sp>
        <p:nvSpPr>
          <p:cNvPr id="3" name="Content Placeholder 2"/>
          <p:cNvSpPr>
            <a:spLocks noGrp="1"/>
          </p:cNvSpPr>
          <p:nvPr>
            <p:ph idx="1"/>
          </p:nvPr>
        </p:nvSpPr>
        <p:spPr/>
        <p:txBody>
          <a:bodyPr>
            <a:normAutofit/>
          </a:bodyPr>
          <a:lstStyle/>
          <a:p>
            <a:pPr lvl="1"/>
            <a:r>
              <a:rPr lang="en-GB" dirty="0" smtClean="0"/>
              <a:t>Management structure should be designed to match the contract. </a:t>
            </a:r>
          </a:p>
          <a:p>
            <a:pPr lvl="2"/>
            <a:r>
              <a:rPr lang="en-GB" dirty="0" smtClean="0"/>
              <a:t>Performance management</a:t>
            </a:r>
          </a:p>
          <a:p>
            <a:pPr lvl="2"/>
            <a:r>
              <a:rPr lang="en-GB" dirty="0" smtClean="0"/>
              <a:t>Financial Management</a:t>
            </a:r>
          </a:p>
          <a:p>
            <a:pPr lvl="2"/>
            <a:r>
              <a:rPr lang="en-GB" dirty="0" smtClean="0"/>
              <a:t>Compliance</a:t>
            </a:r>
          </a:p>
          <a:p>
            <a:pPr lvl="2"/>
            <a:r>
              <a:rPr lang="en-GB" dirty="0" smtClean="0"/>
              <a:t>Supplier Relations</a:t>
            </a:r>
          </a:p>
          <a:p>
            <a:pPr lvl="2"/>
            <a:r>
              <a:rPr lang="en-GB" dirty="0" smtClean="0"/>
              <a:t>Responsibilities </a:t>
            </a:r>
          </a:p>
          <a:p>
            <a:pPr lvl="2"/>
            <a:r>
              <a:rPr lang="en-GB" dirty="0" smtClean="0"/>
              <a:t>Data analysis – to assist in identifying issues</a:t>
            </a:r>
          </a:p>
          <a:p>
            <a:pPr lvl="2"/>
            <a:r>
              <a:rPr lang="en-GB" dirty="0" smtClean="0"/>
              <a:t>Technology – PDA’s, GPS, Dashboards</a:t>
            </a:r>
          </a:p>
          <a:p>
            <a:pPr lvl="2"/>
            <a:r>
              <a:rPr lang="en-GB" dirty="0" smtClean="0"/>
              <a:t>Ensure supplier and client are aligned in delivery objectives at all times</a:t>
            </a:r>
          </a:p>
          <a:p>
            <a:pPr lvl="2"/>
            <a:endParaRPr lang="en-GB" dirty="0" smtClean="0"/>
          </a:p>
          <a:p>
            <a:pPr lvl="2"/>
            <a:endParaRPr lang="en-GB" dirty="0" smtClean="0"/>
          </a:p>
          <a:p>
            <a:pPr lvl="1"/>
            <a:endParaRPr lang="en-GB" dirty="0" smtClean="0"/>
          </a:p>
        </p:txBody>
      </p:sp>
    </p:spTree>
    <p:extLst>
      <p:ext uri="{BB962C8B-B14F-4D97-AF65-F5344CB8AC3E}">
        <p14:creationId xmlns:p14="http://schemas.microsoft.com/office/powerpoint/2010/main" val="3355690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Re-procurement</a:t>
            </a:r>
            <a:endParaRPr lang="en-GB" dirty="0"/>
          </a:p>
        </p:txBody>
      </p:sp>
      <p:sp>
        <p:nvSpPr>
          <p:cNvPr id="3" name="Content Placeholder 2"/>
          <p:cNvSpPr>
            <a:spLocks noGrp="1"/>
          </p:cNvSpPr>
          <p:nvPr>
            <p:ph idx="1"/>
          </p:nvPr>
        </p:nvSpPr>
        <p:spPr/>
        <p:txBody>
          <a:bodyPr>
            <a:normAutofit/>
          </a:bodyPr>
          <a:lstStyle/>
          <a:p>
            <a:pPr lvl="1"/>
            <a:r>
              <a:rPr lang="en-GB" dirty="0" smtClean="0"/>
              <a:t>Towards the end of the contract term, the client must decide how to proceed. </a:t>
            </a:r>
          </a:p>
          <a:p>
            <a:pPr lvl="2"/>
            <a:r>
              <a:rPr lang="en-GB" dirty="0" smtClean="0"/>
              <a:t>Contract extension?</a:t>
            </a:r>
          </a:p>
          <a:p>
            <a:pPr lvl="2"/>
            <a:r>
              <a:rPr lang="en-GB" dirty="0" smtClean="0"/>
              <a:t>Re-procurement of same contract?</a:t>
            </a:r>
          </a:p>
          <a:p>
            <a:pPr lvl="2"/>
            <a:r>
              <a:rPr lang="en-GB" dirty="0" smtClean="0"/>
              <a:t>Update current contract?</a:t>
            </a:r>
          </a:p>
          <a:p>
            <a:pPr lvl="2"/>
            <a:r>
              <a:rPr lang="en-GB" dirty="0" smtClean="0"/>
              <a:t>Bring services in house</a:t>
            </a:r>
          </a:p>
          <a:p>
            <a:pPr marL="457200" lvl="2" indent="0">
              <a:buNone/>
            </a:pPr>
            <a:endParaRPr lang="en-GB" dirty="0"/>
          </a:p>
          <a:p>
            <a:pPr marL="457200" lvl="2" indent="0">
              <a:buNone/>
            </a:pPr>
            <a:endParaRPr lang="en-GB" dirty="0" smtClean="0"/>
          </a:p>
          <a:p>
            <a:pPr lvl="2"/>
            <a:endParaRPr lang="en-GB" dirty="0" smtClean="0"/>
          </a:p>
          <a:p>
            <a:pPr lvl="2"/>
            <a:endParaRPr lang="en-GB" dirty="0" smtClean="0"/>
          </a:p>
          <a:p>
            <a:pPr lvl="1"/>
            <a:endParaRPr lang="en-GB" dirty="0" smtClean="0"/>
          </a:p>
        </p:txBody>
      </p:sp>
    </p:spTree>
    <p:extLst>
      <p:ext uri="{BB962C8B-B14F-4D97-AF65-F5344CB8AC3E}">
        <p14:creationId xmlns:p14="http://schemas.microsoft.com/office/powerpoint/2010/main" val="283575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“procurement”?</a:t>
            </a:r>
            <a:endParaRPr lang="en-GB" dirty="0"/>
          </a:p>
        </p:txBody>
      </p:sp>
      <p:sp>
        <p:nvSpPr>
          <p:cNvPr id="3" name="Content Placeholder 2"/>
          <p:cNvSpPr>
            <a:spLocks noGrp="1"/>
          </p:cNvSpPr>
          <p:nvPr>
            <p:ph idx="1"/>
          </p:nvPr>
        </p:nvSpPr>
        <p:spPr/>
        <p:txBody>
          <a:bodyPr/>
          <a:lstStyle/>
          <a:p>
            <a:r>
              <a:rPr lang="en-GB" dirty="0" smtClean="0"/>
              <a:t>Procurement is the process by which goods and/or services are acquired to fulfil the needs of a business or project.</a:t>
            </a:r>
          </a:p>
          <a:p>
            <a:endParaRPr lang="en-GB" dirty="0"/>
          </a:p>
          <a:p>
            <a:endParaRPr lang="en-GB" dirty="0" smtClean="0"/>
          </a:p>
          <a:p>
            <a:endParaRPr lang="en-GB" dirty="0"/>
          </a:p>
          <a:p>
            <a:endParaRPr lang="en-GB" dirty="0"/>
          </a:p>
          <a:p>
            <a:r>
              <a:rPr lang="en-GB" dirty="0" smtClean="0"/>
              <a:t>The aim is to select  the bidder best able to supply the defined services over a set term at a price that is acceptable to the client, with optimal commercial and legal outcome for both parties.</a:t>
            </a:r>
          </a:p>
        </p:txBody>
      </p:sp>
      <p:sp>
        <p:nvSpPr>
          <p:cNvPr id="4" name="TextBox 3"/>
          <p:cNvSpPr txBox="1"/>
          <p:nvPr/>
        </p:nvSpPr>
        <p:spPr>
          <a:xfrm>
            <a:off x="2057432" y="2833353"/>
            <a:ext cx="8075053" cy="1754326"/>
          </a:xfrm>
          <a:prstGeom prst="rect">
            <a:avLst/>
          </a:prstGeom>
          <a:noFill/>
        </p:spPr>
        <p:txBody>
          <a:bodyPr wrap="square" rtlCol="0">
            <a:spAutoFit/>
          </a:bodyPr>
          <a:lstStyle/>
          <a:p>
            <a:r>
              <a:rPr lang="en-GB" dirty="0"/>
              <a:t>‘Procurement is the process which creates, manages and fulfils</a:t>
            </a:r>
          </a:p>
          <a:p>
            <a:r>
              <a:rPr lang="en-GB" dirty="0"/>
              <a:t>contracts. Procurement can, as such, be described as a succession of</a:t>
            </a:r>
          </a:p>
          <a:p>
            <a:r>
              <a:rPr lang="en-GB" dirty="0"/>
              <a:t>logically related actions occurring or performed in a definite manner and</a:t>
            </a:r>
          </a:p>
          <a:p>
            <a:r>
              <a:rPr lang="en-GB" dirty="0"/>
              <a:t>which culminate in the completion of a major deliverable or the</a:t>
            </a:r>
          </a:p>
          <a:p>
            <a:r>
              <a:rPr lang="en-GB" dirty="0"/>
              <a:t>attainment of a milestone</a:t>
            </a:r>
            <a:r>
              <a:rPr lang="en-GB" dirty="0" smtClean="0"/>
              <a:t>’</a:t>
            </a:r>
          </a:p>
          <a:p>
            <a:r>
              <a:rPr lang="en-GB" dirty="0"/>
              <a:t>	</a:t>
            </a:r>
            <a:r>
              <a:rPr lang="en-GB" dirty="0" smtClean="0"/>
              <a:t>			-BS ISO 10845-1:2010</a:t>
            </a:r>
            <a:endParaRPr lang="en-GB" dirty="0"/>
          </a:p>
        </p:txBody>
      </p:sp>
    </p:spTree>
    <p:extLst>
      <p:ext uri="{BB962C8B-B14F-4D97-AF65-F5344CB8AC3E}">
        <p14:creationId xmlns:p14="http://schemas.microsoft.com/office/powerpoint/2010/main" val="4106739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Q&amp;A</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03221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a:t>
            </a:r>
            <a:endParaRPr lang="en-GB" dirty="0"/>
          </a:p>
        </p:txBody>
      </p:sp>
      <p:sp>
        <p:nvSpPr>
          <p:cNvPr id="3" name="Content Placeholder 2"/>
          <p:cNvSpPr>
            <a:spLocks noGrp="1"/>
          </p:cNvSpPr>
          <p:nvPr>
            <p:ph idx="1"/>
          </p:nvPr>
        </p:nvSpPr>
        <p:spPr/>
        <p:txBody>
          <a:bodyPr>
            <a:normAutofit/>
          </a:bodyPr>
          <a:lstStyle/>
          <a:p>
            <a:pPr lvl="1"/>
            <a:r>
              <a:rPr lang="en-GB" dirty="0" smtClean="0"/>
              <a:t>Procurement of Facility Management 1</a:t>
            </a:r>
            <a:r>
              <a:rPr lang="en-GB" baseline="30000" dirty="0" smtClean="0"/>
              <a:t>st</a:t>
            </a:r>
            <a:r>
              <a:rPr lang="en-GB" dirty="0" smtClean="0"/>
              <a:t> Edition (RICS)</a:t>
            </a:r>
          </a:p>
          <a:p>
            <a:pPr lvl="1"/>
            <a:r>
              <a:rPr lang="en-GB" dirty="0" smtClean="0"/>
              <a:t>Chartered Institute of Procurement and Supply (</a:t>
            </a:r>
            <a:r>
              <a:rPr lang="en-GB" dirty="0" smtClean="0">
                <a:hlinkClick r:id="rId2"/>
              </a:rPr>
              <a:t>www.cips.org</a:t>
            </a:r>
            <a:r>
              <a:rPr lang="en-GB" dirty="0" smtClean="0"/>
              <a:t>)</a:t>
            </a:r>
          </a:p>
          <a:p>
            <a:pPr lvl="1"/>
            <a:r>
              <a:rPr lang="en-GB" dirty="0" smtClean="0"/>
              <a:t>BIFM (</a:t>
            </a:r>
            <a:r>
              <a:rPr lang="en-GB" dirty="0" smtClean="0">
                <a:hlinkClick r:id="rId3"/>
              </a:rPr>
              <a:t>www.bifm.co.uk</a:t>
            </a:r>
            <a:r>
              <a:rPr lang="en-GB" dirty="0" smtClean="0"/>
              <a:t>)</a:t>
            </a:r>
          </a:p>
          <a:p>
            <a:pPr lvl="1"/>
            <a:r>
              <a:rPr lang="en-GB" dirty="0" smtClean="0"/>
              <a:t>IMFA (</a:t>
            </a:r>
            <a:r>
              <a:rPr lang="en-GB" dirty="0" smtClean="0">
                <a:hlinkClick r:id="rId4"/>
              </a:rPr>
              <a:t>www.IMFA.org</a:t>
            </a:r>
            <a:r>
              <a:rPr lang="en-GB" dirty="0" smtClean="0"/>
              <a:t>)</a:t>
            </a:r>
          </a:p>
          <a:p>
            <a:pPr lvl="1"/>
            <a:r>
              <a:rPr lang="en-GB" dirty="0" smtClean="0"/>
              <a:t>RIBA Plan of Work</a:t>
            </a:r>
          </a:p>
          <a:p>
            <a:pPr lvl="1"/>
            <a:endParaRPr lang="en-GB" dirty="0" smtClean="0"/>
          </a:p>
          <a:p>
            <a:pPr lvl="1"/>
            <a:endParaRPr lang="en-GB" dirty="0" smtClean="0"/>
          </a:p>
          <a:p>
            <a:pPr lvl="1"/>
            <a:endParaRPr lang="en-GB" dirty="0" smtClean="0"/>
          </a:p>
          <a:p>
            <a:pPr marL="457200" lvl="2" indent="0">
              <a:buNone/>
            </a:pPr>
            <a:endParaRPr lang="en-GB" dirty="0"/>
          </a:p>
          <a:p>
            <a:pPr marL="457200" lvl="2" indent="0">
              <a:buNone/>
            </a:pPr>
            <a:endParaRPr lang="en-GB" dirty="0" smtClean="0"/>
          </a:p>
          <a:p>
            <a:pPr lvl="2"/>
            <a:endParaRPr lang="en-GB" dirty="0" smtClean="0"/>
          </a:p>
          <a:p>
            <a:pPr lvl="2"/>
            <a:endParaRPr lang="en-GB" dirty="0" smtClean="0"/>
          </a:p>
          <a:p>
            <a:pPr lvl="1"/>
            <a:endParaRPr lang="en-GB" dirty="0" smtClean="0"/>
          </a:p>
        </p:txBody>
      </p:sp>
    </p:spTree>
    <p:extLst>
      <p:ext uri="{BB962C8B-B14F-4D97-AF65-F5344CB8AC3E}">
        <p14:creationId xmlns:p14="http://schemas.microsoft.com/office/powerpoint/2010/main" val="267829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stages in the procurement process</a:t>
            </a:r>
            <a:endParaRPr lang="en-GB" dirty="0"/>
          </a:p>
        </p:txBody>
      </p:sp>
      <p:sp>
        <p:nvSpPr>
          <p:cNvPr id="3" name="Content Placeholder 2"/>
          <p:cNvSpPr>
            <a:spLocks noGrp="1"/>
          </p:cNvSpPr>
          <p:nvPr>
            <p:ph idx="1"/>
          </p:nvPr>
        </p:nvSpPr>
        <p:spPr/>
        <p:txBody>
          <a:bodyPr/>
          <a:lstStyle/>
          <a:p>
            <a:pPr marL="0" indent="0">
              <a:buNone/>
            </a:pPr>
            <a:r>
              <a:rPr lang="en-GB" dirty="0" smtClean="0"/>
              <a:t>1: Planning: Strategic factors, planning activities, assessment of market trends, identification of potential bidders, procurement strategy to maximise completion.</a:t>
            </a:r>
          </a:p>
          <a:p>
            <a:pPr marL="0" indent="0">
              <a:buNone/>
            </a:pPr>
            <a:endParaRPr lang="en-GB" dirty="0"/>
          </a:p>
          <a:p>
            <a:pPr marL="0" indent="0">
              <a:buNone/>
            </a:pPr>
            <a:r>
              <a:rPr lang="en-GB" dirty="0" smtClean="0"/>
              <a:t>2: Procurement: Defining scope, pricing structure, baseline requirements, performance mechanisms, form of contract, procurement process, contract award.</a:t>
            </a:r>
          </a:p>
          <a:p>
            <a:pPr marL="0" indent="0">
              <a:buNone/>
            </a:pPr>
            <a:endParaRPr lang="en-GB" dirty="0"/>
          </a:p>
          <a:p>
            <a:pPr marL="0" indent="0">
              <a:buNone/>
            </a:pPr>
            <a:r>
              <a:rPr lang="en-GB" dirty="0" smtClean="0"/>
              <a:t>3: Post Procurement: Contract management and re-procurement</a:t>
            </a:r>
            <a:endParaRPr lang="en-GB" dirty="0"/>
          </a:p>
        </p:txBody>
      </p:sp>
    </p:spTree>
    <p:extLst>
      <p:ext uri="{BB962C8B-B14F-4D97-AF65-F5344CB8AC3E}">
        <p14:creationId xmlns:p14="http://schemas.microsoft.com/office/powerpoint/2010/main" val="378344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planning</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69668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Strategic factors</a:t>
            </a:r>
            <a:endParaRPr lang="en-GB" dirty="0"/>
          </a:p>
        </p:txBody>
      </p:sp>
      <p:sp>
        <p:nvSpPr>
          <p:cNvPr id="3" name="Content Placeholder 2"/>
          <p:cNvSpPr>
            <a:spLocks noGrp="1"/>
          </p:cNvSpPr>
          <p:nvPr>
            <p:ph idx="1"/>
          </p:nvPr>
        </p:nvSpPr>
        <p:spPr/>
        <p:txBody>
          <a:bodyPr/>
          <a:lstStyle/>
          <a:p>
            <a:r>
              <a:rPr lang="en-GB" dirty="0" smtClean="0"/>
              <a:t>Scope of services</a:t>
            </a:r>
          </a:p>
          <a:p>
            <a:r>
              <a:rPr lang="en-GB" dirty="0" smtClean="0"/>
              <a:t>Baseline – what do the basic services or costs look like?</a:t>
            </a:r>
          </a:p>
          <a:p>
            <a:r>
              <a:rPr lang="en-GB" dirty="0" smtClean="0"/>
              <a:t>Vision – what does success look like? What do you hope to achieve?</a:t>
            </a:r>
          </a:p>
          <a:p>
            <a:pPr lvl="1"/>
            <a:r>
              <a:rPr lang="en-GB" dirty="0" smtClean="0"/>
              <a:t>This can include the look and feel of services, </a:t>
            </a:r>
            <a:r>
              <a:rPr lang="en-GB" dirty="0" err="1" smtClean="0"/>
              <a:t>intergration</a:t>
            </a:r>
            <a:r>
              <a:rPr lang="en-GB" dirty="0" smtClean="0"/>
              <a:t>, </a:t>
            </a:r>
            <a:r>
              <a:rPr lang="en-GB" dirty="0" err="1" smtClean="0"/>
              <a:t>partnersip</a:t>
            </a:r>
            <a:r>
              <a:rPr lang="en-GB" dirty="0" smtClean="0"/>
              <a:t> working and customer satisfaction.</a:t>
            </a:r>
          </a:p>
          <a:p>
            <a:pPr marL="228600" lvl="1" indent="0">
              <a:buNone/>
            </a:pPr>
            <a:r>
              <a:rPr lang="en-GB" dirty="0" smtClean="0"/>
              <a:t>Strategy – what is the organisations wider strategy? The services procured must ensure flexibility to deal with change in the portfolio.</a:t>
            </a:r>
          </a:p>
          <a:p>
            <a:pPr marL="228600" lvl="1" indent="0">
              <a:buNone/>
            </a:pPr>
            <a:r>
              <a:rPr lang="en-GB" dirty="0" smtClean="0"/>
              <a:t>Business Case – Why do we need to procure the services?</a:t>
            </a:r>
          </a:p>
          <a:p>
            <a:pPr marL="228600" lvl="1" indent="0">
              <a:buNone/>
            </a:pPr>
            <a:r>
              <a:rPr lang="en-GB" dirty="0" smtClean="0"/>
              <a:t>Stakeholder communication – ensuring support is there throughout the process, and the right people are signing off at the correct points in the process. </a:t>
            </a:r>
          </a:p>
          <a:p>
            <a:pPr marL="228600" lvl="1" indent="0">
              <a:buNone/>
            </a:pPr>
            <a:endParaRPr lang="en-GB" dirty="0" smtClean="0"/>
          </a:p>
        </p:txBody>
      </p:sp>
    </p:spTree>
    <p:extLst>
      <p:ext uri="{BB962C8B-B14F-4D97-AF65-F5344CB8AC3E}">
        <p14:creationId xmlns:p14="http://schemas.microsoft.com/office/powerpoint/2010/main" val="35261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planning team</a:t>
            </a:r>
            <a:endParaRPr lang="en-GB" dirty="0"/>
          </a:p>
        </p:txBody>
      </p:sp>
      <p:pic>
        <p:nvPicPr>
          <p:cNvPr id="2050" name="Picture 2" descr="Image result for a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63" y="1840946"/>
            <a:ext cx="8973591" cy="50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36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planning team</a:t>
            </a:r>
            <a:endParaRPr lang="en-GB" dirty="0"/>
          </a:p>
        </p:txBody>
      </p:sp>
      <p:sp>
        <p:nvSpPr>
          <p:cNvPr id="3" name="Content Placeholder 2"/>
          <p:cNvSpPr>
            <a:spLocks noGrp="1"/>
          </p:cNvSpPr>
          <p:nvPr>
            <p:ph idx="1"/>
          </p:nvPr>
        </p:nvSpPr>
        <p:spPr/>
        <p:txBody>
          <a:bodyPr>
            <a:normAutofit fontScale="92500"/>
          </a:bodyPr>
          <a:lstStyle/>
          <a:p>
            <a:r>
              <a:rPr lang="en-GB" dirty="0" smtClean="0"/>
              <a:t>Sponsor – senior leader within the business providing leadership and governance throughout the process.</a:t>
            </a:r>
          </a:p>
          <a:p>
            <a:r>
              <a:rPr lang="en-GB" dirty="0" smtClean="0"/>
              <a:t>Project manager – providing coordination for day to day management of the process</a:t>
            </a:r>
          </a:p>
          <a:p>
            <a:r>
              <a:rPr lang="en-GB" dirty="0" smtClean="0"/>
              <a:t>Procurement lead – someone experienced in the market for the service being procured</a:t>
            </a:r>
          </a:p>
          <a:p>
            <a:r>
              <a:rPr lang="en-GB" dirty="0" smtClean="0"/>
              <a:t>Technical lead – someone who understand the requirements of the business</a:t>
            </a:r>
          </a:p>
          <a:p>
            <a:r>
              <a:rPr lang="en-GB" dirty="0" smtClean="0"/>
              <a:t>Financial lead – understanding of costs, budgets and affordability</a:t>
            </a:r>
          </a:p>
          <a:p>
            <a:r>
              <a:rPr lang="en-GB" dirty="0" smtClean="0"/>
              <a:t>Legal lead – able to advise of legal issues and terms and conditions of the contract</a:t>
            </a:r>
          </a:p>
          <a:p>
            <a:r>
              <a:rPr lang="en-GB" dirty="0" smtClean="0"/>
              <a:t>HR lead – for considerations of the implications on people</a:t>
            </a:r>
          </a:p>
          <a:p>
            <a:r>
              <a:rPr lang="en-GB" dirty="0" smtClean="0"/>
              <a:t>Other specialist advisers (It, H&amp;S </a:t>
            </a:r>
            <a:r>
              <a:rPr lang="en-GB" dirty="0" err="1" smtClean="0"/>
              <a:t>etc</a:t>
            </a:r>
            <a:r>
              <a:rPr lang="en-GB" dirty="0" smtClean="0"/>
              <a:t>)</a:t>
            </a:r>
          </a:p>
          <a:p>
            <a:pPr marL="228600" lvl="1" indent="0">
              <a:buNone/>
            </a:pPr>
            <a:endParaRPr lang="en-GB" dirty="0"/>
          </a:p>
        </p:txBody>
      </p:sp>
    </p:spTree>
    <p:extLst>
      <p:ext uri="{BB962C8B-B14F-4D97-AF65-F5344CB8AC3E}">
        <p14:creationId xmlns:p14="http://schemas.microsoft.com/office/powerpoint/2010/main" val="328565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 setting</a:t>
            </a:r>
            <a:endParaRPr lang="en-GB" dirty="0"/>
          </a:p>
        </p:txBody>
      </p:sp>
      <p:sp>
        <p:nvSpPr>
          <p:cNvPr id="3" name="Content Placeholder 2"/>
          <p:cNvSpPr>
            <a:spLocks noGrp="1"/>
          </p:cNvSpPr>
          <p:nvPr>
            <p:ph idx="1"/>
          </p:nvPr>
        </p:nvSpPr>
        <p:spPr/>
        <p:txBody>
          <a:bodyPr/>
          <a:lstStyle/>
          <a:p>
            <a:r>
              <a:rPr lang="en-GB" dirty="0" smtClean="0"/>
              <a:t>It is critical to know what the procurement process  needs to achieve – what is the overall objective? For example, “the objective is to cut costs”</a:t>
            </a:r>
          </a:p>
          <a:p>
            <a:r>
              <a:rPr lang="en-GB" dirty="0" smtClean="0"/>
              <a:t>However this Is very vague; objectives should be considered using the SMART model. For example, “the objective is to reduce costs by 10% of the 2016/17 baseline by the end of the 2017/8 financial year”. </a:t>
            </a:r>
          </a:p>
          <a:p>
            <a:endParaRPr lang="en-GB" dirty="0"/>
          </a:p>
          <a:p>
            <a:endParaRPr lang="en-GB" dirty="0" smtClean="0"/>
          </a:p>
        </p:txBody>
      </p:sp>
      <p:pic>
        <p:nvPicPr>
          <p:cNvPr id="4" name="Picture 3"/>
          <p:cNvPicPr>
            <a:picLocks noChangeAspect="1"/>
          </p:cNvPicPr>
          <p:nvPr/>
        </p:nvPicPr>
        <p:blipFill>
          <a:blip r:embed="rId2"/>
          <a:stretch>
            <a:fillRect/>
          </a:stretch>
        </p:blipFill>
        <p:spPr>
          <a:xfrm>
            <a:off x="1485317" y="3807117"/>
            <a:ext cx="9501682" cy="2629547"/>
          </a:xfrm>
          <a:prstGeom prst="rect">
            <a:avLst/>
          </a:prstGeom>
        </p:spPr>
      </p:pic>
    </p:spTree>
    <p:extLst>
      <p:ext uri="{BB962C8B-B14F-4D97-AF65-F5344CB8AC3E}">
        <p14:creationId xmlns:p14="http://schemas.microsoft.com/office/powerpoint/2010/main" val="2052254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CF4CE443A8C4A80091937CBE701F6" ma:contentTypeVersion="10" ma:contentTypeDescription="Create a new document." ma:contentTypeScope="" ma:versionID="3e15dfefab3832de95c310719c98f2e0">
  <xsd:schema xmlns:xsd="http://www.w3.org/2001/XMLSchema" xmlns:xs="http://www.w3.org/2001/XMLSchema" xmlns:p="http://schemas.microsoft.com/office/2006/metadata/properties" xmlns:ns2="5c57daba-3dfc-4a10-af13-c8afd0a5d254" xmlns:ns3="24284642-fbba-4861-b962-8a65184b139e" targetNamespace="http://schemas.microsoft.com/office/2006/metadata/properties" ma:root="true" ma:fieldsID="c25cabf22a2867f26f9b58d72a839b07" ns2:_="" ns3:_="">
    <xsd:import namespace="5c57daba-3dfc-4a10-af13-c8afd0a5d254"/>
    <xsd:import namespace="24284642-fbba-4861-b962-8a65184b13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7daba-3dfc-4a10-af13-c8afd0a5d2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284642-fbba-4861-b962-8a65184b13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B38AE3-B9E4-4095-9764-10CC8AC3C827}"/>
</file>

<file path=customXml/itemProps2.xml><?xml version="1.0" encoding="utf-8"?>
<ds:datastoreItem xmlns:ds="http://schemas.openxmlformats.org/officeDocument/2006/customXml" ds:itemID="{32D46DDE-2286-4177-A09F-F448818F2B3D}"/>
</file>

<file path=customXml/itemProps3.xml><?xml version="1.0" encoding="utf-8"?>
<ds:datastoreItem xmlns:ds="http://schemas.openxmlformats.org/officeDocument/2006/customXml" ds:itemID="{940F0A3B-C932-4CE0-A3AC-87A34DA185B0}"/>
</file>

<file path=docProps/app.xml><?xml version="1.0" encoding="utf-8"?>
<Properties xmlns="http://schemas.openxmlformats.org/officeDocument/2006/extended-properties" xmlns:vt="http://schemas.openxmlformats.org/officeDocument/2006/docPropsVTypes">
  <Template>TM03090430[[fn=Banded]]</Template>
  <TotalTime>349</TotalTime>
  <Words>2140</Words>
  <Application>Microsoft Office PowerPoint</Application>
  <PresentationFormat>Widescreen</PresentationFormat>
  <Paragraphs>189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Corbel</vt:lpstr>
      <vt:lpstr>Wingdings</vt:lpstr>
      <vt:lpstr>Banded</vt:lpstr>
      <vt:lpstr>F.m procurement</vt:lpstr>
      <vt:lpstr>What is procurement?</vt:lpstr>
      <vt:lpstr>What is “procurement”?</vt:lpstr>
      <vt:lpstr>Key stages in the procurement process</vt:lpstr>
      <vt:lpstr>planning</vt:lpstr>
      <vt:lpstr>Strategic factors</vt:lpstr>
      <vt:lpstr>Project planning team</vt:lpstr>
      <vt:lpstr>Project planning team</vt:lpstr>
      <vt:lpstr>Objective setting</vt:lpstr>
      <vt:lpstr>Market analysis</vt:lpstr>
      <vt:lpstr>Market analysis (continued)</vt:lpstr>
      <vt:lpstr>Briefing/soft market testing</vt:lpstr>
      <vt:lpstr>Route to market</vt:lpstr>
      <vt:lpstr>risks</vt:lpstr>
      <vt:lpstr>Submission requirements</vt:lpstr>
      <vt:lpstr>Evaluation methodology</vt:lpstr>
      <vt:lpstr>Procurement</vt:lpstr>
      <vt:lpstr>Detailed scope</vt:lpstr>
      <vt:lpstr>Service specifications</vt:lpstr>
      <vt:lpstr>Asset registers</vt:lpstr>
      <vt:lpstr>Price structures</vt:lpstr>
      <vt:lpstr>insurance</vt:lpstr>
      <vt:lpstr>Performance evaluation</vt:lpstr>
      <vt:lpstr>Contract Details</vt:lpstr>
      <vt:lpstr>Procurement process</vt:lpstr>
      <vt:lpstr>award of contract</vt:lpstr>
      <vt:lpstr>Post procurement</vt:lpstr>
      <vt:lpstr>Contract management</vt:lpstr>
      <vt:lpstr>Re-procurement</vt:lpstr>
      <vt:lpstr>Q&amp;A</vt:lpstr>
      <vt:lpstr>sources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 procurement</dc:title>
  <dc:creator>Fynn Thompson</dc:creator>
  <cp:lastModifiedBy>Fynn Thompson</cp:lastModifiedBy>
  <cp:revision>32</cp:revision>
  <cp:lastPrinted>2019-03-26T11:15:41Z</cp:lastPrinted>
  <dcterms:created xsi:type="dcterms:W3CDTF">2019-03-06T18:43:52Z</dcterms:created>
  <dcterms:modified xsi:type="dcterms:W3CDTF">2019-03-26T11:32:11Z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0x010100D5ECF4CE443A8C4A80091937CBE701F6</vt:lpwstr>
  </property>
</Properties>
</file>