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4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2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70" r:id="rId4"/>
    <p:sldId id="257" r:id="rId5"/>
    <p:sldId id="264" r:id="rId6"/>
    <p:sldId id="272" r:id="rId7"/>
    <p:sldId id="259" r:id="rId8"/>
    <p:sldId id="262" r:id="rId9"/>
    <p:sldId id="266" r:id="rId10"/>
    <p:sldId id="263" r:id="rId11"/>
    <p:sldId id="267" r:id="rId12"/>
    <p:sldId id="273" r:id="rId13"/>
    <p:sldId id="269" r:id="rId14"/>
    <p:sldId id="275" r:id="rId15"/>
    <p:sldId id="274" r:id="rId16"/>
    <p:sldId id="276" r:id="rId17"/>
    <p:sldId id="258" r:id="rId18"/>
    <p:sldId id="268" r:id="rId19"/>
    <p:sldId id="261" r:id="rId20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7864" autoAdjust="0"/>
  </p:normalViewPr>
  <p:slideViewPr>
    <p:cSldViewPr snapToGrid="0">
      <p:cViewPr varScale="1">
        <p:scale>
          <a:sx n="50" d="100"/>
          <a:sy n="50" d="100"/>
        </p:scale>
        <p:origin x="150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0526D-748A-405F-B39F-461D925D63BC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E94C3-9A5C-4DD4-B6C4-A8B772D32C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807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94C3-9A5C-4DD4-B6C4-A8B772D32CE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314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Insulating cladding</a:t>
            </a:r>
            <a:r>
              <a:rPr lang="en-GB" baseline="0" dirty="0" smtClean="0"/>
              <a:t> can either be made entirely from aerogel or more commonly contain aerogel particulate to improve the insulating properties of the material. It can also be used as a filler for cavity wall insulation</a:t>
            </a:r>
            <a:r>
              <a:rPr lang="en-GB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Improved thermal insulation will reduce the overall energy usage, saving money and increasing the building’s sustainability.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94C3-9A5C-4DD4-B6C4-A8B772D32CE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720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Aerogel can</a:t>
            </a:r>
            <a:r>
              <a:rPr lang="en-GB" baseline="0" dirty="0" smtClean="0"/>
              <a:t> be made to allow the majority of light through it – allowing its use for windows and ceilings allowing light into a </a:t>
            </a:r>
            <a:r>
              <a:rPr lang="en-GB" baseline="0" dirty="0" smtClean="0"/>
              <a:t>building.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Because Aerogels are excellent insulators, they are a great choice for daylighting by reducing the risk of thermal bridging between the interior and exterior of the building.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One </a:t>
            </a:r>
            <a:r>
              <a:rPr lang="en-GB" baseline="0" dirty="0" smtClean="0"/>
              <a:t>day we may be able to produce fully transparent aerogel to use as </a:t>
            </a:r>
            <a:r>
              <a:rPr lang="en-GB" baseline="0" dirty="0" smtClean="0"/>
              <a:t>windows.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94C3-9A5C-4DD4-B6C4-A8B772D32CE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21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Double glazing</a:t>
            </a:r>
            <a:r>
              <a:rPr lang="en-GB" baseline="0" dirty="0" smtClean="0"/>
              <a:t> unit with a granulated aerogel core – improves the insulating properties of the glass – another step towards a full aerogel window pane. 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94C3-9A5C-4DD4-B6C4-A8B772D32CE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844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94C3-9A5C-4DD4-B6C4-A8B772D32CE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197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94C3-9A5C-4DD4-B6C4-A8B772D32CE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945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94C3-9A5C-4DD4-B6C4-A8B772D32CE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999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94C3-9A5C-4DD4-B6C4-A8B772D32CE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003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Space</a:t>
            </a:r>
            <a:r>
              <a:rPr lang="en-GB" baseline="0" dirty="0" smtClean="0"/>
              <a:t> production: </a:t>
            </a:r>
            <a:r>
              <a:rPr lang="en-GB" dirty="0" smtClean="0"/>
              <a:t>Production in space or</a:t>
            </a:r>
            <a:r>
              <a:rPr lang="en-GB" baseline="0" dirty="0" smtClean="0"/>
              <a:t> zero-G environment means less gravity during the drying process – allowing a more uniform finished product. NASA have produced samples in a plane called a K-135A (known as the vomit comet) to produce zero G environments by plummeting at a high angle. The zero G parts of Apollo 13 were filmed on this plane!</a:t>
            </a:r>
          </a:p>
          <a:p>
            <a:endParaRPr lang="en-GB" baseline="0" dirty="0" smtClean="0"/>
          </a:p>
          <a:p>
            <a:r>
              <a:rPr lang="en-GB" baseline="0" dirty="0" smtClean="0"/>
              <a:t>Mars Rover </a:t>
            </a:r>
            <a:r>
              <a:rPr lang="en-GB" baseline="0" dirty="0" err="1" smtClean="0"/>
              <a:t>Soujourner</a:t>
            </a:r>
            <a:r>
              <a:rPr lang="en-GB" baseline="0" dirty="0" smtClean="0"/>
              <a:t> – qualities of aerogel make it perfect for space missions given weight is critical when determining how much fuel, thrust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 is needed to launch a rocket, or power a rover – every gram of mass counts.</a:t>
            </a:r>
          </a:p>
          <a:p>
            <a:endParaRPr lang="en-GB" baseline="0" dirty="0" smtClean="0"/>
          </a:p>
          <a:p>
            <a:r>
              <a:rPr lang="en-GB" baseline="0" dirty="0" err="1" smtClean="0"/>
              <a:t>Aerographene</a:t>
            </a:r>
            <a:r>
              <a:rPr lang="en-GB" baseline="0" dirty="0" smtClean="0"/>
              <a:t> – Developed at Zhejiang university, China, using a new freeze drying process instead of the traditional supercritical drying method.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94C3-9A5C-4DD4-B6C4-A8B772D32CE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148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Graph</a:t>
            </a:r>
            <a:r>
              <a:rPr lang="en-GB" baseline="0" dirty="0" smtClean="0"/>
              <a:t> showing thermal conductivity (heat) and solar transmission comparative to standard insulation and materials used in windows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94C3-9A5C-4DD4-B6C4-A8B772D32CE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541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94C3-9A5C-4DD4-B6C4-A8B772D32CE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161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94C3-9A5C-4DD4-B6C4-A8B772D32CE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235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94C3-9A5C-4DD4-B6C4-A8B772D32CE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74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is an aerogel?</a:t>
            </a:r>
          </a:p>
          <a:p>
            <a:endParaRPr lang="en-GB" dirty="0" smtClean="0"/>
          </a:p>
          <a:p>
            <a:r>
              <a:rPr lang="en-GB" dirty="0" smtClean="0"/>
              <a:t>In short:</a:t>
            </a:r>
            <a:r>
              <a:rPr lang="en-GB" baseline="0" dirty="0" smtClean="0"/>
              <a:t> The dry, low density, porous framework of a gel – the bit that makes a gel semi-solid – isolated from the gel’s liquid component, with the liquid removed.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Aerogels are a class of objects – not just one thing. They are a form of nanotechnology owing to their miniscule framework which gives them their properties.</a:t>
            </a:r>
          </a:p>
          <a:p>
            <a:endParaRPr lang="en-GB" dirty="0" smtClean="0"/>
          </a:p>
          <a:p>
            <a:r>
              <a:rPr lang="en-GB" baseline="0" dirty="0" smtClean="0"/>
              <a:t>The most common type is silica aerogel, but they can be made from various materials:</a:t>
            </a:r>
          </a:p>
          <a:p>
            <a:endParaRPr lang="en-GB" baseline="0" dirty="0" smtClean="0"/>
          </a:p>
          <a:p>
            <a:r>
              <a:rPr lang="en-GB" baseline="0" dirty="0" smtClean="0"/>
              <a:t>Clockwise from top left: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Traditional silica monolith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Lanthanide Oxide gels – coloured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Various aerogels made from metal oxide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Mechanically strong silica aerogel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Polymer aerogel (part formaldehyde) and electrically conductive carbon aerogel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94C3-9A5C-4DD4-B6C4-A8B772D32CE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598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What are the properties of an aerogel?</a:t>
            </a:r>
          </a:p>
          <a:p>
            <a:endParaRPr lang="en-GB" baseline="0" dirty="0" smtClean="0"/>
          </a:p>
          <a:p>
            <a:r>
              <a:rPr lang="en-GB" baseline="0" dirty="0" smtClean="0"/>
              <a:t>Lightweight: Most aerogels are 95-99% air. World record for lightest aerogel is 7x lighter than air using </a:t>
            </a:r>
            <a:r>
              <a:rPr lang="en-GB" baseline="0" dirty="0" smtClean="0"/>
              <a:t>graphene (Pictured, created by </a:t>
            </a:r>
            <a:r>
              <a:rPr lang="en-GB" baseline="0" dirty="0" err="1" smtClean="0"/>
              <a:t>Zhengjian</a:t>
            </a:r>
            <a:r>
              <a:rPr lang="en-GB" baseline="0" dirty="0" smtClean="0"/>
              <a:t> University in 2013). </a:t>
            </a:r>
            <a:r>
              <a:rPr lang="en-GB" baseline="0" dirty="0" smtClean="0"/>
              <a:t>Usual density is 0.020 g m-3 (15 times heavier than air).</a:t>
            </a:r>
          </a:p>
          <a:p>
            <a:endParaRPr lang="en-GB" baseline="0" dirty="0" smtClean="0"/>
          </a:p>
          <a:p>
            <a:r>
              <a:rPr lang="en-GB" baseline="0" dirty="0" smtClean="0"/>
              <a:t>Strong: Very high compression strength due to being made from nanostructures; </a:t>
            </a:r>
            <a:r>
              <a:rPr lang="en-GB" baseline="0" dirty="0" err="1" smtClean="0"/>
              <a:t>aerographene</a:t>
            </a:r>
            <a:r>
              <a:rPr lang="en-GB" baseline="0" dirty="0" smtClean="0"/>
              <a:t> retains 90% of original shape in compression tests.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Insulator: Specially formulated aerogels hold world records for: lowest thermal conductivity, lowest speed of sound through a material and lowest dielectric constant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Not all aerogels are created equal – properties are subjective dependent on the base material the gel is made from and process used. </a:t>
            </a:r>
          </a:p>
          <a:p>
            <a:endParaRPr lang="en-GB" baseline="0" dirty="0" smtClean="0"/>
          </a:p>
          <a:p>
            <a:r>
              <a:rPr lang="en-GB" baseline="0" dirty="0" smtClean="0"/>
              <a:t>Because of these properties Aerogels have been used in spacecraft and even on mars rovers – but they also have more mundane applications as we will see later. 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94C3-9A5C-4DD4-B6C4-A8B772D32CE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761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94C3-9A5C-4DD4-B6C4-A8B772D32CE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268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Once the gel is made it must be purified</a:t>
            </a:r>
            <a:r>
              <a:rPr lang="en-GB" baseline="0" dirty="0" smtClean="0"/>
              <a:t> by soaking it under a solvent, such as acetone. This usually takes a few days depending on the sample, during which the solvent will be exchanged several times. This will remove any impurities which could hinder the drying process.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 modern Aerogel production the solvent will be exchanged with liquid C02.</a:t>
            </a:r>
          </a:p>
          <a:p>
            <a:endParaRPr lang="en-GB" baseline="0" dirty="0" smtClean="0"/>
          </a:p>
          <a:p>
            <a:r>
              <a:rPr lang="en-GB" baseline="0" dirty="0" smtClean="0"/>
              <a:t>Because liquid C02 has a lower critical point, which reduces the amount of heat and pressure required during the supercritical drying process</a:t>
            </a:r>
          </a:p>
          <a:p>
            <a:endParaRPr lang="en-GB" baseline="0" dirty="0" smtClean="0"/>
          </a:p>
          <a:p>
            <a:r>
              <a:rPr lang="en-GB" baseline="0" dirty="0" smtClean="0"/>
              <a:t>Normally drying a gel results in the gel collapsing in on itself due to capillary action. To retain the desired shape a process called supercritical drying is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94C3-9A5C-4DD4-B6C4-A8B772D32CE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316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I’m no</a:t>
            </a:r>
            <a:r>
              <a:rPr lang="en-GB" baseline="0" dirty="0" smtClean="0"/>
              <a:t> big city materials physicist, but here goes: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smtClean="0"/>
              <a:t>Material is placed</a:t>
            </a:r>
            <a:r>
              <a:rPr lang="en-GB" baseline="0" dirty="0" smtClean="0"/>
              <a:t> in a volume of liquid of the same type held in its pores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Liquid in vessel is gradually heated under pressure to the liquids critical temperature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Liquid in vessel and the gel becomes a supercritical fluid – sharing properties with liquid and </a:t>
            </a:r>
            <a:r>
              <a:rPr lang="en-GB" baseline="0" dirty="0" smtClean="0"/>
              <a:t>gas</a:t>
            </a:r>
            <a:endParaRPr lang="en-GB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As a supercritical fluid, the liquid has no ability to exert capillary stress on the solid around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Then gradually depressurize the vessel – removing some of the supercritical fluid – but not allowing the vessel to drop below the fluids critical pressure or temperature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Once repeated several times, the temperature is brought back below the liquids critical point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Because there is not enough fluid left following the process, </a:t>
            </a:r>
            <a:r>
              <a:rPr lang="en-GB" baseline="0" dirty="0" smtClean="0"/>
              <a:t>the supercritical fluid cannot </a:t>
            </a:r>
            <a:r>
              <a:rPr lang="en-GB" baseline="0" dirty="0" err="1" smtClean="0"/>
              <a:t>recondense</a:t>
            </a:r>
            <a:r>
              <a:rPr lang="en-GB" baseline="0" dirty="0" smtClean="0"/>
              <a:t> as a liquid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This </a:t>
            </a:r>
            <a:r>
              <a:rPr lang="en-GB" baseline="0" dirty="0" smtClean="0"/>
              <a:t>leaves the solid lattice/structure (aerogel) in the tank with liquid removed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In modern production processes the solvent in the tank is replaced with liquid CO2, then CO2 is used for the supercritical drying process.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CO2 is beneficial as it evaporates at room temperature – leaving only gas and dry ice. It also has a low critical point – around 30 degrees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aseline="0" dirty="0" smtClean="0"/>
              <a:t>Only limitation on production is the size of the pressure vessel!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94C3-9A5C-4DD4-B6C4-A8B772D32CE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96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E94C3-9A5C-4DD4-B6C4-A8B772D32CE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31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erogel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urohappold.com/" TargetMode="External"/><Relationship Id="rId4" Type="http://schemas.openxmlformats.org/officeDocument/2006/relationships/hyperlink" Target="http://www.designingbuildings.co.uk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gif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Aerogel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Investigations into a space age super material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69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in the built environment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61950" y="2247900"/>
            <a:ext cx="9182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Insulating cladding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296" y="3032730"/>
            <a:ext cx="6029325" cy="30643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1950" y="6229350"/>
            <a:ext cx="1150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A: Aerogel containing insulation being retrofitted onto a brick dwelling. B: thermal imaging of a brick building where the studs of the upper floor have been insulated with aerogel, whereas the lower floor has not 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275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in the built environment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61950" y="2247900"/>
            <a:ext cx="9182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Use for daylighting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34" y="2955350"/>
            <a:ext cx="7535316" cy="351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1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in the built environment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61950" y="2247900"/>
            <a:ext cx="9182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784" y="2823932"/>
            <a:ext cx="6239916" cy="37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29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590550" y="2266950"/>
            <a:ext cx="11391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Properties </a:t>
            </a:r>
          </a:p>
          <a:p>
            <a:r>
              <a:rPr lang="en-GB" dirty="0"/>
              <a:t>C</a:t>
            </a:r>
            <a:r>
              <a:rPr lang="en-GB" dirty="0" smtClean="0"/>
              <a:t>an be engineered dependent on the material basis of the gel used; Low Thermal Conductivity, Transparency, Electrical </a:t>
            </a:r>
            <a:r>
              <a:rPr lang="en-GB" dirty="0" smtClean="0"/>
              <a:t>Conductivity. All </a:t>
            </a:r>
            <a:r>
              <a:rPr lang="en-GB" dirty="0" smtClean="0"/>
              <a:t>Aerogels very lightweight, some lighter than others depending on production process and base material</a:t>
            </a:r>
            <a:r>
              <a:rPr lang="en-GB" dirty="0" smtClean="0"/>
              <a:t>. Aerogels can be coloured, allowing creativity when using them in building refurbishment or construction.</a:t>
            </a:r>
            <a:endParaRPr lang="en-GB" dirty="0" smtClean="0"/>
          </a:p>
          <a:p>
            <a:endParaRPr lang="en-GB" dirty="0"/>
          </a:p>
          <a:p>
            <a:r>
              <a:rPr lang="en-GB" u="sng" dirty="0" smtClean="0"/>
              <a:t>Production </a:t>
            </a:r>
          </a:p>
          <a:p>
            <a:r>
              <a:rPr lang="en-GB" dirty="0" smtClean="0"/>
              <a:t>Create a gel, remove impurities with solvent, achieve critical pressure and temperature, liquid turns supercritical and is removed through pressurisation and depressurisation. Solid is left behind. Modern methods include freeze drying.</a:t>
            </a:r>
          </a:p>
          <a:p>
            <a:endParaRPr lang="en-GB" dirty="0"/>
          </a:p>
          <a:p>
            <a:r>
              <a:rPr lang="en-GB" u="sng" dirty="0" smtClean="0"/>
              <a:t>Applications in the built environment</a:t>
            </a:r>
          </a:p>
          <a:p>
            <a:r>
              <a:rPr lang="en-GB" dirty="0" smtClean="0"/>
              <a:t>Insulation (cavity, cladding, windows), adding into other materials as particulate. Daylighting Important current material for use in construction</a:t>
            </a:r>
            <a:r>
              <a:rPr lang="en-GB" dirty="0" smtClean="0"/>
              <a:t>.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r>
              <a:rPr lang="en-GB" u="sng" dirty="0" smtClean="0"/>
              <a:t>Future</a:t>
            </a:r>
            <a:r>
              <a:rPr lang="en-GB" u="sng" dirty="0" smtClean="0"/>
              <a:t>?</a:t>
            </a:r>
          </a:p>
          <a:p>
            <a:r>
              <a:rPr lang="en-GB" dirty="0" smtClean="0"/>
              <a:t>Graphene </a:t>
            </a:r>
            <a:r>
              <a:rPr lang="en-GB" dirty="0" smtClean="0"/>
              <a:t>aerogels 7x lighter than air; completely transparent aerogel </a:t>
            </a:r>
            <a:r>
              <a:rPr lang="en-GB" dirty="0" smtClean="0"/>
              <a:t>windows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503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Q&amp;a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Thanks for listening!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37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Appendicies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93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brief history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1931: Steven S. </a:t>
            </a:r>
            <a:r>
              <a:rPr lang="en-GB" dirty="0" err="1" smtClean="0"/>
              <a:t>Kistler</a:t>
            </a:r>
            <a:r>
              <a:rPr lang="en-GB" dirty="0" smtClean="0"/>
              <a:t> publishes paper in journal “Nature” on </a:t>
            </a:r>
            <a:r>
              <a:rPr lang="en-GB" b="1" dirty="0" smtClean="0"/>
              <a:t>replacing liquid </a:t>
            </a:r>
            <a:r>
              <a:rPr lang="en-GB" dirty="0" smtClean="0"/>
              <a:t>in a jelly jar with </a:t>
            </a:r>
            <a:r>
              <a:rPr lang="en-GB" b="1" dirty="0" smtClean="0"/>
              <a:t>gas</a:t>
            </a:r>
          </a:p>
          <a:p>
            <a:r>
              <a:rPr lang="en-GB" dirty="0" smtClean="0"/>
              <a:t>1937: First Patent (Aerogels of silica </a:t>
            </a:r>
            <a:r>
              <a:rPr lang="en-GB" dirty="0" err="1" smtClean="0"/>
              <a:t>etc</a:t>
            </a:r>
            <a:r>
              <a:rPr lang="en-GB" dirty="0" smtClean="0"/>
              <a:t>, US Patent No. 2,093,454)</a:t>
            </a:r>
          </a:p>
          <a:p>
            <a:r>
              <a:rPr lang="en-GB" dirty="0" smtClean="0"/>
              <a:t>1952: </a:t>
            </a:r>
            <a:r>
              <a:rPr lang="en-GB" b="1" dirty="0" smtClean="0"/>
              <a:t>Water repellent </a:t>
            </a:r>
            <a:r>
              <a:rPr lang="en-GB" dirty="0" smtClean="0"/>
              <a:t>aerogels patented</a:t>
            </a:r>
          </a:p>
          <a:p>
            <a:r>
              <a:rPr lang="en-GB" dirty="0" smtClean="0"/>
              <a:t>1970’s: Team under S. </a:t>
            </a:r>
            <a:r>
              <a:rPr lang="en-GB" dirty="0" err="1" smtClean="0"/>
              <a:t>Teichner</a:t>
            </a:r>
            <a:r>
              <a:rPr lang="en-GB" dirty="0" smtClean="0"/>
              <a:t> refine production method</a:t>
            </a:r>
          </a:p>
          <a:p>
            <a:r>
              <a:rPr lang="en-GB" dirty="0" smtClean="0"/>
              <a:t>1996: First samples </a:t>
            </a:r>
            <a:r>
              <a:rPr lang="en-GB" b="1" dirty="0" smtClean="0"/>
              <a:t>produced in space</a:t>
            </a:r>
          </a:p>
          <a:p>
            <a:r>
              <a:rPr lang="en-GB" dirty="0" smtClean="0"/>
              <a:t>1997: Aerogel insulation on “</a:t>
            </a:r>
            <a:r>
              <a:rPr lang="en-GB" dirty="0" err="1" smtClean="0"/>
              <a:t>Soujourner</a:t>
            </a:r>
            <a:r>
              <a:rPr lang="en-GB" dirty="0" smtClean="0"/>
              <a:t>” </a:t>
            </a:r>
            <a:r>
              <a:rPr lang="en-GB" b="1" dirty="0" smtClean="0"/>
              <a:t>mars rover</a:t>
            </a:r>
          </a:p>
          <a:p>
            <a:r>
              <a:rPr lang="en-GB" dirty="0" smtClean="0"/>
              <a:t>2013: </a:t>
            </a:r>
            <a:r>
              <a:rPr lang="en-GB" b="1" dirty="0" err="1" smtClean="0"/>
              <a:t>Aerographene</a:t>
            </a:r>
            <a:r>
              <a:rPr lang="en-GB" dirty="0" smtClean="0"/>
              <a:t> invented at Zhejiang University, China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950" y="3414064"/>
            <a:ext cx="33020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Applications in the built environment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61950" y="2247900"/>
            <a:ext cx="9182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Graph showing thermal conductivity (heat) and solar transmission comparative to standard insulation and materials used in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pic>
        <p:nvPicPr>
          <p:cNvPr id="1026" name="Picture 2" descr="https://www.designingbuildings.co.uk/w/images/2/2b/Aerogel_performan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9" y="2832675"/>
            <a:ext cx="11351305" cy="326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www.aerogel.org</a:t>
            </a:r>
            <a:r>
              <a:rPr lang="en-GB" dirty="0" smtClean="0"/>
              <a:t> – Amazing resource for aerogels, includes instructions on how to make aerogels at home.</a:t>
            </a:r>
            <a:endParaRPr lang="en-GB" dirty="0" smtClean="0"/>
          </a:p>
          <a:p>
            <a:r>
              <a:rPr lang="en-GB" dirty="0" smtClean="0">
                <a:hlinkClick r:id="rId4"/>
              </a:rPr>
              <a:t>www.designingbuildings.co.uk</a:t>
            </a:r>
            <a:r>
              <a:rPr lang="en-GB" dirty="0" smtClean="0"/>
              <a:t> – designing buildings wiki – incredible resource for building construction and management.</a:t>
            </a:r>
            <a:endParaRPr lang="en-GB" dirty="0" smtClean="0"/>
          </a:p>
          <a:p>
            <a:r>
              <a:rPr lang="en-GB" dirty="0" smtClean="0">
                <a:hlinkClick r:id="rId5"/>
              </a:rPr>
              <a:t>www.burohappold.com</a:t>
            </a:r>
            <a:r>
              <a:rPr lang="en-GB" dirty="0" smtClean="0"/>
              <a:t> – very good resource for aerogel research and application.</a:t>
            </a:r>
            <a:endParaRPr lang="en-GB" dirty="0" smtClean="0"/>
          </a:p>
          <a:p>
            <a:r>
              <a:rPr lang="en-GB" dirty="0" smtClean="0"/>
              <a:t>Peter </a:t>
            </a:r>
            <a:r>
              <a:rPr lang="en-GB" dirty="0" err="1" smtClean="0"/>
              <a:t>Jelle</a:t>
            </a:r>
            <a:r>
              <a:rPr lang="en-GB" dirty="0" smtClean="0"/>
              <a:t>, B. et al, </a:t>
            </a:r>
            <a:r>
              <a:rPr lang="en-GB" i="1" dirty="0" smtClean="0"/>
              <a:t>Aerogel Insulation for Building Applications, </a:t>
            </a:r>
            <a:r>
              <a:rPr lang="en-GB" dirty="0" smtClean="0"/>
              <a:t>published in </a:t>
            </a:r>
            <a:r>
              <a:rPr lang="en-GB" i="1" dirty="0" smtClean="0"/>
              <a:t>The Sol-Gel Handbook; synthesis, characterisation and applications (2015) .</a:t>
            </a:r>
          </a:p>
          <a:p>
            <a:r>
              <a:rPr lang="en-GB" dirty="0" smtClean="0"/>
              <a:t>Garcia Gonzalez, C.A et al, </a:t>
            </a:r>
            <a:r>
              <a:rPr lang="en-GB" i="1" dirty="0" smtClean="0"/>
              <a:t>Supercritical </a:t>
            </a:r>
            <a:r>
              <a:rPr lang="en-GB" i="1" dirty="0"/>
              <a:t>drying of aerogels using CO</a:t>
            </a:r>
            <a:r>
              <a:rPr lang="en-GB" i="1" baseline="-25000" dirty="0"/>
              <a:t>2</a:t>
            </a:r>
            <a:r>
              <a:rPr lang="en-GB" i="1" dirty="0"/>
              <a:t>: Effect of extraction time on the end material textural </a:t>
            </a:r>
            <a:r>
              <a:rPr lang="en-GB" i="1" dirty="0" smtClean="0"/>
              <a:t>properties</a:t>
            </a:r>
            <a:r>
              <a:rPr lang="en-GB" dirty="0" smtClean="0"/>
              <a:t>, published in </a:t>
            </a:r>
            <a:r>
              <a:rPr lang="en-GB" i="1" dirty="0" smtClean="0"/>
              <a:t>The Journal of Supercritical Fluids, Issue 66 (2012)</a:t>
            </a:r>
            <a:endParaRPr lang="en-GB" i="1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33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What is an Aerogel</a:t>
            </a:r>
          </a:p>
          <a:p>
            <a:r>
              <a:rPr lang="en-GB" sz="3200" dirty="0" smtClean="0"/>
              <a:t>How </a:t>
            </a:r>
            <a:r>
              <a:rPr lang="en-GB" sz="3200" dirty="0" smtClean="0"/>
              <a:t>Aerogels are made</a:t>
            </a:r>
          </a:p>
          <a:p>
            <a:r>
              <a:rPr lang="en-GB" sz="3200" dirty="0" smtClean="0"/>
              <a:t>Applications </a:t>
            </a:r>
            <a:r>
              <a:rPr lang="en-GB" sz="3200" dirty="0" smtClean="0"/>
              <a:t>in the built environment</a:t>
            </a:r>
          </a:p>
          <a:p>
            <a:r>
              <a:rPr lang="en-GB" sz="3200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49780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IT?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558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8082749" cy="1508760"/>
          </a:xfrm>
        </p:spPr>
        <p:txBody>
          <a:bodyPr/>
          <a:lstStyle/>
          <a:p>
            <a:r>
              <a:rPr lang="en-GB" dirty="0" smtClean="0"/>
              <a:t>What is aerogel?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482" y="2220777"/>
            <a:ext cx="3755136" cy="42793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850" y="2237851"/>
            <a:ext cx="2546350" cy="21566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19" y="2203704"/>
            <a:ext cx="3333750" cy="2190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585" y="4587621"/>
            <a:ext cx="1940882" cy="19125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4587600"/>
            <a:ext cx="2568981" cy="19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8082749" cy="1508760"/>
          </a:xfrm>
        </p:spPr>
        <p:txBody>
          <a:bodyPr/>
          <a:lstStyle/>
          <a:p>
            <a:r>
              <a:rPr lang="en-GB" dirty="0" smtClean="0"/>
              <a:t>PROPERTIES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989" y="2011680"/>
            <a:ext cx="3317383" cy="1866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98" y="3317246"/>
            <a:ext cx="2097104" cy="2214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105" y="4278938"/>
            <a:ext cx="1819275" cy="25050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57600" y="2125014"/>
            <a:ext cx="3296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Super Lightweight</a:t>
            </a:r>
            <a:endParaRPr lang="en-GB" sz="3200" dirty="0"/>
          </a:p>
          <a:p>
            <a:r>
              <a:rPr lang="en-GB" sz="2400" dirty="0" smtClean="0"/>
              <a:t>(95-99% air)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193961" y="3541690"/>
            <a:ext cx="33227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Super Strong</a:t>
            </a:r>
          </a:p>
          <a:p>
            <a:r>
              <a:rPr lang="en-GB" sz="2000" dirty="0" smtClean="0"/>
              <a:t>(High compression strength)</a:t>
            </a:r>
            <a:endParaRPr lang="en-GB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855335" y="5026297"/>
            <a:ext cx="3322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Super Insulator</a:t>
            </a:r>
          </a:p>
          <a:p>
            <a:r>
              <a:rPr lang="en-GB" sz="2000" dirty="0" smtClean="0"/>
              <a:t>(Thermal, Electrical and Acoustic Energy)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8608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HOW IS IT MADE?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70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is it made?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450" y="171449"/>
            <a:ext cx="2114550" cy="6686551"/>
          </a:xfrm>
        </p:spPr>
      </p:pic>
      <p:sp>
        <p:nvSpPr>
          <p:cNvPr id="5" name="TextBox 4"/>
          <p:cNvSpPr txBox="1"/>
          <p:nvPr/>
        </p:nvSpPr>
        <p:spPr>
          <a:xfrm>
            <a:off x="419100" y="2228850"/>
            <a:ext cx="91821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Step 1: Make a gel mixture &amp; pour it into a </a:t>
            </a:r>
            <a:r>
              <a:rPr lang="en-GB" sz="3200" dirty="0" err="1" smtClean="0"/>
              <a:t>mold</a:t>
            </a:r>
            <a:r>
              <a:rPr lang="en-GB" sz="3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Step 2: Gel sets in the desired shape.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Step 3: Seal the gel in a pressure vessel for supercritical drying.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 smtClean="0"/>
              <a:t>Step 4: Aerogel!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2624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supercritical drying?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19100" y="2228850"/>
            <a:ext cx="9182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649" y="2228850"/>
            <a:ext cx="724662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9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applications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IN THE BUILT ENVIRONMENT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8909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ECF4CE443A8C4A80091937CBE701F6" ma:contentTypeVersion="10" ma:contentTypeDescription="Create a new document." ma:contentTypeScope="" ma:versionID="3e15dfefab3832de95c310719c98f2e0">
  <xsd:schema xmlns:xsd="http://www.w3.org/2001/XMLSchema" xmlns:xs="http://www.w3.org/2001/XMLSchema" xmlns:p="http://schemas.microsoft.com/office/2006/metadata/properties" xmlns:ns2="5c57daba-3dfc-4a10-af13-c8afd0a5d254" xmlns:ns3="24284642-fbba-4861-b962-8a65184b139e" targetNamespace="http://schemas.microsoft.com/office/2006/metadata/properties" ma:root="true" ma:fieldsID="c25cabf22a2867f26f9b58d72a839b07" ns2:_="" ns3:_="">
    <xsd:import namespace="5c57daba-3dfc-4a10-af13-c8afd0a5d254"/>
    <xsd:import namespace="24284642-fbba-4861-b962-8a65184b1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57daba-3dfc-4a10-af13-c8afd0a5d2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84642-fbba-4861-b962-8a65184b1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83F1A8-A21E-4584-A819-2847A0EBF090}"/>
</file>

<file path=customXml/itemProps2.xml><?xml version="1.0" encoding="utf-8"?>
<ds:datastoreItem xmlns:ds="http://schemas.openxmlformats.org/officeDocument/2006/customXml" ds:itemID="{A4F114B5-B50C-4F76-8E84-A719165B302B}"/>
</file>

<file path=customXml/itemProps3.xml><?xml version="1.0" encoding="utf-8"?>
<ds:datastoreItem xmlns:ds="http://schemas.openxmlformats.org/officeDocument/2006/customXml" ds:itemID="{3F5EE72A-E5DD-49EF-8D08-D44F6D4F79B5}"/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585</TotalTime>
  <Words>1471</Words>
  <Application>Microsoft Office PowerPoint</Application>
  <PresentationFormat>Widescreen</PresentationFormat>
  <Paragraphs>150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Banded</vt:lpstr>
      <vt:lpstr>Aerogel</vt:lpstr>
      <vt:lpstr>agenda</vt:lpstr>
      <vt:lpstr>WHAT IS IT?</vt:lpstr>
      <vt:lpstr>What is aerogel?</vt:lpstr>
      <vt:lpstr>PROPERTIES</vt:lpstr>
      <vt:lpstr>HOW IS IT MADE?</vt:lpstr>
      <vt:lpstr>How is it made?</vt:lpstr>
      <vt:lpstr>What is supercritical drying?</vt:lpstr>
      <vt:lpstr>applications</vt:lpstr>
      <vt:lpstr>Applications in the built environment</vt:lpstr>
      <vt:lpstr>Applications in the built environment</vt:lpstr>
      <vt:lpstr>Applications in the built environment</vt:lpstr>
      <vt:lpstr>summary</vt:lpstr>
      <vt:lpstr>summary</vt:lpstr>
      <vt:lpstr>Q&amp;a</vt:lpstr>
      <vt:lpstr>Appendicies</vt:lpstr>
      <vt:lpstr>A brief history</vt:lpstr>
      <vt:lpstr>Applications in the built environment</vt:lpstr>
      <vt:lpstr>Sources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Aerogel</dc:title>
  <dc:creator>Fynn Thompson</dc:creator>
  <cp:lastModifiedBy>Fynn Thompson</cp:lastModifiedBy>
  <cp:revision>39</cp:revision>
  <cp:lastPrinted>2018-12-12T23:38:54Z</cp:lastPrinted>
  <dcterms:created xsi:type="dcterms:W3CDTF">2018-11-10T10:02:03Z</dcterms:created>
  <dcterms:modified xsi:type="dcterms:W3CDTF">2018-12-13T00:00:13Z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0x010100D5ECF4CE443A8C4A80091937CBE701F6</vt:lpwstr>
  </property>
</Properties>
</file>