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78" r:id="rId11"/>
    <p:sldId id="260" r:id="rId12"/>
    <p:sldId id="279" r:id="rId13"/>
    <p:sldId id="280" r:id="rId14"/>
    <p:sldId id="274" r:id="rId15"/>
    <p:sldId id="305" r:id="rId16"/>
    <p:sldId id="265" r:id="rId17"/>
    <p:sldId id="282" r:id="rId18"/>
    <p:sldId id="283" r:id="rId19"/>
    <p:sldId id="277" r:id="rId20"/>
    <p:sldId id="301" r:id="rId21"/>
    <p:sldId id="302" r:id="rId22"/>
    <p:sldId id="303" r:id="rId23"/>
    <p:sldId id="270" r:id="rId24"/>
    <p:sldId id="266" r:id="rId25"/>
    <p:sldId id="276" r:id="rId26"/>
    <p:sldId id="258" r:id="rId27"/>
    <p:sldId id="259" r:id="rId28"/>
    <p:sldId id="261" r:id="rId29"/>
    <p:sldId id="284" r:id="rId30"/>
    <p:sldId id="285" r:id="rId31"/>
    <p:sldId id="304" r:id="rId32"/>
    <p:sldId id="267" r:id="rId33"/>
    <p:sldId id="300" r:id="rId34"/>
    <p:sldId id="286" r:id="rId35"/>
    <p:sldId id="269" r:id="rId36"/>
    <p:sldId id="287" r:id="rId37"/>
    <p:sldId id="288" r:id="rId38"/>
    <p:sldId id="268" r:id="rId39"/>
    <p:sldId id="271" r:id="rId40"/>
    <p:sldId id="281" r:id="rId41"/>
    <p:sldId id="272" r:id="rId42"/>
    <p:sldId id="290" r:id="rId43"/>
    <p:sldId id="27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nam" initials="F" lastIdx="1" clrIdx="0">
    <p:extLst>
      <p:ext uri="{19B8F6BF-5375-455C-9EA6-DF929625EA0E}">
        <p15:presenceInfo xmlns:p15="http://schemas.microsoft.com/office/powerpoint/2012/main" userId="Farn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0AC3F-9B82-4944-8578-B240B5C113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02E0C-C9A3-46D8-89CE-6C70D8FE4778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بررسی سناریو های اقتصادی مختلف</a:t>
          </a:r>
          <a:endParaRPr lang="en-US" dirty="0">
            <a:cs typeface="B Titr" panose="00000700000000000000" pitchFamily="2" charset="-78"/>
          </a:endParaRPr>
        </a:p>
      </dgm:t>
    </dgm:pt>
    <dgm:pt modelId="{4446E564-7FB1-4149-9A05-80757ED7417F}" type="parTrans" cxnId="{11052244-DF4E-472A-BDBD-6C2DB40F8485}">
      <dgm:prSet/>
      <dgm:spPr/>
      <dgm:t>
        <a:bodyPr/>
        <a:lstStyle/>
        <a:p>
          <a:endParaRPr lang="en-US">
            <a:cs typeface="B Titr" panose="00000700000000000000" pitchFamily="2" charset="-78"/>
          </a:endParaRPr>
        </a:p>
      </dgm:t>
    </dgm:pt>
    <dgm:pt modelId="{6D3C7F2F-EA66-4A7A-B990-4CFDFEBEB69E}" type="sibTrans" cxnId="{11052244-DF4E-472A-BDBD-6C2DB40F8485}">
      <dgm:prSet/>
      <dgm:spPr/>
      <dgm:t>
        <a:bodyPr/>
        <a:lstStyle/>
        <a:p>
          <a:endParaRPr lang="en-US">
            <a:cs typeface="B Titr" panose="00000700000000000000" pitchFamily="2" charset="-78"/>
          </a:endParaRPr>
        </a:p>
      </dgm:t>
    </dgm:pt>
    <dgm:pt modelId="{4F4FBC5F-7C11-4934-8680-E6E1A8CF2F7D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محدود نمودن آلودگی محیط زیست</a:t>
          </a:r>
          <a:endParaRPr lang="en-US" dirty="0">
            <a:cs typeface="B Titr" panose="00000700000000000000" pitchFamily="2" charset="-78"/>
          </a:endParaRPr>
        </a:p>
      </dgm:t>
    </dgm:pt>
    <dgm:pt modelId="{127DD3B0-1836-43CA-8454-C48D2A6DF31C}" type="parTrans" cxnId="{D940B82A-6F66-472D-8388-10EF4BD64E25}">
      <dgm:prSet/>
      <dgm:spPr/>
      <dgm:t>
        <a:bodyPr/>
        <a:lstStyle/>
        <a:p>
          <a:endParaRPr lang="en-US"/>
        </a:p>
      </dgm:t>
    </dgm:pt>
    <dgm:pt modelId="{06A2E04C-D35A-4CAE-95A6-26C16707D7ED}" type="sibTrans" cxnId="{D940B82A-6F66-472D-8388-10EF4BD64E25}">
      <dgm:prSet/>
      <dgm:spPr/>
      <dgm:t>
        <a:bodyPr/>
        <a:lstStyle/>
        <a:p>
          <a:endParaRPr lang="en-US"/>
        </a:p>
      </dgm:t>
    </dgm:pt>
    <dgm:pt modelId="{36CB3F45-4CFC-4117-9F23-4C7AE96461A1}">
      <dgm:prSet phldrT="[Text]"/>
      <dgm:spPr/>
      <dgm:t>
        <a:bodyPr/>
        <a:lstStyle/>
        <a:p>
          <a:r>
            <a:rPr lang="fa-IR">
              <a:cs typeface="B Titr" panose="00000700000000000000" pitchFamily="2" charset="-78"/>
            </a:rPr>
            <a:t>سازماندهی </a:t>
          </a:r>
          <a:r>
            <a:rPr lang="fa-IR" dirty="0">
              <a:cs typeface="B Titr" panose="00000700000000000000" pitchFamily="2" charset="-78"/>
            </a:rPr>
            <a:t>بخش انرژی</a:t>
          </a:r>
          <a:endParaRPr lang="en-US" dirty="0">
            <a:cs typeface="B Titr" panose="00000700000000000000" pitchFamily="2" charset="-78"/>
          </a:endParaRPr>
        </a:p>
      </dgm:t>
    </dgm:pt>
    <dgm:pt modelId="{FD28EAE5-760F-4A0C-9038-35C5870ACE1D}" type="parTrans" cxnId="{D2CBDD16-40B6-4E2E-8481-16C7BACDE3B9}">
      <dgm:prSet/>
      <dgm:spPr/>
      <dgm:t>
        <a:bodyPr/>
        <a:lstStyle/>
        <a:p>
          <a:endParaRPr lang="en-US"/>
        </a:p>
      </dgm:t>
    </dgm:pt>
    <dgm:pt modelId="{B5B12F11-C0BE-4DAC-8F6D-CA580879D713}" type="sibTrans" cxnId="{D2CBDD16-40B6-4E2E-8481-16C7BACDE3B9}">
      <dgm:prSet/>
      <dgm:spPr/>
      <dgm:t>
        <a:bodyPr/>
        <a:lstStyle/>
        <a:p>
          <a:endParaRPr lang="en-US"/>
        </a:p>
      </dgm:t>
    </dgm:pt>
    <dgm:pt modelId="{6CB46BDC-5505-4751-8132-52C08114E16A}">
      <dgm:prSet phldrT="[Text]"/>
      <dgm:spPr/>
      <dgm:t>
        <a:bodyPr/>
        <a:lstStyle/>
        <a:p>
          <a:r>
            <a:rPr lang="fa-IR">
              <a:cs typeface="B Titr" panose="00000700000000000000" pitchFamily="2" charset="-78"/>
            </a:rPr>
            <a:t>یارانه </a:t>
          </a:r>
          <a:r>
            <a:rPr lang="fa-IR" dirty="0">
              <a:cs typeface="B Titr" panose="00000700000000000000" pitchFamily="2" charset="-78"/>
            </a:rPr>
            <a:t>ی انرژی</a:t>
          </a:r>
          <a:endParaRPr lang="en-US" dirty="0">
            <a:cs typeface="B Titr" panose="00000700000000000000" pitchFamily="2" charset="-78"/>
          </a:endParaRPr>
        </a:p>
      </dgm:t>
    </dgm:pt>
    <dgm:pt modelId="{2C699878-3CA4-4A82-8669-FB6DF77E66CA}" type="parTrans" cxnId="{563C1C63-E8AA-4B7F-AE84-A02B6F2DAF86}">
      <dgm:prSet/>
      <dgm:spPr/>
      <dgm:t>
        <a:bodyPr/>
        <a:lstStyle/>
        <a:p>
          <a:endParaRPr lang="en-US"/>
        </a:p>
      </dgm:t>
    </dgm:pt>
    <dgm:pt modelId="{7EA84333-64D5-4290-8027-ACB4E7BB00B1}" type="sibTrans" cxnId="{563C1C63-E8AA-4B7F-AE84-A02B6F2DAF86}">
      <dgm:prSet/>
      <dgm:spPr/>
      <dgm:t>
        <a:bodyPr/>
        <a:lstStyle/>
        <a:p>
          <a:endParaRPr lang="en-US"/>
        </a:p>
      </dgm:t>
    </dgm:pt>
    <dgm:pt modelId="{4D601E28-1A7C-4DD6-B118-14AA5B2ED8D8}" type="pres">
      <dgm:prSet presAssocID="{D4E0AC3F-9B82-4944-8578-B240B5C113BE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pPr rtl="1"/>
          <a:endParaRPr lang="fa-IR"/>
        </a:p>
      </dgm:t>
    </dgm:pt>
    <dgm:pt modelId="{5F3D33E5-3034-406F-A19C-3E0CD9D54247}" type="pres">
      <dgm:prSet presAssocID="{D4E0AC3F-9B82-4944-8578-B240B5C113BE}" presName="Name1" presStyleCnt="0"/>
      <dgm:spPr/>
    </dgm:pt>
    <dgm:pt modelId="{DFC35039-CB40-4468-95A5-285C2F159CB0}" type="pres">
      <dgm:prSet presAssocID="{D4E0AC3F-9B82-4944-8578-B240B5C113BE}" presName="cycle" presStyleCnt="0"/>
      <dgm:spPr/>
    </dgm:pt>
    <dgm:pt modelId="{B0C6084F-86A0-461C-960B-E531BCE89E44}" type="pres">
      <dgm:prSet presAssocID="{D4E0AC3F-9B82-4944-8578-B240B5C113BE}" presName="srcNode" presStyleLbl="node1" presStyleIdx="0" presStyleCnt="4"/>
      <dgm:spPr/>
    </dgm:pt>
    <dgm:pt modelId="{12BC2BC8-60BA-408D-8674-4C6117DCE434}" type="pres">
      <dgm:prSet presAssocID="{D4E0AC3F-9B82-4944-8578-B240B5C113BE}" presName="conn" presStyleLbl="parChTrans1D2" presStyleIdx="0" presStyleCnt="1"/>
      <dgm:spPr/>
      <dgm:t>
        <a:bodyPr/>
        <a:lstStyle/>
        <a:p>
          <a:pPr rtl="1"/>
          <a:endParaRPr lang="fa-IR"/>
        </a:p>
      </dgm:t>
    </dgm:pt>
    <dgm:pt modelId="{B605B58B-5E39-43B4-9264-7B6F4083EDB2}" type="pres">
      <dgm:prSet presAssocID="{D4E0AC3F-9B82-4944-8578-B240B5C113BE}" presName="extraNode" presStyleLbl="node1" presStyleIdx="0" presStyleCnt="4"/>
      <dgm:spPr/>
    </dgm:pt>
    <dgm:pt modelId="{DC6C10C2-1640-45C9-88D2-DDBF2DE1D964}" type="pres">
      <dgm:prSet presAssocID="{D4E0AC3F-9B82-4944-8578-B240B5C113BE}" presName="dstNode" presStyleLbl="node1" presStyleIdx="0" presStyleCnt="4"/>
      <dgm:spPr/>
    </dgm:pt>
    <dgm:pt modelId="{42F32AF8-3E6A-45A6-8C4F-28BF299314D1}" type="pres">
      <dgm:prSet presAssocID="{E5B02E0C-C9A3-46D8-89CE-6C70D8FE477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A8E6659-9882-4377-A8E1-8EAED4833276}" type="pres">
      <dgm:prSet presAssocID="{E5B02E0C-C9A3-46D8-89CE-6C70D8FE4778}" presName="accent_1" presStyleCnt="0"/>
      <dgm:spPr/>
    </dgm:pt>
    <dgm:pt modelId="{DBD2BE57-F33E-4D88-A4AB-1241FFEA830D}" type="pres">
      <dgm:prSet presAssocID="{E5B02E0C-C9A3-46D8-89CE-6C70D8FE4778}" presName="accentRepeatNode" presStyleLbl="solidFgAcc1" presStyleIdx="0" presStyleCnt="4"/>
      <dgm:spPr/>
    </dgm:pt>
    <dgm:pt modelId="{FCAC986E-EA82-4E2D-BB2E-F5978D62A13F}" type="pres">
      <dgm:prSet presAssocID="{4F4FBC5F-7C11-4934-8680-E6E1A8CF2F7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A9A51A16-1A34-41A1-8C11-FF1ED7D47CF4}" type="pres">
      <dgm:prSet presAssocID="{4F4FBC5F-7C11-4934-8680-E6E1A8CF2F7D}" presName="accent_2" presStyleCnt="0"/>
      <dgm:spPr/>
    </dgm:pt>
    <dgm:pt modelId="{AE4E084A-6DD2-4AAB-8E62-13C39CFD8318}" type="pres">
      <dgm:prSet presAssocID="{4F4FBC5F-7C11-4934-8680-E6E1A8CF2F7D}" presName="accentRepeatNode" presStyleLbl="solidFgAcc1" presStyleIdx="1" presStyleCnt="4"/>
      <dgm:spPr/>
    </dgm:pt>
    <dgm:pt modelId="{29C39BA6-C72D-4E78-BA85-13828E222E92}" type="pres">
      <dgm:prSet presAssocID="{6CB46BDC-5505-4751-8132-52C08114E16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3F4A240E-AF52-448C-90A0-A255276E883E}" type="pres">
      <dgm:prSet presAssocID="{6CB46BDC-5505-4751-8132-52C08114E16A}" presName="accent_3" presStyleCnt="0"/>
      <dgm:spPr/>
    </dgm:pt>
    <dgm:pt modelId="{BB030DFE-280A-47A9-AAAB-E5A6698A1F7C}" type="pres">
      <dgm:prSet presAssocID="{6CB46BDC-5505-4751-8132-52C08114E16A}" presName="accentRepeatNode" presStyleLbl="solidFgAcc1" presStyleIdx="2" presStyleCnt="4"/>
      <dgm:spPr/>
    </dgm:pt>
    <dgm:pt modelId="{9983291E-4F58-4F6F-AC60-112A261A2FAE}" type="pres">
      <dgm:prSet presAssocID="{36CB3F45-4CFC-4117-9F23-4C7AE96461A1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C5F0DDD-13C2-4220-AA4B-C8A42D4AD891}" type="pres">
      <dgm:prSet presAssocID="{36CB3F45-4CFC-4117-9F23-4C7AE96461A1}" presName="accent_4" presStyleCnt="0"/>
      <dgm:spPr/>
    </dgm:pt>
    <dgm:pt modelId="{14DDEB07-B30F-47C7-973E-D4194C136750}" type="pres">
      <dgm:prSet presAssocID="{36CB3F45-4CFC-4117-9F23-4C7AE96461A1}" presName="accentRepeatNode" presStyleLbl="solidFgAcc1" presStyleIdx="3" presStyleCnt="4"/>
      <dgm:spPr/>
    </dgm:pt>
  </dgm:ptLst>
  <dgm:cxnLst>
    <dgm:cxn modelId="{D940B82A-6F66-472D-8388-10EF4BD64E25}" srcId="{D4E0AC3F-9B82-4944-8578-B240B5C113BE}" destId="{4F4FBC5F-7C11-4934-8680-E6E1A8CF2F7D}" srcOrd="1" destOrd="0" parTransId="{127DD3B0-1836-43CA-8454-C48D2A6DF31C}" sibTransId="{06A2E04C-D35A-4CAE-95A6-26C16707D7ED}"/>
    <dgm:cxn modelId="{D2CBDD16-40B6-4E2E-8481-16C7BACDE3B9}" srcId="{D4E0AC3F-9B82-4944-8578-B240B5C113BE}" destId="{36CB3F45-4CFC-4117-9F23-4C7AE96461A1}" srcOrd="3" destOrd="0" parTransId="{FD28EAE5-760F-4A0C-9038-35C5870ACE1D}" sibTransId="{B5B12F11-C0BE-4DAC-8F6D-CA580879D713}"/>
    <dgm:cxn modelId="{1F061F20-1AA8-47DC-8EE9-88F31DF3D56C}" type="presOf" srcId="{6CB46BDC-5505-4751-8132-52C08114E16A}" destId="{29C39BA6-C72D-4E78-BA85-13828E222E92}" srcOrd="0" destOrd="0" presId="urn:microsoft.com/office/officeart/2008/layout/VerticalCurvedList"/>
    <dgm:cxn modelId="{DED10999-5698-48BD-932E-AE9BC9442427}" type="presOf" srcId="{6D3C7F2F-EA66-4A7A-B990-4CFDFEBEB69E}" destId="{12BC2BC8-60BA-408D-8674-4C6117DCE434}" srcOrd="0" destOrd="0" presId="urn:microsoft.com/office/officeart/2008/layout/VerticalCurvedList"/>
    <dgm:cxn modelId="{93FD9F15-2F88-4774-9EEF-A6B4200B3EB7}" type="presOf" srcId="{D4E0AC3F-9B82-4944-8578-B240B5C113BE}" destId="{4D601E28-1A7C-4DD6-B118-14AA5B2ED8D8}" srcOrd="0" destOrd="0" presId="urn:microsoft.com/office/officeart/2008/layout/VerticalCurvedList"/>
    <dgm:cxn modelId="{01B722D9-F1D9-4DCA-8BD9-A0158654C450}" type="presOf" srcId="{E5B02E0C-C9A3-46D8-89CE-6C70D8FE4778}" destId="{42F32AF8-3E6A-45A6-8C4F-28BF299314D1}" srcOrd="0" destOrd="0" presId="urn:microsoft.com/office/officeart/2008/layout/VerticalCurvedList"/>
    <dgm:cxn modelId="{11052244-DF4E-472A-BDBD-6C2DB40F8485}" srcId="{D4E0AC3F-9B82-4944-8578-B240B5C113BE}" destId="{E5B02E0C-C9A3-46D8-89CE-6C70D8FE4778}" srcOrd="0" destOrd="0" parTransId="{4446E564-7FB1-4149-9A05-80757ED7417F}" sibTransId="{6D3C7F2F-EA66-4A7A-B990-4CFDFEBEB69E}"/>
    <dgm:cxn modelId="{563C1C63-E8AA-4B7F-AE84-A02B6F2DAF86}" srcId="{D4E0AC3F-9B82-4944-8578-B240B5C113BE}" destId="{6CB46BDC-5505-4751-8132-52C08114E16A}" srcOrd="2" destOrd="0" parTransId="{2C699878-3CA4-4A82-8669-FB6DF77E66CA}" sibTransId="{7EA84333-64D5-4290-8027-ACB4E7BB00B1}"/>
    <dgm:cxn modelId="{2DEE1D33-0A84-4576-8704-4CF0B0E566D9}" type="presOf" srcId="{4F4FBC5F-7C11-4934-8680-E6E1A8CF2F7D}" destId="{FCAC986E-EA82-4E2D-BB2E-F5978D62A13F}" srcOrd="0" destOrd="0" presId="urn:microsoft.com/office/officeart/2008/layout/VerticalCurvedList"/>
    <dgm:cxn modelId="{982DD931-ED76-4842-8DA9-8B09E3C80022}" type="presOf" srcId="{36CB3F45-4CFC-4117-9F23-4C7AE96461A1}" destId="{9983291E-4F58-4F6F-AC60-112A261A2FAE}" srcOrd="0" destOrd="0" presId="urn:microsoft.com/office/officeart/2008/layout/VerticalCurvedList"/>
    <dgm:cxn modelId="{88943B23-0B8B-4CA4-94E4-6F3ED8659204}" type="presParOf" srcId="{4D601E28-1A7C-4DD6-B118-14AA5B2ED8D8}" destId="{5F3D33E5-3034-406F-A19C-3E0CD9D54247}" srcOrd="0" destOrd="0" presId="urn:microsoft.com/office/officeart/2008/layout/VerticalCurvedList"/>
    <dgm:cxn modelId="{34BEBE82-CCD4-4812-B77D-D77E8595597D}" type="presParOf" srcId="{5F3D33E5-3034-406F-A19C-3E0CD9D54247}" destId="{DFC35039-CB40-4468-95A5-285C2F159CB0}" srcOrd="0" destOrd="0" presId="urn:microsoft.com/office/officeart/2008/layout/VerticalCurvedList"/>
    <dgm:cxn modelId="{5349A229-C937-4511-90E5-7F5BCC34C401}" type="presParOf" srcId="{DFC35039-CB40-4468-95A5-285C2F159CB0}" destId="{B0C6084F-86A0-461C-960B-E531BCE89E44}" srcOrd="0" destOrd="0" presId="urn:microsoft.com/office/officeart/2008/layout/VerticalCurvedList"/>
    <dgm:cxn modelId="{5D8600E3-B398-406D-907A-09AC4AC6CAEA}" type="presParOf" srcId="{DFC35039-CB40-4468-95A5-285C2F159CB0}" destId="{12BC2BC8-60BA-408D-8674-4C6117DCE434}" srcOrd="1" destOrd="0" presId="urn:microsoft.com/office/officeart/2008/layout/VerticalCurvedList"/>
    <dgm:cxn modelId="{A8E9161B-E2FA-4F96-ABF9-07FC2DC0AF2A}" type="presParOf" srcId="{DFC35039-CB40-4468-95A5-285C2F159CB0}" destId="{B605B58B-5E39-43B4-9264-7B6F4083EDB2}" srcOrd="2" destOrd="0" presId="urn:microsoft.com/office/officeart/2008/layout/VerticalCurvedList"/>
    <dgm:cxn modelId="{ECA0AD7F-6616-4F55-931D-B50824A8A9CD}" type="presParOf" srcId="{DFC35039-CB40-4468-95A5-285C2F159CB0}" destId="{DC6C10C2-1640-45C9-88D2-DDBF2DE1D964}" srcOrd="3" destOrd="0" presId="urn:microsoft.com/office/officeart/2008/layout/VerticalCurvedList"/>
    <dgm:cxn modelId="{8F98D9FD-7CB1-43EF-8F5A-169B1A75E4AB}" type="presParOf" srcId="{5F3D33E5-3034-406F-A19C-3E0CD9D54247}" destId="{42F32AF8-3E6A-45A6-8C4F-28BF299314D1}" srcOrd="1" destOrd="0" presId="urn:microsoft.com/office/officeart/2008/layout/VerticalCurvedList"/>
    <dgm:cxn modelId="{35F231CA-A339-4F2F-B288-C8787A2F0169}" type="presParOf" srcId="{5F3D33E5-3034-406F-A19C-3E0CD9D54247}" destId="{1A8E6659-9882-4377-A8E1-8EAED4833276}" srcOrd="2" destOrd="0" presId="urn:microsoft.com/office/officeart/2008/layout/VerticalCurvedList"/>
    <dgm:cxn modelId="{8EAED4D4-8EB6-44C3-98F4-7232EDE89DFF}" type="presParOf" srcId="{1A8E6659-9882-4377-A8E1-8EAED4833276}" destId="{DBD2BE57-F33E-4D88-A4AB-1241FFEA830D}" srcOrd="0" destOrd="0" presId="urn:microsoft.com/office/officeart/2008/layout/VerticalCurvedList"/>
    <dgm:cxn modelId="{FC84ED4D-8ADC-4EE6-ABBD-2AB682FC4465}" type="presParOf" srcId="{5F3D33E5-3034-406F-A19C-3E0CD9D54247}" destId="{FCAC986E-EA82-4E2D-BB2E-F5978D62A13F}" srcOrd="3" destOrd="0" presId="urn:microsoft.com/office/officeart/2008/layout/VerticalCurvedList"/>
    <dgm:cxn modelId="{CDCA8002-E4E8-43D5-8F33-85B6C09F0A4A}" type="presParOf" srcId="{5F3D33E5-3034-406F-A19C-3E0CD9D54247}" destId="{A9A51A16-1A34-41A1-8C11-FF1ED7D47CF4}" srcOrd="4" destOrd="0" presId="urn:microsoft.com/office/officeart/2008/layout/VerticalCurvedList"/>
    <dgm:cxn modelId="{A574A41D-B7F2-4E13-8050-6953F83D5362}" type="presParOf" srcId="{A9A51A16-1A34-41A1-8C11-FF1ED7D47CF4}" destId="{AE4E084A-6DD2-4AAB-8E62-13C39CFD8318}" srcOrd="0" destOrd="0" presId="urn:microsoft.com/office/officeart/2008/layout/VerticalCurvedList"/>
    <dgm:cxn modelId="{58D9F54E-DB23-4C35-9646-6C34D8D96B5C}" type="presParOf" srcId="{5F3D33E5-3034-406F-A19C-3E0CD9D54247}" destId="{29C39BA6-C72D-4E78-BA85-13828E222E92}" srcOrd="5" destOrd="0" presId="urn:microsoft.com/office/officeart/2008/layout/VerticalCurvedList"/>
    <dgm:cxn modelId="{5291EA48-A2A1-4B04-A1CD-A318748B0173}" type="presParOf" srcId="{5F3D33E5-3034-406F-A19C-3E0CD9D54247}" destId="{3F4A240E-AF52-448C-90A0-A255276E883E}" srcOrd="6" destOrd="0" presId="urn:microsoft.com/office/officeart/2008/layout/VerticalCurvedList"/>
    <dgm:cxn modelId="{52A11C90-ECD8-44B6-B810-1AB03003764D}" type="presParOf" srcId="{3F4A240E-AF52-448C-90A0-A255276E883E}" destId="{BB030DFE-280A-47A9-AAAB-E5A6698A1F7C}" srcOrd="0" destOrd="0" presId="urn:microsoft.com/office/officeart/2008/layout/VerticalCurvedList"/>
    <dgm:cxn modelId="{02E97908-48CB-4760-80AC-A814A26BA28A}" type="presParOf" srcId="{5F3D33E5-3034-406F-A19C-3E0CD9D54247}" destId="{9983291E-4F58-4F6F-AC60-112A261A2FAE}" srcOrd="7" destOrd="0" presId="urn:microsoft.com/office/officeart/2008/layout/VerticalCurvedList"/>
    <dgm:cxn modelId="{205FC35D-066C-4E22-B37F-97E88CD65711}" type="presParOf" srcId="{5F3D33E5-3034-406F-A19C-3E0CD9D54247}" destId="{6C5F0DDD-13C2-4220-AA4B-C8A42D4AD891}" srcOrd="8" destOrd="0" presId="urn:microsoft.com/office/officeart/2008/layout/VerticalCurvedList"/>
    <dgm:cxn modelId="{C59C7C1F-09EE-4B05-B45C-B19F36E15570}" type="presParOf" srcId="{6C5F0DDD-13C2-4220-AA4B-C8A42D4AD891}" destId="{14DDEB07-B30F-47C7-973E-D4194C1367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0AC3F-9B82-4944-8578-B240B5C113BE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02E0C-C9A3-46D8-89CE-6C70D8FE4778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افزایش مصرف انرژی در جهان</a:t>
          </a:r>
          <a:endParaRPr lang="en-US" dirty="0">
            <a:cs typeface="B Titr" panose="00000700000000000000" pitchFamily="2" charset="-78"/>
          </a:endParaRPr>
        </a:p>
      </dgm:t>
    </dgm:pt>
    <dgm:pt modelId="{4446E564-7FB1-4149-9A05-80757ED7417F}" type="parTrans" cxnId="{11052244-DF4E-472A-BDBD-6C2DB40F8485}">
      <dgm:prSet/>
      <dgm:spPr/>
      <dgm:t>
        <a:bodyPr/>
        <a:lstStyle/>
        <a:p>
          <a:endParaRPr lang="en-US">
            <a:cs typeface="B Titr" panose="00000700000000000000" pitchFamily="2" charset="-78"/>
          </a:endParaRPr>
        </a:p>
      </dgm:t>
    </dgm:pt>
    <dgm:pt modelId="{6D3C7F2F-EA66-4A7A-B990-4CFDFEBEB69E}" type="sibTrans" cxnId="{11052244-DF4E-472A-BDBD-6C2DB40F8485}">
      <dgm:prSet/>
      <dgm:spPr/>
      <dgm:t>
        <a:bodyPr/>
        <a:lstStyle/>
        <a:p>
          <a:endParaRPr lang="en-US">
            <a:cs typeface="B Titr" panose="00000700000000000000" pitchFamily="2" charset="-78"/>
          </a:endParaRPr>
        </a:p>
      </dgm:t>
    </dgm:pt>
    <dgm:pt modelId="{4F4FBC5F-7C11-4934-8680-E6E1A8CF2F7D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سناریو مرجع</a:t>
          </a:r>
          <a:endParaRPr lang="en-US" dirty="0">
            <a:cs typeface="B Titr" panose="00000700000000000000" pitchFamily="2" charset="-78"/>
          </a:endParaRPr>
        </a:p>
      </dgm:t>
    </dgm:pt>
    <dgm:pt modelId="{127DD3B0-1836-43CA-8454-C48D2A6DF31C}" type="parTrans" cxnId="{D940B82A-6F66-472D-8388-10EF4BD64E25}">
      <dgm:prSet/>
      <dgm:spPr/>
      <dgm:t>
        <a:bodyPr/>
        <a:lstStyle/>
        <a:p>
          <a:endParaRPr lang="en-US"/>
        </a:p>
      </dgm:t>
    </dgm:pt>
    <dgm:pt modelId="{06A2E04C-D35A-4CAE-95A6-26C16707D7ED}" type="sibTrans" cxnId="{D940B82A-6F66-472D-8388-10EF4BD64E25}">
      <dgm:prSet/>
      <dgm:spPr/>
      <dgm:t>
        <a:bodyPr/>
        <a:lstStyle/>
        <a:p>
          <a:endParaRPr lang="en-US"/>
        </a:p>
      </dgm:t>
    </dgm:pt>
    <dgm:pt modelId="{6CB46BDC-5505-4751-8132-52C08114E16A}">
      <dgm:prSet phldrT="[Text]"/>
      <dgm:spPr/>
      <dgm:t>
        <a:bodyPr/>
        <a:lstStyle/>
        <a:p>
          <a:r>
            <a:rPr lang="fa-IR">
              <a:cs typeface="B Titr" panose="00000700000000000000" pitchFamily="2" charset="-78"/>
            </a:rPr>
            <a:t>تقاضای انرژی (۱)</a:t>
          </a:r>
          <a:endParaRPr lang="en-US" dirty="0">
            <a:cs typeface="B Titr" panose="00000700000000000000" pitchFamily="2" charset="-78"/>
          </a:endParaRPr>
        </a:p>
      </dgm:t>
    </dgm:pt>
    <dgm:pt modelId="{2C699878-3CA4-4A82-8669-FB6DF77E66CA}" type="parTrans" cxnId="{563C1C63-E8AA-4B7F-AE84-A02B6F2DAF86}">
      <dgm:prSet/>
      <dgm:spPr/>
      <dgm:t>
        <a:bodyPr/>
        <a:lstStyle/>
        <a:p>
          <a:endParaRPr lang="en-US"/>
        </a:p>
      </dgm:t>
    </dgm:pt>
    <dgm:pt modelId="{7EA84333-64D5-4290-8027-ACB4E7BB00B1}" type="sibTrans" cxnId="{563C1C63-E8AA-4B7F-AE84-A02B6F2DAF86}">
      <dgm:prSet/>
      <dgm:spPr/>
      <dgm:t>
        <a:bodyPr/>
        <a:lstStyle/>
        <a:p>
          <a:endParaRPr lang="en-US"/>
        </a:p>
      </dgm:t>
    </dgm:pt>
    <dgm:pt modelId="{890AF25D-ADF9-47FD-878F-3F4D06C39531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تحولات انرژی در بخش صنعت </a:t>
          </a:r>
          <a:endParaRPr lang="en-US" dirty="0">
            <a:cs typeface="B Titr" panose="00000700000000000000" pitchFamily="2" charset="-78"/>
          </a:endParaRPr>
        </a:p>
      </dgm:t>
    </dgm:pt>
    <dgm:pt modelId="{949EA8C1-C148-4D32-A103-F3B046C4401A}" type="sibTrans" cxnId="{0B967AEC-EED1-441E-A50B-D3BBDE055068}">
      <dgm:prSet/>
      <dgm:spPr/>
      <dgm:t>
        <a:bodyPr/>
        <a:lstStyle/>
        <a:p>
          <a:endParaRPr lang="en-US"/>
        </a:p>
      </dgm:t>
    </dgm:pt>
    <dgm:pt modelId="{8BC7B88D-016D-4EF7-AD04-323B3045D928}" type="parTrans" cxnId="{0B967AEC-EED1-441E-A50B-D3BBDE055068}">
      <dgm:prSet/>
      <dgm:spPr/>
      <dgm:t>
        <a:bodyPr/>
        <a:lstStyle/>
        <a:p>
          <a:endParaRPr lang="en-US"/>
        </a:p>
      </dgm:t>
    </dgm:pt>
    <dgm:pt modelId="{36CB3F45-4CFC-4117-9F23-4C7AE96461A1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تقاضای انرژی (۲)</a:t>
          </a:r>
          <a:endParaRPr lang="en-US" dirty="0">
            <a:cs typeface="B Titr" panose="00000700000000000000" pitchFamily="2" charset="-78"/>
          </a:endParaRPr>
        </a:p>
      </dgm:t>
    </dgm:pt>
    <dgm:pt modelId="{B5B12F11-C0BE-4DAC-8F6D-CA580879D713}" type="sibTrans" cxnId="{D2CBDD16-40B6-4E2E-8481-16C7BACDE3B9}">
      <dgm:prSet/>
      <dgm:spPr/>
      <dgm:t>
        <a:bodyPr/>
        <a:lstStyle/>
        <a:p>
          <a:endParaRPr lang="en-US"/>
        </a:p>
      </dgm:t>
    </dgm:pt>
    <dgm:pt modelId="{FD28EAE5-760F-4A0C-9038-35C5870ACE1D}" type="parTrans" cxnId="{D2CBDD16-40B6-4E2E-8481-16C7BACDE3B9}">
      <dgm:prSet/>
      <dgm:spPr/>
      <dgm:t>
        <a:bodyPr/>
        <a:lstStyle/>
        <a:p>
          <a:endParaRPr lang="en-US"/>
        </a:p>
      </dgm:t>
    </dgm:pt>
    <dgm:pt modelId="{2B2FB5C0-45C8-4F52-A020-0894EA298B81}">
      <dgm:prSet phldrT="[Text]"/>
      <dgm:spPr/>
      <dgm:t>
        <a:bodyPr/>
        <a:lstStyle/>
        <a:p>
          <a:r>
            <a:rPr lang="fa-IR" dirty="0">
              <a:cs typeface="B Titr" panose="00000700000000000000" pitchFamily="2" charset="-78"/>
            </a:rPr>
            <a:t>دورنمای سیستم عرضه انرژی </a:t>
          </a:r>
          <a:endParaRPr lang="en-US" dirty="0">
            <a:cs typeface="B Titr" panose="00000700000000000000" pitchFamily="2" charset="-78"/>
          </a:endParaRPr>
        </a:p>
      </dgm:t>
    </dgm:pt>
    <dgm:pt modelId="{75F43109-94D6-43E0-97EF-603FD2F1A0C8}" type="parTrans" cxnId="{42CD233F-5F0B-4923-9F89-00BAC5E02D8D}">
      <dgm:prSet/>
      <dgm:spPr/>
      <dgm:t>
        <a:bodyPr/>
        <a:lstStyle/>
        <a:p>
          <a:endParaRPr lang="en-US"/>
        </a:p>
      </dgm:t>
    </dgm:pt>
    <dgm:pt modelId="{22021483-4B23-40F3-B54B-91F26B727D95}" type="sibTrans" cxnId="{42CD233F-5F0B-4923-9F89-00BAC5E02D8D}">
      <dgm:prSet/>
      <dgm:spPr/>
      <dgm:t>
        <a:bodyPr/>
        <a:lstStyle/>
        <a:p>
          <a:endParaRPr lang="en-US"/>
        </a:p>
      </dgm:t>
    </dgm:pt>
    <dgm:pt modelId="{4D601E28-1A7C-4DD6-B118-14AA5B2ED8D8}" type="pres">
      <dgm:prSet presAssocID="{D4E0AC3F-9B82-4944-8578-B240B5C113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rtl="1"/>
          <a:endParaRPr lang="fa-IR"/>
        </a:p>
      </dgm:t>
    </dgm:pt>
    <dgm:pt modelId="{5F3D33E5-3034-406F-A19C-3E0CD9D54247}" type="pres">
      <dgm:prSet presAssocID="{D4E0AC3F-9B82-4944-8578-B240B5C113BE}" presName="Name1" presStyleCnt="0"/>
      <dgm:spPr/>
    </dgm:pt>
    <dgm:pt modelId="{DFC35039-CB40-4468-95A5-285C2F159CB0}" type="pres">
      <dgm:prSet presAssocID="{D4E0AC3F-9B82-4944-8578-B240B5C113BE}" presName="cycle" presStyleCnt="0"/>
      <dgm:spPr/>
    </dgm:pt>
    <dgm:pt modelId="{B0C6084F-86A0-461C-960B-E531BCE89E44}" type="pres">
      <dgm:prSet presAssocID="{D4E0AC3F-9B82-4944-8578-B240B5C113BE}" presName="srcNode" presStyleLbl="node1" presStyleIdx="0" presStyleCnt="6"/>
      <dgm:spPr/>
    </dgm:pt>
    <dgm:pt modelId="{12BC2BC8-60BA-408D-8674-4C6117DCE434}" type="pres">
      <dgm:prSet presAssocID="{D4E0AC3F-9B82-4944-8578-B240B5C113BE}" presName="conn" presStyleLbl="parChTrans1D2" presStyleIdx="0" presStyleCnt="1"/>
      <dgm:spPr/>
      <dgm:t>
        <a:bodyPr/>
        <a:lstStyle/>
        <a:p>
          <a:pPr rtl="1"/>
          <a:endParaRPr lang="fa-IR"/>
        </a:p>
      </dgm:t>
    </dgm:pt>
    <dgm:pt modelId="{B605B58B-5E39-43B4-9264-7B6F4083EDB2}" type="pres">
      <dgm:prSet presAssocID="{D4E0AC3F-9B82-4944-8578-B240B5C113BE}" presName="extraNode" presStyleLbl="node1" presStyleIdx="0" presStyleCnt="6"/>
      <dgm:spPr/>
    </dgm:pt>
    <dgm:pt modelId="{DC6C10C2-1640-45C9-88D2-DDBF2DE1D964}" type="pres">
      <dgm:prSet presAssocID="{D4E0AC3F-9B82-4944-8578-B240B5C113BE}" presName="dstNode" presStyleLbl="node1" presStyleIdx="0" presStyleCnt="6"/>
      <dgm:spPr/>
    </dgm:pt>
    <dgm:pt modelId="{42F32AF8-3E6A-45A6-8C4F-28BF299314D1}" type="pres">
      <dgm:prSet presAssocID="{E5B02E0C-C9A3-46D8-89CE-6C70D8FE477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A8E6659-9882-4377-A8E1-8EAED4833276}" type="pres">
      <dgm:prSet presAssocID="{E5B02E0C-C9A3-46D8-89CE-6C70D8FE4778}" presName="accent_1" presStyleCnt="0"/>
      <dgm:spPr/>
    </dgm:pt>
    <dgm:pt modelId="{DBD2BE57-F33E-4D88-A4AB-1241FFEA830D}" type="pres">
      <dgm:prSet presAssocID="{E5B02E0C-C9A3-46D8-89CE-6C70D8FE4778}" presName="accentRepeatNode" presStyleLbl="solidFgAcc1" presStyleIdx="0" presStyleCnt="6"/>
      <dgm:spPr/>
    </dgm:pt>
    <dgm:pt modelId="{FCAC986E-EA82-4E2D-BB2E-F5978D62A13F}" type="pres">
      <dgm:prSet presAssocID="{4F4FBC5F-7C11-4934-8680-E6E1A8CF2F7D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A9A51A16-1A34-41A1-8C11-FF1ED7D47CF4}" type="pres">
      <dgm:prSet presAssocID="{4F4FBC5F-7C11-4934-8680-E6E1A8CF2F7D}" presName="accent_2" presStyleCnt="0"/>
      <dgm:spPr/>
    </dgm:pt>
    <dgm:pt modelId="{AE4E084A-6DD2-4AAB-8E62-13C39CFD8318}" type="pres">
      <dgm:prSet presAssocID="{4F4FBC5F-7C11-4934-8680-E6E1A8CF2F7D}" presName="accentRepeatNode" presStyleLbl="solidFgAcc1" presStyleIdx="1" presStyleCnt="6"/>
      <dgm:spPr/>
    </dgm:pt>
    <dgm:pt modelId="{29C39BA6-C72D-4E78-BA85-13828E222E92}" type="pres">
      <dgm:prSet presAssocID="{6CB46BDC-5505-4751-8132-52C08114E16A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3F4A240E-AF52-448C-90A0-A255276E883E}" type="pres">
      <dgm:prSet presAssocID="{6CB46BDC-5505-4751-8132-52C08114E16A}" presName="accent_3" presStyleCnt="0"/>
      <dgm:spPr/>
    </dgm:pt>
    <dgm:pt modelId="{BB030DFE-280A-47A9-AAAB-E5A6698A1F7C}" type="pres">
      <dgm:prSet presAssocID="{6CB46BDC-5505-4751-8132-52C08114E16A}" presName="accentRepeatNode" presStyleLbl="solidFgAcc1" presStyleIdx="2" presStyleCnt="6"/>
      <dgm:spPr/>
    </dgm:pt>
    <dgm:pt modelId="{9983291E-4F58-4F6F-AC60-112A261A2FAE}" type="pres">
      <dgm:prSet presAssocID="{36CB3F45-4CFC-4117-9F23-4C7AE96461A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6C5F0DDD-13C2-4220-AA4B-C8A42D4AD891}" type="pres">
      <dgm:prSet presAssocID="{36CB3F45-4CFC-4117-9F23-4C7AE96461A1}" presName="accent_4" presStyleCnt="0"/>
      <dgm:spPr/>
    </dgm:pt>
    <dgm:pt modelId="{14DDEB07-B30F-47C7-973E-D4194C136750}" type="pres">
      <dgm:prSet presAssocID="{36CB3F45-4CFC-4117-9F23-4C7AE96461A1}" presName="accentRepeatNode" presStyleLbl="solidFgAcc1" presStyleIdx="3" presStyleCnt="6"/>
      <dgm:spPr/>
    </dgm:pt>
    <dgm:pt modelId="{2571F3B5-B852-478C-8DD2-3F6A2788CE42}" type="pres">
      <dgm:prSet presAssocID="{890AF25D-ADF9-47FD-878F-3F4D06C39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EABBD97-D5D8-436F-805F-496E82D6709B}" type="pres">
      <dgm:prSet presAssocID="{890AF25D-ADF9-47FD-878F-3F4D06C39531}" presName="accent_5" presStyleCnt="0"/>
      <dgm:spPr/>
    </dgm:pt>
    <dgm:pt modelId="{8588BDD3-230C-44B5-AAA6-3BE2766CA91D}" type="pres">
      <dgm:prSet presAssocID="{890AF25D-ADF9-47FD-878F-3F4D06C39531}" presName="accentRepeatNode" presStyleLbl="solidFgAcc1" presStyleIdx="4" presStyleCnt="6"/>
      <dgm:spPr/>
    </dgm:pt>
    <dgm:pt modelId="{8479DC95-8885-48CB-920F-C3E291599678}" type="pres">
      <dgm:prSet presAssocID="{2B2FB5C0-45C8-4F52-A020-0894EA298B8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A727D74-31C0-465E-885A-D3FBF91480BA}" type="pres">
      <dgm:prSet presAssocID="{2B2FB5C0-45C8-4F52-A020-0894EA298B81}" presName="accent_6" presStyleCnt="0"/>
      <dgm:spPr/>
    </dgm:pt>
    <dgm:pt modelId="{FD4047DB-495C-4619-9978-EFFBAFC2F829}" type="pres">
      <dgm:prSet presAssocID="{2B2FB5C0-45C8-4F52-A020-0894EA298B81}" presName="accentRepeatNode" presStyleLbl="solidFgAcc1" presStyleIdx="5" presStyleCnt="6"/>
      <dgm:spPr/>
    </dgm:pt>
  </dgm:ptLst>
  <dgm:cxnLst>
    <dgm:cxn modelId="{0D0E9FEB-1680-47CD-8156-5D1E5659E960}" type="presOf" srcId="{36CB3F45-4CFC-4117-9F23-4C7AE96461A1}" destId="{9983291E-4F58-4F6F-AC60-112A261A2FAE}" srcOrd="0" destOrd="0" presId="urn:microsoft.com/office/officeart/2008/layout/VerticalCurvedList"/>
    <dgm:cxn modelId="{B913E7D1-729B-4CBF-84C5-4A82AA5CF695}" type="presOf" srcId="{6D3C7F2F-EA66-4A7A-B990-4CFDFEBEB69E}" destId="{12BC2BC8-60BA-408D-8674-4C6117DCE434}" srcOrd="0" destOrd="0" presId="urn:microsoft.com/office/officeart/2008/layout/VerticalCurvedList"/>
    <dgm:cxn modelId="{11052244-DF4E-472A-BDBD-6C2DB40F8485}" srcId="{D4E0AC3F-9B82-4944-8578-B240B5C113BE}" destId="{E5B02E0C-C9A3-46D8-89CE-6C70D8FE4778}" srcOrd="0" destOrd="0" parTransId="{4446E564-7FB1-4149-9A05-80757ED7417F}" sibTransId="{6D3C7F2F-EA66-4A7A-B990-4CFDFEBEB69E}"/>
    <dgm:cxn modelId="{EA3B37E3-7C60-49D8-922D-DDA35E3BDDA7}" type="presOf" srcId="{6CB46BDC-5505-4751-8132-52C08114E16A}" destId="{29C39BA6-C72D-4E78-BA85-13828E222E92}" srcOrd="0" destOrd="0" presId="urn:microsoft.com/office/officeart/2008/layout/VerticalCurvedList"/>
    <dgm:cxn modelId="{5098EE6B-D2CA-496A-B4C5-5F5CA8846AE1}" type="presOf" srcId="{D4E0AC3F-9B82-4944-8578-B240B5C113BE}" destId="{4D601E28-1A7C-4DD6-B118-14AA5B2ED8D8}" srcOrd="0" destOrd="0" presId="urn:microsoft.com/office/officeart/2008/layout/VerticalCurvedList"/>
    <dgm:cxn modelId="{D940B82A-6F66-472D-8388-10EF4BD64E25}" srcId="{D4E0AC3F-9B82-4944-8578-B240B5C113BE}" destId="{4F4FBC5F-7C11-4934-8680-E6E1A8CF2F7D}" srcOrd="1" destOrd="0" parTransId="{127DD3B0-1836-43CA-8454-C48D2A6DF31C}" sibTransId="{06A2E04C-D35A-4CAE-95A6-26C16707D7ED}"/>
    <dgm:cxn modelId="{D2CBDD16-40B6-4E2E-8481-16C7BACDE3B9}" srcId="{D4E0AC3F-9B82-4944-8578-B240B5C113BE}" destId="{36CB3F45-4CFC-4117-9F23-4C7AE96461A1}" srcOrd="3" destOrd="0" parTransId="{FD28EAE5-760F-4A0C-9038-35C5870ACE1D}" sibTransId="{B5B12F11-C0BE-4DAC-8F6D-CA580879D713}"/>
    <dgm:cxn modelId="{0B967AEC-EED1-441E-A50B-D3BBDE055068}" srcId="{D4E0AC3F-9B82-4944-8578-B240B5C113BE}" destId="{890AF25D-ADF9-47FD-878F-3F4D06C39531}" srcOrd="4" destOrd="0" parTransId="{8BC7B88D-016D-4EF7-AD04-323B3045D928}" sibTransId="{949EA8C1-C148-4D32-A103-F3B046C4401A}"/>
    <dgm:cxn modelId="{42CD233F-5F0B-4923-9F89-00BAC5E02D8D}" srcId="{D4E0AC3F-9B82-4944-8578-B240B5C113BE}" destId="{2B2FB5C0-45C8-4F52-A020-0894EA298B81}" srcOrd="5" destOrd="0" parTransId="{75F43109-94D6-43E0-97EF-603FD2F1A0C8}" sibTransId="{22021483-4B23-40F3-B54B-91F26B727D95}"/>
    <dgm:cxn modelId="{7B09A03C-E778-4AAF-9C67-5E6F418FE62D}" type="presOf" srcId="{4F4FBC5F-7C11-4934-8680-E6E1A8CF2F7D}" destId="{FCAC986E-EA82-4E2D-BB2E-F5978D62A13F}" srcOrd="0" destOrd="0" presId="urn:microsoft.com/office/officeart/2008/layout/VerticalCurvedList"/>
    <dgm:cxn modelId="{AB7001D1-B2EA-4D1B-ADA3-22EDF3E71377}" type="presOf" srcId="{2B2FB5C0-45C8-4F52-A020-0894EA298B81}" destId="{8479DC95-8885-48CB-920F-C3E291599678}" srcOrd="0" destOrd="0" presId="urn:microsoft.com/office/officeart/2008/layout/VerticalCurvedList"/>
    <dgm:cxn modelId="{563C1C63-E8AA-4B7F-AE84-A02B6F2DAF86}" srcId="{D4E0AC3F-9B82-4944-8578-B240B5C113BE}" destId="{6CB46BDC-5505-4751-8132-52C08114E16A}" srcOrd="2" destOrd="0" parTransId="{2C699878-3CA4-4A82-8669-FB6DF77E66CA}" sibTransId="{7EA84333-64D5-4290-8027-ACB4E7BB00B1}"/>
    <dgm:cxn modelId="{CD9362BF-A45F-4253-9A1E-81EED0FCD42E}" type="presOf" srcId="{890AF25D-ADF9-47FD-878F-3F4D06C39531}" destId="{2571F3B5-B852-478C-8DD2-3F6A2788CE42}" srcOrd="0" destOrd="0" presId="urn:microsoft.com/office/officeart/2008/layout/VerticalCurvedList"/>
    <dgm:cxn modelId="{3C7C8546-32C6-4A47-9341-B4E55F53127E}" type="presOf" srcId="{E5B02E0C-C9A3-46D8-89CE-6C70D8FE4778}" destId="{42F32AF8-3E6A-45A6-8C4F-28BF299314D1}" srcOrd="0" destOrd="0" presId="urn:microsoft.com/office/officeart/2008/layout/VerticalCurvedList"/>
    <dgm:cxn modelId="{7AD9D8BD-D13C-4770-9256-9F566A4E39DA}" type="presParOf" srcId="{4D601E28-1A7C-4DD6-B118-14AA5B2ED8D8}" destId="{5F3D33E5-3034-406F-A19C-3E0CD9D54247}" srcOrd="0" destOrd="0" presId="urn:microsoft.com/office/officeart/2008/layout/VerticalCurvedList"/>
    <dgm:cxn modelId="{44F233B0-6754-4B69-B233-0D859B0142E0}" type="presParOf" srcId="{5F3D33E5-3034-406F-A19C-3E0CD9D54247}" destId="{DFC35039-CB40-4468-95A5-285C2F159CB0}" srcOrd="0" destOrd="0" presId="urn:microsoft.com/office/officeart/2008/layout/VerticalCurvedList"/>
    <dgm:cxn modelId="{413DE6DC-6F9F-4B37-A74A-32A4AB802D47}" type="presParOf" srcId="{DFC35039-CB40-4468-95A5-285C2F159CB0}" destId="{B0C6084F-86A0-461C-960B-E531BCE89E44}" srcOrd="0" destOrd="0" presId="urn:microsoft.com/office/officeart/2008/layout/VerticalCurvedList"/>
    <dgm:cxn modelId="{485F999B-2912-4786-A398-EF7A1447A9A6}" type="presParOf" srcId="{DFC35039-CB40-4468-95A5-285C2F159CB0}" destId="{12BC2BC8-60BA-408D-8674-4C6117DCE434}" srcOrd="1" destOrd="0" presId="urn:microsoft.com/office/officeart/2008/layout/VerticalCurvedList"/>
    <dgm:cxn modelId="{8EFBB788-714B-43DF-BE04-44E31C31B8BD}" type="presParOf" srcId="{DFC35039-CB40-4468-95A5-285C2F159CB0}" destId="{B605B58B-5E39-43B4-9264-7B6F4083EDB2}" srcOrd="2" destOrd="0" presId="urn:microsoft.com/office/officeart/2008/layout/VerticalCurvedList"/>
    <dgm:cxn modelId="{2EAF2587-2955-4E26-BBE0-62597BC8CF7B}" type="presParOf" srcId="{DFC35039-CB40-4468-95A5-285C2F159CB0}" destId="{DC6C10C2-1640-45C9-88D2-DDBF2DE1D964}" srcOrd="3" destOrd="0" presId="urn:microsoft.com/office/officeart/2008/layout/VerticalCurvedList"/>
    <dgm:cxn modelId="{80A038BD-B710-4BB9-ACFB-191504FE105E}" type="presParOf" srcId="{5F3D33E5-3034-406F-A19C-3E0CD9D54247}" destId="{42F32AF8-3E6A-45A6-8C4F-28BF299314D1}" srcOrd="1" destOrd="0" presId="urn:microsoft.com/office/officeart/2008/layout/VerticalCurvedList"/>
    <dgm:cxn modelId="{63BF5B8A-B0AC-4AE2-89E4-F0C36A7872ED}" type="presParOf" srcId="{5F3D33E5-3034-406F-A19C-3E0CD9D54247}" destId="{1A8E6659-9882-4377-A8E1-8EAED4833276}" srcOrd="2" destOrd="0" presId="urn:microsoft.com/office/officeart/2008/layout/VerticalCurvedList"/>
    <dgm:cxn modelId="{815BE2FD-ED0C-429F-BFC4-201E97FABF3C}" type="presParOf" srcId="{1A8E6659-9882-4377-A8E1-8EAED4833276}" destId="{DBD2BE57-F33E-4D88-A4AB-1241FFEA830D}" srcOrd="0" destOrd="0" presId="urn:microsoft.com/office/officeart/2008/layout/VerticalCurvedList"/>
    <dgm:cxn modelId="{CC46E8A4-DDA5-4246-B3C2-B2516D30F752}" type="presParOf" srcId="{5F3D33E5-3034-406F-A19C-3E0CD9D54247}" destId="{FCAC986E-EA82-4E2D-BB2E-F5978D62A13F}" srcOrd="3" destOrd="0" presId="urn:microsoft.com/office/officeart/2008/layout/VerticalCurvedList"/>
    <dgm:cxn modelId="{FAB9E44A-444C-41DB-989D-E004594646EB}" type="presParOf" srcId="{5F3D33E5-3034-406F-A19C-3E0CD9D54247}" destId="{A9A51A16-1A34-41A1-8C11-FF1ED7D47CF4}" srcOrd="4" destOrd="0" presId="urn:microsoft.com/office/officeart/2008/layout/VerticalCurvedList"/>
    <dgm:cxn modelId="{725C25DE-E93D-46A6-8420-7FD332A149D3}" type="presParOf" srcId="{A9A51A16-1A34-41A1-8C11-FF1ED7D47CF4}" destId="{AE4E084A-6DD2-4AAB-8E62-13C39CFD8318}" srcOrd="0" destOrd="0" presId="urn:microsoft.com/office/officeart/2008/layout/VerticalCurvedList"/>
    <dgm:cxn modelId="{E4138841-160A-4EA1-B83E-D4C02F50D6F9}" type="presParOf" srcId="{5F3D33E5-3034-406F-A19C-3E0CD9D54247}" destId="{29C39BA6-C72D-4E78-BA85-13828E222E92}" srcOrd="5" destOrd="0" presId="urn:microsoft.com/office/officeart/2008/layout/VerticalCurvedList"/>
    <dgm:cxn modelId="{A0514BC1-865B-4FC0-B0FA-31FAD01A3B3B}" type="presParOf" srcId="{5F3D33E5-3034-406F-A19C-3E0CD9D54247}" destId="{3F4A240E-AF52-448C-90A0-A255276E883E}" srcOrd="6" destOrd="0" presId="urn:microsoft.com/office/officeart/2008/layout/VerticalCurvedList"/>
    <dgm:cxn modelId="{6F2D8C7C-5912-4352-AF37-BE8B7E829732}" type="presParOf" srcId="{3F4A240E-AF52-448C-90A0-A255276E883E}" destId="{BB030DFE-280A-47A9-AAAB-E5A6698A1F7C}" srcOrd="0" destOrd="0" presId="urn:microsoft.com/office/officeart/2008/layout/VerticalCurvedList"/>
    <dgm:cxn modelId="{91D3AD89-1159-4660-8AE2-7F13D6E50539}" type="presParOf" srcId="{5F3D33E5-3034-406F-A19C-3E0CD9D54247}" destId="{9983291E-4F58-4F6F-AC60-112A261A2FAE}" srcOrd="7" destOrd="0" presId="urn:microsoft.com/office/officeart/2008/layout/VerticalCurvedList"/>
    <dgm:cxn modelId="{FD3AA6A2-37A0-4658-9973-E33FA7F6C8A5}" type="presParOf" srcId="{5F3D33E5-3034-406F-A19C-3E0CD9D54247}" destId="{6C5F0DDD-13C2-4220-AA4B-C8A42D4AD891}" srcOrd="8" destOrd="0" presId="urn:microsoft.com/office/officeart/2008/layout/VerticalCurvedList"/>
    <dgm:cxn modelId="{BF0E7BC1-F618-475D-9FA7-0175E629B20F}" type="presParOf" srcId="{6C5F0DDD-13C2-4220-AA4B-C8A42D4AD891}" destId="{14DDEB07-B30F-47C7-973E-D4194C136750}" srcOrd="0" destOrd="0" presId="urn:microsoft.com/office/officeart/2008/layout/VerticalCurvedList"/>
    <dgm:cxn modelId="{455F3297-8554-4645-AC71-50EE5073647C}" type="presParOf" srcId="{5F3D33E5-3034-406F-A19C-3E0CD9D54247}" destId="{2571F3B5-B852-478C-8DD2-3F6A2788CE42}" srcOrd="9" destOrd="0" presId="urn:microsoft.com/office/officeart/2008/layout/VerticalCurvedList"/>
    <dgm:cxn modelId="{BB29A3EF-107C-4096-8A2A-DC7FFCADCAD8}" type="presParOf" srcId="{5F3D33E5-3034-406F-A19C-3E0CD9D54247}" destId="{1EABBD97-D5D8-436F-805F-496E82D6709B}" srcOrd="10" destOrd="0" presId="urn:microsoft.com/office/officeart/2008/layout/VerticalCurvedList"/>
    <dgm:cxn modelId="{76C4A1F7-5B35-4723-AF33-3B72FF6E2CE1}" type="presParOf" srcId="{1EABBD97-D5D8-436F-805F-496E82D6709B}" destId="{8588BDD3-230C-44B5-AAA6-3BE2766CA91D}" srcOrd="0" destOrd="0" presId="urn:microsoft.com/office/officeart/2008/layout/VerticalCurvedList"/>
    <dgm:cxn modelId="{01465333-D17F-4511-94E7-7C8019ADADF3}" type="presParOf" srcId="{5F3D33E5-3034-406F-A19C-3E0CD9D54247}" destId="{8479DC95-8885-48CB-920F-C3E291599678}" srcOrd="11" destOrd="0" presId="urn:microsoft.com/office/officeart/2008/layout/VerticalCurvedList"/>
    <dgm:cxn modelId="{D2D7D552-C719-4798-82D9-74FB420001DB}" type="presParOf" srcId="{5F3D33E5-3034-406F-A19C-3E0CD9D54247}" destId="{0A727D74-31C0-465E-885A-D3FBF91480BA}" srcOrd="12" destOrd="0" presId="urn:microsoft.com/office/officeart/2008/layout/VerticalCurvedList"/>
    <dgm:cxn modelId="{66C9D0CE-4EB0-4444-B922-6933520AEC72}" type="presParOf" srcId="{0A727D74-31C0-465E-885A-D3FBF91480BA}" destId="{FD4047DB-495C-4619-9978-EFFBAFC2F8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C2BC8-60BA-408D-8674-4C6117DCE434}">
      <dsp:nvSpPr>
        <dsp:cNvPr id="0" name=""/>
        <dsp:cNvSpPr/>
      </dsp:nvSpPr>
      <dsp:spPr>
        <a:xfrm>
          <a:off x="2250832" y="-486958"/>
          <a:ext cx="3773677" cy="3773677"/>
        </a:xfrm>
        <a:prstGeom prst="blockArc">
          <a:avLst>
            <a:gd name="adj1" fmla="val 8100000"/>
            <a:gd name="adj2" fmla="val 13500000"/>
            <a:gd name="adj3" fmla="val 57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32AF8-3E6A-45A6-8C4F-28BF299314D1}">
      <dsp:nvSpPr>
        <dsp:cNvPr id="0" name=""/>
        <dsp:cNvSpPr/>
      </dsp:nvSpPr>
      <dsp:spPr>
        <a:xfrm>
          <a:off x="35219" y="215245"/>
          <a:ext cx="2505502" cy="430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41880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>
              <a:cs typeface="B Titr" panose="00000700000000000000" pitchFamily="2" charset="-78"/>
            </a:rPr>
            <a:t>بررسی سناریو های اقتصادی مختلف</a:t>
          </a:r>
          <a:endParaRPr lang="en-US" sz="1300" kern="1200" dirty="0">
            <a:cs typeface="B Titr" panose="00000700000000000000" pitchFamily="2" charset="-78"/>
          </a:endParaRPr>
        </a:p>
      </dsp:txBody>
      <dsp:txXfrm>
        <a:off x="35219" y="215245"/>
        <a:ext cx="2505502" cy="430715"/>
      </dsp:txXfrm>
    </dsp:sp>
    <dsp:sp modelId="{DBD2BE57-F33E-4D88-A4AB-1241FFEA830D}">
      <dsp:nvSpPr>
        <dsp:cNvPr id="0" name=""/>
        <dsp:cNvSpPr/>
      </dsp:nvSpPr>
      <dsp:spPr>
        <a:xfrm>
          <a:off x="2271524" y="161406"/>
          <a:ext cx="538393" cy="538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AC986E-EA82-4E2D-BB2E-F5978D62A13F}">
      <dsp:nvSpPr>
        <dsp:cNvPr id="0" name=""/>
        <dsp:cNvSpPr/>
      </dsp:nvSpPr>
      <dsp:spPr>
        <a:xfrm>
          <a:off x="35219" y="861430"/>
          <a:ext cx="2258563" cy="430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41880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>
              <a:cs typeface="B Titr" panose="00000700000000000000" pitchFamily="2" charset="-78"/>
            </a:rPr>
            <a:t>محدود نمودن آلودگی محیط زیست</a:t>
          </a:r>
          <a:endParaRPr lang="en-US" sz="1300" kern="1200" dirty="0">
            <a:cs typeface="B Titr" panose="00000700000000000000" pitchFamily="2" charset="-78"/>
          </a:endParaRPr>
        </a:p>
      </dsp:txBody>
      <dsp:txXfrm>
        <a:off x="35219" y="861430"/>
        <a:ext cx="2258563" cy="430715"/>
      </dsp:txXfrm>
    </dsp:sp>
    <dsp:sp modelId="{AE4E084A-6DD2-4AAB-8E62-13C39CFD8318}">
      <dsp:nvSpPr>
        <dsp:cNvPr id="0" name=""/>
        <dsp:cNvSpPr/>
      </dsp:nvSpPr>
      <dsp:spPr>
        <a:xfrm>
          <a:off x="2024585" y="807590"/>
          <a:ext cx="538393" cy="538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39BA6-C72D-4E78-BA85-13828E222E92}">
      <dsp:nvSpPr>
        <dsp:cNvPr id="0" name=""/>
        <dsp:cNvSpPr/>
      </dsp:nvSpPr>
      <dsp:spPr>
        <a:xfrm>
          <a:off x="35219" y="1507614"/>
          <a:ext cx="2258563" cy="430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41880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>
              <a:cs typeface="B Titr" panose="00000700000000000000" pitchFamily="2" charset="-78"/>
            </a:rPr>
            <a:t>یارانه </a:t>
          </a:r>
          <a:r>
            <a:rPr lang="fa-IR" sz="1300" kern="1200" dirty="0">
              <a:cs typeface="B Titr" panose="00000700000000000000" pitchFamily="2" charset="-78"/>
            </a:rPr>
            <a:t>ی انرژی</a:t>
          </a:r>
          <a:endParaRPr lang="en-US" sz="1300" kern="1200" dirty="0">
            <a:cs typeface="B Titr" panose="00000700000000000000" pitchFamily="2" charset="-78"/>
          </a:endParaRPr>
        </a:p>
      </dsp:txBody>
      <dsp:txXfrm>
        <a:off x="35219" y="1507614"/>
        <a:ext cx="2258563" cy="430715"/>
      </dsp:txXfrm>
    </dsp:sp>
    <dsp:sp modelId="{BB030DFE-280A-47A9-AAAB-E5A6698A1F7C}">
      <dsp:nvSpPr>
        <dsp:cNvPr id="0" name=""/>
        <dsp:cNvSpPr/>
      </dsp:nvSpPr>
      <dsp:spPr>
        <a:xfrm>
          <a:off x="2024585" y="1453775"/>
          <a:ext cx="538393" cy="538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83291E-4F58-4F6F-AC60-112A261A2FAE}">
      <dsp:nvSpPr>
        <dsp:cNvPr id="0" name=""/>
        <dsp:cNvSpPr/>
      </dsp:nvSpPr>
      <dsp:spPr>
        <a:xfrm>
          <a:off x="35219" y="2153799"/>
          <a:ext cx="2505502" cy="43071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41880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>
              <a:cs typeface="B Titr" panose="00000700000000000000" pitchFamily="2" charset="-78"/>
            </a:rPr>
            <a:t>سازماندهی </a:t>
          </a:r>
          <a:r>
            <a:rPr lang="fa-IR" sz="1300" kern="1200" dirty="0">
              <a:cs typeface="B Titr" panose="00000700000000000000" pitchFamily="2" charset="-78"/>
            </a:rPr>
            <a:t>بخش انرژی</a:t>
          </a:r>
          <a:endParaRPr lang="en-US" sz="1300" kern="1200" dirty="0">
            <a:cs typeface="B Titr" panose="00000700000000000000" pitchFamily="2" charset="-78"/>
          </a:endParaRPr>
        </a:p>
      </dsp:txBody>
      <dsp:txXfrm>
        <a:off x="35219" y="2153799"/>
        <a:ext cx="2505502" cy="430715"/>
      </dsp:txXfrm>
    </dsp:sp>
    <dsp:sp modelId="{14DDEB07-B30F-47C7-973E-D4194C136750}">
      <dsp:nvSpPr>
        <dsp:cNvPr id="0" name=""/>
        <dsp:cNvSpPr/>
      </dsp:nvSpPr>
      <dsp:spPr>
        <a:xfrm>
          <a:off x="2271524" y="2099959"/>
          <a:ext cx="538393" cy="5383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C2BC8-60BA-408D-8674-4C6117DCE434}">
      <dsp:nvSpPr>
        <dsp:cNvPr id="0" name=""/>
        <dsp:cNvSpPr/>
      </dsp:nvSpPr>
      <dsp:spPr>
        <a:xfrm>
          <a:off x="-3750591" y="-576136"/>
          <a:ext cx="4470509" cy="4470509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32AF8-3E6A-45A6-8C4F-28BF299314D1}">
      <dsp:nvSpPr>
        <dsp:cNvPr id="0" name=""/>
        <dsp:cNvSpPr/>
      </dsp:nvSpPr>
      <dsp:spPr>
        <a:xfrm>
          <a:off x="269501" y="174738"/>
          <a:ext cx="3547627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>
              <a:cs typeface="B Titr" panose="00000700000000000000" pitchFamily="2" charset="-78"/>
            </a:rPr>
            <a:t>افزایش مصرف انرژی در جهان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269501" y="174738"/>
        <a:ext cx="3547627" cy="349343"/>
      </dsp:txXfrm>
    </dsp:sp>
    <dsp:sp modelId="{DBD2BE57-F33E-4D88-A4AB-1241FFEA830D}">
      <dsp:nvSpPr>
        <dsp:cNvPr id="0" name=""/>
        <dsp:cNvSpPr/>
      </dsp:nvSpPr>
      <dsp:spPr>
        <a:xfrm>
          <a:off x="51161" y="131070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AC986E-EA82-4E2D-BB2E-F5978D62A13F}">
      <dsp:nvSpPr>
        <dsp:cNvPr id="0" name=""/>
        <dsp:cNvSpPr/>
      </dsp:nvSpPr>
      <dsp:spPr>
        <a:xfrm>
          <a:off x="556860" y="698687"/>
          <a:ext cx="3260268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>
              <a:cs typeface="B Titr" panose="00000700000000000000" pitchFamily="2" charset="-78"/>
            </a:rPr>
            <a:t>سناریو مرجع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556860" y="698687"/>
        <a:ext cx="3260268" cy="349343"/>
      </dsp:txXfrm>
    </dsp:sp>
    <dsp:sp modelId="{AE4E084A-6DD2-4AAB-8E62-13C39CFD8318}">
      <dsp:nvSpPr>
        <dsp:cNvPr id="0" name=""/>
        <dsp:cNvSpPr/>
      </dsp:nvSpPr>
      <dsp:spPr>
        <a:xfrm>
          <a:off x="338520" y="655019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C39BA6-C72D-4E78-BA85-13828E222E92}">
      <dsp:nvSpPr>
        <dsp:cNvPr id="0" name=""/>
        <dsp:cNvSpPr/>
      </dsp:nvSpPr>
      <dsp:spPr>
        <a:xfrm>
          <a:off x="688263" y="1222637"/>
          <a:ext cx="3128865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>
              <a:cs typeface="B Titr" panose="00000700000000000000" pitchFamily="2" charset="-78"/>
            </a:rPr>
            <a:t>تقاضای انرژی (۱)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688263" y="1222637"/>
        <a:ext cx="3128865" cy="349343"/>
      </dsp:txXfrm>
    </dsp:sp>
    <dsp:sp modelId="{BB030DFE-280A-47A9-AAAB-E5A6698A1F7C}">
      <dsp:nvSpPr>
        <dsp:cNvPr id="0" name=""/>
        <dsp:cNvSpPr/>
      </dsp:nvSpPr>
      <dsp:spPr>
        <a:xfrm>
          <a:off x="469923" y="1178969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83291E-4F58-4F6F-AC60-112A261A2FAE}">
      <dsp:nvSpPr>
        <dsp:cNvPr id="0" name=""/>
        <dsp:cNvSpPr/>
      </dsp:nvSpPr>
      <dsp:spPr>
        <a:xfrm>
          <a:off x="688263" y="1746254"/>
          <a:ext cx="3128865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>
              <a:cs typeface="B Titr" panose="00000700000000000000" pitchFamily="2" charset="-78"/>
            </a:rPr>
            <a:t>تقاضای انرژی (۲)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688263" y="1746254"/>
        <a:ext cx="3128865" cy="349343"/>
      </dsp:txXfrm>
    </dsp:sp>
    <dsp:sp modelId="{14DDEB07-B30F-47C7-973E-D4194C136750}">
      <dsp:nvSpPr>
        <dsp:cNvPr id="0" name=""/>
        <dsp:cNvSpPr/>
      </dsp:nvSpPr>
      <dsp:spPr>
        <a:xfrm>
          <a:off x="469923" y="1702586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71F3B5-B852-478C-8DD2-3F6A2788CE42}">
      <dsp:nvSpPr>
        <dsp:cNvPr id="0" name=""/>
        <dsp:cNvSpPr/>
      </dsp:nvSpPr>
      <dsp:spPr>
        <a:xfrm>
          <a:off x="556860" y="2270204"/>
          <a:ext cx="3260268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>
              <a:cs typeface="B Titr" panose="00000700000000000000" pitchFamily="2" charset="-78"/>
            </a:rPr>
            <a:t>تحولات انرژی در بخش صنعت 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556860" y="2270204"/>
        <a:ext cx="3260268" cy="349343"/>
      </dsp:txXfrm>
    </dsp:sp>
    <dsp:sp modelId="{8588BDD3-230C-44B5-AAA6-3BE2766CA91D}">
      <dsp:nvSpPr>
        <dsp:cNvPr id="0" name=""/>
        <dsp:cNvSpPr/>
      </dsp:nvSpPr>
      <dsp:spPr>
        <a:xfrm>
          <a:off x="338520" y="2226536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79DC95-8885-48CB-920F-C3E291599678}">
      <dsp:nvSpPr>
        <dsp:cNvPr id="0" name=""/>
        <dsp:cNvSpPr/>
      </dsp:nvSpPr>
      <dsp:spPr>
        <a:xfrm>
          <a:off x="269501" y="2794153"/>
          <a:ext cx="3547627" cy="3493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292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>
              <a:cs typeface="B Titr" panose="00000700000000000000" pitchFamily="2" charset="-78"/>
            </a:rPr>
            <a:t>دورنمای سیستم عرضه انرژی </a:t>
          </a:r>
          <a:endParaRPr lang="en-US" sz="1600" kern="1200" dirty="0">
            <a:cs typeface="B Titr" panose="00000700000000000000" pitchFamily="2" charset="-78"/>
          </a:endParaRPr>
        </a:p>
      </dsp:txBody>
      <dsp:txXfrm>
        <a:off x="269501" y="2794153"/>
        <a:ext cx="3547627" cy="349343"/>
      </dsp:txXfrm>
    </dsp:sp>
    <dsp:sp modelId="{FD4047DB-495C-4619-9978-EFFBAFC2F829}">
      <dsp:nvSpPr>
        <dsp:cNvPr id="0" name=""/>
        <dsp:cNvSpPr/>
      </dsp:nvSpPr>
      <dsp:spPr>
        <a:xfrm>
          <a:off x="51161" y="2750485"/>
          <a:ext cx="436679" cy="4366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5B89BBA-4CB8-4333-A0E9-A1B992AA8189}" type="datetimeFigureOut">
              <a:rPr lang="fa-IR" smtClean="0"/>
              <a:t>17/07/1443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A03BA7-12B7-497D-945F-3E3A2EEC1C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28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3BA7-12B7-497D-945F-3E3A2EEC1C99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3002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3BA7-12B7-497D-945F-3E3A2EEC1C99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708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3BA7-12B7-497D-945F-3E3A2EEC1C99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4828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3BA7-12B7-497D-945F-3E3A2EEC1C99}" type="slidenum">
              <a:rPr lang="fa-IR" smtClean="0"/>
              <a:t>32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875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03BA7-12B7-497D-945F-3E3A2EEC1C99}" type="slidenum">
              <a:rPr lang="fa-IR" smtClean="0"/>
              <a:t>38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365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EBD57-4597-4E55-B648-C07611FD3507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6AC92-F428-4701-A872-7E1F1D8DEEF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EDD8-08EA-45B6-AF78-0C3FB22E519D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786A-EDDC-4BC8-A5A3-0695D209C959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E5AC-31E8-4CDA-BA52-0BEB260C3E0F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05B6-8D98-405D-9DC8-9E8DDC9A284C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60DD-61BE-4501-90A5-68C4625C2E67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FAB6-4446-4FEC-87A3-59BADE179A73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91A2-7514-4625-B4DD-1B33AC87C186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D99F-C947-46E9-B4CE-6F66BC53E211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1BB1-F55E-4385-A6DD-80AE9E19D8DF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F1CD-A078-4E64-8344-2E7C94715ECE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F766-7D22-42E1-A3AF-3038C150A3AE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436-8307-47F1-B61D-5245CB820B9B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5910-670D-4E80-925F-F58A4929BE80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94C-A5E2-4D39-A293-71ECB52C79B5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3A65-3865-4B45-8606-09B77755B7D8}" type="datetime1">
              <a:rPr lang="en-US" smtClean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79F298E2-D710-4FE4-BA82-47A35DADF49F}"/>
              </a:ext>
            </a:extLst>
          </p:cNvPr>
          <p:cNvGraphicFramePr/>
          <p:nvPr/>
        </p:nvGraphicFramePr>
        <p:xfrm>
          <a:off x="1607795" y="329939"/>
          <a:ext cx="2860512" cy="279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30725FA9-A98A-4ECC-862A-AA8854875F80}"/>
              </a:ext>
            </a:extLst>
          </p:cNvPr>
          <p:cNvGraphicFramePr/>
          <p:nvPr/>
        </p:nvGraphicFramePr>
        <p:xfrm>
          <a:off x="4350215" y="2970625"/>
          <a:ext cx="3860537" cy="33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xmlns="" id="{233C758F-E334-406E-971E-9985D32DC9F1}"/>
              </a:ext>
            </a:extLst>
          </p:cNvPr>
          <p:cNvSpPr/>
          <p:nvPr/>
        </p:nvSpPr>
        <p:spPr>
          <a:xfrm rot="5400000">
            <a:off x="1599282" y="3157067"/>
            <a:ext cx="3000087" cy="294535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7FEA0C31-D4F8-4B60-8E28-3111ABD1ED45}"/>
              </a:ext>
            </a:extLst>
          </p:cNvPr>
          <p:cNvSpPr/>
          <p:nvPr/>
        </p:nvSpPr>
        <p:spPr>
          <a:xfrm rot="5400000" flipV="1">
            <a:off x="5363855" y="-35345"/>
            <a:ext cx="2055044" cy="3638749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B00EEEC-CC7D-4EE3-A4D7-E7A1EF9EDB21}"/>
              </a:ext>
            </a:extLst>
          </p:cNvPr>
          <p:cNvSpPr/>
          <p:nvPr/>
        </p:nvSpPr>
        <p:spPr>
          <a:xfrm>
            <a:off x="5027112" y="769479"/>
            <a:ext cx="2979388" cy="128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Titr" panose="00000700000000000000" pitchFamily="2" charset="-78"/>
              </a:rPr>
              <a:t>تحلیل سیستم های انرژی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23C5C3-F867-445B-9294-49F74E532BCA}"/>
              </a:ext>
            </a:extLst>
          </p:cNvPr>
          <p:cNvSpPr/>
          <p:nvPr/>
        </p:nvSpPr>
        <p:spPr>
          <a:xfrm>
            <a:off x="2218771" y="3777791"/>
            <a:ext cx="1913642" cy="137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Titr" panose="00000700000000000000" pitchFamily="2" charset="-78"/>
              </a:rPr>
              <a:t>محمد قایدی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810555-1C9A-4659-A183-710FF6B3CC8D}"/>
              </a:ext>
            </a:extLst>
          </p:cNvPr>
          <p:cNvSpPr/>
          <p:nvPr/>
        </p:nvSpPr>
        <p:spPr>
          <a:xfrm>
            <a:off x="1501093" y="4753474"/>
            <a:ext cx="1913642" cy="137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Titr" panose="00000700000000000000" pitchFamily="2" charset="-78"/>
              </a:rPr>
              <a:t>بهمن ۱۴۰۰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23093E-DA3A-4E68-9655-55511D49846D}"/>
              </a:ext>
            </a:extLst>
          </p:cNvPr>
          <p:cNvSpPr/>
          <p:nvPr/>
        </p:nvSpPr>
        <p:spPr>
          <a:xfrm>
            <a:off x="5622577" y="1900234"/>
            <a:ext cx="1537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>
                <a:solidFill>
                  <a:schemeClr val="bg1"/>
                </a:solidFill>
                <a:cs typeface="B Titr" panose="00000700000000000000" pitchFamily="2" charset="-78"/>
              </a:rPr>
              <a:t>فرنام ضرابی</a:t>
            </a:r>
            <a:endParaRPr lang="en-US" sz="24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2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1492" y="1185159"/>
            <a:ext cx="510909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8 - بررسی سناریو های اقتصادی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6738" y="2149887"/>
            <a:ext cx="3953814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رشد اقتصادی بالا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مبنا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مدیریت انرژی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473" y="521289"/>
            <a:ext cx="600356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مدیریت انرژی در بخش پالایشگاهی و نیروگاه ها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9763" y="1481952"/>
            <a:ext cx="11512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پالایشگاه: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6356066" y="2486875"/>
            <a:ext cx="24657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نفت کوره و نفت سفید </a:t>
            </a:r>
            <a:endParaRPr lang="fa-IR" dirty="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801955" y="2760441"/>
            <a:ext cx="2440781" cy="4540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6891" y="2486875"/>
            <a:ext cx="11817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 طبیعی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7020031" y="2041927"/>
            <a:ext cx="2055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مدیریت انرژی و مبنا</a:t>
            </a:r>
            <a:endParaRPr lang="fa-IR" dirty="0"/>
          </a:p>
        </p:txBody>
      </p:sp>
      <p:sp>
        <p:nvSpPr>
          <p:cNvPr id="2" name="Rectangle 1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99763" y="1481952"/>
            <a:ext cx="11512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پالایشگاه: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6356066" y="2486875"/>
            <a:ext cx="24657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نفت کوره و نفت سفید </a:t>
            </a:r>
            <a:endParaRPr lang="fa-IR" dirty="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801955" y="2760441"/>
            <a:ext cx="2440781" cy="4540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6891" y="2486875"/>
            <a:ext cx="11817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 طبیعی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6356067" y="3383500"/>
            <a:ext cx="6639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بنزین</a:t>
            </a:r>
            <a:endParaRPr lang="fa-IR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801956" y="3657066"/>
            <a:ext cx="2440781" cy="4540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2300" y="338350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گازوئیل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4594183" y="319883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موتور دیزلی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7020031" y="2041927"/>
            <a:ext cx="2055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مدیریت انرژی و مبنا</a:t>
            </a:r>
            <a:endParaRPr lang="fa-IR" dirty="0"/>
          </a:p>
        </p:txBody>
      </p:sp>
      <p:sp>
        <p:nvSpPr>
          <p:cNvPr id="23" name="TextBox 22"/>
          <p:cNvSpPr txBox="1"/>
          <p:nvPr/>
        </p:nvSpPr>
        <p:spPr>
          <a:xfrm>
            <a:off x="7326204" y="3122466"/>
            <a:ext cx="14430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مدیریت انرژی</a:t>
            </a:r>
            <a:endParaRPr lang="fa-IR" dirty="0"/>
          </a:p>
        </p:txBody>
      </p:sp>
      <p:sp>
        <p:nvSpPr>
          <p:cNvPr id="2" name="Rectangle 1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47473" y="521289"/>
            <a:ext cx="600356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مدیریت انرژی در بخش پالایشگاهی و نیروگاه ها</a:t>
            </a:r>
            <a:endParaRPr lang="en-US" sz="2800" b="1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5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499763" y="1481952"/>
            <a:ext cx="11512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پالایشگاه:</a:t>
            </a:r>
            <a:endParaRPr lang="fa-IR" dirty="0"/>
          </a:p>
        </p:txBody>
      </p:sp>
      <p:sp>
        <p:nvSpPr>
          <p:cNvPr id="9" name="TextBox 8"/>
          <p:cNvSpPr txBox="1"/>
          <p:nvPr/>
        </p:nvSpPr>
        <p:spPr>
          <a:xfrm>
            <a:off x="6356066" y="2486875"/>
            <a:ext cx="24657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نفت کوره و نفت سفید </a:t>
            </a:r>
            <a:endParaRPr lang="fa-IR" dirty="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3801955" y="2760441"/>
            <a:ext cx="2440781" cy="4540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6891" y="2486875"/>
            <a:ext cx="11817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 طبیعی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6356067" y="3383500"/>
            <a:ext cx="6639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بنزین</a:t>
            </a:r>
            <a:endParaRPr lang="fa-IR" dirty="0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801956" y="3657066"/>
            <a:ext cx="2440781" cy="4540"/>
          </a:xfrm>
          <a:prstGeom prst="bentConnector3">
            <a:avLst>
              <a:gd name="adj1" fmla="val -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32300" y="338350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گازوئیل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4594183" y="3198834"/>
            <a:ext cx="12891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موتور دیزلی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7020031" y="2041927"/>
            <a:ext cx="20553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مدیریت انرژی و مبنا</a:t>
            </a:r>
            <a:endParaRPr lang="fa-IR" dirty="0"/>
          </a:p>
        </p:txBody>
      </p:sp>
      <p:sp>
        <p:nvSpPr>
          <p:cNvPr id="23" name="TextBox 22"/>
          <p:cNvSpPr txBox="1"/>
          <p:nvPr/>
        </p:nvSpPr>
        <p:spPr>
          <a:xfrm>
            <a:off x="7326204" y="3122466"/>
            <a:ext cx="14430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مدیریت انرژی</a:t>
            </a:r>
            <a:endParaRPr lang="fa-IR" dirty="0"/>
          </a:p>
        </p:txBody>
      </p:sp>
      <p:sp>
        <p:nvSpPr>
          <p:cNvPr id="24" name="TextBox 23"/>
          <p:cNvSpPr txBox="1"/>
          <p:nvPr/>
        </p:nvSpPr>
        <p:spPr>
          <a:xfrm>
            <a:off x="7532750" y="4641951"/>
            <a:ext cx="27991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نیروگاه های سیکل ترکیبی:</a:t>
            </a:r>
            <a:endParaRPr lang="fa-IR" dirty="0"/>
          </a:p>
        </p:txBody>
      </p:sp>
      <p:sp>
        <p:nvSpPr>
          <p:cNvPr id="25" name="TextBox 24"/>
          <p:cNvSpPr txBox="1"/>
          <p:nvPr/>
        </p:nvSpPr>
        <p:spPr>
          <a:xfrm>
            <a:off x="7326204" y="4928248"/>
            <a:ext cx="6174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بازده</a:t>
            </a:r>
            <a:endParaRPr lang="fa-IR" dirty="0"/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6158811" y="5222261"/>
            <a:ext cx="1104000" cy="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52508" y="5011283"/>
            <a:ext cx="881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سوخت</a:t>
            </a:r>
            <a:endParaRPr lang="fa-IR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3923703" y="5221585"/>
            <a:ext cx="1104000" cy="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13170" y="5011283"/>
            <a:ext cx="11817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/>
              <a:t>گاز طبیعی</a:t>
            </a:r>
            <a:endParaRPr lang="fa-IR" dirty="0"/>
          </a:p>
        </p:txBody>
      </p:sp>
      <p:sp>
        <p:nvSpPr>
          <p:cNvPr id="2" name="Rectangle 1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47473" y="521289"/>
            <a:ext cx="6003567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مدیریت انرژی در بخش پالایشگاهی و نیروگاه ها</a:t>
            </a:r>
            <a:endParaRPr lang="en-US" sz="2800" b="1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39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0613" y="318986"/>
            <a:ext cx="23118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اعمال مدیریت بار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706" y="1016545"/>
            <a:ext cx="3953814" cy="242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ایجاد انگیزه از طریق تعرفه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برق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 گیری سیستم های ذخیره ی انرژی الکتریکی در بخش مصرف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کننده</a:t>
            </a: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انتقال تقضا بار با اقدام مستقیم تولیدکننده برق در تأسیسات مصرف‌کننده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0613" y="318986"/>
            <a:ext cx="23118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اعمال مدیریت بار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706" y="1016545"/>
            <a:ext cx="3953814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ایجاد انگیزه از طریق تعرفه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برق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 گیری سیستم های ذخیره ی انرژی الکتریکی در بخش مصرف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کننده</a:t>
            </a: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انتقال تقضا بار با اقدام مستقیم تولیدکننده برق در تأسیسات مصرف‌کننده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اقدامات صرفه جویی انرژی</a:t>
            </a:r>
            <a:endParaRPr lang="fa-IR" dirty="0" smtClean="0">
              <a:latin typeface="B Nazanin" panose="00000700000000000000" pitchFamily="2" charset="-78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191" y="2204996"/>
            <a:ext cx="2209973" cy="2802984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فرهنگسازی در رفتار خانوار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عایق سازی محل زندگی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  <a:cs typeface="B Nazanin" panose="00000700000000000000" pitchFamily="2" charset="-78"/>
              </a:rPr>
              <a:t>بازده تجهیزات خانگی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809" y="1599923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بخش خانگی: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191" y="2204996"/>
            <a:ext cx="2209973" cy="2802984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فرهنگسازی در رفتار خانوار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عایق سازی محل زندگی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  <a:cs typeface="B Nazanin" panose="00000700000000000000" pitchFamily="2" charset="-78"/>
              </a:rPr>
              <a:t>بازده تجهیزات خانگی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809" y="1599923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بخش خانگی: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584" y="1868446"/>
            <a:ext cx="3606084" cy="129573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کیفیت تجهیزات و ماشین آلات با توجه به کیفیت و بازده تبدیل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آنها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تعمیر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 نگهداری مناسب ماشین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آلات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6107" y="1283688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صنعت: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191" y="2204996"/>
            <a:ext cx="2209973" cy="2802984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فرهنگسازی در رفتار خانوار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chemeClr val="tx1"/>
                </a:solidFill>
                <a:cs typeface="B Nazanin" panose="00000700000000000000" pitchFamily="2" charset="-78"/>
              </a:rPr>
              <a:t>عایق سازی محل زندگی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a-IR" dirty="0">
                <a:solidFill>
                  <a:schemeClr val="tx1"/>
                </a:solidFill>
                <a:cs typeface="B Nazanin" panose="00000700000000000000" pitchFamily="2" charset="-78"/>
              </a:rPr>
              <a:t>بازده تجهیزات خانگی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1809" y="1599923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بخش خانگی: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7584" y="1868446"/>
            <a:ext cx="3606084" cy="395031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کیفیت تجهیزات و ماشین آلات با توجه به کیفیت و بازده تبدیل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آنها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تعمیر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 نگهداری مناسب ماشین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آلات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مدیریت خط تولید و بهره برداری بهینه از ظرفیت های فرآیند ها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استفاده از سیستم های صرفه جویی انرژی در فرآیند ها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بازیافت انرژی و حرارت در فرآیند ها و واحد های تولید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6107" y="1283688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صنعت: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6441" y="1247455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حمل و نقل: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00056" y="1832213"/>
            <a:ext cx="3035310" cy="411299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تحول در سیستم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بهبود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بازده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بهره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برداری بهینه از ظرفیت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بهینه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سازی ترافیک و محیط های پیرامون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آن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تحول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در ساختار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ارتباطات</a:t>
            </a: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48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4986780" y="536507"/>
            <a:ext cx="4385988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b="1" dirty="0">
                <a:solidFill>
                  <a:schemeClr val="tx1"/>
                </a:solidFill>
                <a:cs typeface="B Nazanin" panose="00000400000000000000" pitchFamily="2" charset="-78"/>
              </a:rPr>
              <a:t>افزایش مصرف انرژی در جهان</a:t>
            </a:r>
            <a:endParaRPr lang="en-US" sz="32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D92048-14BE-42E0-943F-B9ABBF2AB560}"/>
              </a:ext>
            </a:extLst>
          </p:cNvPr>
          <p:cNvSpPr/>
          <p:nvPr/>
        </p:nvSpPr>
        <p:spPr>
          <a:xfrm>
            <a:off x="6259398" y="1917600"/>
            <a:ext cx="3415027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افزایش نیاز به انرژی در جهان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FD81533A-A456-42A3-8431-FC55B914FBA5}"/>
              </a:ext>
            </a:extLst>
          </p:cNvPr>
          <p:cNvSpPr/>
          <p:nvPr/>
        </p:nvSpPr>
        <p:spPr>
          <a:xfrm>
            <a:off x="5986020" y="2209983"/>
            <a:ext cx="546755" cy="358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DBE009B-4B1D-4076-B985-647ED1B767B0}"/>
              </a:ext>
            </a:extLst>
          </p:cNvPr>
          <p:cNvSpPr/>
          <p:nvPr/>
        </p:nvSpPr>
        <p:spPr>
          <a:xfrm>
            <a:off x="2258181" y="1415989"/>
            <a:ext cx="3415027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کاهش انتشار گاز های گلخانه ای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039DF4B-A583-465E-987E-0262C355B381}"/>
              </a:ext>
            </a:extLst>
          </p:cNvPr>
          <p:cNvSpPr/>
          <p:nvPr/>
        </p:nvSpPr>
        <p:spPr>
          <a:xfrm>
            <a:off x="592159" y="1924360"/>
            <a:ext cx="5081049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افزایش امکان استفاده از انرژی برای زمان طولانی تر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F322A51-68BF-4B2B-B0BC-F17C52D4CF4C}"/>
              </a:ext>
            </a:extLst>
          </p:cNvPr>
          <p:cNvSpPr/>
          <p:nvPr/>
        </p:nvSpPr>
        <p:spPr>
          <a:xfrm>
            <a:off x="592159" y="2416641"/>
            <a:ext cx="5081049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صرفه اقتصادی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C5693D6-1E9C-4E85-9CC7-57AC3B2A0B16}"/>
              </a:ext>
            </a:extLst>
          </p:cNvPr>
          <p:cNvSpPr/>
          <p:nvPr/>
        </p:nvSpPr>
        <p:spPr>
          <a:xfrm>
            <a:off x="4593376" y="3425027"/>
            <a:ext cx="5081049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افت و خیز قیمت حامل های انرژی در جهان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6FBFB0D-6E6A-4AC4-B1D3-F3BDACD33080}"/>
              </a:ext>
            </a:extLst>
          </p:cNvPr>
          <p:cNvSpPr/>
          <p:nvPr/>
        </p:nvSpPr>
        <p:spPr>
          <a:xfrm>
            <a:off x="4593375" y="4193529"/>
            <a:ext cx="5081049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معاهده پاریس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xmlns="" id="{C23CF3E8-65B3-4226-8DA0-6B2858A6B5C0}"/>
              </a:ext>
            </a:extLst>
          </p:cNvPr>
          <p:cNvSpPr/>
          <p:nvPr/>
        </p:nvSpPr>
        <p:spPr>
          <a:xfrm>
            <a:off x="5726638" y="1603437"/>
            <a:ext cx="130362" cy="1546817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0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900" y="1837691"/>
            <a:ext cx="4679323" cy="168507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عدم کفایت آگاهی و نداشتن دورنمایی از بازار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انرژی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تنگناهای مالی و سرمایه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گذاری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برگشت متفاوت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سرمایه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6441" y="1247455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حمل و نقل: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00056" y="1832213"/>
            <a:ext cx="3035310" cy="411299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تحول در سیستم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بهبود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بازده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بهره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برداری بهینه از ظرفیت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بهینه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سازی ترافیک و محیط های پیرامون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آن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تحول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در ساختار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ارتباطات</a:t>
            </a: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62896" y="1247455"/>
            <a:ext cx="2380327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موانع صرفه جویی:</a:t>
            </a:r>
          </a:p>
        </p:txBody>
      </p:sp>
    </p:spTree>
    <p:extLst>
      <p:ext uri="{BB962C8B-B14F-4D97-AF65-F5344CB8AC3E}">
        <p14:creationId xmlns:p14="http://schemas.microsoft.com/office/powerpoint/2010/main" val="169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900" y="1837691"/>
            <a:ext cx="4679323" cy="276255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عدم کفایت آگاهی و نداشتن دورنمایی از بازار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انرژی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تنگناهای مالی و سرمایه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گذاری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برگشت متفاوت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سرمایه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37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 جدائی صاحب (سرمایه گذار) و استفاده کننده از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تجهیزات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6441" y="1247455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حمل و نقل: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00056" y="1832213"/>
            <a:ext cx="3035310" cy="411299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تحول در سیستم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بهبود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بازده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بهره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برداری بهینه از ظرفیت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بهینه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سازی ترافیک و محیط های پیرامون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آن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تحول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در ساختار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ارتباطات</a:t>
            </a: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62896" y="1247455"/>
            <a:ext cx="2380327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موانع صرفه جویی:</a:t>
            </a:r>
          </a:p>
        </p:txBody>
      </p:sp>
    </p:spTree>
    <p:extLst>
      <p:ext uri="{BB962C8B-B14F-4D97-AF65-F5344CB8AC3E}">
        <p14:creationId xmlns:p14="http://schemas.microsoft.com/office/powerpoint/2010/main" val="29224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3668" y="628079"/>
            <a:ext cx="50484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صرفه جویی انرژی در بخش های مختلف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3900" y="1837691"/>
            <a:ext cx="4679323" cy="422590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عدم کفایت آگاهی و نداشتن دورنمایی از بازار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انرژی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تنگناهای مالی و سرمایه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گذاری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برگشت متفاوت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سرمایه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37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ar-SA" dirty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 جدائی صاحب (سرمایه گذار) و استفاده کننده از </a:t>
            </a: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تجهیزات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R="0" lvl="0" algn="just" rtl="1">
              <a:lnSpc>
                <a:spcPct val="137000"/>
              </a:lnSpc>
              <a:spcBef>
                <a:spcPts val="0"/>
              </a:spcBef>
              <a:spcAft>
                <a:spcPts val="500"/>
              </a:spcAft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solidFill>
                  <a:srgbClr val="000000"/>
                </a:solidFill>
                <a:latin typeface="KacstOffice"/>
                <a:ea typeface="KacstOffice"/>
                <a:cs typeface="B Nazanin" panose="00000700000000000000" pitchFamily="2" charset="-78"/>
              </a:rPr>
              <a:t>موانع اداری و حقوقی:</a:t>
            </a:r>
            <a:endParaRPr lang="fa-IR" dirty="0" smtClean="0">
              <a:solidFill>
                <a:srgbClr val="000000"/>
              </a:solidFill>
              <a:latin typeface="KacstOffice"/>
              <a:ea typeface="KacstOffice"/>
              <a:cs typeface="B Nazanin" panose="00000700000000000000" pitchFamily="2" charset="-78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نابسامانی بازار انرژی: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6441" y="1247455"/>
            <a:ext cx="1647561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حمل و نقل: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00056" y="1832213"/>
            <a:ext cx="3035310" cy="411299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تحول در سیستم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بهبود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بازده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بهره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برداری بهینه از ظرفیت سیستم های حمل و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نقل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بهینه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سازی ترافیک و محیط های پیرامون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آن</a:t>
            </a:r>
            <a:endParaRPr lang="fa-IR" dirty="0" smtClean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تحول </a:t>
            </a:r>
            <a:r>
              <a:rPr lang="ar-SA" dirty="0">
                <a:solidFill>
                  <a:schemeClr val="tx1"/>
                </a:solidFill>
                <a:cs typeface="B Nazanin" panose="00000700000000000000" pitchFamily="2" charset="-78"/>
              </a:rPr>
              <a:t>در ساختار </a:t>
            </a:r>
            <a:r>
              <a:rPr lang="ar-SA" dirty="0" smtClean="0">
                <a:solidFill>
                  <a:schemeClr val="tx1"/>
                </a:solidFill>
                <a:cs typeface="B Nazanin" panose="00000700000000000000" pitchFamily="2" charset="-78"/>
              </a:rPr>
              <a:t>ارتباطات</a:t>
            </a:r>
            <a:endParaRPr lang="en-US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62896" y="1247455"/>
            <a:ext cx="2380327" cy="58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موانع صرفه جویی:</a:t>
            </a:r>
          </a:p>
        </p:txBody>
      </p:sp>
    </p:spTree>
    <p:extLst>
      <p:ext uri="{BB962C8B-B14F-4D97-AF65-F5344CB8AC3E}">
        <p14:creationId xmlns:p14="http://schemas.microsoft.com/office/powerpoint/2010/main" val="16554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0613" y="318986"/>
            <a:ext cx="23118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اعمال مدیریت بار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706" y="1016545"/>
            <a:ext cx="3953814" cy="387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ایجاد انگیزه از طریق تعرفه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برق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 گیری سیستم های ذخیره ی انرژی الکتریکی در بخش مصرف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انتقال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تقضا بار با اقدام مستقیم تولیدکننده برق در تأسیسات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مصرف‌کننده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اقدامات </a:t>
            </a:r>
            <a:r>
              <a:rPr lang="ar-SA" dirty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صرفه جویی </a:t>
            </a:r>
            <a:r>
              <a:rPr lang="ar-SA" dirty="0" smtClean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انرژی</a:t>
            </a:r>
            <a:endParaRPr lang="fa-IR" dirty="0" smtClean="0">
              <a:latin typeface="B Nazanin" panose="00000700000000000000" pitchFamily="2" charset="-7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پمپ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های ذخیره ی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الکتریکی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جایگزینی حامل‌های انرژی با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یکدیگر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24270" y="4649273"/>
            <a:ext cx="168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9829" y="4464607"/>
            <a:ext cx="31470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cs typeface="B Nazanin" panose="00000700000000000000" pitchFamily="2" charset="-78"/>
              </a:rPr>
              <a:t>چیلر ها و سیستم های سرمایش جذبی</a:t>
            </a:r>
            <a:endParaRPr lang="fa-IR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24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6237" y="440022"/>
            <a:ext cx="615610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مصرف انرژی های تجدید پذیر و انرژی های نوین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2981" y="1043764"/>
            <a:ext cx="4520483" cy="515371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پتانسیل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آبی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خورشیدی از طریق فوتو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ولتائیک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تأمین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گرمایش و سرمایش از طریق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خورشیدی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باد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زمین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گرمایی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تأمین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از بیوماس، پسماند های گیاهی، و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زباله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هسته ای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گداخت هسته ای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در فضا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0613" y="318986"/>
            <a:ext cx="231185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اعمال مدیریت بار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3223" y="6273814"/>
            <a:ext cx="416011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706" y="1016545"/>
            <a:ext cx="3953814" cy="5082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ایجاد انگیزه از طریق تعرفه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برق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 گیری سیستم های ذخیره ی انرژی الکتریکی در بخش مصرف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انتقال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تقضا بار با اقدام مستقیم تولیدکننده برق در تأسیسات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مصرف‌کننده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اقدامات </a:t>
            </a:r>
            <a:r>
              <a:rPr lang="ar-SA" dirty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صرفه جویی </a:t>
            </a:r>
            <a:r>
              <a:rPr lang="ar-SA" dirty="0" smtClean="0">
                <a:latin typeface="B Nazanin" panose="00000700000000000000" pitchFamily="2" charset="-78"/>
                <a:ea typeface="Yu Mincho" panose="02020400000000000000" pitchFamily="18" charset="-128"/>
                <a:cs typeface="Arial" panose="020B0604020202020204" pitchFamily="34" charset="0"/>
              </a:rPr>
              <a:t>انرژی</a:t>
            </a:r>
            <a:endParaRPr lang="fa-IR" dirty="0" smtClean="0">
              <a:latin typeface="B Nazanin" panose="00000700000000000000" pitchFamily="2" charset="-78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پمپ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های ذخیره ی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الکتریکی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جایگزینی حامل‌های انرژی با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یکدیگر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فروش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برق در واحدهای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صنعتی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cs typeface="B Nazanin" panose="00000700000000000000" pitchFamily="2" charset="-78"/>
              </a:rPr>
              <a:t>مبادله </a:t>
            </a:r>
            <a:r>
              <a:rPr lang="fa-IR" dirty="0">
                <a:cs typeface="B Nazanin" panose="00000700000000000000" pitchFamily="2" charset="-78"/>
              </a:rPr>
              <a:t>ی انرژی با کشور های مجاور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5" y="2082966"/>
            <a:ext cx="4297680" cy="232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36" y="2218039"/>
            <a:ext cx="4114800" cy="2191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442" y="4537519"/>
            <a:ext cx="11993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الف) صادرات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780" y="4537519"/>
            <a:ext cx="12682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ب) تولید نفت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835" y="4906851"/>
            <a:ext cx="8095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700000000000000" pitchFamily="2" charset="-78"/>
              </a:rPr>
              <a:t>جدول ) مقایسه ی نمودار های سناریو های رشد اقتصادی برای تولید نفت و صادرات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4571" y="626623"/>
            <a:ext cx="44887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سناریو های مربوط به رشد اقتصادی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24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6" y="2039250"/>
            <a:ext cx="4389120" cy="2316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79" y="2039247"/>
            <a:ext cx="4503134" cy="2316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442" y="4537519"/>
            <a:ext cx="12859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الف)تولید برق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3780" y="4537519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ب) تولید گاز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835" y="4906851"/>
            <a:ext cx="8095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Nazanin" panose="00000700000000000000" pitchFamily="2" charset="-78"/>
              </a:rPr>
              <a:t>جدول ) مقایسه ی نمودار های سناریو های رشد اقتصادی برای تولید برق و گاز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4571" y="626623"/>
            <a:ext cx="44887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سناریو های مربوط به رشد اقتصادی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823" y="599324"/>
            <a:ext cx="35493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سیستم های عرضه ی انرژی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63804" y="2061802"/>
            <a:ext cx="18290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پالایشگاه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8" name="Right Bracket 37"/>
          <p:cNvSpPr/>
          <p:nvPr/>
        </p:nvSpPr>
        <p:spPr>
          <a:xfrm>
            <a:off x="7581029" y="1922809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9" name="Rectangle 3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46257" y="2061802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 </a:t>
            </a:r>
            <a:r>
              <a:rPr lang="fa-IR" dirty="0">
                <a:cs typeface="B Nazanin" panose="00000700000000000000" pitchFamily="2" charset="-78"/>
              </a:rPr>
              <a:t>استان های </a:t>
            </a:r>
            <a:r>
              <a:rPr lang="fa-IR" dirty="0" smtClean="0">
                <a:cs typeface="B Nazanin" panose="00000700000000000000" pitchFamily="2" charset="-78"/>
              </a:rPr>
              <a:t>غربی و جنوب کشور</a:t>
            </a:r>
            <a:endParaRPr lang="fa-IR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31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823" y="599324"/>
            <a:ext cx="35493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سیستم های عرضه ی انرژی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6257" y="2061802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 </a:t>
            </a:r>
            <a:r>
              <a:rPr lang="fa-IR" dirty="0">
                <a:cs typeface="B Nazanin" panose="00000700000000000000" pitchFamily="2" charset="-78"/>
              </a:rPr>
              <a:t>استان های </a:t>
            </a:r>
            <a:r>
              <a:rPr lang="fa-IR" dirty="0" smtClean="0">
                <a:cs typeface="B Nazanin" panose="00000700000000000000" pitchFamily="2" charset="-78"/>
              </a:rPr>
              <a:t>غربی و جنوب کشور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8404" y="3277244"/>
            <a:ext cx="3757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>
                <a:cs typeface="B Nazanin" panose="00000700000000000000" pitchFamily="2" charset="-78"/>
              </a:rPr>
              <a:t>مناطق شمال غربی، استان خراسان، و مناطق جنوبی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6982" y="3425780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گاز طبیعی</a:t>
            </a:r>
            <a:endParaRPr lang="fa-IR" dirty="0">
              <a:cs typeface="B Nazanin" panose="00000700000000000000" pitchFamily="2" charset="-78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2198716" y="3663241"/>
            <a:ext cx="1104000" cy="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3804" y="3231399"/>
            <a:ext cx="18290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نیروگاه ها سیکل ترکیبی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7588936" y="3277245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TextBox 36"/>
          <p:cNvSpPr txBox="1"/>
          <p:nvPr/>
        </p:nvSpPr>
        <p:spPr>
          <a:xfrm>
            <a:off x="8163804" y="2061802"/>
            <a:ext cx="18290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پالایشگاه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8" name="Right Bracket 37"/>
          <p:cNvSpPr/>
          <p:nvPr/>
        </p:nvSpPr>
        <p:spPr>
          <a:xfrm>
            <a:off x="7581029" y="1922809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9" name="Rectangle 3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7072626" y="536507"/>
            <a:ext cx="2300141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سناریو مرجع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D92048-14BE-42E0-943F-B9ABBF2AB560}"/>
              </a:ext>
            </a:extLst>
          </p:cNvPr>
          <p:cNvSpPr/>
          <p:nvPr/>
        </p:nvSpPr>
        <p:spPr>
          <a:xfrm>
            <a:off x="7355430" y="1858040"/>
            <a:ext cx="2300141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سناریو مرجع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FD81533A-A456-42A3-8431-FC55B914FBA5}"/>
              </a:ext>
            </a:extLst>
          </p:cNvPr>
          <p:cNvSpPr/>
          <p:nvPr/>
        </p:nvSpPr>
        <p:spPr>
          <a:xfrm>
            <a:off x="7675941" y="2158739"/>
            <a:ext cx="546755" cy="358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55F9E4-7771-4391-9E7E-DB1E3ADFF008}"/>
              </a:ext>
            </a:extLst>
          </p:cNvPr>
          <p:cNvSpPr/>
          <p:nvPr/>
        </p:nvSpPr>
        <p:spPr>
          <a:xfrm>
            <a:off x="179110" y="1875934"/>
            <a:ext cx="7336576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رشد جمعیت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، مصرف منابع انرژی، </a:t>
            </a:r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قیمت نفت در بازار جهانی 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و نرخ برگشت سرمایه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187F3B-3AC8-4242-833F-AD90F57C3B6E}"/>
              </a:ext>
            </a:extLst>
          </p:cNvPr>
          <p:cNvSpPr/>
          <p:nvPr/>
        </p:nvSpPr>
        <p:spPr>
          <a:xfrm>
            <a:off x="4006392" y="2976513"/>
            <a:ext cx="4216304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نتایج مدل مدیریت منابع اقتصادی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دامنه اثرات تغییر عوامل غیر قابل کنترل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xmlns="" id="{25041154-53BD-4B20-A31B-26B357805E76}"/>
              </a:ext>
            </a:extLst>
          </p:cNvPr>
          <p:cNvSpPr/>
          <p:nvPr/>
        </p:nvSpPr>
        <p:spPr>
          <a:xfrm rot="10800000">
            <a:off x="8436990" y="2692243"/>
            <a:ext cx="810705" cy="9049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xmlns="" id="{971B85F1-EF4A-479E-BE41-65730CE30A39}"/>
              </a:ext>
            </a:extLst>
          </p:cNvPr>
          <p:cNvSpPr/>
          <p:nvPr/>
        </p:nvSpPr>
        <p:spPr>
          <a:xfrm rot="16200000">
            <a:off x="5889087" y="3821627"/>
            <a:ext cx="450914" cy="7104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2371EC-01EC-46D7-8EA7-F248D93BBCE0}"/>
              </a:ext>
            </a:extLst>
          </p:cNvPr>
          <p:cNvSpPr/>
          <p:nvPr/>
        </p:nvSpPr>
        <p:spPr>
          <a:xfrm>
            <a:off x="2912883" y="4583957"/>
            <a:ext cx="5857036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راه های جلوگیری از بروز تنگنا های ناشی از نوسانات نامساعد متغیر های بیرونی و عوامل غیر قابل کنترل شناسایی شود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87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823" y="599324"/>
            <a:ext cx="35493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سیستم های عرضه ی انرژی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6257" y="2061802"/>
            <a:ext cx="270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 </a:t>
            </a:r>
            <a:r>
              <a:rPr lang="fa-IR" dirty="0">
                <a:cs typeface="B Nazanin" panose="00000700000000000000" pitchFamily="2" charset="-78"/>
              </a:rPr>
              <a:t>استان های </a:t>
            </a:r>
            <a:r>
              <a:rPr lang="fa-IR" dirty="0" smtClean="0">
                <a:cs typeface="B Nazanin" panose="00000700000000000000" pitchFamily="2" charset="-78"/>
              </a:rPr>
              <a:t>غربی و جنوب کشور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8404" y="3277244"/>
            <a:ext cx="3757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>
                <a:cs typeface="B Nazanin" panose="00000700000000000000" pitchFamily="2" charset="-78"/>
              </a:rPr>
              <a:t>مناطق شمال غربی، استان خراسان، و مناطق جنوبی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6982" y="3425780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گاز طبیعی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0715" y="4397330"/>
            <a:ext cx="452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>
                <a:cs typeface="B Nazanin" panose="00000700000000000000" pitchFamily="2" charset="-78"/>
              </a:rPr>
              <a:t>پتانسیل آبی شمال غربی، سواحل شمالی، غرب، و جنوب شرقی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2198716" y="3663241"/>
            <a:ext cx="1104000" cy="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63804" y="3231399"/>
            <a:ext cx="18290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نیروگاه ها سیکل ترکیبی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6" name="Right Bracket 5"/>
          <p:cNvSpPr/>
          <p:nvPr/>
        </p:nvSpPr>
        <p:spPr>
          <a:xfrm>
            <a:off x="7588936" y="3277245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" name="TextBox 34"/>
          <p:cNvSpPr txBox="1"/>
          <p:nvPr/>
        </p:nvSpPr>
        <p:spPr>
          <a:xfrm>
            <a:off x="8163804" y="4535829"/>
            <a:ext cx="18290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نیروگاه ها آبی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6" name="Right Bracket 35"/>
          <p:cNvSpPr/>
          <p:nvPr/>
        </p:nvSpPr>
        <p:spPr>
          <a:xfrm>
            <a:off x="7588936" y="4397330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TextBox 36"/>
          <p:cNvSpPr txBox="1"/>
          <p:nvPr/>
        </p:nvSpPr>
        <p:spPr>
          <a:xfrm>
            <a:off x="8163804" y="2061802"/>
            <a:ext cx="18290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cs typeface="B Nazanin" panose="00000700000000000000" pitchFamily="2" charset="-78"/>
              </a:rPr>
              <a:t>پالایشگاه</a:t>
            </a:r>
            <a:endParaRPr lang="fa-IR" dirty="0">
              <a:cs typeface="B Nazanin" panose="00000700000000000000" pitchFamily="2" charset="-78"/>
            </a:endParaRPr>
          </a:p>
        </p:txBody>
      </p:sp>
      <p:sp>
        <p:nvSpPr>
          <p:cNvPr id="38" name="Right Bracket 37"/>
          <p:cNvSpPr/>
          <p:nvPr/>
        </p:nvSpPr>
        <p:spPr>
          <a:xfrm>
            <a:off x="7581029" y="1922809"/>
            <a:ext cx="36957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9" name="Rectangle 3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823" y="599324"/>
            <a:ext cx="354937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fa-IR" sz="2800" b="1" dirty="0" smtClean="0">
                <a:cs typeface="B Nazanin" panose="00000700000000000000" pitchFamily="2" charset="-78"/>
              </a:rPr>
              <a:t>سیستم های عرضه ی انرژی</a:t>
            </a:r>
            <a:endParaRPr lang="en-US" sz="2800" b="1" dirty="0">
              <a:cs typeface="B Nazanin" panose="000007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89265" y="619684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8002" y="250553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smtClean="0">
                <a:cs typeface="B Nazanin" panose="00000700000000000000" pitchFamily="2" charset="-78"/>
              </a:rPr>
              <a:t>استفاده </a:t>
            </a:r>
            <a:r>
              <a:rPr lang="fa-IR" dirty="0">
                <a:cs typeface="B Nazanin" panose="00000700000000000000" pitchFamily="2" charset="-78"/>
              </a:rPr>
              <a:t>از منابع تأمین انرژی الکتریکی آبی در اولویت قرار گیرد. </a:t>
            </a:r>
            <a:endParaRPr lang="fa-IR" dirty="0" smtClean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dirty="0" smtClean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dirty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smtClean="0">
                <a:cs typeface="B Nazanin" panose="00000700000000000000" pitchFamily="2" charset="-78"/>
              </a:rPr>
              <a:t>استفاده </a:t>
            </a:r>
            <a:r>
              <a:rPr lang="fa-IR" dirty="0">
                <a:cs typeface="B Nazanin" panose="00000700000000000000" pitchFamily="2" charset="-78"/>
              </a:rPr>
              <a:t>از فرآورده های نفتی بر گازی ارجحیت پیدا کند. </a:t>
            </a:r>
            <a:endParaRPr lang="fa-IR" dirty="0" smtClean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dirty="0" smtClean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endParaRPr lang="fa-IR" dirty="0">
              <a:cs typeface="B Nazanin" panose="000007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dirty="0" smtClean="0">
                <a:cs typeface="B Nazanin" panose="00000700000000000000" pitchFamily="2" charset="-78"/>
              </a:rPr>
              <a:t>توسعه </a:t>
            </a:r>
            <a:r>
              <a:rPr lang="fa-IR" dirty="0">
                <a:cs typeface="B Nazanin" panose="00000700000000000000" pitchFamily="2" charset="-78"/>
              </a:rPr>
              <a:t>ی </a:t>
            </a:r>
            <a:r>
              <a:rPr lang="fa-IR" dirty="0" smtClean="0">
                <a:cs typeface="B Nazanin" panose="00000700000000000000" pitchFamily="2" charset="-78"/>
              </a:rPr>
              <a:t>پالایشگاه </a:t>
            </a:r>
            <a:r>
              <a:rPr lang="fa-IR" dirty="0">
                <a:cs typeface="B Nazanin" panose="00000700000000000000" pitchFamily="2" charset="-78"/>
              </a:rPr>
              <a:t>در نزدیکی مراکز مصرف کننده ی انرژی که فاقد ذخایر قابل توجه انرژی هستند. </a:t>
            </a:r>
          </a:p>
        </p:txBody>
      </p:sp>
    </p:spTree>
    <p:extLst>
      <p:ext uri="{BB962C8B-B14F-4D97-AF65-F5344CB8AC3E}">
        <p14:creationId xmlns:p14="http://schemas.microsoft.com/office/powerpoint/2010/main" val="12749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21976" y="6288731"/>
            <a:ext cx="429957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11)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مرتضی کلی وندی و مسعود کیشانی فراهانی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0139" y="2024027"/>
            <a:ext cx="3760631" cy="23221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جذب مواد آلاینده ها توسط گیاهان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مشکلات تنفسی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وجود گاز های گلخانه ای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6394" y="625062"/>
            <a:ext cx="549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800" dirty="0" smtClean="0">
                <a:cs typeface="B Nazanin" panose="00000700000000000000" pitchFamily="2" charset="-78"/>
              </a:rPr>
              <a:t>9- محدود </a:t>
            </a:r>
            <a:r>
              <a:rPr lang="fa-IR" sz="2800" dirty="0">
                <a:cs typeface="B Nazanin" panose="00000700000000000000" pitchFamily="2" charset="-78"/>
              </a:rPr>
              <a:t>نمودن آلودگی محیط زیستی</a:t>
            </a:r>
          </a:p>
        </p:txBody>
      </p:sp>
    </p:spTree>
    <p:extLst>
      <p:ext uri="{BB962C8B-B14F-4D97-AF65-F5344CB8AC3E}">
        <p14:creationId xmlns:p14="http://schemas.microsoft.com/office/powerpoint/2010/main" val="31937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1345" y="2024027"/>
            <a:ext cx="3760631" cy="23221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روش های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اولیه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روش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ها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ثانویه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700000000000000" pitchFamily="2" charset="-78"/>
              </a:rPr>
              <a:t>تقلیل </a:t>
            </a:r>
            <a:r>
              <a:rPr lang="ar-SA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700000000000000" pitchFamily="2" charset="-78"/>
              </a:rPr>
              <a:t>ریسک و سالم سازی محیط </a:t>
            </a:r>
            <a:r>
              <a:rPr lang="ar-SA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700000000000000" pitchFamily="2" charset="-78"/>
              </a:rPr>
              <a:t>زیست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6394" y="625062"/>
            <a:ext cx="549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800" dirty="0" smtClean="0">
                <a:cs typeface="B Nazanin" panose="00000700000000000000" pitchFamily="2" charset="-78"/>
              </a:rPr>
              <a:t>9- محدود </a:t>
            </a:r>
            <a:r>
              <a:rPr lang="fa-IR" sz="2800" dirty="0">
                <a:cs typeface="B Nazanin" panose="00000700000000000000" pitchFamily="2" charset="-78"/>
              </a:rPr>
              <a:t>نمودن آلودگی محیط زیستی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976" y="6288731"/>
            <a:ext cx="429957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11)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مرتضی کلی وندی و مسعود کیشانی فراهانی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50139" y="2024027"/>
            <a:ext cx="3760631" cy="23221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جذب مواد آلاینده ها توسط گیاهان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مشکلات تنفسی</a:t>
            </a: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وجود گاز های گلخانه ای</a:t>
            </a:r>
            <a:endParaRPr lang="en-US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4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8252" y="2307460"/>
            <a:ext cx="396669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کمک به اقشار ضعیف و خانواده های کم درآمد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فراهم نمودن زمینه لازم برای افزایش قدرت رقابت اقتصاد داخلی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کنترل تورم در نظام اقتصادی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0794" y="914400"/>
            <a:ext cx="40741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10 - یارانه ی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787" y="6273666"/>
            <a:ext cx="35365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12)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تبسم میرشکارزاده و مهسا عطارد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2631" y="1613491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اهداف: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7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8252" y="2307460"/>
            <a:ext cx="396669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کمک به اقشار ضعیف و خانواده های کم درآمد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فراهم نمودن زمینه لازم برای افزایش قدرت رقابت اقتصاد داخلی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کنترل تورم در نظام اقتصادی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369" y="1721651"/>
            <a:ext cx="3975278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اختصاص بخش عظیمی از منابع و بودجه کشور به اعطای یارانه مستقیم و غیرمستقیم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ایجاد 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شکاف هرچه بیش‏تر قیمت این حامل‏ها با هزینه‏های تولید و عرضه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0794" y="914400"/>
            <a:ext cx="40741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10 - یارانه ی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787" y="6273666"/>
            <a:ext cx="35365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12)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تبسم میرشکارزاده و مهسا عطارد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32631" y="1613491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اهداف: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8761" y="1206787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مضرات: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7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8252" y="2307460"/>
            <a:ext cx="396669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کمک به اقشار ضعیف و خانواده های کم درآمد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فراهم نمودن زمینه لازم برای افزایش قدرت رقابت اقتصاد داخلی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کنترل تورم در نظام اقتصادی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369" y="1721651"/>
            <a:ext cx="397527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اختصاص بخش عظیمی از منابع و بودجه کشور به اعطای یارانه مستقیم و غیرمستقیم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ایجاد 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شکاف هرچه بیش‏تر قیمت این حامل‏ها با هزینه‏های تولید و عرضه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شکل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‏گیری عادات و رفتارهای غلط مصرفی و اتلاف </a:t>
            </a: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انرژی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indent="-342900" algn="just" rt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700000000000000" pitchFamily="2" charset="-78"/>
              </a:rPr>
              <a:t>ترغیب عدم </a:t>
            </a:r>
            <a:r>
              <a:rPr lang="ar-SA" dirty="0" smtClean="0">
                <a:cs typeface="B Nazanin" panose="00000700000000000000" pitchFamily="2" charset="-78"/>
              </a:rPr>
              <a:t>کارایی</a:t>
            </a: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0794" y="914400"/>
            <a:ext cx="40741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10 - یارانه ی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5787" y="6273666"/>
            <a:ext cx="35365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12)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تبسم میرشکارزاده و مهسا عطارد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2631" y="1613491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اهداف: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8761" y="1206787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مضرات: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46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8252" y="2257030"/>
            <a:ext cx="3966693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کمک به اقشار ضعیف و خانواده های کم درآمد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فراهم نمودن زمینه لازم برای افزایش قدرت رقابت اقتصاد داخلی</a:t>
            </a: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کنترل تورم در نظام اقتصادی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369" y="1721651"/>
            <a:ext cx="3975278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اختصاص بخش عظیمی از منابع و بودجه کشور به اعطای یارانه مستقیم و غیرمستقیم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ایجاد 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شکاف هرچه بیش‏تر قیمت این حامل‏ها با هزینه‏های تولید و عرضه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شکل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‏گیری عادات و رفتارهای غلط مصرفی و اتلاف </a:t>
            </a: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انرژی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indent="-342900" algn="just" rt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ar-SA" dirty="0">
                <a:cs typeface="B Nazanin" panose="00000700000000000000" pitchFamily="2" charset="-78"/>
              </a:rPr>
              <a:t>ترغیب عدم </a:t>
            </a:r>
            <a:r>
              <a:rPr lang="ar-SA" dirty="0" smtClean="0">
                <a:cs typeface="B Nazanin" panose="00000700000000000000" pitchFamily="2" charset="-78"/>
              </a:rPr>
              <a:t>کارایی</a:t>
            </a: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 </a:t>
            </a: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a-IR" dirty="0" smtClean="0"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آلودگی </a:t>
            </a:r>
            <a:r>
              <a:rPr lang="ar-SA" dirty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فزاینده محیط </a:t>
            </a:r>
            <a:r>
              <a:rPr lang="ar-SA" dirty="0" smtClean="0"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B Nazanin" panose="00000700000000000000" pitchFamily="2" charset="-78"/>
              </a:rPr>
              <a:t>زیست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50794" y="914400"/>
            <a:ext cx="40741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10 - یارانه ی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5787" y="6273666"/>
            <a:ext cx="353654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12)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تبسم میرشکارزاده و مهسا عطارد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2631" y="1613491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اهداف: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8761" y="1206787"/>
            <a:ext cx="15969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700000000000000" pitchFamily="2" charset="-78"/>
              </a:rPr>
              <a:t>مضرات: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24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386" y="1709946"/>
            <a:ext cx="8409904" cy="317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پرداخت هزیه مستقیم به خانوارها جهت حمایت اقشار کم درآمد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.</a:t>
            </a:r>
            <a:endParaRPr lang="en-US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حمایت مادی از طرح های صرفه جویی در واحدهای تولیدی،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خدماتی</a:t>
            </a:r>
            <a:endParaRPr lang="en-US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حمایت مادی از گسترش حمل و نقل انبوه در مناطق شهری و بین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شهری</a:t>
            </a:r>
            <a:endParaRPr lang="en-US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در نهایت حمایت مادی از ساخت و سازهای واحدهای مسکونی با سطح زیربنای کم و مبتنی بر اصول صرفه جویی انرژی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0794" y="914400"/>
            <a:ext cx="40741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10 - یارانه ی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5451" y="6254147"/>
            <a:ext cx="305404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13)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آرام چهر زارع و زهره ثقفی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286" y="1932571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سازگاری بخش انرژی با توسعه اقتصادی و اجتماعی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پایدار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R="0" lvl="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579" y="6314489"/>
            <a:ext cx="35477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14)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مهرداد حیدری و علیرضا سلیمانی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0186" y="914400"/>
            <a:ext cx="4434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11 - سازماندهی بخش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12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5910606" y="536507"/>
            <a:ext cx="3462161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تقاضای انرژی (۱)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D92048-14BE-42E0-943F-B9ABBF2AB560}"/>
              </a:ext>
            </a:extLst>
          </p:cNvPr>
          <p:cNvSpPr/>
          <p:nvPr/>
        </p:nvSpPr>
        <p:spPr>
          <a:xfrm>
            <a:off x="7355430" y="1858040"/>
            <a:ext cx="2300141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تقاضای انرژی مفید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FD81533A-A456-42A3-8431-FC55B914FBA5}"/>
              </a:ext>
            </a:extLst>
          </p:cNvPr>
          <p:cNvSpPr/>
          <p:nvPr/>
        </p:nvSpPr>
        <p:spPr>
          <a:xfrm rot="1279646">
            <a:off x="6990765" y="1991820"/>
            <a:ext cx="443529" cy="215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55F9E4-7771-4391-9E7E-DB1E3ADFF008}"/>
              </a:ext>
            </a:extLst>
          </p:cNvPr>
          <p:cNvSpPr/>
          <p:nvPr/>
        </p:nvSpPr>
        <p:spPr>
          <a:xfrm>
            <a:off x="-414990" y="1872144"/>
            <a:ext cx="7336576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مستقیم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		 ملموس</a:t>
            </a:r>
          </a:p>
          <a:p>
            <a:pPr algn="r" rtl="1"/>
            <a:endParaRPr lang="fa-IR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000" b="1" dirty="0">
                <a:solidFill>
                  <a:srgbClr val="FF0000"/>
                </a:solidFill>
                <a:cs typeface="B Nazanin" panose="00000400000000000000" pitchFamily="2" charset="-78"/>
              </a:rPr>
              <a:t>غیرمستقیم 	 	</a:t>
            </a: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حمل و نقل کالا ، فراوری انرژی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187F3B-3AC8-4242-833F-AD90F57C3B6E}"/>
              </a:ext>
            </a:extLst>
          </p:cNvPr>
          <p:cNvSpPr/>
          <p:nvPr/>
        </p:nvSpPr>
        <p:spPr>
          <a:xfrm>
            <a:off x="1687398" y="3153786"/>
            <a:ext cx="7968173" cy="2059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مدل تقاضای انرژی 		ارزیابی روند تحولات انرژی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fa-IR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fa-IR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بستر رشد قیمت انرژی به رشد شاخص قیمت مصرف کننده همواره کمتر از یک بوده  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xmlns="" id="{5753A247-DF7D-44B4-BC7C-DD24540CFD6C}"/>
              </a:ext>
            </a:extLst>
          </p:cNvPr>
          <p:cNvSpPr/>
          <p:nvPr/>
        </p:nvSpPr>
        <p:spPr>
          <a:xfrm rot="20190903">
            <a:off x="6990199" y="2448042"/>
            <a:ext cx="443529" cy="215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xmlns="" id="{FCDCE092-8C4C-41D9-A95D-AA11480691DF}"/>
              </a:ext>
            </a:extLst>
          </p:cNvPr>
          <p:cNvSpPr/>
          <p:nvPr/>
        </p:nvSpPr>
        <p:spPr>
          <a:xfrm>
            <a:off x="5572577" y="1918540"/>
            <a:ext cx="443529" cy="215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xmlns="" id="{F3E0ADC9-9B92-4B8D-9689-C4CA72A48B00}"/>
              </a:ext>
            </a:extLst>
          </p:cNvPr>
          <p:cNvSpPr/>
          <p:nvPr/>
        </p:nvSpPr>
        <p:spPr>
          <a:xfrm>
            <a:off x="5235888" y="2544830"/>
            <a:ext cx="443529" cy="215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FAF5541-1270-4FE0-BF93-A84488278080}"/>
              </a:ext>
            </a:extLst>
          </p:cNvPr>
          <p:cNvSpPr/>
          <p:nvPr/>
        </p:nvSpPr>
        <p:spPr>
          <a:xfrm>
            <a:off x="1236634" y="4900656"/>
            <a:ext cx="2849184" cy="1104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رشد مصرف انرژی در کشور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xmlns="" id="{B1EF3465-2154-4E36-8A39-FF2105A203BC}"/>
              </a:ext>
            </a:extLst>
          </p:cNvPr>
          <p:cNvSpPr/>
          <p:nvPr/>
        </p:nvSpPr>
        <p:spPr>
          <a:xfrm>
            <a:off x="7036255" y="3636294"/>
            <a:ext cx="443529" cy="215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xmlns="" id="{E7BA85F6-1BC2-4E31-81F7-DD00A9A40BAF}"/>
              </a:ext>
            </a:extLst>
          </p:cNvPr>
          <p:cNvSpPr/>
          <p:nvPr/>
        </p:nvSpPr>
        <p:spPr>
          <a:xfrm rot="16200000">
            <a:off x="2679538" y="4836994"/>
            <a:ext cx="263950" cy="4855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8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1286" y="1932571"/>
            <a:ext cx="6096000" cy="14727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سازگاری بخش انرژی با توسعه اقتصادی و اجتماعی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پایدار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کاربرد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منطقی از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579" y="6314489"/>
            <a:ext cx="35477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14)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مهرداد حیدری و علیرضا سلیمانی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0186" y="914400"/>
            <a:ext cx="4434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11 - سازماندهی بخش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0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2579" y="6314489"/>
            <a:ext cx="35477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14)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مهرداد حیدری و علیرضا سلیمانی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4209" y="590360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8056" y="1932571"/>
            <a:ext cx="5469230" cy="14727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سازگاری بخش انرژی با توسعه اقتصادی و اجتماعی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پایدار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کاربرد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منطقی از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1866364" y="2691686"/>
            <a:ext cx="3065172" cy="2109808"/>
          </a:xfrm>
          <a:prstGeom prst="accentCallout1">
            <a:avLst>
              <a:gd name="adj1" fmla="val 18750"/>
              <a:gd name="adj2" fmla="val -8333"/>
              <a:gd name="adj3" fmla="val 14605"/>
              <a:gd name="adj4" fmla="val -7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1737576" y="2691685"/>
            <a:ext cx="3127419" cy="210980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جلوگیری از مصارف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غیرضروری 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تقليل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مفید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ویژه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بهبود بازده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بازیافت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0186" y="914400"/>
            <a:ext cx="4434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11 - سازماندهی بخش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97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42579" y="6314489"/>
            <a:ext cx="354776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14)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مهرداد حیدری و علیرضا سلیمانی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4209" y="5903607"/>
            <a:ext cx="43861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Bef>
                <a:spcPts val="1200"/>
              </a:spcBef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28056" y="1932571"/>
            <a:ext cx="5469230" cy="28530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سازگاری بخش انرژی با توسعه اقتصادی و اجتماعی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پایدار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کاربرد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منطقی از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تأمین انرژی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ارزان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400" dirty="0" smtClean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هم</a:t>
            </a:r>
            <a:r>
              <a:rPr lang="fa-IR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 راستا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سازی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بخش انرژی با محیط زیست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Line Callout 1 (Accent Bar) 9"/>
          <p:cNvSpPr/>
          <p:nvPr/>
        </p:nvSpPr>
        <p:spPr>
          <a:xfrm flipH="1">
            <a:off x="1866364" y="2691686"/>
            <a:ext cx="3065172" cy="2109808"/>
          </a:xfrm>
          <a:prstGeom prst="accentCallout1">
            <a:avLst>
              <a:gd name="adj1" fmla="val 18750"/>
              <a:gd name="adj2" fmla="val -8333"/>
              <a:gd name="adj3" fmla="val 14605"/>
              <a:gd name="adj4" fmla="val -74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1737576" y="2691685"/>
            <a:ext cx="3127419" cy="210980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جلوگیری از مصارف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غیرضروری 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تقليل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 مفید </a:t>
            </a: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ویژه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بهبود بازده</a:t>
            </a:r>
            <a:endParaRPr lang="fa-IR" dirty="0" smtClean="0">
              <a:latin typeface="Calibri" panose="020F0502020204030204" pitchFamily="34" charset="0"/>
              <a:ea typeface="Yu Mincho" panose="02020400000000000000" pitchFamily="18" charset="-128"/>
              <a:cs typeface="B Nazanin" panose="00000700000000000000" pitchFamily="2" charset="-78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 algn="just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ar-SA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بازیافت </a:t>
            </a:r>
            <a:r>
              <a:rPr lang="ar-SA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انرژی</a:t>
            </a:r>
            <a:endParaRPr lang="en-US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0186" y="914400"/>
            <a:ext cx="44347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11 - سازماندهی بخش انرژی</a:t>
            </a:r>
            <a:endParaRPr lang="fa-IR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17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9286" y="618186"/>
            <a:ext cx="3275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 smtClean="0">
                <a:cs typeface="B Nazanin" panose="00000700000000000000" pitchFamily="2" charset="-78"/>
              </a:rPr>
              <a:t>منابع و مراجع:</a:t>
            </a:r>
            <a:endParaRPr lang="fa-IR" sz="2800" dirty="0">
              <a:cs typeface="B Nazanin" panose="000007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4663" y="1209193"/>
            <a:ext cx="6096000" cy="4764381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dirty="0" smtClean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پروژه های درس تحلیل سیستم های انرژی -  سال 1399:</a:t>
            </a:r>
          </a:p>
          <a:p>
            <a:pPr algn="r" rtl="1">
              <a:lnSpc>
                <a:spcPct val="115000"/>
              </a:lnSpc>
            </a:pPr>
            <a:r>
              <a:rPr lang="fa-IR" sz="2400" dirty="0">
                <a:latin typeface="Calibri" panose="020F0502020204030204" pitchFamily="34" charset="0"/>
                <a:ea typeface="Yu Mincho" panose="02020400000000000000" pitchFamily="18" charset="-128"/>
                <a:cs typeface="B Nazanin" panose="00000700000000000000" pitchFamily="2" charset="-78"/>
              </a:rPr>
              <a:t>	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1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) آرمان ابریشم باف و سعید صفاییان</a:t>
            </a: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2) فرزاد فرزاد پور و محمدعلی اسلامی</a:t>
            </a: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3) علیرضا قادر توتونچی و ارمغان سلیمانیان</a:t>
            </a: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گروه 4) علی محمد دشوارگر و همایون حسنوند</a:t>
            </a:r>
            <a:endParaRPr lang="fa-IR" b="1" kern="0" dirty="0">
              <a:latin typeface="Calibri Light" panose="020F0302020204030204" pitchFamily="34" charset="0"/>
              <a:ea typeface="Yu Gothic Light" panose="020B0300000000000000" pitchFamily="34" charset="-128"/>
              <a:cs typeface="B Nazanin" panose="00000700000000000000" pitchFamily="2" charset="-78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5) سامان عیسوند و سید حسین پورحسینی</a:t>
            </a:r>
            <a:endParaRPr lang="fa-IR" b="1" kern="0" dirty="0">
              <a:latin typeface="Calibri Light" panose="020F0302020204030204" pitchFamily="34" charset="0"/>
              <a:ea typeface="Yu Gothic Light" panose="020B0300000000000000" pitchFamily="34" charset="-128"/>
              <a:cs typeface="B Nazanin" panose="00000700000000000000" pitchFamily="2" charset="-78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6) علی آقا داداشی و علی حبیبی</a:t>
            </a:r>
            <a:endParaRPr lang="fa-IR" b="1" kern="0" dirty="0">
              <a:latin typeface="Calibri Light" panose="020F0302020204030204" pitchFamily="34" charset="0"/>
              <a:ea typeface="Yu Gothic Light" panose="020B0300000000000000" pitchFamily="34" charset="-128"/>
              <a:cs typeface="B Nazanin" panose="00000700000000000000" pitchFamily="2" charset="-78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7) گلناز افشون و مهدی همایی نژاد</a:t>
            </a:r>
            <a:endParaRPr lang="fa-IR" b="1" kern="0" dirty="0">
              <a:latin typeface="Calibri Light" panose="020F0302020204030204" pitchFamily="34" charset="0"/>
              <a:ea typeface="Yu Gothic Light" panose="020B0300000000000000" pitchFamily="34" charset="-128"/>
              <a:cs typeface="B Nazanin" panose="00000700000000000000" pitchFamily="2" charset="-78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۸)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امیرسالار عبدالغفاری و امیرمحمد علیحسینی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9)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فاطمه درخشان محبوب و امیر شاه محمدی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11)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مرتضی کلی وندی و مسعود کیشانی فراهانی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12)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تبسم میرشکارزاده و مهسا عطارد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13)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آرام چهر زارع و زهره ثقفی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</a:pPr>
            <a:r>
              <a:rPr lang="fa-IR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	گروه </a:t>
            </a:r>
            <a:r>
              <a:rPr lang="fa-IR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14) </a:t>
            </a:r>
            <a:r>
              <a:rPr lang="ar-SA" b="1" kern="0" dirty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مهرداد حیدری و علیرضا </a:t>
            </a:r>
            <a:r>
              <a:rPr lang="ar-SA" b="1" kern="0" dirty="0" smtClean="0">
                <a:latin typeface="Calibri Light" panose="020F0302020204030204" pitchFamily="34" charset="0"/>
                <a:ea typeface="Yu Gothic Light" panose="020B0300000000000000" pitchFamily="34" charset="-128"/>
                <a:cs typeface="B Nazanin" panose="00000700000000000000" pitchFamily="2" charset="-78"/>
              </a:rPr>
              <a:t>سلیمانی</a:t>
            </a:r>
            <a:endParaRPr lang="en-US" sz="1400" b="1" kern="0" dirty="0"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5910606" y="536507"/>
            <a:ext cx="3462161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تقاضای انرژی (۲)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D92048-14BE-42E0-943F-B9ABBF2AB560}"/>
              </a:ext>
            </a:extLst>
          </p:cNvPr>
          <p:cNvSpPr/>
          <p:nvPr/>
        </p:nvSpPr>
        <p:spPr>
          <a:xfrm>
            <a:off x="7380583" y="2164141"/>
            <a:ext cx="1970521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انرژی مفید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FD81533A-A456-42A3-8431-FC55B914FBA5}"/>
              </a:ext>
            </a:extLst>
          </p:cNvPr>
          <p:cNvSpPr/>
          <p:nvPr/>
        </p:nvSpPr>
        <p:spPr>
          <a:xfrm rot="1279646">
            <a:off x="7657717" y="2255621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55F9E4-7771-4391-9E7E-DB1E3ADFF008}"/>
              </a:ext>
            </a:extLst>
          </p:cNvPr>
          <p:cNvSpPr/>
          <p:nvPr/>
        </p:nvSpPr>
        <p:spPr>
          <a:xfrm>
            <a:off x="2330982" y="2153095"/>
            <a:ext cx="5267469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انرژی نهایی مصرف شده		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بازده تجهیزات تبدیل انرژی 	 	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187F3B-3AC8-4242-833F-AD90F57C3B6E}"/>
              </a:ext>
            </a:extLst>
          </p:cNvPr>
          <p:cNvSpPr/>
          <p:nvPr/>
        </p:nvSpPr>
        <p:spPr>
          <a:xfrm>
            <a:off x="2524804" y="858011"/>
            <a:ext cx="6826300" cy="17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 کارگیری انرژی نهایی 		به دست آوردن انرژی مفید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xmlns="" id="{5753A247-DF7D-44B4-BC7C-DD24540CFD6C}"/>
              </a:ext>
            </a:extLst>
          </p:cNvPr>
          <p:cNvSpPr/>
          <p:nvPr/>
        </p:nvSpPr>
        <p:spPr>
          <a:xfrm rot="20190903">
            <a:off x="7657232" y="2646465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xmlns="" id="{B1EF3465-2154-4E36-8A39-FF2105A203BC}"/>
              </a:ext>
            </a:extLst>
          </p:cNvPr>
          <p:cNvSpPr/>
          <p:nvPr/>
        </p:nvSpPr>
        <p:spPr>
          <a:xfrm>
            <a:off x="6735263" y="1652912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C536C1-3239-420B-A304-217E67536930}"/>
              </a:ext>
            </a:extLst>
          </p:cNvPr>
          <p:cNvSpPr/>
          <p:nvPr/>
        </p:nvSpPr>
        <p:spPr>
          <a:xfrm>
            <a:off x="5921802" y="3175890"/>
            <a:ext cx="3450965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مصرف انرژی در بخش خانگی و شهری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xmlns="" id="{7B4A3595-B863-419C-AEEC-84E1316A5BDB}"/>
              </a:ext>
            </a:extLst>
          </p:cNvPr>
          <p:cNvSpPr/>
          <p:nvPr/>
        </p:nvSpPr>
        <p:spPr>
          <a:xfrm rot="1279646">
            <a:off x="5646816" y="3346555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02EBA0E-11B8-4649-8C33-0398E9D20769}"/>
              </a:ext>
            </a:extLst>
          </p:cNvPr>
          <p:cNvSpPr/>
          <p:nvPr/>
        </p:nvSpPr>
        <p:spPr>
          <a:xfrm>
            <a:off x="1652213" y="3219800"/>
            <a:ext cx="3935337" cy="132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توزیع درآمد		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رشد جمعیت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عادت ها و الگوی مصرف	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xmlns="" id="{B355100D-A76C-4977-8409-8F05A6D1540A}"/>
              </a:ext>
            </a:extLst>
          </p:cNvPr>
          <p:cNvSpPr/>
          <p:nvPr/>
        </p:nvSpPr>
        <p:spPr>
          <a:xfrm rot="20190903">
            <a:off x="5646332" y="3737398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xmlns="" id="{E7019A65-B4E4-49F4-8E08-0B125E5DAB1B}"/>
              </a:ext>
            </a:extLst>
          </p:cNvPr>
          <p:cNvSpPr/>
          <p:nvPr/>
        </p:nvSpPr>
        <p:spPr>
          <a:xfrm rot="18893519">
            <a:off x="5602342" y="4119837"/>
            <a:ext cx="671223" cy="172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3F65733-AFD8-4314-A268-AEB4AD429F4E}"/>
              </a:ext>
            </a:extLst>
          </p:cNvPr>
          <p:cNvSpPr/>
          <p:nvPr/>
        </p:nvSpPr>
        <p:spPr>
          <a:xfrm>
            <a:off x="5928684" y="4785323"/>
            <a:ext cx="3450965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تقاضای انرژی نهایی در صنعت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xmlns="" id="{109DDB0B-C80F-4B07-A69D-D8EFED0E570E}"/>
              </a:ext>
            </a:extLst>
          </p:cNvPr>
          <p:cNvSpPr/>
          <p:nvPr/>
        </p:nvSpPr>
        <p:spPr>
          <a:xfrm rot="1279646">
            <a:off x="6341628" y="4917164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AC70A7A4-E0A3-4B37-B270-077470737470}"/>
              </a:ext>
            </a:extLst>
          </p:cNvPr>
          <p:cNvSpPr/>
          <p:nvPr/>
        </p:nvSpPr>
        <p:spPr>
          <a:xfrm rot="20190903">
            <a:off x="6341144" y="5308007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xmlns="" id="{7D8519DA-031D-4CC8-9B0F-D1D2C313A328}"/>
              </a:ext>
            </a:extLst>
          </p:cNvPr>
          <p:cNvSpPr/>
          <p:nvPr/>
        </p:nvSpPr>
        <p:spPr>
          <a:xfrm rot="18893519">
            <a:off x="6269499" y="5576966"/>
            <a:ext cx="746951" cy="203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xmlns="" id="{00B71682-3947-49BE-84C5-239FB3363644}"/>
              </a:ext>
            </a:extLst>
          </p:cNvPr>
          <p:cNvSpPr/>
          <p:nvPr/>
        </p:nvSpPr>
        <p:spPr>
          <a:xfrm rot="18309526">
            <a:off x="6166623" y="5895957"/>
            <a:ext cx="1241086" cy="1820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24CB6BE-E2AB-4BE7-B414-20066F96EE05}"/>
              </a:ext>
            </a:extLst>
          </p:cNvPr>
          <p:cNvSpPr/>
          <p:nvPr/>
        </p:nvSpPr>
        <p:spPr>
          <a:xfrm>
            <a:off x="2337864" y="4800204"/>
            <a:ext cx="3935337" cy="182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مخارج تجهیزات و کالا های سرمایه ای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نیروی کار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مواد ورودی به کارخانه</a:t>
            </a:r>
          </a:p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انرژی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B48FB72-40FB-4610-AFCD-F29A30B1F6E5}"/>
              </a:ext>
            </a:extLst>
          </p:cNvPr>
          <p:cNvSpPr/>
          <p:nvPr/>
        </p:nvSpPr>
        <p:spPr>
          <a:xfrm>
            <a:off x="235670" y="1418148"/>
            <a:ext cx="3852543" cy="115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تغییر سهم عوامل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	وابسته به تحولات عوامل و تغییر قیمت آنها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6" name="Arrow: Bent 35">
            <a:extLst>
              <a:ext uri="{FF2B5EF4-FFF2-40B4-BE49-F238E27FC236}">
                <a16:creationId xmlns:a16="http://schemas.microsoft.com/office/drawing/2014/main" xmlns="" id="{5D0B3BD5-1001-4F14-8081-A326A99D44FC}"/>
              </a:ext>
            </a:extLst>
          </p:cNvPr>
          <p:cNvSpPr/>
          <p:nvPr/>
        </p:nvSpPr>
        <p:spPr>
          <a:xfrm rot="5400000" flipV="1">
            <a:off x="1961485" y="1670621"/>
            <a:ext cx="369461" cy="4218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4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Bent 39">
            <a:extLst>
              <a:ext uri="{FF2B5EF4-FFF2-40B4-BE49-F238E27FC236}">
                <a16:creationId xmlns:a16="http://schemas.microsoft.com/office/drawing/2014/main" xmlns="" id="{400A6A5E-A4D2-4F96-90A7-C218AA91C863}"/>
              </a:ext>
            </a:extLst>
          </p:cNvPr>
          <p:cNvSpPr/>
          <p:nvPr/>
        </p:nvSpPr>
        <p:spPr>
          <a:xfrm rot="10800000">
            <a:off x="8445164" y="3586697"/>
            <a:ext cx="463166" cy="19956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xmlns="" id="{FEB3632D-F680-4484-A722-CE1B24D661C5}"/>
              </a:ext>
            </a:extLst>
          </p:cNvPr>
          <p:cNvSpPr/>
          <p:nvPr/>
        </p:nvSpPr>
        <p:spPr>
          <a:xfrm>
            <a:off x="1384750" y="2852578"/>
            <a:ext cx="6934619" cy="19378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xmlns="" id="{5B71B947-2659-445F-B3E1-C51BD7E4607F}"/>
              </a:ext>
            </a:extLst>
          </p:cNvPr>
          <p:cNvSpPr/>
          <p:nvPr/>
        </p:nvSpPr>
        <p:spPr>
          <a:xfrm>
            <a:off x="433835" y="795908"/>
            <a:ext cx="3485975" cy="1797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4713402" y="536507"/>
            <a:ext cx="4659365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تحولات انرژی در بخش صنعت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5D92048-14BE-42E0-943F-B9ABBF2AB560}"/>
              </a:ext>
            </a:extLst>
          </p:cNvPr>
          <p:cNvSpPr/>
          <p:nvPr/>
        </p:nvSpPr>
        <p:spPr>
          <a:xfrm>
            <a:off x="516363" y="1716055"/>
            <a:ext cx="3305075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افزایش مصرف برق برای یک واحد تولید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55F9E4-7771-4391-9E7E-DB1E3ADFF008}"/>
              </a:ext>
            </a:extLst>
          </p:cNvPr>
          <p:cNvSpPr/>
          <p:nvPr/>
        </p:nvSpPr>
        <p:spPr>
          <a:xfrm>
            <a:off x="522148" y="786348"/>
            <a:ext cx="2865748" cy="72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کاهش نسبت تولید به ظرفیت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187F3B-3AC8-4242-833F-AD90F57C3B6E}"/>
              </a:ext>
            </a:extLst>
          </p:cNvPr>
          <p:cNvSpPr/>
          <p:nvPr/>
        </p:nvSpPr>
        <p:spPr>
          <a:xfrm>
            <a:off x="2524804" y="858011"/>
            <a:ext cx="6826300" cy="1764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تاثیرپذیری شدت انرژی از ضریب ظرفیت و بهره وری: بسیار زیاد!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xmlns="" id="{67271D45-3C2C-41AE-9A24-D95171BBB5FC}"/>
              </a:ext>
            </a:extLst>
          </p:cNvPr>
          <p:cNvSpPr/>
          <p:nvPr/>
        </p:nvSpPr>
        <p:spPr>
          <a:xfrm>
            <a:off x="3941473" y="1589749"/>
            <a:ext cx="416282" cy="292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xmlns="" id="{452DB3AB-BEE9-44C2-95F3-3288E06940A0}"/>
              </a:ext>
            </a:extLst>
          </p:cNvPr>
          <p:cNvSpPr/>
          <p:nvPr/>
        </p:nvSpPr>
        <p:spPr>
          <a:xfrm rot="16200000">
            <a:off x="2066528" y="1353590"/>
            <a:ext cx="326231" cy="50201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047A4DC-5268-45B2-A2BF-920C2D11B52B}"/>
              </a:ext>
            </a:extLst>
          </p:cNvPr>
          <p:cNvSpPr/>
          <p:nvPr/>
        </p:nvSpPr>
        <p:spPr>
          <a:xfrm>
            <a:off x="6149926" y="2406027"/>
            <a:ext cx="3201178" cy="775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مثال 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8FCF26C-A5CF-4089-9295-296B54ED1F15}"/>
              </a:ext>
            </a:extLst>
          </p:cNvPr>
          <p:cNvSpPr/>
          <p:nvPr/>
        </p:nvSpPr>
        <p:spPr>
          <a:xfrm>
            <a:off x="1510545" y="2996872"/>
            <a:ext cx="6602206" cy="1510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در بررسی در یک دوره : </a:t>
            </a:r>
          </a:p>
          <a:p>
            <a:pPr algn="r" rtl="1"/>
            <a:endParaRPr lang="fa-IR" b="1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346 عدد کالا</a:t>
            </a:r>
          </a:p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متوسط شدت مصرف برای هر واحد کالا: 523 (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kwh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</a:p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حداقل شدت انرژی 231 (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kwh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) و حداکثر آن 995 (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kwh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) برای تولید یک محصول</a:t>
            </a:r>
            <a:endParaRPr lang="en-US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xmlns="" id="{6F03AF96-632B-42D3-8979-9A03374C6432}"/>
              </a:ext>
            </a:extLst>
          </p:cNvPr>
          <p:cNvSpPr/>
          <p:nvPr/>
        </p:nvSpPr>
        <p:spPr>
          <a:xfrm rot="10800000">
            <a:off x="8445164" y="3181314"/>
            <a:ext cx="463166" cy="64757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xmlns="" id="{53FAA6C8-3796-42C5-A672-3C085CCADDF3}"/>
              </a:ext>
            </a:extLst>
          </p:cNvPr>
          <p:cNvSpPr/>
          <p:nvPr/>
        </p:nvSpPr>
        <p:spPr>
          <a:xfrm>
            <a:off x="1372180" y="4934734"/>
            <a:ext cx="6934619" cy="97072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5FD3318-0123-48A9-B415-121EDC5BEB54}"/>
              </a:ext>
            </a:extLst>
          </p:cNvPr>
          <p:cNvSpPr/>
          <p:nvPr/>
        </p:nvSpPr>
        <p:spPr>
          <a:xfrm>
            <a:off x="1611984" y="5020867"/>
            <a:ext cx="6362402" cy="7954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در همه کارخانه های چقندر قند، مصرف سوخت برای تولید یک تن چقندر قند با کاهش ضریب ظرفیت افزایش می یابد.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xmlns="" id="{BCECBDAB-09BC-4DEB-B538-F38FF3A6DEA0}"/>
              </a:ext>
            </a:extLst>
          </p:cNvPr>
          <p:cNvSpPr/>
          <p:nvPr/>
        </p:nvSpPr>
        <p:spPr>
          <a:xfrm>
            <a:off x="2481518" y="1580668"/>
            <a:ext cx="6257129" cy="90497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D1EB0CF-852E-444E-9ECC-70817FA468F5}"/>
              </a:ext>
            </a:extLst>
          </p:cNvPr>
          <p:cNvSpPr/>
          <p:nvPr/>
        </p:nvSpPr>
        <p:spPr>
          <a:xfrm>
            <a:off x="4713402" y="536507"/>
            <a:ext cx="4659365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بهره برداری بهینه از منابع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187F3B-3AC8-4242-833F-AD90F57C3B6E}"/>
              </a:ext>
            </a:extLst>
          </p:cNvPr>
          <p:cNvSpPr/>
          <p:nvPr/>
        </p:nvSpPr>
        <p:spPr>
          <a:xfrm>
            <a:off x="2872315" y="1848489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رشد شاخص قیمت انرژی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B523D-E263-4CB4-A5DA-8CE8C9465294}"/>
              </a:ext>
            </a:extLst>
          </p:cNvPr>
          <p:cNvSpPr/>
          <p:nvPr/>
        </p:nvSpPr>
        <p:spPr>
          <a:xfrm>
            <a:off x="5431920" y="1848489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رشد شاخص قیمت های عوامل تولید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E02ED2-E156-469D-A230-42366BF43EBD}"/>
              </a:ext>
            </a:extLst>
          </p:cNvPr>
          <p:cNvSpPr/>
          <p:nvPr/>
        </p:nvSpPr>
        <p:spPr>
          <a:xfrm>
            <a:off x="2717188" y="2918013"/>
            <a:ext cx="46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b="1" dirty="0">
                <a:cs typeface="B Nazanin" panose="00000400000000000000" pitchFamily="2" charset="-78"/>
              </a:rPr>
              <a:t>انرژی به عنوان یک منبع اقتصادی کم اهمیت ظاهر میشود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4AC1977-19C0-404F-8FF6-89333241ECA0}"/>
              </a:ext>
            </a:extLst>
          </p:cNvPr>
          <p:cNvSpPr/>
          <p:nvPr/>
        </p:nvSpPr>
        <p:spPr>
          <a:xfrm>
            <a:off x="3901786" y="3934082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مصرف فزاینده انرژی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F5C37CDC-7C01-4F51-AB8E-572E1AF5DAA5}"/>
              </a:ext>
            </a:extLst>
          </p:cNvPr>
          <p:cNvSpPr/>
          <p:nvPr/>
        </p:nvSpPr>
        <p:spPr>
          <a:xfrm rot="239906" flipH="1">
            <a:off x="5049397" y="1823938"/>
            <a:ext cx="329740" cy="393399"/>
          </a:xfrm>
          <a:custGeom>
            <a:avLst/>
            <a:gdLst>
              <a:gd name="connsiteX0" fmla="*/ 235670 w 782424"/>
              <a:gd name="connsiteY0" fmla="*/ 0 h 1159497"/>
              <a:gd name="connsiteX1" fmla="*/ 782424 w 782424"/>
              <a:gd name="connsiteY1" fmla="*/ 631596 h 1159497"/>
              <a:gd name="connsiteX2" fmla="*/ 131975 w 782424"/>
              <a:gd name="connsiteY2" fmla="*/ 1159497 h 1159497"/>
              <a:gd name="connsiteX3" fmla="*/ 0 w 782424"/>
              <a:gd name="connsiteY3" fmla="*/ 999241 h 1159497"/>
              <a:gd name="connsiteX4" fmla="*/ 461913 w 782424"/>
              <a:gd name="connsiteY4" fmla="*/ 622169 h 1159497"/>
              <a:gd name="connsiteX5" fmla="*/ 84841 w 782424"/>
              <a:gd name="connsiteY5" fmla="*/ 179109 h 1159497"/>
              <a:gd name="connsiteX6" fmla="*/ 235670 w 782424"/>
              <a:gd name="connsiteY6" fmla="*/ 0 h 115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424" h="1159497">
                <a:moveTo>
                  <a:pt x="235670" y="0"/>
                </a:moveTo>
                <a:lnTo>
                  <a:pt x="782424" y="631596"/>
                </a:lnTo>
                <a:lnTo>
                  <a:pt x="131975" y="1159497"/>
                </a:lnTo>
                <a:lnTo>
                  <a:pt x="0" y="999241"/>
                </a:lnTo>
                <a:lnTo>
                  <a:pt x="461913" y="622169"/>
                </a:lnTo>
                <a:lnTo>
                  <a:pt x="84841" y="179109"/>
                </a:lnTo>
                <a:lnTo>
                  <a:pt x="23567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xmlns="" id="{1E41F107-F8E1-4081-98DF-C16306F303F7}"/>
              </a:ext>
            </a:extLst>
          </p:cNvPr>
          <p:cNvSpPr/>
          <p:nvPr/>
        </p:nvSpPr>
        <p:spPr>
          <a:xfrm rot="10800000">
            <a:off x="7421940" y="2675505"/>
            <a:ext cx="543920" cy="562733"/>
          </a:xfrm>
          <a:prstGeom prst="bentArrow">
            <a:avLst>
              <a:gd name="adj1" fmla="val 2703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xmlns="" id="{1D9E35F0-45A4-4F32-846F-E9611B35E682}"/>
              </a:ext>
            </a:extLst>
          </p:cNvPr>
          <p:cNvSpPr/>
          <p:nvPr/>
        </p:nvSpPr>
        <p:spPr>
          <a:xfrm rot="16200000">
            <a:off x="4685487" y="3460079"/>
            <a:ext cx="379969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xmlns="" id="{62C7CAD0-8930-4A3A-9B0C-EFCE1A13A794}"/>
              </a:ext>
            </a:extLst>
          </p:cNvPr>
          <p:cNvSpPr/>
          <p:nvPr/>
        </p:nvSpPr>
        <p:spPr>
          <a:xfrm rot="16200000">
            <a:off x="4685488" y="4403076"/>
            <a:ext cx="379969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45E2F82D-671D-4C6B-B730-327055574B25}"/>
              </a:ext>
            </a:extLst>
          </p:cNvPr>
          <p:cNvSpPr/>
          <p:nvPr/>
        </p:nvSpPr>
        <p:spPr>
          <a:xfrm>
            <a:off x="2158821" y="5009988"/>
            <a:ext cx="543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b="1" dirty="0">
                <a:cs typeface="B Nazanin" panose="00000400000000000000" pitchFamily="2" charset="-78"/>
              </a:rPr>
              <a:t>قیمت های سایر منابع اقتصادی کشور منطبق نیست و با بهره برداری بهینه از منابع در سطح کلان اقتصادی سازگار نمی باشد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5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E02ED2-E156-469D-A230-42366BF43EBD}"/>
              </a:ext>
            </a:extLst>
          </p:cNvPr>
          <p:cNvSpPr/>
          <p:nvPr/>
        </p:nvSpPr>
        <p:spPr>
          <a:xfrm>
            <a:off x="4357452" y="1965162"/>
            <a:ext cx="46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استفاده بهینه انرژی در بخش حمل و نقل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60EC5541-3BB0-40C3-8B77-3DEB0D85069C}"/>
              </a:ext>
            </a:extLst>
          </p:cNvPr>
          <p:cNvSpPr/>
          <p:nvPr/>
        </p:nvSpPr>
        <p:spPr>
          <a:xfrm rot="1279646">
            <a:off x="4950798" y="1887766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xmlns="" id="{E3159099-1A68-4E38-9F2E-A4E0EA50DF29}"/>
              </a:ext>
            </a:extLst>
          </p:cNvPr>
          <p:cNvSpPr/>
          <p:nvPr/>
        </p:nvSpPr>
        <p:spPr>
          <a:xfrm rot="20190903">
            <a:off x="4950313" y="2278610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93BBB6-A7DB-4B61-AF46-57FA721E55D9}"/>
              </a:ext>
            </a:extLst>
          </p:cNvPr>
          <p:cNvSpPr/>
          <p:nvPr/>
        </p:nvSpPr>
        <p:spPr>
          <a:xfrm>
            <a:off x="3113364" y="1717529"/>
            <a:ext cx="181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نفر- کیلومتر در سال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135FA51-60F5-46F9-8663-7F4611B5EBF8}"/>
              </a:ext>
            </a:extLst>
          </p:cNvPr>
          <p:cNvSpPr/>
          <p:nvPr/>
        </p:nvSpPr>
        <p:spPr>
          <a:xfrm>
            <a:off x="3081304" y="2245713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تن - کیلومتر در سال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3F81C93-C597-4BDB-8BE9-3E9FDA6E24CA}"/>
              </a:ext>
            </a:extLst>
          </p:cNvPr>
          <p:cNvSpPr/>
          <p:nvPr/>
        </p:nvSpPr>
        <p:spPr>
          <a:xfrm>
            <a:off x="3748133" y="2997157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>
                <a:cs typeface="B Nazanin" panose="00000400000000000000" pitchFamily="2" charset="-78"/>
              </a:rPr>
              <a:t>استفاده از قطار به عنوان کم مصرف ترین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739ABF7-0AEA-4AA5-9872-3ABE44EC5F86}"/>
              </a:ext>
            </a:extLst>
          </p:cNvPr>
          <p:cNvSpPr/>
          <p:nvPr/>
        </p:nvSpPr>
        <p:spPr>
          <a:xfrm>
            <a:off x="4713402" y="536507"/>
            <a:ext cx="4659365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بهره برداری بهینه از منابع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2BC85C9-CE16-498E-AF91-516DDA92C4A9}"/>
              </a:ext>
            </a:extLst>
          </p:cNvPr>
          <p:cNvSpPr/>
          <p:nvPr/>
        </p:nvSpPr>
        <p:spPr>
          <a:xfrm>
            <a:off x="5230910" y="3514755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>
                <a:cs typeface="B Nazanin" panose="00000400000000000000" pitchFamily="2" charset="-78"/>
              </a:rPr>
              <a:t>تنظیم موتور خودرو ها</a:t>
            </a:r>
            <a:endParaRPr lang="en-US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xmlns="" id="{39896367-F8C6-4761-84A0-289843A9BC66}"/>
              </a:ext>
            </a:extLst>
          </p:cNvPr>
          <p:cNvSpPr/>
          <p:nvPr/>
        </p:nvSpPr>
        <p:spPr>
          <a:xfrm>
            <a:off x="4799247" y="3607152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C5DBB10-C038-4242-BF59-10CAF93350EC}"/>
              </a:ext>
            </a:extLst>
          </p:cNvPr>
          <p:cNvSpPr/>
          <p:nvPr/>
        </p:nvSpPr>
        <p:spPr>
          <a:xfrm>
            <a:off x="2713022" y="3496934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صرفه جویی ۱۵ درصدی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A1B8634-B7F1-4D34-AD26-FEDEE3B9568F}"/>
              </a:ext>
            </a:extLst>
          </p:cNvPr>
          <p:cNvSpPr/>
          <p:nvPr/>
        </p:nvSpPr>
        <p:spPr>
          <a:xfrm>
            <a:off x="3454783" y="4044959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>
                <a:cs typeface="B Nazanin" panose="00000400000000000000" pitchFamily="2" charset="-78"/>
              </a:rPr>
              <a:t>سوبسید تغییر خودرو های بنزینی به گاز مایع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852B2D8-E088-4EBF-A712-2F91E6DCC8C7}"/>
              </a:ext>
            </a:extLst>
          </p:cNvPr>
          <p:cNvSpPr/>
          <p:nvPr/>
        </p:nvSpPr>
        <p:spPr>
          <a:xfrm>
            <a:off x="4552839" y="4609258"/>
            <a:ext cx="288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>
                <a:cs typeface="B Nazanin" panose="00000400000000000000" pitchFamily="2" charset="-78"/>
              </a:rPr>
              <a:t>کیفیت نگهداری از وسیله نقلیه</a:t>
            </a:r>
            <a:endParaRPr lang="en-US" dirty="0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xmlns="" id="{E187D10F-B29E-44DD-A7E8-B8CBED7CE0FC}"/>
              </a:ext>
            </a:extLst>
          </p:cNvPr>
          <p:cNvSpPr/>
          <p:nvPr/>
        </p:nvSpPr>
        <p:spPr>
          <a:xfrm rot="10800000">
            <a:off x="7584473" y="2518589"/>
            <a:ext cx="463166" cy="150401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xmlns="" id="{77FEEF90-5B2B-4183-865F-620D0231BFAD}"/>
              </a:ext>
            </a:extLst>
          </p:cNvPr>
          <p:cNvSpPr/>
          <p:nvPr/>
        </p:nvSpPr>
        <p:spPr>
          <a:xfrm>
            <a:off x="7285755" y="2942401"/>
            <a:ext cx="206108" cy="2036189"/>
          </a:xfrm>
          <a:prstGeom prst="rightBracket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3E02ED2-E156-469D-A230-42366BF43EBD}"/>
              </a:ext>
            </a:extLst>
          </p:cNvPr>
          <p:cNvSpPr/>
          <p:nvPr/>
        </p:nvSpPr>
        <p:spPr>
          <a:xfrm>
            <a:off x="4357452" y="1965162"/>
            <a:ext cx="468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b="1" dirty="0">
                <a:cs typeface="B Nazanin" panose="00000400000000000000" pitchFamily="2" charset="-78"/>
              </a:rPr>
              <a:t>ترکیب حامل های انرژی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xmlns="" id="{60EC5541-3BB0-40C3-8B77-3DEB0D85069C}"/>
              </a:ext>
            </a:extLst>
          </p:cNvPr>
          <p:cNvSpPr/>
          <p:nvPr/>
        </p:nvSpPr>
        <p:spPr>
          <a:xfrm rot="387246">
            <a:off x="6279500" y="1874123"/>
            <a:ext cx="379969" cy="184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xmlns="" id="{E3159099-1A68-4E38-9F2E-A4E0EA50DF29}"/>
              </a:ext>
            </a:extLst>
          </p:cNvPr>
          <p:cNvSpPr/>
          <p:nvPr/>
        </p:nvSpPr>
        <p:spPr>
          <a:xfrm rot="20190903">
            <a:off x="6242708" y="2177544"/>
            <a:ext cx="405924" cy="184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93BBB6-A7DB-4B61-AF46-57FA721E55D9}"/>
              </a:ext>
            </a:extLst>
          </p:cNvPr>
          <p:cNvSpPr/>
          <p:nvPr/>
        </p:nvSpPr>
        <p:spPr>
          <a:xfrm>
            <a:off x="4753035" y="1745325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قیمت نسبی آنها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135FA51-60F5-46F9-8663-7F4611B5EBF8}"/>
              </a:ext>
            </a:extLst>
          </p:cNvPr>
          <p:cNvSpPr/>
          <p:nvPr/>
        </p:nvSpPr>
        <p:spPr>
          <a:xfrm>
            <a:off x="3562004" y="2149828"/>
            <a:ext cx="265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کیفیت ترمودینامیکی و شیمایی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739ABF7-0AEA-4AA5-9872-3ABE44EC5F86}"/>
              </a:ext>
            </a:extLst>
          </p:cNvPr>
          <p:cNvSpPr/>
          <p:nvPr/>
        </p:nvSpPr>
        <p:spPr>
          <a:xfrm>
            <a:off x="4713402" y="536507"/>
            <a:ext cx="4659365" cy="904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Titr" panose="00000700000000000000" pitchFamily="2" charset="-78"/>
              </a:rPr>
              <a:t>دورنمای سیستم عرضه انرژی</a:t>
            </a:r>
            <a:endParaRPr lang="en-US" sz="3200" dirty="0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0298DAC-C38E-45F9-9E07-DBEE23580AC4}"/>
              </a:ext>
            </a:extLst>
          </p:cNvPr>
          <p:cNvSpPr/>
          <p:nvPr/>
        </p:nvSpPr>
        <p:spPr>
          <a:xfrm>
            <a:off x="4381579" y="2598566"/>
            <a:ext cx="1803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اثرات زیست محیطی</a:t>
            </a:r>
            <a:endParaRPr lang="en-US" dirty="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xmlns="" id="{E73C1C0D-FC1F-46C6-8F95-2E085FE55F8D}"/>
              </a:ext>
            </a:extLst>
          </p:cNvPr>
          <p:cNvSpPr/>
          <p:nvPr/>
        </p:nvSpPr>
        <p:spPr>
          <a:xfrm rot="19098175">
            <a:off x="6241622" y="2495322"/>
            <a:ext cx="555994" cy="1760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BC7715A-0B16-409E-A912-0AC983D7A21A}"/>
              </a:ext>
            </a:extLst>
          </p:cNvPr>
          <p:cNvSpPr/>
          <p:nvPr/>
        </p:nvSpPr>
        <p:spPr>
          <a:xfrm>
            <a:off x="1391461" y="3433325"/>
            <a:ext cx="778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b="1" dirty="0">
                <a:cs typeface="B Nazanin" panose="00000400000000000000" pitchFamily="2" charset="-78"/>
              </a:rPr>
              <a:t>ارزیابی تغییرات انرژی مفید لازم بیانگر آن است که فرآیند توسعه نظام اقتصادی و بهبود سطح زندگی مردم روند فزاینده مصرف انرژي در بخش های اجتماعی و اقتصادی را به دنبال خواهد داشت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46E1C6F-22AE-4384-AAE9-8532043226D3}"/>
              </a:ext>
            </a:extLst>
          </p:cNvPr>
          <p:cNvSpPr/>
          <p:nvPr/>
        </p:nvSpPr>
        <p:spPr>
          <a:xfrm>
            <a:off x="1391462" y="4389895"/>
            <a:ext cx="7783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b="1" dirty="0">
                <a:cs typeface="B Nazanin" panose="00000400000000000000" pitchFamily="2" charset="-78"/>
              </a:rPr>
              <a:t>تقاضای باری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63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1514</TotalTime>
  <Words>2241</Words>
  <Application>Microsoft Office PowerPoint</Application>
  <PresentationFormat>Widescreen</PresentationFormat>
  <Paragraphs>539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B Titr</vt:lpstr>
      <vt:lpstr>KacstOffice</vt:lpstr>
      <vt:lpstr>Yu Gothic Light</vt:lpstr>
      <vt:lpstr>Yu Mincho</vt:lpstr>
      <vt:lpstr>Arial</vt:lpstr>
      <vt:lpstr>B Nazanin</vt:lpstr>
      <vt:lpstr>Calibri</vt:lpstr>
      <vt:lpstr>Calibri Light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Farnam</dc:creator>
  <cp:lastModifiedBy>Farnam</cp:lastModifiedBy>
  <cp:revision>53</cp:revision>
  <dcterms:created xsi:type="dcterms:W3CDTF">2022-02-14T18:46:16Z</dcterms:created>
  <dcterms:modified xsi:type="dcterms:W3CDTF">2022-02-18T19:37:17Z</dcterms:modified>
</cp:coreProperties>
</file>