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54" autoAdjust="0"/>
    <p:restoredTop sz="93767" autoAdjust="0"/>
  </p:normalViewPr>
  <p:slideViewPr>
    <p:cSldViewPr snapToGrid="0" snapToObjects="1" showGuides="1">
      <p:cViewPr varScale="1">
        <p:scale>
          <a:sx n="19" d="100"/>
          <a:sy n="19" d="100"/>
        </p:scale>
        <p:origin x="1320" y="88"/>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12/5/2019</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66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66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3685520" y="7620000"/>
            <a:ext cx="4937760" cy="369332"/>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a:off x="-1" y="2115"/>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0" y="3000527"/>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rot="10800000">
            <a:off x="0" y="2140108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9989" y="3515654"/>
            <a:ext cx="10158459" cy="178119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400477" y="3515654"/>
            <a:ext cx="10158459" cy="178119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2070966" y="3515654"/>
            <a:ext cx="10158459" cy="178119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Box 14"/>
          <p:cNvSpPr txBox="1">
            <a:spLocks noChangeArrowheads="1"/>
          </p:cNvSpPr>
          <p:nvPr userDrawn="1"/>
        </p:nvSpPr>
        <p:spPr bwMode="auto">
          <a:xfrm>
            <a:off x="1333503" y="21528803"/>
            <a:ext cx="1885950" cy="250727"/>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45" name="Table 44">
            <a:extLst>
              <a:ext uri="{FF2B5EF4-FFF2-40B4-BE49-F238E27FC236}">
                <a16:creationId xmlns:a16="http://schemas.microsoft.com/office/drawing/2014/main" id="{2F9B05BB-24CD-8D47-AD9D-6F6CF53E5CCD}"/>
              </a:ext>
            </a:extLst>
          </p:cNvPr>
          <p:cNvGraphicFramePr>
            <a:graphicFrameLocks noGrp="1"/>
          </p:cNvGraphicFramePr>
          <p:nvPr userDrawn="1">
            <p:extLst>
              <p:ext uri="{D42A27DB-BD31-4B8C-83A1-F6EECF244321}">
                <p14:modId xmlns:p14="http://schemas.microsoft.com/office/powerpoint/2010/main" val="884924970"/>
              </p:ext>
            </p:extLst>
          </p:nvPr>
        </p:nvGraphicFramePr>
        <p:xfrm>
          <a:off x="-6404644" y="23446"/>
          <a:ext cx="6099844" cy="21922154"/>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86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08924">
                <a:tc gridSpan="2">
                  <a:txBody>
                    <a:bodyPr/>
                    <a:lstStyle/>
                    <a:p>
                      <a:pPr defTabSz="3765639"/>
                      <a:r>
                        <a:rPr lang="en-US" sz="1400" i="0" dirty="0">
                          <a:solidFill>
                            <a:srgbClr val="D9D9D9"/>
                          </a:solidFill>
                          <a:latin typeface="Arial"/>
                          <a:cs typeface="Arial"/>
                        </a:rPr>
                        <a:t>This PowerPoint template produces a </a:t>
                      </a:r>
                      <a:r>
                        <a:rPr lang="en-US" sz="1400" i="0" dirty="0">
                          <a:solidFill>
                            <a:srgbClr val="FFC000"/>
                          </a:solidFill>
                          <a:latin typeface="Arial"/>
                          <a:cs typeface="Arial"/>
                        </a:rPr>
                        <a:t>48"x72"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1849">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presentation poster</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72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36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63 wide</a:t>
                      </a:r>
                    </a:p>
                  </a:txBody>
                  <a:tcPr marL="182880" marT="137160">
                    <a:solidFill>
                      <a:srgbClr val="010101"/>
                    </a:solidFill>
                  </a:tcPr>
                </a:tc>
                <a:extLst>
                  <a:ext uri="{0D108BD9-81ED-4DB2-BD59-A6C34878D82A}">
                    <a16:rowId xmlns:a16="http://schemas.microsoft.com/office/drawing/2014/main" val="10008"/>
                  </a:ext>
                </a:extLst>
              </a:tr>
              <a:tr h="3048984">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0387">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0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4639">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28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A3C0DFC8-73E7-E148-BA79-0D50A56B9DB8}"/>
              </a:ext>
            </a:extLst>
          </p:cNvPr>
          <p:cNvGraphicFramePr>
            <a:graphicFrameLocks noGrp="1"/>
          </p:cNvGraphicFramePr>
          <p:nvPr userDrawn="1">
            <p:extLst>
              <p:ext uri="{D42A27DB-BD31-4B8C-83A1-F6EECF244321}">
                <p14:modId xmlns:p14="http://schemas.microsoft.com/office/powerpoint/2010/main" val="3216302152"/>
              </p:ext>
            </p:extLst>
          </p:nvPr>
        </p:nvGraphicFramePr>
        <p:xfrm>
          <a:off x="33273785" y="-163285"/>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0022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 name="Rectangle 47"/>
          <p:cNvSpPr/>
          <p:nvPr userDrawn="1"/>
        </p:nvSpPr>
        <p:spPr>
          <a:xfrm rot="10800000">
            <a:off x="0" y="2140108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333503" y="21528803"/>
            <a:ext cx="1885950" cy="250727"/>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46" name="Rectangle 45"/>
          <p:cNvSpPr/>
          <p:nvPr userDrawn="1"/>
        </p:nvSpPr>
        <p:spPr>
          <a:xfrm>
            <a:off x="-1" y="2115"/>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0" y="3000527"/>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705926" y="3484282"/>
            <a:ext cx="7523673" cy="1785171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24679152" y="3484282"/>
            <a:ext cx="7523673" cy="1785171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userDrawn="1"/>
        </p:nvSpPr>
        <p:spPr>
          <a:xfrm>
            <a:off x="8667046" y="3484282"/>
            <a:ext cx="15574659" cy="17851718"/>
          </a:xfrm>
          <a:prstGeom prst="roundRect">
            <a:avLst>
              <a:gd name="adj" fmla="val 91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Table 54">
            <a:extLst>
              <a:ext uri="{FF2B5EF4-FFF2-40B4-BE49-F238E27FC236}">
                <a16:creationId xmlns:a16="http://schemas.microsoft.com/office/drawing/2014/main" id="{A0201262-D000-C24A-9E36-88F311A98D43}"/>
              </a:ext>
            </a:extLst>
          </p:cNvPr>
          <p:cNvGraphicFramePr>
            <a:graphicFrameLocks noGrp="1"/>
          </p:cNvGraphicFramePr>
          <p:nvPr userDrawn="1">
            <p:extLst>
              <p:ext uri="{D42A27DB-BD31-4B8C-83A1-F6EECF244321}">
                <p14:modId xmlns:p14="http://schemas.microsoft.com/office/powerpoint/2010/main" val="3485646892"/>
              </p:ext>
            </p:extLst>
          </p:nvPr>
        </p:nvGraphicFramePr>
        <p:xfrm>
          <a:off x="-6404644" y="23446"/>
          <a:ext cx="6099844" cy="21922154"/>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86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08924">
                <a:tc gridSpan="2">
                  <a:txBody>
                    <a:bodyPr/>
                    <a:lstStyle/>
                    <a:p>
                      <a:pPr defTabSz="3765639"/>
                      <a:r>
                        <a:rPr lang="en-US" sz="1400" i="0" dirty="0">
                          <a:solidFill>
                            <a:srgbClr val="D9D9D9"/>
                          </a:solidFill>
                          <a:latin typeface="Arial"/>
                          <a:cs typeface="Arial"/>
                        </a:rPr>
                        <a:t>This PowerPoint template produces a </a:t>
                      </a:r>
                      <a:r>
                        <a:rPr lang="en-US" sz="1400" i="0" dirty="0">
                          <a:solidFill>
                            <a:srgbClr val="FFC000"/>
                          </a:solidFill>
                          <a:latin typeface="Arial"/>
                          <a:cs typeface="Arial"/>
                        </a:rPr>
                        <a:t>48"x72"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1849">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presentation poster</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72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36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63 wide</a:t>
                      </a:r>
                    </a:p>
                  </a:txBody>
                  <a:tcPr marL="182880" marT="137160">
                    <a:solidFill>
                      <a:srgbClr val="010101"/>
                    </a:solidFill>
                  </a:tcPr>
                </a:tc>
                <a:extLst>
                  <a:ext uri="{0D108BD9-81ED-4DB2-BD59-A6C34878D82A}">
                    <a16:rowId xmlns:a16="http://schemas.microsoft.com/office/drawing/2014/main" val="10008"/>
                  </a:ext>
                </a:extLst>
              </a:tr>
              <a:tr h="3048984">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0387">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0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4639">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28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C926043F-4D81-0F40-BA29-A2072FBE0D76}"/>
              </a:ext>
            </a:extLst>
          </p:cNvPr>
          <p:cNvGraphicFramePr>
            <a:graphicFrameLocks noGrp="1"/>
          </p:cNvGraphicFramePr>
          <p:nvPr userDrawn="1">
            <p:extLst>
              <p:ext uri="{D42A27DB-BD31-4B8C-83A1-F6EECF244321}">
                <p14:modId xmlns:p14="http://schemas.microsoft.com/office/powerpoint/2010/main" val="3216302152"/>
              </p:ext>
            </p:extLst>
          </p:nvPr>
        </p:nvGraphicFramePr>
        <p:xfrm>
          <a:off x="33273785" y="-163285"/>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0022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715796" y="4189868"/>
            <a:ext cx="10193458" cy="5038686"/>
          </a:xfrm>
        </p:spPr>
        <p:txBody>
          <a:bodyPr/>
          <a:lstStyle/>
          <a:p>
            <a:r>
              <a:rPr lang="en-US" sz="3000" dirty="0"/>
              <a:t>The objective of our project is to train and optimize a Text to Image synthesizer model using Generative Adversarial Networks (GANs). Automatic synthesis of realistic images from text is an important and a challenging task as it involves translating visual concepts from characters to image pixels.   </a:t>
            </a:r>
          </a:p>
          <a:p>
            <a:r>
              <a:rPr lang="en-US" sz="3000" dirty="0"/>
              <a:t>Our project is an implementation of the paper ”Generative Adversarial Text to Image Synthesis” by Reed et al. (Reed et al., 2016b).  Our model involves a combination of RNN sequential model and Generative Adversarial Network  (GAN)  to map the text input to realistic images.</a:t>
            </a:r>
          </a:p>
        </p:txBody>
      </p:sp>
      <p:sp>
        <p:nvSpPr>
          <p:cNvPr id="253" name="Text Placeholder 252"/>
          <p:cNvSpPr>
            <a:spLocks noGrp="1"/>
          </p:cNvSpPr>
          <p:nvPr>
            <p:ph type="body" sz="quarter" idx="11"/>
          </p:nvPr>
        </p:nvSpPr>
        <p:spPr>
          <a:xfrm>
            <a:off x="691753" y="3441244"/>
            <a:ext cx="10179845" cy="670492"/>
          </a:xfrm>
        </p:spPr>
        <p:txBody>
          <a:bodyPr/>
          <a:lstStyle/>
          <a:p>
            <a:r>
              <a:rPr lang="en-US" sz="3500" dirty="0"/>
              <a:t>Abstract</a:t>
            </a:r>
          </a:p>
        </p:txBody>
      </p:sp>
      <p:sp>
        <p:nvSpPr>
          <p:cNvPr id="160" name="Text Placeholder 159"/>
          <p:cNvSpPr>
            <a:spLocks noGrp="1"/>
          </p:cNvSpPr>
          <p:nvPr>
            <p:ph type="body" sz="quarter" idx="19"/>
          </p:nvPr>
        </p:nvSpPr>
        <p:spPr>
          <a:xfrm>
            <a:off x="691754" y="12023504"/>
            <a:ext cx="10194648" cy="4207689"/>
          </a:xfrm>
        </p:spPr>
        <p:txBody>
          <a:bodyPr/>
          <a:lstStyle/>
          <a:p>
            <a:pPr marL="514350" indent="-514350">
              <a:buAutoNum type="arabicPeriod"/>
            </a:pPr>
            <a:r>
              <a:rPr lang="en-US" sz="3000" b="1" dirty="0"/>
              <a:t>Training a model that effectively captures the important information within a text: </a:t>
            </a:r>
            <a:r>
              <a:rPr lang="en-US" sz="3000" dirty="0"/>
              <a:t>Recent advances in sequential models show that this task can be accomplished by training a RNN based language model. </a:t>
            </a:r>
          </a:p>
          <a:p>
            <a:pPr marL="514350" indent="-514350">
              <a:buAutoNum type="arabicPeriod"/>
            </a:pPr>
            <a:endParaRPr lang="en-US" sz="3000" dirty="0"/>
          </a:p>
          <a:p>
            <a:pPr marL="514350" indent="-514350">
              <a:buAutoNum type="arabicPeriod"/>
            </a:pPr>
            <a:r>
              <a:rPr lang="en-US" sz="3000" b="1" dirty="0"/>
              <a:t>Translating the text information to image: </a:t>
            </a:r>
            <a:r>
              <a:rPr lang="en-US" sz="3000" dirty="0"/>
              <a:t>This will be accomplished by a Conditional Generative Adversarial Neural Network</a:t>
            </a:r>
          </a:p>
        </p:txBody>
      </p:sp>
      <p:sp>
        <p:nvSpPr>
          <p:cNvPr id="161" name="Text Placeholder 160"/>
          <p:cNvSpPr>
            <a:spLocks noGrp="1"/>
          </p:cNvSpPr>
          <p:nvPr>
            <p:ph type="body" sz="quarter" idx="20"/>
          </p:nvPr>
        </p:nvSpPr>
        <p:spPr>
          <a:xfrm>
            <a:off x="706560" y="11426067"/>
            <a:ext cx="10179844" cy="670492"/>
          </a:xfrm>
        </p:spPr>
        <p:txBody>
          <a:bodyPr/>
          <a:lstStyle/>
          <a:p>
            <a:r>
              <a:rPr lang="en-US" sz="3500" dirty="0"/>
              <a:t>Objectives</a:t>
            </a:r>
          </a:p>
        </p:txBody>
      </p:sp>
      <p:sp>
        <p:nvSpPr>
          <p:cNvPr id="162" name="Text Placeholder 161"/>
          <p:cNvSpPr>
            <a:spLocks noGrp="1"/>
          </p:cNvSpPr>
          <p:nvPr>
            <p:ph type="body" sz="quarter" idx="21"/>
          </p:nvPr>
        </p:nvSpPr>
        <p:spPr>
          <a:xfrm>
            <a:off x="11377616" y="4189868"/>
            <a:ext cx="10178651" cy="3561359"/>
          </a:xfrm>
        </p:spPr>
        <p:txBody>
          <a:bodyPr/>
          <a:lstStyle/>
          <a:p>
            <a:r>
              <a:rPr lang="en-US" sz="3000" dirty="0"/>
              <a:t>The Neural Network architecture for our model is shown in Fig1. This is a Generative Adversarial Network (GAN) which consists of a Generator and a Discriminator. The Generator takes the text embedding and the random noise vector as an input and generates an image corresponding to the text information. The Discriminator determines whether the image generated by the Generator is real or fake.</a:t>
            </a:r>
          </a:p>
        </p:txBody>
      </p:sp>
      <p:sp>
        <p:nvSpPr>
          <p:cNvPr id="163" name="Text Placeholder 162"/>
          <p:cNvSpPr>
            <a:spLocks noGrp="1"/>
          </p:cNvSpPr>
          <p:nvPr>
            <p:ph type="body" sz="quarter" idx="22"/>
          </p:nvPr>
        </p:nvSpPr>
        <p:spPr>
          <a:xfrm>
            <a:off x="11362137" y="3530570"/>
            <a:ext cx="10178651" cy="670492"/>
          </a:xfrm>
        </p:spPr>
        <p:txBody>
          <a:bodyPr/>
          <a:lstStyle/>
          <a:p>
            <a:r>
              <a:rPr lang="en-US" sz="3500" dirty="0"/>
              <a:t>Neural Network Architecture</a:t>
            </a:r>
          </a:p>
        </p:txBody>
      </p:sp>
      <p:sp>
        <p:nvSpPr>
          <p:cNvPr id="165" name="Text Placeholder 164"/>
          <p:cNvSpPr>
            <a:spLocks noGrp="1"/>
          </p:cNvSpPr>
          <p:nvPr>
            <p:ph type="body" sz="quarter" idx="24"/>
          </p:nvPr>
        </p:nvSpPr>
        <p:spPr>
          <a:xfrm>
            <a:off x="11450814" y="11720032"/>
            <a:ext cx="10194648" cy="606704"/>
          </a:xfrm>
        </p:spPr>
        <p:txBody>
          <a:bodyPr/>
          <a:lstStyle/>
          <a:p>
            <a:pPr lvl="0"/>
            <a:r>
              <a:rPr lang="en-US" altLang="zh-CN" sz="3500" dirty="0">
                <a:solidFill>
                  <a:srgbClr val="4472C4">
                    <a:lumMod val="50000"/>
                  </a:srgbClr>
                </a:solidFill>
              </a:rPr>
              <a:t>Results</a:t>
            </a:r>
          </a:p>
          <a:p>
            <a:endParaRPr lang="en-US" dirty="0"/>
          </a:p>
        </p:txBody>
      </p:sp>
      <p:sp>
        <p:nvSpPr>
          <p:cNvPr id="166" name="Text Placeholder 165"/>
          <p:cNvSpPr>
            <a:spLocks noGrp="1"/>
          </p:cNvSpPr>
          <p:nvPr>
            <p:ph type="body" sz="quarter" idx="25"/>
          </p:nvPr>
        </p:nvSpPr>
        <p:spPr>
          <a:xfrm>
            <a:off x="22046806" y="3505642"/>
            <a:ext cx="10182022" cy="1150624"/>
          </a:xfrm>
        </p:spPr>
        <p:txBody>
          <a:bodyPr/>
          <a:lstStyle/>
          <a:p>
            <a:pPr lvl="0"/>
            <a:r>
              <a:rPr lang="en-US" altLang="zh-CN" sz="3500" dirty="0">
                <a:solidFill>
                  <a:srgbClr val="4472C4">
                    <a:lumMod val="50000"/>
                  </a:srgbClr>
                </a:solidFill>
              </a:rPr>
              <a:t>Conclusion</a:t>
            </a:r>
          </a:p>
          <a:p>
            <a:endParaRPr lang="en-US" dirty="0"/>
          </a:p>
        </p:txBody>
      </p:sp>
      <p:sp>
        <p:nvSpPr>
          <p:cNvPr id="167" name="Text Placeholder 166"/>
          <p:cNvSpPr>
            <a:spLocks noGrp="1"/>
          </p:cNvSpPr>
          <p:nvPr>
            <p:ph type="body" sz="quarter" idx="26"/>
          </p:nvPr>
        </p:nvSpPr>
        <p:spPr>
          <a:xfrm>
            <a:off x="22046806" y="4201061"/>
            <a:ext cx="10182022" cy="4471229"/>
          </a:xfrm>
        </p:spPr>
        <p:txBody>
          <a:bodyPr/>
          <a:lstStyle/>
          <a:p>
            <a:r>
              <a:rPr lang="en-US" sz="3000" dirty="0"/>
              <a:t>In this project, we developed a simple and an effective model for generating images based on detailed visual descriptions. </a:t>
            </a:r>
          </a:p>
          <a:p>
            <a:r>
              <a:rPr lang="en-US" sz="3000" dirty="0"/>
              <a:t>The text description in this dataset were very complex and sometimes long. But our model was still able to extract the important descriptors from the text input (like color, shape etc.) and produce images. </a:t>
            </a:r>
          </a:p>
          <a:p>
            <a:r>
              <a:rPr lang="en-US" sz="3000" dirty="0"/>
              <a:t>We believe that with greater computational power and deeper CNN architectures, we can produce more realistic images with higher resolution.</a:t>
            </a:r>
          </a:p>
        </p:txBody>
      </p:sp>
      <p:sp>
        <p:nvSpPr>
          <p:cNvPr id="168" name="Text Placeholder 167"/>
          <p:cNvSpPr>
            <a:spLocks noGrp="1"/>
          </p:cNvSpPr>
          <p:nvPr>
            <p:ph type="body" sz="quarter" idx="27"/>
          </p:nvPr>
        </p:nvSpPr>
        <p:spPr>
          <a:xfrm>
            <a:off x="22058238" y="9734414"/>
            <a:ext cx="10182022" cy="844686"/>
          </a:xfrm>
        </p:spPr>
        <p:txBody>
          <a:bodyPr/>
          <a:lstStyle/>
          <a:p>
            <a:pPr lvl="0"/>
            <a:r>
              <a:rPr lang="en-US" altLang="zh-CN" sz="3500" dirty="0">
                <a:solidFill>
                  <a:srgbClr val="4472C4">
                    <a:lumMod val="50000"/>
                  </a:srgbClr>
                </a:solidFill>
              </a:rPr>
              <a:t>Reference</a:t>
            </a:r>
          </a:p>
          <a:p>
            <a:endParaRPr lang="en-US" dirty="0"/>
          </a:p>
        </p:txBody>
      </p:sp>
      <p:sp>
        <p:nvSpPr>
          <p:cNvPr id="169" name="Text Placeholder 168"/>
          <p:cNvSpPr>
            <a:spLocks noGrp="1"/>
          </p:cNvSpPr>
          <p:nvPr>
            <p:ph type="body" sz="quarter" idx="28"/>
          </p:nvPr>
        </p:nvSpPr>
        <p:spPr>
          <a:xfrm>
            <a:off x="22043033" y="10363200"/>
            <a:ext cx="10185796" cy="6424137"/>
          </a:xfrm>
        </p:spPr>
        <p:txBody>
          <a:bodyPr/>
          <a:lstStyle/>
          <a:p>
            <a:pPr>
              <a:spcAft>
                <a:spcPts val="600"/>
              </a:spcAft>
            </a:pPr>
            <a:r>
              <a:rPr lang="en-US" altLang="zh-CN" sz="2100" dirty="0"/>
              <a:t>[1] Alexey </a:t>
            </a:r>
            <a:r>
              <a:rPr lang="en-US" altLang="zh-CN" sz="2100" dirty="0" err="1"/>
              <a:t>Dosovitskiy</a:t>
            </a:r>
            <a:r>
              <a:rPr lang="en-US" altLang="zh-CN" sz="2100" dirty="0"/>
              <a:t>, </a:t>
            </a:r>
            <a:r>
              <a:rPr lang="en-US" altLang="zh-CN" sz="2100" dirty="0" err="1"/>
              <a:t>Jost</a:t>
            </a:r>
            <a:r>
              <a:rPr lang="en-US" altLang="zh-CN" sz="2100" dirty="0"/>
              <a:t> Tobias </a:t>
            </a:r>
            <a:r>
              <a:rPr lang="en-US" altLang="zh-CN" sz="2100" dirty="0" err="1"/>
              <a:t>Springenberg</a:t>
            </a:r>
            <a:r>
              <a:rPr lang="en-US" altLang="zh-CN" sz="2100" dirty="0"/>
              <a:t>, and Thomas </a:t>
            </a:r>
            <a:r>
              <a:rPr lang="en-US" altLang="zh-CN" sz="2100" dirty="0" err="1"/>
              <a:t>Brox</a:t>
            </a:r>
            <a:r>
              <a:rPr lang="en-US" altLang="zh-CN" sz="2100" dirty="0"/>
              <a:t>. 2015. Learning to generate chairs with convolutional neural networks. In Proceedings of the IEEE Conference on Computer Vision and Pattern Recognition, pages 1538–1546.</a:t>
            </a:r>
          </a:p>
          <a:p>
            <a:pPr>
              <a:spcAft>
                <a:spcPts val="600"/>
              </a:spcAft>
            </a:pPr>
            <a:r>
              <a:rPr lang="en-US" altLang="zh-CN" sz="2100" dirty="0"/>
              <a:t>[2] Ian Goodfellow, Jean </a:t>
            </a:r>
            <a:r>
              <a:rPr lang="en-US" altLang="zh-CN" sz="2100" dirty="0" err="1"/>
              <a:t>Pouget</a:t>
            </a:r>
            <a:r>
              <a:rPr lang="en-US" altLang="zh-CN" sz="2100" dirty="0"/>
              <a:t>-Abadie, Mehdi Mirza, Bing Xu, David </a:t>
            </a:r>
            <a:r>
              <a:rPr lang="en-US" altLang="zh-CN" sz="2100" dirty="0" err="1"/>
              <a:t>Warde</a:t>
            </a:r>
            <a:r>
              <a:rPr lang="en-US" altLang="zh-CN" sz="2100" dirty="0"/>
              <a:t>-Farley, </a:t>
            </a:r>
            <a:r>
              <a:rPr lang="en-US" altLang="zh-CN" sz="2100" dirty="0" err="1"/>
              <a:t>Sherjil</a:t>
            </a:r>
            <a:r>
              <a:rPr lang="en-US" altLang="zh-CN" sz="2100" dirty="0"/>
              <a:t> </a:t>
            </a:r>
            <a:r>
              <a:rPr lang="en-US" altLang="zh-CN" sz="2100" dirty="0" err="1"/>
              <a:t>Ozair</a:t>
            </a:r>
            <a:r>
              <a:rPr lang="en-US" altLang="zh-CN" sz="2100" dirty="0"/>
              <a:t>, Aaron Courville, and </a:t>
            </a:r>
            <a:r>
              <a:rPr lang="en-US" altLang="zh-CN" sz="2100" dirty="0" err="1"/>
              <a:t>Yoshua</a:t>
            </a:r>
            <a:r>
              <a:rPr lang="en-US" altLang="zh-CN" sz="2100" dirty="0"/>
              <a:t> </a:t>
            </a:r>
            <a:r>
              <a:rPr lang="en-US" altLang="zh-CN" sz="2100" dirty="0" err="1"/>
              <a:t>Bengio</a:t>
            </a:r>
            <a:r>
              <a:rPr lang="en-US" altLang="zh-CN" sz="2100" dirty="0"/>
              <a:t>. 2014. Generative adversarial nets. In Advances in neural information processing systems, pages 2672–2680.</a:t>
            </a:r>
          </a:p>
          <a:p>
            <a:pPr>
              <a:spcAft>
                <a:spcPts val="600"/>
              </a:spcAft>
            </a:pPr>
            <a:r>
              <a:rPr lang="en-US" altLang="zh-CN" sz="2100" dirty="0"/>
              <a:t>[3] Geoffrey E Hinton and Ruslan R </a:t>
            </a:r>
            <a:r>
              <a:rPr lang="en-US" altLang="zh-CN" sz="2100" dirty="0" err="1"/>
              <a:t>Salakhutdinov</a:t>
            </a:r>
            <a:r>
              <a:rPr lang="en-US" altLang="zh-CN" sz="2100" dirty="0"/>
              <a:t>. 2006.  Re-</a:t>
            </a:r>
            <a:r>
              <a:rPr lang="en-US" altLang="zh-CN" sz="2100" dirty="0" err="1"/>
              <a:t>ducing</a:t>
            </a:r>
            <a:r>
              <a:rPr lang="en-US" altLang="zh-CN" sz="2100" dirty="0"/>
              <a:t> the dimensionality of data with neural </a:t>
            </a:r>
            <a:r>
              <a:rPr lang="en-US" altLang="zh-CN" sz="2100" dirty="0" err="1"/>
              <a:t>networks.science</a:t>
            </a:r>
            <a:r>
              <a:rPr lang="en-US" altLang="zh-CN" sz="2100" dirty="0"/>
              <a:t>, 313(5786):504–507.</a:t>
            </a:r>
          </a:p>
          <a:p>
            <a:pPr>
              <a:spcAft>
                <a:spcPts val="600"/>
              </a:spcAft>
            </a:pPr>
            <a:r>
              <a:rPr lang="en-US" altLang="zh-CN" sz="2100" dirty="0"/>
              <a:t>[4] Sepp </a:t>
            </a:r>
            <a:r>
              <a:rPr lang="en-US" altLang="zh-CN" sz="2100" dirty="0" err="1"/>
              <a:t>Hochreiter</a:t>
            </a:r>
            <a:r>
              <a:rPr lang="en-US" altLang="zh-CN" sz="2100" dirty="0"/>
              <a:t> and J ̈</a:t>
            </a:r>
            <a:r>
              <a:rPr lang="en-US" altLang="zh-CN" sz="2100" dirty="0" err="1"/>
              <a:t>urgen</a:t>
            </a:r>
            <a:r>
              <a:rPr lang="en-US" altLang="zh-CN" sz="2100" dirty="0"/>
              <a:t> </a:t>
            </a:r>
            <a:r>
              <a:rPr lang="en-US" altLang="zh-CN" sz="2100" dirty="0" err="1"/>
              <a:t>Schmidhuber</a:t>
            </a:r>
            <a:r>
              <a:rPr lang="en-US" altLang="zh-CN" sz="2100" dirty="0"/>
              <a:t>. 1997. Long short-term </a:t>
            </a:r>
            <a:r>
              <a:rPr lang="en-US" altLang="zh-CN" sz="2100" dirty="0" err="1"/>
              <a:t>memory.Neural</a:t>
            </a:r>
            <a:r>
              <a:rPr lang="en-US" altLang="zh-CN" sz="2100" dirty="0"/>
              <a:t> computation, 9(8):1735–1780.</a:t>
            </a:r>
          </a:p>
          <a:p>
            <a:pPr>
              <a:spcAft>
                <a:spcPts val="600"/>
              </a:spcAft>
            </a:pPr>
            <a:r>
              <a:rPr lang="en-US" altLang="zh-CN" sz="2100" dirty="0"/>
              <a:t>[5] Maria-Elena </a:t>
            </a:r>
            <a:r>
              <a:rPr lang="en-US" altLang="zh-CN" sz="2100" dirty="0" err="1"/>
              <a:t>Nilsback</a:t>
            </a:r>
            <a:r>
              <a:rPr lang="en-US" altLang="zh-CN" sz="2100" dirty="0"/>
              <a:t> and Andrew Zisserman. 2008.  Auto-mated flower classification over a large number of </a:t>
            </a:r>
            <a:r>
              <a:rPr lang="en-US" altLang="zh-CN" sz="2100" dirty="0" err="1"/>
              <a:t>classes.InIndian</a:t>
            </a:r>
            <a:r>
              <a:rPr lang="en-US" altLang="zh-CN" sz="2100" dirty="0"/>
              <a:t> Conference on Computer Vision, Graphics </a:t>
            </a:r>
            <a:r>
              <a:rPr lang="en-US" altLang="zh-CN" sz="2100" dirty="0" err="1"/>
              <a:t>andImage</a:t>
            </a:r>
            <a:r>
              <a:rPr lang="en-US" altLang="zh-CN" sz="2100" dirty="0"/>
              <a:t> Processing.</a:t>
            </a:r>
          </a:p>
          <a:p>
            <a:pPr>
              <a:spcAft>
                <a:spcPts val="600"/>
              </a:spcAft>
            </a:pPr>
            <a:r>
              <a:rPr lang="en-US" altLang="zh-CN" sz="2100" dirty="0"/>
              <a:t>[6] Scott Reed, Zeynep </a:t>
            </a:r>
            <a:r>
              <a:rPr lang="en-US" altLang="zh-CN" sz="2100" dirty="0" err="1"/>
              <a:t>Akata</a:t>
            </a:r>
            <a:r>
              <a:rPr lang="en-US" altLang="zh-CN" sz="2100" dirty="0"/>
              <a:t>, </a:t>
            </a:r>
            <a:r>
              <a:rPr lang="en-US" altLang="zh-CN" sz="2100" dirty="0" err="1"/>
              <a:t>Honglak</a:t>
            </a:r>
            <a:r>
              <a:rPr lang="en-US" altLang="zh-CN" sz="2100" dirty="0"/>
              <a:t> Lee, and </a:t>
            </a:r>
            <a:r>
              <a:rPr lang="en-US" altLang="zh-CN" sz="2100" dirty="0" err="1"/>
              <a:t>Bernt</a:t>
            </a:r>
            <a:r>
              <a:rPr lang="en-US" altLang="zh-CN" sz="2100" dirty="0"/>
              <a:t> Schiele.2016a.  Learning deep representations of fine-grained vi-</a:t>
            </a:r>
            <a:r>
              <a:rPr lang="en-US" altLang="zh-CN" sz="2100" dirty="0" err="1"/>
              <a:t>sual</a:t>
            </a:r>
            <a:r>
              <a:rPr lang="en-US" altLang="zh-CN" sz="2100" dirty="0"/>
              <a:t> descriptions. </a:t>
            </a:r>
            <a:r>
              <a:rPr lang="en-US" altLang="zh-CN" sz="2100" dirty="0" err="1"/>
              <a:t>InProceedings</a:t>
            </a:r>
            <a:r>
              <a:rPr lang="en-US" altLang="zh-CN" sz="2100" dirty="0"/>
              <a:t> of the IEEE </a:t>
            </a:r>
            <a:r>
              <a:rPr lang="en-US" altLang="zh-CN" sz="2100" dirty="0" err="1"/>
              <a:t>Conferenceon</a:t>
            </a:r>
            <a:r>
              <a:rPr lang="en-US" altLang="zh-CN" sz="2100" dirty="0"/>
              <a:t> Computer Vision and Pattern Recognition, pages 49–58.</a:t>
            </a:r>
            <a:endParaRPr lang="en-US" dirty="0"/>
          </a:p>
        </p:txBody>
      </p:sp>
      <p:sp>
        <p:nvSpPr>
          <p:cNvPr id="256" name="Text Placeholder 255"/>
          <p:cNvSpPr>
            <a:spLocks noGrp="1"/>
          </p:cNvSpPr>
          <p:nvPr>
            <p:ph type="body" sz="quarter" idx="29"/>
          </p:nvPr>
        </p:nvSpPr>
        <p:spPr>
          <a:xfrm>
            <a:off x="22046806" y="17212646"/>
            <a:ext cx="10182022" cy="844686"/>
          </a:xfrm>
        </p:spPr>
        <p:txBody>
          <a:bodyPr/>
          <a:lstStyle/>
          <a:p>
            <a:pPr lvl="0"/>
            <a:r>
              <a:rPr lang="en-US" altLang="zh-CN" sz="3500" dirty="0">
                <a:solidFill>
                  <a:srgbClr val="4472C4">
                    <a:lumMod val="50000"/>
                  </a:srgbClr>
                </a:solidFill>
                <a:latin typeface="+mj-lt"/>
              </a:rPr>
              <a:t>A</a:t>
            </a:r>
            <a:r>
              <a:rPr lang="en-US" altLang="zh-CN" sz="3500" dirty="0">
                <a:latin typeface="+mj-lt"/>
              </a:rPr>
              <a:t>cknowledgment</a:t>
            </a:r>
            <a:endParaRPr lang="en-US" altLang="zh-CN" sz="3500" dirty="0">
              <a:solidFill>
                <a:srgbClr val="4472C4">
                  <a:lumMod val="50000"/>
                </a:srgbClr>
              </a:solidFill>
              <a:latin typeface="+mj-lt"/>
            </a:endParaRPr>
          </a:p>
          <a:p>
            <a:endParaRPr lang="en-US" dirty="0"/>
          </a:p>
        </p:txBody>
      </p:sp>
      <p:sp>
        <p:nvSpPr>
          <p:cNvPr id="257" name="Text Placeholder 256"/>
          <p:cNvSpPr>
            <a:spLocks noGrp="1"/>
          </p:cNvSpPr>
          <p:nvPr>
            <p:ph type="body" sz="quarter" idx="30"/>
          </p:nvPr>
        </p:nvSpPr>
        <p:spPr>
          <a:xfrm>
            <a:off x="22046807" y="17612045"/>
            <a:ext cx="10185796" cy="3099694"/>
          </a:xfrm>
        </p:spPr>
        <p:txBody>
          <a:bodyPr/>
          <a:lstStyle/>
          <a:p>
            <a:r>
              <a:rPr lang="en-US" sz="3000" dirty="0"/>
              <a:t>We would like to acknowledge our course instructor Prof.  Joyce Chai and the support of our GSI Cristian Paul Bara for their continued support. We would also like to thank the developers of </a:t>
            </a:r>
            <a:r>
              <a:rPr lang="en-US" sz="3000" dirty="0" err="1"/>
              <a:t>PyTorch</a:t>
            </a:r>
            <a:r>
              <a:rPr lang="en-US" sz="3000" dirty="0"/>
              <a:t> framework. We also like to thank Google </a:t>
            </a:r>
            <a:r>
              <a:rPr lang="en-US" sz="3000" dirty="0" err="1"/>
              <a:t>Colab</a:t>
            </a:r>
            <a:r>
              <a:rPr lang="en-US" sz="3000" dirty="0"/>
              <a:t> services for providing us with free GPU credits to run our codes.</a:t>
            </a:r>
          </a:p>
        </p:txBody>
      </p:sp>
      <p:sp>
        <p:nvSpPr>
          <p:cNvPr id="295" name="Text Placeholder 294"/>
          <p:cNvSpPr>
            <a:spLocks noGrp="1"/>
          </p:cNvSpPr>
          <p:nvPr>
            <p:ph type="body" sz="quarter" idx="150"/>
          </p:nvPr>
        </p:nvSpPr>
        <p:spPr/>
        <p:txBody>
          <a:bodyPr>
            <a:normAutofit/>
          </a:bodyPr>
          <a:lstStyle/>
          <a:p>
            <a:r>
              <a:rPr lang="en-US" dirty="0" err="1"/>
              <a:t>Chockalingam</a:t>
            </a:r>
            <a:r>
              <a:rPr lang="en-US" dirty="0"/>
              <a:t> Ravi Sundaram,</a:t>
            </a:r>
            <a:r>
              <a:rPr lang="zh-CN" altLang="en-US" dirty="0"/>
              <a:t> </a:t>
            </a:r>
            <a:r>
              <a:rPr lang="en-US" dirty="0"/>
              <a:t>Fang Zhou, </a:t>
            </a:r>
            <a:r>
              <a:rPr lang="en-US" dirty="0" err="1"/>
              <a:t>Yijia</a:t>
            </a:r>
            <a:r>
              <a:rPr lang="en-US" dirty="0"/>
              <a:t> Zhang</a:t>
            </a:r>
            <a:endParaRPr lang="en-US" dirty="0">
              <a:solidFill>
                <a:schemeClr val="accent5">
                  <a:lumMod val="50000"/>
                </a:schemeClr>
              </a:solidFill>
            </a:endParaRPr>
          </a:p>
        </p:txBody>
      </p:sp>
      <p:sp>
        <p:nvSpPr>
          <p:cNvPr id="296" name="Text Placeholder 295"/>
          <p:cNvSpPr>
            <a:spLocks noGrp="1"/>
          </p:cNvSpPr>
          <p:nvPr>
            <p:ph type="body" sz="quarter" idx="184"/>
          </p:nvPr>
        </p:nvSpPr>
        <p:spPr/>
        <p:txBody>
          <a:bodyPr>
            <a:normAutofit fontScale="92500" lnSpcReduction="10000"/>
          </a:bodyPr>
          <a:lstStyle/>
          <a:p>
            <a:r>
              <a:rPr lang="en-US" b="1" dirty="0">
                <a:solidFill>
                  <a:schemeClr val="accent5">
                    <a:lumMod val="50000"/>
                  </a:schemeClr>
                </a:solidFill>
              </a:rPr>
              <a:t>EECS595 Final Project</a:t>
            </a:r>
          </a:p>
        </p:txBody>
      </p:sp>
      <p:sp>
        <p:nvSpPr>
          <p:cNvPr id="297" name="Text Placeholder 296"/>
          <p:cNvSpPr>
            <a:spLocks noGrp="1"/>
          </p:cNvSpPr>
          <p:nvPr>
            <p:ph type="body" sz="quarter" idx="185"/>
          </p:nvPr>
        </p:nvSpPr>
        <p:spPr/>
        <p:txBody>
          <a:bodyPr/>
          <a:lstStyle/>
          <a:p>
            <a:r>
              <a:rPr lang="en-US" dirty="0"/>
              <a:t>Text to Image Synthesis using Generative Adversarial Networks</a:t>
            </a:r>
            <a:endParaRPr lang="en-US" dirty="0">
              <a:solidFill>
                <a:schemeClr val="accent5">
                  <a:lumMod val="50000"/>
                </a:schemeClr>
              </a:solidFill>
            </a:endParaRPr>
          </a:p>
        </p:txBody>
      </p:sp>
      <p:pic>
        <p:nvPicPr>
          <p:cNvPr id="3" name="Picture 2">
            <a:extLst>
              <a:ext uri="{FF2B5EF4-FFF2-40B4-BE49-F238E27FC236}">
                <a16:creationId xmlns:a16="http://schemas.microsoft.com/office/drawing/2014/main" id="{B26A060F-C935-4BB2-AF37-F73DBCAD0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40" y="319262"/>
            <a:ext cx="3528100" cy="2582474"/>
          </a:xfrm>
          <a:prstGeom prst="rect">
            <a:avLst/>
          </a:prstGeom>
        </p:spPr>
      </p:pic>
      <p:pic>
        <p:nvPicPr>
          <p:cNvPr id="5" name="Picture 4">
            <a:extLst>
              <a:ext uri="{FF2B5EF4-FFF2-40B4-BE49-F238E27FC236}">
                <a16:creationId xmlns:a16="http://schemas.microsoft.com/office/drawing/2014/main" id="{4E7E92A5-A8B8-4915-90C6-23BFB05AB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382" y="16446736"/>
            <a:ext cx="9946200" cy="2749060"/>
          </a:xfrm>
          <a:prstGeom prst="rect">
            <a:avLst/>
          </a:prstGeom>
        </p:spPr>
      </p:pic>
      <p:sp>
        <p:nvSpPr>
          <p:cNvPr id="6" name="TextBox 5">
            <a:extLst>
              <a:ext uri="{FF2B5EF4-FFF2-40B4-BE49-F238E27FC236}">
                <a16:creationId xmlns:a16="http://schemas.microsoft.com/office/drawing/2014/main" id="{FCFE1D21-4D10-4BCB-BCFA-D49A07BF46E1}"/>
              </a:ext>
            </a:extLst>
          </p:cNvPr>
          <p:cNvSpPr txBox="1"/>
          <p:nvPr/>
        </p:nvSpPr>
        <p:spPr>
          <a:xfrm>
            <a:off x="2148840" y="19391415"/>
            <a:ext cx="644652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 the overall structure</a:t>
            </a:r>
          </a:p>
        </p:txBody>
      </p:sp>
      <p:sp>
        <p:nvSpPr>
          <p:cNvPr id="7" name="TextBox 6">
            <a:extLst>
              <a:ext uri="{FF2B5EF4-FFF2-40B4-BE49-F238E27FC236}">
                <a16:creationId xmlns:a16="http://schemas.microsoft.com/office/drawing/2014/main" id="{7513E821-74CB-4361-A509-17FAE66C4C10}"/>
              </a:ext>
            </a:extLst>
          </p:cNvPr>
          <p:cNvSpPr txBox="1"/>
          <p:nvPr/>
        </p:nvSpPr>
        <p:spPr>
          <a:xfrm>
            <a:off x="11389526" y="7945721"/>
            <a:ext cx="10172696" cy="630942"/>
          </a:xfrm>
          <a:prstGeom prst="rect">
            <a:avLst/>
          </a:prstGeom>
          <a:noFill/>
        </p:spPr>
        <p:txBody>
          <a:bodyPr wrap="square" rtlCol="0">
            <a:spAutoFit/>
          </a:bodyPr>
          <a:lstStyle/>
          <a:p>
            <a:pPr algn="ctr"/>
            <a:r>
              <a:rPr lang="en-US" sz="3500" b="1" u="sng" dirty="0">
                <a:solidFill>
                  <a:srgbClr val="002060"/>
                </a:solidFill>
                <a:latin typeface="+mj-lt"/>
                <a:cs typeface="Times New Roman" panose="02020603050405020304" pitchFamily="18" charset="0"/>
              </a:rPr>
              <a:t>Data</a:t>
            </a:r>
            <a:r>
              <a:rPr lang="en-US" altLang="zh-CN" sz="3500" b="1" u="sng" dirty="0">
                <a:solidFill>
                  <a:srgbClr val="002060"/>
                </a:solidFill>
                <a:latin typeface="+mj-lt"/>
                <a:cs typeface="Times New Roman" panose="02020603050405020304" pitchFamily="18" charset="0"/>
              </a:rPr>
              <a:t>s</a:t>
            </a:r>
            <a:r>
              <a:rPr lang="en-US" sz="3500" b="1" u="sng" dirty="0">
                <a:solidFill>
                  <a:srgbClr val="002060"/>
                </a:solidFill>
                <a:latin typeface="+mj-lt"/>
                <a:cs typeface="Times New Roman" panose="02020603050405020304" pitchFamily="18" charset="0"/>
              </a:rPr>
              <a:t>ets</a:t>
            </a:r>
          </a:p>
        </p:txBody>
      </p:sp>
      <p:sp>
        <p:nvSpPr>
          <p:cNvPr id="9" name="TextBox 8">
            <a:extLst>
              <a:ext uri="{FF2B5EF4-FFF2-40B4-BE49-F238E27FC236}">
                <a16:creationId xmlns:a16="http://schemas.microsoft.com/office/drawing/2014/main" id="{DE3574A6-848B-4BA2-B358-BCE5A09E32B0}"/>
              </a:ext>
            </a:extLst>
          </p:cNvPr>
          <p:cNvSpPr txBox="1"/>
          <p:nvPr/>
        </p:nvSpPr>
        <p:spPr>
          <a:xfrm>
            <a:off x="11377616" y="8507799"/>
            <a:ext cx="9870274" cy="2400657"/>
          </a:xfrm>
          <a:prstGeom prst="rect">
            <a:avLst/>
          </a:prstGeom>
          <a:noFill/>
        </p:spPr>
        <p:txBody>
          <a:bodyPr wrap="square" rtlCol="0">
            <a:spAutoFit/>
          </a:bodyPr>
          <a:lstStyle/>
          <a:p>
            <a:r>
              <a:rPr lang="en-US" sz="3000" b="1" dirty="0">
                <a:solidFill>
                  <a:srgbClr val="002060"/>
                </a:solidFill>
                <a:latin typeface="Times New Roman" panose="02020603050405020304" pitchFamily="18" charset="0"/>
                <a:cs typeface="Times New Roman" panose="02020603050405020304" pitchFamily="18" charset="0"/>
              </a:rPr>
              <a:t>1. Caltech-UCSD Birds 200 (CUB-200):</a:t>
            </a:r>
          </a:p>
          <a:p>
            <a:r>
              <a:rPr lang="en-US" sz="3000" dirty="0">
                <a:solidFill>
                  <a:srgbClr val="002060"/>
                </a:solidFill>
                <a:latin typeface="Times New Roman" panose="02020603050405020304" pitchFamily="18" charset="0"/>
                <a:cs typeface="Times New Roman" panose="02020603050405020304" pitchFamily="18" charset="0"/>
              </a:rPr>
              <a:t>Dataset contains photos of about 200 bird species</a:t>
            </a:r>
          </a:p>
          <a:p>
            <a:endParaRPr lang="en-US" sz="3000" dirty="0">
              <a:solidFill>
                <a:srgbClr val="002060"/>
              </a:solidFill>
              <a:latin typeface="Times New Roman" panose="02020603050405020304" pitchFamily="18" charset="0"/>
              <a:cs typeface="Times New Roman" panose="02020603050405020304" pitchFamily="18" charset="0"/>
            </a:endParaRPr>
          </a:p>
          <a:p>
            <a:r>
              <a:rPr lang="en-US" sz="3000" b="1" dirty="0">
                <a:solidFill>
                  <a:srgbClr val="002060"/>
                </a:solidFill>
                <a:latin typeface="Times New Roman" panose="02020603050405020304" pitchFamily="18" charset="0"/>
                <a:cs typeface="Times New Roman" panose="02020603050405020304" pitchFamily="18" charset="0"/>
              </a:rPr>
              <a:t>2. Oxford-102 Flowers dataset:</a:t>
            </a:r>
          </a:p>
          <a:p>
            <a:r>
              <a:rPr lang="en-US" sz="3000" dirty="0">
                <a:solidFill>
                  <a:srgbClr val="002060"/>
                </a:solidFill>
                <a:latin typeface="Times New Roman" panose="02020603050405020304" pitchFamily="18" charset="0"/>
                <a:cs typeface="Times New Roman" panose="02020603050405020304" pitchFamily="18" charset="0"/>
              </a:rPr>
              <a:t> Consists of images from 102 flower categories</a:t>
            </a:r>
          </a:p>
        </p:txBody>
      </p:sp>
      <p:pic>
        <p:nvPicPr>
          <p:cNvPr id="11" name="图片 10">
            <a:extLst>
              <a:ext uri="{FF2B5EF4-FFF2-40B4-BE49-F238E27FC236}">
                <a16:creationId xmlns:a16="http://schemas.microsoft.com/office/drawing/2014/main" id="{85F01BB5-F111-446E-B65B-E3F6E8984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0814" y="12545467"/>
            <a:ext cx="5025060" cy="7657377"/>
          </a:xfrm>
          <a:prstGeom prst="rect">
            <a:avLst/>
          </a:prstGeom>
        </p:spPr>
      </p:pic>
      <p:pic>
        <p:nvPicPr>
          <p:cNvPr id="13" name="图片 12">
            <a:extLst>
              <a:ext uri="{FF2B5EF4-FFF2-40B4-BE49-F238E27FC236}">
                <a16:creationId xmlns:a16="http://schemas.microsoft.com/office/drawing/2014/main" id="{33870A12-EF55-4C18-82C7-92B5A05041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91800" y="12606113"/>
            <a:ext cx="5048644" cy="7596732"/>
          </a:xfrm>
          <a:prstGeom prst="rect">
            <a:avLst/>
          </a:prstGeom>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699</TotalTime>
  <Words>638</Words>
  <Application>Microsoft Office PowerPoint</Application>
  <PresentationFormat>自定义</PresentationFormat>
  <Paragraphs>34</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vt:i4>
      </vt:variant>
    </vt:vector>
  </HeadingPairs>
  <TitlesOfParts>
    <vt:vector size="8" baseType="lpstr">
      <vt:lpstr>Arial</vt:lpstr>
      <vt:lpstr>Arial Black</vt:lpstr>
      <vt:lpstr>Calibri</vt:lpstr>
      <vt:lpstr>Times New Roman</vt:lpstr>
      <vt:lpstr>Trebuchet MS</vt:lpstr>
      <vt:lpstr>1_Classic 3 Columns</vt:lpstr>
      <vt:lpstr>Classic - Wide Center</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Fang Zhou</cp:lastModifiedBy>
  <cp:revision>46</cp:revision>
  <dcterms:created xsi:type="dcterms:W3CDTF">2012-02-09T21:09:21Z</dcterms:created>
  <dcterms:modified xsi:type="dcterms:W3CDTF">2019-12-06T00:06:04Z</dcterms:modified>
</cp:coreProperties>
</file>