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69" r:id="rId4"/>
    <p:sldId id="270" r:id="rId5"/>
    <p:sldId id="272" r:id="rId6"/>
    <p:sldId id="281" r:id="rId7"/>
    <p:sldId id="282" r:id="rId8"/>
    <p:sldId id="284" r:id="rId9"/>
    <p:sldId id="285" r:id="rId10"/>
    <p:sldId id="286" r:id="rId11"/>
    <p:sldId id="280" r:id="rId12"/>
    <p:sldId id="271" r:id="rId13"/>
    <p:sldId id="273" r:id="rId14"/>
    <p:sldId id="274" r:id="rId15"/>
    <p:sldId id="275" r:id="rId16"/>
    <p:sldId id="288" r:id="rId17"/>
    <p:sldId id="283" r:id="rId18"/>
    <p:sldId id="276" r:id="rId19"/>
    <p:sldId id="277" r:id="rId20"/>
    <p:sldId id="278" r:id="rId21"/>
    <p:sldId id="279" r:id="rId22"/>
    <p:sldId id="289" r:id="rId23"/>
    <p:sldId id="290" r:id="rId24"/>
    <p:sldId id="291" r:id="rId25"/>
  </p:sldIdLst>
  <p:sldSz cx="9144000" cy="5715000"/>
  <p:notesSz cx="9144000" cy="5715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29db5c0-4b1e-48f3-b35e-78a4c75e8943}">
          <p14:sldIdLst>
            <p14:sldId id="256"/>
            <p14:sldId id="276"/>
            <p14:sldId id="269"/>
            <p14:sldId id="274"/>
            <p14:sldId id="271"/>
            <p14:sldId id="273"/>
            <p14:sldId id="281"/>
            <p14:sldId id="270"/>
            <p14:sldId id="272"/>
            <p14:sldId id="280"/>
            <p14:sldId id="282"/>
            <p14:sldId id="284"/>
            <p14:sldId id="285"/>
            <p14:sldId id="286"/>
            <p14:sldId id="288"/>
            <p14:sldId id="289"/>
            <p14:sldId id="290"/>
            <p14:sldId id="278"/>
            <p14:sldId id="291"/>
            <p14:sldId id="275"/>
            <p14:sldId id="283"/>
            <p14:sldId id="279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EFA"/>
    <a:srgbClr val="0631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0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867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75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2867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75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5428258"/>
            <a:ext cx="3962400" cy="2867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5428258"/>
            <a:ext cx="3962400" cy="2867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867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867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750344"/>
            <a:ext cx="7315200" cy="22502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5428258"/>
            <a:ext cx="3962400" cy="2867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5428258"/>
            <a:ext cx="3962400" cy="2867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82241" y="3190316"/>
            <a:ext cx="5579745" cy="634365"/>
          </a:xfrm>
          <a:custGeom>
            <a:avLst/>
            <a:gdLst/>
            <a:ahLst/>
            <a:cxnLst/>
            <a:rect l="l" t="t" r="r" b="b"/>
            <a:pathLst>
              <a:path w="5579745" h="634364">
                <a:moveTo>
                  <a:pt x="5579516" y="0"/>
                </a:moveTo>
                <a:lnTo>
                  <a:pt x="0" y="0"/>
                </a:lnTo>
                <a:lnTo>
                  <a:pt x="0" y="633844"/>
                </a:lnTo>
                <a:lnTo>
                  <a:pt x="5579516" y="633844"/>
                </a:lnTo>
                <a:lnTo>
                  <a:pt x="5579516" y="0"/>
                </a:lnTo>
                <a:close/>
              </a:path>
            </a:pathLst>
          </a:custGeom>
          <a:solidFill>
            <a:srgbClr val="1732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46500" y="2333244"/>
            <a:ext cx="165100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F7F7F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2013" y="3190316"/>
            <a:ext cx="5579973" cy="634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77623" y="62536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4">
                <a:moveTo>
                  <a:pt x="0" y="0"/>
                </a:moveTo>
                <a:lnTo>
                  <a:pt x="1333880" y="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8903" y="16042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087105" y="62536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5">
                <a:moveTo>
                  <a:pt x="0" y="0"/>
                </a:moveTo>
                <a:lnTo>
                  <a:pt x="1333880" y="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031251" y="273900"/>
            <a:ext cx="851154" cy="808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677623" y="62536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4">
                <a:moveTo>
                  <a:pt x="0" y="0"/>
                </a:moveTo>
                <a:lnTo>
                  <a:pt x="1333880" y="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78903" y="16042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2087105" y="62536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5">
                <a:moveTo>
                  <a:pt x="0" y="0"/>
                </a:moveTo>
                <a:lnTo>
                  <a:pt x="1333880" y="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031251" y="273900"/>
            <a:ext cx="851154" cy="808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77623" y="62536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4">
                <a:moveTo>
                  <a:pt x="0" y="0"/>
                </a:moveTo>
                <a:lnTo>
                  <a:pt x="1333880" y="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8903" y="16042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087105" y="625360"/>
            <a:ext cx="1334135" cy="0"/>
          </a:xfrm>
          <a:custGeom>
            <a:avLst/>
            <a:gdLst/>
            <a:ahLst/>
            <a:cxnLst/>
            <a:rect l="l" t="t" r="r" b="b"/>
            <a:pathLst>
              <a:path w="1334135">
                <a:moveTo>
                  <a:pt x="0" y="0"/>
                </a:moveTo>
                <a:lnTo>
                  <a:pt x="1333880" y="1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031251" y="273900"/>
            <a:ext cx="851154" cy="808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7005" y="389635"/>
            <a:ext cx="128998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1646" y="2212670"/>
            <a:ext cx="7467600" cy="159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3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7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10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3086100"/>
            <a:ext cx="6842760" cy="128778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xfrm>
            <a:off x="1781810" y="3293745"/>
            <a:ext cx="4937760" cy="38544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lang="en-US" dirty="0"/>
              <a:t>191850031 </a:t>
            </a:r>
            <a:r>
              <a:rPr lang="zh-CN" altLang="en-US" dirty="0"/>
              <a:t>范子君</a:t>
            </a:r>
            <a:endParaRPr lang="zh-CN" alt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180173" y="136931"/>
            <a:ext cx="8796655" cy="5390515"/>
            <a:chOff x="178903" y="160426"/>
            <a:chExt cx="8796655" cy="5390515"/>
          </a:xfrm>
        </p:grpSpPr>
        <p:sp>
          <p:nvSpPr>
            <p:cNvPr id="4" name="object 4"/>
            <p:cNvSpPr/>
            <p:nvPr/>
          </p:nvSpPr>
          <p:spPr>
            <a:xfrm>
              <a:off x="6786273" y="3251136"/>
              <a:ext cx="847090" cy="1005840"/>
            </a:xfrm>
            <a:custGeom>
              <a:avLst/>
              <a:gdLst/>
              <a:ahLst/>
              <a:cxnLst/>
              <a:rect l="l" t="t" r="r" b="b"/>
              <a:pathLst>
                <a:path w="847090" h="1005839">
                  <a:moveTo>
                    <a:pt x="846997" y="0"/>
                  </a:moveTo>
                  <a:lnTo>
                    <a:pt x="0" y="1005740"/>
                  </a:lnTo>
                </a:path>
              </a:pathLst>
            </a:custGeom>
            <a:ln w="6350">
              <a:solidFill>
                <a:srgbClr val="1732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54220" y="976020"/>
              <a:ext cx="1887855" cy="2241550"/>
            </a:xfrm>
            <a:custGeom>
              <a:avLst/>
              <a:gdLst/>
              <a:ahLst/>
              <a:cxnLst/>
              <a:rect l="l" t="t" r="r" b="b"/>
              <a:pathLst>
                <a:path w="1887855" h="2241550">
                  <a:moveTo>
                    <a:pt x="1887671" y="0"/>
                  </a:moveTo>
                  <a:lnTo>
                    <a:pt x="0" y="2241461"/>
                  </a:lnTo>
                </a:path>
              </a:pathLst>
            </a:custGeom>
            <a:ln w="6350">
              <a:solidFill>
                <a:srgbClr val="1732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86262" y="1582699"/>
              <a:ext cx="605790" cy="718820"/>
            </a:xfrm>
            <a:custGeom>
              <a:avLst/>
              <a:gdLst/>
              <a:ahLst/>
              <a:cxnLst/>
              <a:rect l="l" t="t" r="r" b="b"/>
              <a:pathLst>
                <a:path w="605789" h="718819">
                  <a:moveTo>
                    <a:pt x="605288" y="0"/>
                  </a:moveTo>
                  <a:lnTo>
                    <a:pt x="0" y="718734"/>
                  </a:lnTo>
                </a:path>
              </a:pathLst>
            </a:custGeom>
            <a:ln w="6350">
              <a:solidFill>
                <a:srgbClr val="1732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8903" y="160426"/>
              <a:ext cx="8796655" cy="5390515"/>
            </a:xfrm>
            <a:custGeom>
              <a:avLst/>
              <a:gdLst/>
              <a:ahLst/>
              <a:cxnLst/>
              <a:rect l="l" t="t" r="r" b="b"/>
              <a:pathLst>
                <a:path w="8796655" h="5390515">
                  <a:moveTo>
                    <a:pt x="0" y="0"/>
                  </a:moveTo>
                  <a:lnTo>
                    <a:pt x="8796135" y="0"/>
                  </a:lnTo>
                  <a:lnTo>
                    <a:pt x="8796135" y="5390153"/>
                  </a:lnTo>
                  <a:lnTo>
                    <a:pt x="0" y="539015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732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91076" y="1181332"/>
              <a:ext cx="777316" cy="9616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743200" y="2400300"/>
            <a:ext cx="373316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3200" dirty="0">
                <a:solidFill>
                  <a:srgbClr val="7F7F7F"/>
                </a:solidFill>
                <a:latin typeface="Droid Sans Fallback"/>
                <a:cs typeface="Droid Sans Fallback"/>
              </a:rPr>
              <a:t>自动化测试</a:t>
            </a:r>
            <a:r>
              <a:rPr sz="3200" dirty="0">
                <a:solidFill>
                  <a:srgbClr val="7F7F7F"/>
                </a:solidFill>
                <a:latin typeface="Droid Sans Fallback"/>
                <a:cs typeface="Droid Sans Fallback"/>
              </a:rPr>
              <a:t>工具</a:t>
            </a:r>
            <a:r>
              <a:rPr lang="zh-CN" sz="3200" dirty="0">
                <a:solidFill>
                  <a:srgbClr val="7F7F7F"/>
                </a:solidFill>
                <a:latin typeface="Droid Sans Fallback"/>
                <a:cs typeface="Droid Sans Fallback"/>
              </a:rPr>
              <a:t>理解</a:t>
            </a:r>
            <a:endParaRPr lang="zh-CN" sz="3200" dirty="0">
              <a:solidFill>
                <a:srgbClr val="7F7F7F"/>
              </a:solidFill>
              <a:latin typeface="Droid Sans Fallback"/>
              <a:cs typeface="Droid Sans Fallback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8000" y="3195320"/>
            <a:ext cx="320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191850031 </a:t>
            </a:r>
            <a:r>
              <a:rPr lang="zh-CN" altLang="en-US"/>
              <a:t>范子君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005" y="232410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文本框 2"/>
          <p:cNvSpPr txBox="1"/>
          <p:nvPr/>
        </p:nvSpPr>
        <p:spPr>
          <a:xfrm>
            <a:off x="3769995" y="419100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论文概述</a:t>
            </a:r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1" name="直接连接符 10"/>
          <p:cNvCxnSpPr/>
          <p:nvPr/>
        </p:nvCxnSpPr>
        <p:spPr>
          <a:xfrm>
            <a:off x="1656080" y="684000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68010" y="684000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62000" y="1257935"/>
                <a:ext cx="7529195" cy="11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20000"/>
                  </a:lnSpc>
                </a:pPr>
                <a:r>
                  <a:rPr lang="zh-CN" altLang="en-US" sz="2000" b="1"/>
                  <a:t>检测测试样本是否在模型域外分布</a:t>
                </a:r>
                <a:r>
                  <a:rPr lang="zh-CN" altLang="en-US"/>
                  <a:t>：因为我们的</a:t>
                </a:r>
                <a:r>
                  <a:rPr lang="zh-CN" altLang="en-US">
                    <a:solidFill>
                      <a:schemeClr val="tx1"/>
                    </a:solidFill>
                  </a:rPr>
                  <a:t>研究目标</a:t>
                </a:r>
                <a:r>
                  <a: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利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用现有源数据集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训练模型，使其能推广应用于分析样本集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”</a:t>
                </a:r>
                <a:r>
                  <a:rPr lang="en-US" altLang="zh-CN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,</a:t>
                </a:r>
                <a:r>
                  <a:rPr lang="zh-CN" altLang="en-US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所以要求我们的检测测试样本在模型域外。</a:t>
                </a:r>
                <a:endParaRPr lang="en-US" altLang="zh-CN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57935"/>
                <a:ext cx="7529195" cy="11245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143000" y="2781935"/>
            <a:ext cx="6597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评</a:t>
            </a:r>
            <a:r>
              <a:rPr lang="zh-CN" altLang="en-US">
                <a:solidFill>
                  <a:schemeClr val="tx1"/>
                </a:solidFill>
              </a:rPr>
              <a:t>估softmax输出</a:t>
            </a:r>
            <a:r>
              <a:rPr lang="zh-CN" altLang="en-US"/>
              <a:t>的统计数据，检测时选择对应</a:t>
            </a:r>
            <a:r>
              <a:rPr lang="en-US" altLang="zh-CN" b="1">
                <a:solidFill>
                  <a:srgbClr val="FF0000"/>
                </a:solidFill>
              </a:rPr>
              <a:t>softmax</a:t>
            </a:r>
            <a:r>
              <a:rPr lang="zh-CN" altLang="en-US" b="1">
                <a:solidFill>
                  <a:srgbClr val="FF0000"/>
                </a:solidFill>
              </a:rPr>
              <a:t>值最大</a:t>
            </a:r>
            <a:r>
              <a:rPr lang="zh-CN" altLang="en-US"/>
              <a:t>的样本域作为我们模型的测试样本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005" y="232410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文本框 1"/>
          <p:cNvSpPr txBox="1"/>
          <p:nvPr/>
        </p:nvSpPr>
        <p:spPr>
          <a:xfrm>
            <a:off x="3147060" y="417195"/>
            <a:ext cx="284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核心算法创新点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>
            <a:endCxn id="2" idx="1"/>
          </p:cNvCxnSpPr>
          <p:nvPr/>
        </p:nvCxnSpPr>
        <p:spPr>
          <a:xfrm flipV="1">
            <a:off x="1663065" y="678180"/>
            <a:ext cx="1483995" cy="0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996940" y="678180"/>
            <a:ext cx="1483995" cy="0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19200" y="1562735"/>
            <a:ext cx="22161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2000" b="1"/>
              <a:t>对抗性训练</a:t>
            </a:r>
            <a:endParaRPr lang="zh-CN" altLang="en-US" sz="2000" b="1"/>
          </a:p>
          <a:p>
            <a:pPr algn="ctr">
              <a:lnSpc>
                <a:spcPct val="110000"/>
              </a:lnSpc>
            </a:pPr>
            <a:r>
              <a:rPr lang="en-US" altLang="zh-CN" sz="2000" b="1"/>
              <a:t>adversarial training</a:t>
            </a:r>
            <a:endParaRPr lang="en-US" altLang="zh-CN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5867400" y="1732280"/>
            <a:ext cx="145923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000" b="1"/>
              <a:t>我们的创新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914400" y="2476500"/>
            <a:ext cx="283083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提高</a:t>
            </a:r>
            <a:r>
              <a:rPr lang="zh-CN" altLang="en-US"/>
              <a:t>模型抵抗</a:t>
            </a:r>
            <a:r>
              <a:rPr lang="zh-CN" altLang="en-US">
                <a:solidFill>
                  <a:schemeClr val="tx1"/>
                </a:solidFill>
              </a:rPr>
              <a:t>不易察觉的攻击（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</a:t>
            </a:r>
            <a:r>
              <a:rPr lang="zh-CN" altLang="en-US" b="1">
                <a:solidFill>
                  <a:srgbClr val="0C2EFA"/>
                </a:solidFill>
                <a:sym typeface="+mn-ea"/>
              </a:rPr>
              <a:t>数据集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进行扰动）</a:t>
            </a:r>
            <a:r>
              <a:rPr lang="zh-CN" altLang="en-US"/>
              <a:t>的能力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34000" y="2553335"/>
            <a:ext cx="3140075" cy="837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训练分布外数据集，得到</a:t>
            </a:r>
            <a:r>
              <a:rPr lang="zh-CN" altLang="en-US"/>
              <a:t>能够抵抗更大扰动的模型（应用于</a:t>
            </a:r>
            <a:r>
              <a:rPr lang="zh-CN" altLang="en-US" b="1">
                <a:solidFill>
                  <a:srgbClr val="0C2EFA"/>
                </a:solidFill>
              </a:rPr>
              <a:t>样本集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>
            <a:off x="4038600" y="2628900"/>
            <a:ext cx="914400" cy="3175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400" y="2172335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文本框 1"/>
          <p:cNvSpPr txBox="1"/>
          <p:nvPr/>
        </p:nvSpPr>
        <p:spPr>
          <a:xfrm>
            <a:off x="3147060" y="417195"/>
            <a:ext cx="284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核心算法创新点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>
            <a:endCxn id="2" idx="1"/>
          </p:cNvCxnSpPr>
          <p:nvPr/>
        </p:nvCxnSpPr>
        <p:spPr>
          <a:xfrm flipV="1">
            <a:off x="1663065" y="678180"/>
            <a:ext cx="1483995" cy="0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996940" y="678180"/>
            <a:ext cx="1483995" cy="0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35405" y="1943735"/>
            <a:ext cx="19888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2000" b="1"/>
              <a:t>领域适配</a:t>
            </a:r>
            <a:endParaRPr lang="zh-CN" altLang="en-US" sz="2000" b="1"/>
          </a:p>
          <a:p>
            <a:pPr algn="ctr">
              <a:lnSpc>
                <a:spcPct val="110000"/>
              </a:lnSpc>
            </a:pPr>
            <a:r>
              <a:rPr lang="en-US" altLang="zh-CN" sz="2000" b="1"/>
              <a:t>domain adaption</a:t>
            </a:r>
            <a:endParaRPr lang="en-US" altLang="zh-CN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5867400" y="1379220"/>
            <a:ext cx="145923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000" b="1"/>
              <a:t>我们的创新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914400" y="2858135"/>
            <a:ext cx="283083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源数据集和样本集</a:t>
            </a:r>
            <a:r>
              <a:rPr lang="zh-CN" altLang="en-US" b="1">
                <a:solidFill>
                  <a:srgbClr val="FF0000"/>
                </a:solidFill>
              </a:rPr>
              <a:t>来自固定目标分布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4000" y="1943735"/>
            <a:ext cx="3140075" cy="3325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基于单一来源的训练样本，且</a:t>
            </a:r>
            <a:r>
              <a:rPr lang="zh-CN" altLang="en-US">
                <a:sym typeface="+mn-ea"/>
              </a:rPr>
              <a:t>源数据集和样本集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不需要来自固定目标分布</a:t>
            </a:r>
            <a:r>
              <a:rPr lang="zh-CN" altLang="en-US"/>
              <a:t>。</a:t>
            </a:r>
            <a:endParaRPr lang="zh-CN" altLang="en-US"/>
          </a:p>
          <a:p>
            <a:pPr algn="l">
              <a:lnSpc>
                <a:spcPct val="90000"/>
              </a:lnSpc>
            </a:pPr>
            <a:endParaRPr lang="zh-CN" altLang="en-US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涉及领域泛化（domain generalization），提出了不同的方法来更好地泛化到未知领域。</a:t>
            </a:r>
            <a:endParaRPr lang="zh-CN" altLang="en-US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综上两点，研究算法综合为无监督泛化（unsuperviseddomain generalization）。</a:t>
            </a:r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>
            <a:off x="4038600" y="2628900"/>
            <a:ext cx="914400" cy="3175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005" y="2453640"/>
            <a:ext cx="8048625" cy="210947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文本框 1"/>
          <p:cNvSpPr txBox="1"/>
          <p:nvPr/>
        </p:nvSpPr>
        <p:spPr>
          <a:xfrm>
            <a:off x="3147060" y="417195"/>
            <a:ext cx="284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核心算法创新点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>
            <a:endCxn id="2" idx="1"/>
          </p:cNvCxnSpPr>
          <p:nvPr/>
        </p:nvCxnSpPr>
        <p:spPr>
          <a:xfrm flipV="1">
            <a:off x="1663065" y="678180"/>
            <a:ext cx="1483995" cy="0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996940" y="678180"/>
            <a:ext cx="1483995" cy="0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90600" y="1809115"/>
            <a:ext cx="25742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/>
              <a:t>领域随机化</a:t>
            </a:r>
            <a:endParaRPr lang="zh-CN" altLang="en-US" sz="2000" b="1"/>
          </a:p>
          <a:p>
            <a:pPr algn="ctr"/>
            <a:r>
              <a:rPr lang="zh-CN" altLang="en-US" sz="2000" b="1"/>
              <a:t>domain randomization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5867400" y="1947545"/>
            <a:ext cx="145923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000" b="1"/>
              <a:t>我们的创新</a:t>
            </a:r>
            <a:endParaRPr lang="zh-CN" altLang="en-US" sz="2000" b="1"/>
          </a:p>
        </p:txBody>
      </p:sp>
      <p:sp>
        <p:nvSpPr>
          <p:cNvPr id="12" name="文本框 11"/>
          <p:cNvSpPr txBox="1"/>
          <p:nvPr/>
        </p:nvSpPr>
        <p:spPr>
          <a:xfrm>
            <a:off x="5257800" y="2543810"/>
            <a:ext cx="3140075" cy="1335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不使用模拟器、</a:t>
            </a:r>
            <a:r>
              <a:rPr lang="zh-CN" altLang="en-US" b="1">
                <a:solidFill>
                  <a:srgbClr val="FF0000"/>
                </a:solidFill>
              </a:rPr>
              <a:t>通过学习源数据集</a:t>
            </a:r>
            <a:r>
              <a:rPr lang="zh-CN" altLang="en-US"/>
              <a:t>来实现领域随机化</a:t>
            </a:r>
            <a:endParaRPr lang="zh-CN" altLang="en-US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我们的方法适用于任何数据源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85800" y="2705735"/>
            <a:ext cx="3186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使用模拟器</a:t>
            </a:r>
            <a:r>
              <a:rPr lang="zh-CN" altLang="en-US"/>
              <a:t>生成多个随机数据集，为后续工作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从其中选择最接近现实的数据集）</a:t>
            </a:r>
            <a:r>
              <a:rPr lang="zh-CN" altLang="en-US"/>
              <a:t>提供数据集。</a:t>
            </a:r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4038600" y="2628900"/>
            <a:ext cx="914400" cy="3175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005" y="232410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685" y="1029335"/>
            <a:ext cx="7030085" cy="41859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3760" y="41973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核心算法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详述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1" name="直接连接符 10"/>
          <p:cNvCxnSpPr>
            <a:endCxn id="10" idx="1"/>
          </p:cNvCxnSpPr>
          <p:nvPr/>
        </p:nvCxnSpPr>
        <p:spPr>
          <a:xfrm flipV="1">
            <a:off x="1929765" y="680720"/>
            <a:ext cx="1483995" cy="0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715000" y="680720"/>
            <a:ext cx="1483995" cy="0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400" y="232410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文本框 9"/>
          <p:cNvSpPr txBox="1"/>
          <p:nvPr/>
        </p:nvSpPr>
        <p:spPr>
          <a:xfrm>
            <a:off x="3413760" y="41973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核心算法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详述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1" name="直接连接符 10"/>
          <p:cNvCxnSpPr>
            <a:endCxn id="10" idx="1"/>
          </p:cNvCxnSpPr>
          <p:nvPr/>
        </p:nvCxnSpPr>
        <p:spPr>
          <a:xfrm flipV="1">
            <a:off x="1929765" y="680720"/>
            <a:ext cx="1483995" cy="0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715000" y="680720"/>
            <a:ext cx="1483995" cy="0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26160" y="1346835"/>
            <a:ext cx="71272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迭代训练程序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两个阶段交替进行：</a:t>
            </a:r>
            <a:r>
              <a:rPr lang="zh-CN" altLang="en-US">
                <a:sym typeface="+mn-ea"/>
              </a:rPr>
              <a:t>在最大化阶段，通过计算内部最大化问题学习到新的数据点；在最小化阶段，模型参数参照梯度更新。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主要思想</a:t>
            </a:r>
            <a:r>
              <a:rPr lang="zh-CN" altLang="en-US">
                <a:sym typeface="+mn-ea"/>
              </a:rPr>
              <a:t>：迭代地从虚构的目标分布中学习“hard”的数据点，同时保留原始数据点的语义特征。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迭代递推公式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pic>
        <p:nvPicPr>
          <p:cNvPr id="7" name="图片 6" descr="image-202111292115157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009900"/>
            <a:ext cx="4953000" cy="447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56690" y="3467100"/>
                <a:ext cx="6266180" cy="1264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zh-CN" altLang="en-US"/>
                  <a:t>是源分布的原始样本。</a:t>
                </a:r>
                <a:endParaRPr lang="zh-CN" alt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/>
                  <a:t>最小化阶段对增强数据集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p>
                        </m:sSubSup>
                        <m:r>
                          <a:rPr lang="zh-CN" altLang="en-US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}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执行重复的随机梯度步骤。当光滑损失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是强凸函数时，开始进行最大化阶段的计算。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690" y="3467100"/>
                <a:ext cx="6266180" cy="12649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005" y="232410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文本框 1"/>
          <p:cNvSpPr txBox="1"/>
          <p:nvPr/>
        </p:nvSpPr>
        <p:spPr>
          <a:xfrm>
            <a:off x="2895600" y="417195"/>
            <a:ext cx="356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功能模块及数据交互</a:t>
            </a:r>
            <a:r>
              <a:rPr lang="en-US" altLang="zh-CN" sz="2800"/>
              <a:t>1</a:t>
            </a:r>
            <a:endParaRPr lang="en-US" altLang="zh-CN" sz="280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524000" y="678180"/>
            <a:ext cx="1339215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459220" y="678815"/>
            <a:ext cx="1339215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66800" y="1181100"/>
            <a:ext cx="6347460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/>
              <a:t>启动模块——./main.py</a:t>
            </a:r>
            <a:endParaRPr lang="zh-CN" altLang="en-US" sz="2000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1.</a:t>
            </a:r>
            <a:r>
              <a:rPr lang="en-US" altLang="zh-CN"/>
              <a:t> </a:t>
            </a:r>
            <a:r>
              <a:rPr lang="zh-CN" altLang="en-US"/>
              <a:t>设置随机数的种子，方便下次复现实验结果</a:t>
            </a:r>
            <a:endParaRPr lang="zh-CN" altLang="en-US"/>
          </a:p>
          <a:p>
            <a:pPr algn="l"/>
            <a:r>
              <a:rPr lang="zh-CN" altLang="en-US"/>
              <a:t>2. 借助torch的Learner函数，根据</a:t>
            </a:r>
            <a:r>
              <a:rPr lang="en-US" altLang="zh-CN" b="1">
                <a:solidFill>
                  <a:srgbClr val="FF0000"/>
                </a:solidFill>
              </a:rPr>
              <a:t>./models</a:t>
            </a:r>
            <a:r>
              <a:rPr lang="zh-CN" altLang="en-US"/>
              <a:t>构造的类训练出模型</a:t>
            </a:r>
            <a:endParaRPr lang="zh-CN" altLang="en-US"/>
          </a:p>
          <a:p>
            <a:pPr algn="l"/>
            <a:r>
              <a:rPr lang="zh-CN" altLang="en-US"/>
              <a:t>model = Learner(ConvNet())</a:t>
            </a:r>
            <a:endParaRPr lang="zh-CN" altLang="en-US"/>
          </a:p>
          <a:p>
            <a:pPr algn="l"/>
            <a:r>
              <a:rPr lang="zh-CN" altLang="en-US"/>
              <a:t>3. 构建 train 和 val 的数据加载器</a:t>
            </a:r>
            <a:endParaRPr lang="zh-CN" altLang="en-US"/>
          </a:p>
          <a:p>
            <a:pPr algn="l"/>
            <a:r>
              <a:rPr lang="zh-CN" altLang="en-US"/>
              <a:t>4. 扩充领域</a:t>
            </a:r>
            <a:endParaRPr lang="zh-CN" altLang="en-US"/>
          </a:p>
          <a:p>
            <a:pPr algn="l"/>
            <a:r>
              <a:rPr lang="zh-CN" altLang="en-US"/>
              <a:t>5. 利用梯度下降算法生成对抗样本</a:t>
            </a:r>
            <a:endParaRPr lang="zh-CN" altLang="en-US"/>
          </a:p>
          <a:p>
            <a:pPr algn="l"/>
            <a:r>
              <a:rPr lang="zh-CN" altLang="en-US"/>
              <a:t>6. 在最新的域增强上重新训练 wae</a:t>
            </a:r>
            <a:endParaRPr lang="zh-CN" altLang="en-US"/>
          </a:p>
          <a:p>
            <a:pPr algn="l"/>
            <a:r>
              <a:rPr lang="zh-CN" altLang="en-US"/>
              <a:t>7. 测量准确度并记录损失</a:t>
            </a:r>
            <a:endParaRPr lang="zh-CN" altLang="en-US"/>
          </a:p>
          <a:p>
            <a:pPr algn="l"/>
            <a:r>
              <a:rPr lang="zh-CN" altLang="en-US"/>
              <a:t>8. 评估每个 print_freq 的验证集，计算整个 val 数据集的 acc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005" y="232410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文本框 1"/>
          <p:cNvSpPr txBox="1"/>
          <p:nvPr/>
        </p:nvSpPr>
        <p:spPr>
          <a:xfrm>
            <a:off x="2895600" y="417195"/>
            <a:ext cx="356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功能模块及数据交互</a:t>
            </a:r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524000" y="678180"/>
            <a:ext cx="1339215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459220" y="678815"/>
            <a:ext cx="1339215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57910" y="1105535"/>
            <a:ext cx="7238365" cy="3778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/>
              <a:t>模型架构模块——./models</a:t>
            </a:r>
            <a:endParaRPr lang="zh-CN" altLang="en-US" sz="2000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根据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./data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/>
              <a:t> </a:t>
            </a:r>
            <a:r>
              <a:rPr lang="zh-CN" altLang="en-US"/>
              <a:t>构造WAE-GAN的对抗架构鉴别器</a:t>
            </a:r>
            <a:endParaRPr lang="zh-CN" altLang="en-US"/>
          </a:p>
          <a:p>
            <a:pPr marL="285750" indent="-28575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VAE做距离的优化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WAE使用新的距离定义，使得隐变量空间</a:t>
            </a:r>
            <a:endParaRPr lang="zh-CN" altLang="en-US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具有更好的结构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WAE-GAN同时借鉴了GAN的思路去估计</a:t>
            </a:r>
            <a:endParaRPr lang="zh-CN" altLang="en-US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prior与posterior之间的距离。</a:t>
            </a:r>
            <a:endParaRPr lang="zh-CN" altLang="en-US"/>
          </a:p>
          <a:p>
            <a:pPr algn="l">
              <a:lnSpc>
                <a:spcPct val="150000"/>
              </a:lnSpc>
            </a:pPr>
            <a:endParaRPr lang="zh-CN" altLang="en-US"/>
          </a:p>
        </p:txBody>
      </p:sp>
      <p:pic>
        <p:nvPicPr>
          <p:cNvPr id="12" name="图片 11" descr="image-202111301707585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257300"/>
            <a:ext cx="2778760" cy="35483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005" y="232410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文本框 1"/>
          <p:cNvSpPr txBox="1"/>
          <p:nvPr/>
        </p:nvSpPr>
        <p:spPr>
          <a:xfrm>
            <a:off x="2895600" y="417195"/>
            <a:ext cx="356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功能模块及数据交互</a:t>
            </a:r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524000" y="678180"/>
            <a:ext cx="1339215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459220" y="678815"/>
            <a:ext cx="1339215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76655" y="1533525"/>
            <a:ext cx="7098030" cy="2087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/>
              <a:t>数据准备和处理模块—— ./utils</a:t>
            </a:r>
            <a:endParaRPr lang="zh-CN" altLang="en-US" sz="2000" b="1"/>
          </a:p>
          <a:p>
            <a:pPr algn="l"/>
            <a:endParaRPr lang="zh-CN" altLang="en-US"/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下载MNIST训练集到</a:t>
            </a:r>
            <a:r>
              <a:rPr lang="zh-CN" altLang="en-US" b="1">
                <a:solidFill>
                  <a:srgbClr val="FF0000"/>
                </a:solidFill>
              </a:rPr>
              <a:t>./data</a:t>
            </a:r>
            <a:r>
              <a:rPr lang="zh-CN" altLang="en-US"/>
              <a:t>文件夹中</a:t>
            </a:r>
            <a:endParaRPr lang="zh-CN" altLang="en-US"/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将所有图片设置成相同大小，便于统一数据源进行公平地分析比较</a:t>
            </a:r>
            <a:endParaRPr lang="zh-CN" altLang="en-US"/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处理和保存生成的扰动数据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005" y="232410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文本框 1"/>
          <p:cNvSpPr txBox="1"/>
          <p:nvPr/>
        </p:nvSpPr>
        <p:spPr>
          <a:xfrm>
            <a:off x="2895600" y="417195"/>
            <a:ext cx="356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功能模块及数据交互</a:t>
            </a:r>
            <a:r>
              <a:rPr lang="en-US" altLang="zh-CN" sz="2800"/>
              <a:t>4</a:t>
            </a:r>
            <a:endParaRPr lang="en-US" altLang="zh-CN" sz="280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524000" y="678180"/>
            <a:ext cx="1339215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459220" y="678815"/>
            <a:ext cx="1339215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19200" y="1485900"/>
            <a:ext cx="662178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数据模块—— ./data</a:t>
            </a:r>
            <a:endParaRPr lang="zh-CN" altLang="en-US" sz="2000" b="1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./mnist_m_test 待测数据集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./synth_test_32x32.mat 加上扰动的统一大小的图片数据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./usps_test_32x32.pkl 根据softmax计算出的最大扰动的统一大小的图片数据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005" y="232410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文本框 1"/>
          <p:cNvSpPr txBox="1"/>
          <p:nvPr/>
        </p:nvSpPr>
        <p:spPr>
          <a:xfrm>
            <a:off x="2590800" y="417830"/>
            <a:ext cx="4010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609600" y="1104900"/>
            <a:ext cx="3719830" cy="2200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1. </a:t>
            </a:r>
            <a:r>
              <a:rPr lang="zh-CN" altLang="en-US" sz="2000" b="1">
                <a:solidFill>
                  <a:srgbClr val="FF0000"/>
                </a:solidFill>
              </a:rPr>
              <a:t>论文概述</a:t>
            </a:r>
            <a:endParaRPr lang="zh-CN" altLang="en-US" sz="2000" b="1"/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实验目标</a:t>
            </a:r>
            <a:endParaRPr lang="zh-CN" altLang="en-US" sz="1600" b="1"/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对研究问题的建模</a:t>
            </a:r>
            <a:endParaRPr lang="zh-CN" altLang="en-US" sz="1600" b="1"/>
          </a:p>
          <a:p>
            <a:pPr marL="1200150" lvl="2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400" b="1"/>
              <a:t>建模步骤</a:t>
            </a:r>
            <a:endParaRPr lang="zh-CN" altLang="en-US" sz="1400" b="1"/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检测测试样本是否在模型域外分布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76400" y="678815"/>
            <a:ext cx="2362200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81600" y="678815"/>
            <a:ext cx="2362200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48005" y="3390900"/>
            <a:ext cx="3683000" cy="2760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3. 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功能模块及数据交互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  <a:p>
            <a:pPr marL="742950" lvl="1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启动模块——./main.py</a:t>
            </a:r>
            <a:endParaRPr lang="zh-CN" altLang="en-US" sz="1600" b="1">
              <a:sym typeface="+mn-ea"/>
            </a:endParaRPr>
          </a:p>
          <a:p>
            <a:pPr marL="742950" lvl="1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模型架构模块——./models</a:t>
            </a:r>
            <a:endParaRPr lang="zh-CN" altLang="en-US" sz="1600" b="1">
              <a:sym typeface="+mn-ea"/>
            </a:endParaRPr>
          </a:p>
          <a:p>
            <a:pPr marL="742950" lvl="1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数据准备和处理模块—— ./utils</a:t>
            </a:r>
            <a:endParaRPr lang="zh-CN" altLang="en-US" sz="1600" b="1">
              <a:sym typeface="+mn-ea"/>
            </a:endParaRPr>
          </a:p>
          <a:p>
            <a:pPr marL="742950" lvl="1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数据模块—— ./data</a:t>
            </a:r>
            <a:endParaRPr lang="zh-CN" altLang="en-US" sz="1600" b="1">
              <a:sym typeface="+mn-ea"/>
            </a:endParaRPr>
          </a:p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endParaRPr lang="zh-CN" altLang="en-US" sz="2000" b="1">
              <a:solidFill>
                <a:srgbClr val="FF0000"/>
              </a:solidFill>
              <a:sym typeface="+mn-ea"/>
            </a:endParaRPr>
          </a:p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endParaRPr lang="zh-CN" altLang="en-US" sz="2000"/>
          </a:p>
        </p:txBody>
      </p:sp>
      <p:sp>
        <p:nvSpPr>
          <p:cNvPr id="13" name="文本框 12"/>
          <p:cNvSpPr txBox="1"/>
          <p:nvPr/>
        </p:nvSpPr>
        <p:spPr>
          <a:xfrm>
            <a:off x="5334000" y="1181100"/>
            <a:ext cx="2357120" cy="1899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2. 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核心算法创新点</a:t>
            </a:r>
            <a:endParaRPr lang="zh-CN" altLang="en-US" sz="1800" b="1">
              <a:solidFill>
                <a:srgbClr val="FF0000"/>
              </a:solidFill>
            </a:endParaRPr>
          </a:p>
          <a:p>
            <a:pPr marL="742950" lvl="1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对抗性训练方面</a:t>
            </a:r>
            <a:endParaRPr lang="zh-CN" altLang="en-US" sz="1600" b="1">
              <a:sym typeface="+mn-ea"/>
            </a:endParaRPr>
          </a:p>
          <a:p>
            <a:pPr marL="742950" lvl="1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领域适配方面</a:t>
            </a:r>
            <a:endParaRPr lang="zh-CN" altLang="en-US" sz="1600" b="1">
              <a:sym typeface="+mn-ea"/>
            </a:endParaRPr>
          </a:p>
          <a:p>
            <a:pPr marL="742950" lvl="1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领域随机化方面</a:t>
            </a:r>
            <a:endParaRPr lang="zh-CN" altLang="en-US" sz="1600" b="1">
              <a:sym typeface="+mn-ea"/>
            </a:endParaRPr>
          </a:p>
          <a:p>
            <a:pPr marL="742950" lvl="1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核心算法详述</a:t>
            </a:r>
            <a:endParaRPr lang="zh-CN" altLang="en-US" sz="1600" b="1"/>
          </a:p>
        </p:txBody>
      </p:sp>
      <p:sp>
        <p:nvSpPr>
          <p:cNvPr id="14" name="文本框 13"/>
          <p:cNvSpPr txBox="1"/>
          <p:nvPr/>
        </p:nvSpPr>
        <p:spPr>
          <a:xfrm>
            <a:off x="5334000" y="3467295"/>
            <a:ext cx="2704465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4. 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输入输出</a:t>
            </a:r>
            <a:endParaRPr lang="zh-CN" altLang="en-US" sz="2000" b="1">
              <a:solidFill>
                <a:srgbClr val="FF0000"/>
              </a:solidFill>
            </a:endParaRPr>
          </a:p>
          <a:p>
            <a:pPr marL="742950" lvl="1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数字分类</a:t>
            </a:r>
            <a:endParaRPr lang="zh-CN" altLang="en-US" sz="1600" b="1">
              <a:sym typeface="+mn-ea"/>
            </a:endParaRPr>
          </a:p>
          <a:p>
            <a:pPr marL="742950" lvl="1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ym typeface="+mn-ea"/>
              </a:rPr>
              <a:t>语义分割</a:t>
            </a:r>
            <a:endParaRPr lang="zh-CN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005" y="232410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文本框 1"/>
          <p:cNvSpPr txBox="1"/>
          <p:nvPr/>
        </p:nvSpPr>
        <p:spPr>
          <a:xfrm>
            <a:off x="3858260" y="41973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输入输出</a:t>
            </a:r>
            <a:endParaRPr lang="en-US" altLang="zh-CN" sz="280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524000" y="680720"/>
            <a:ext cx="2209800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5588000" y="678180"/>
            <a:ext cx="2209800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8200" y="1257300"/>
            <a:ext cx="3265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/>
              <a:t>数字分类</a:t>
            </a:r>
            <a:r>
              <a:rPr lang="en-US" altLang="zh-CN" sz="2000" b="1"/>
              <a:t>(</a:t>
            </a:r>
            <a:r>
              <a:rPr lang="zh-CN" altLang="en-US" sz="2000" b="1">
                <a:sym typeface="+mn-ea"/>
              </a:rPr>
              <a:t>Digit classification</a:t>
            </a:r>
            <a:r>
              <a:rPr lang="en-US" altLang="zh-CN" sz="2000" b="1">
                <a:sym typeface="+mn-ea"/>
              </a:rPr>
              <a:t>)</a:t>
            </a:r>
            <a:endParaRPr lang="en-US" altLang="zh-CN" sz="2000" b="1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371600" y="1840230"/>
                <a:ext cx="7350125" cy="203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输入</a:t>
                </a:r>
                <a:endParaRPr lang="zh-CN" altLang="en-US" b="1"/>
              </a:p>
              <a:p>
                <a:endParaRPr lang="zh-CN" altLang="en-US"/>
              </a:p>
              <a:p>
                <a:r>
                  <a:rPr lang="zh-CN" altLang="en-US"/>
                  <a:t>训练集：MINST 数据集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测试集：MNIST-M、SVHN、SYN、USPS 数据集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超参数设置：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0001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𝑚𝑖𝑛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𝑚𝑎𝑥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40230"/>
                <a:ext cx="7350125" cy="20300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005" y="232410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文本框 1"/>
          <p:cNvSpPr txBox="1"/>
          <p:nvPr/>
        </p:nvSpPr>
        <p:spPr>
          <a:xfrm>
            <a:off x="3858260" y="41973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输入输出</a:t>
            </a:r>
            <a:endParaRPr lang="en-US" altLang="zh-CN" sz="280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524000" y="680720"/>
            <a:ext cx="2209800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5588000" y="678180"/>
            <a:ext cx="2209800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8200" y="1257300"/>
            <a:ext cx="3265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/>
              <a:t>数字分类</a:t>
            </a:r>
            <a:r>
              <a:rPr lang="en-US" altLang="zh-CN" sz="2000" b="1"/>
              <a:t>(</a:t>
            </a:r>
            <a:r>
              <a:rPr lang="zh-CN" altLang="en-US" sz="2000" b="1">
                <a:sym typeface="+mn-ea"/>
              </a:rPr>
              <a:t>Digit classification</a:t>
            </a:r>
            <a:r>
              <a:rPr lang="en-US" altLang="zh-CN" sz="2000" b="1">
                <a:sym typeface="+mn-ea"/>
              </a:rPr>
              <a:t>)</a:t>
            </a:r>
            <a:endParaRPr lang="en-US" altLang="zh-CN" sz="2000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1600" y="1866900"/>
            <a:ext cx="735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输出</a:t>
            </a:r>
            <a:endParaRPr lang="zh-CN" altLang="en-US"/>
          </a:p>
        </p:txBody>
      </p:sp>
      <p:pic>
        <p:nvPicPr>
          <p:cNvPr id="8" name="图片 7" descr="image-202111301039176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590" y="1807845"/>
            <a:ext cx="4782820" cy="23196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54215" y="2019300"/>
            <a:ext cx="1667510" cy="1599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语义空间：蓝色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像素空间：黄色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超参数r值：蓝色条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ERM值：红色线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1546860" y="4328160"/>
            <a:ext cx="6520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使用我们的方法训练的模型的性能，说明当模型在未知领域上测试时，用我们的算法训练的模型优于用ERM训练的模型。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005" y="232410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文本框 1"/>
          <p:cNvSpPr txBox="1"/>
          <p:nvPr/>
        </p:nvSpPr>
        <p:spPr>
          <a:xfrm>
            <a:off x="3858260" y="41973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输入输出</a:t>
            </a:r>
            <a:endParaRPr lang="en-US" altLang="zh-CN" sz="280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524000" y="680720"/>
            <a:ext cx="2209800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5588000" y="678180"/>
            <a:ext cx="2209800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8200" y="1257300"/>
            <a:ext cx="5676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000" b="1"/>
              <a:t>语义分割</a:t>
            </a:r>
            <a:r>
              <a:rPr lang="en-US" sz="2000" b="1"/>
              <a:t>(</a:t>
            </a:r>
            <a:r>
              <a:rPr sz="2000" b="1"/>
              <a:t>Results on Semantic Scene Segmentation</a:t>
            </a:r>
            <a:r>
              <a:rPr lang="en-US" sz="2000" b="1"/>
              <a:t>)</a:t>
            </a:r>
            <a:endParaRPr lang="en-US" sz="2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371600" y="1943100"/>
                <a:ext cx="7350125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输入</a:t>
                </a:r>
                <a:endParaRPr lang="zh-CN" altLang="en-US" b="1"/>
              </a:p>
              <a:p>
                <a:endParaRPr lang="zh-CN" altLang="en-US"/>
              </a:p>
              <a:p>
                <a:r>
                  <a:rPr lang="zh-CN" altLang="en-US"/>
                  <a:t>训练集：SYTHIA数据集（</a:t>
                </a:r>
                <a:r>
                  <a:rPr lang="en-US" altLang="zh-CN"/>
                  <a:t>来自不同位置的图像</a:t>
                </a:r>
                <a:r>
                  <a:rPr lang="zh-CN" altLang="en-US"/>
                  <a:t>和</a:t>
                </a:r>
                <a:r>
                  <a:rPr lang="en-US" altLang="zh-CN"/>
                  <a:t>不同的天气、时间、日期条件</a:t>
                </a:r>
                <a:r>
                  <a:rPr lang="zh-CN" altLang="en-US"/>
                  <a:t>）</a:t>
                </a:r>
                <a:endParaRPr lang="en-US" altLang="zh-CN"/>
              </a:p>
              <a:p>
                <a:endParaRPr lang="zh-CN" altLang="en-US"/>
              </a:p>
              <a:p>
                <a:r>
                  <a:rPr lang="zh-CN" altLang="en-US"/>
                  <a:t>测试集：MNIST-M、SVHN、SYN、USPS 数据集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超参数设置：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0001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𝑚𝑖𝑛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𝑚𝑎𝑥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50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43100"/>
                <a:ext cx="7350125" cy="23069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005" y="232410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文本框 1"/>
          <p:cNvSpPr txBox="1"/>
          <p:nvPr/>
        </p:nvSpPr>
        <p:spPr>
          <a:xfrm>
            <a:off x="3858260" y="41973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输入输出</a:t>
            </a:r>
            <a:endParaRPr lang="en-US" altLang="zh-CN" sz="280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524000" y="680720"/>
            <a:ext cx="2209800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5588000" y="678180"/>
            <a:ext cx="2209800" cy="0"/>
          </a:xfrm>
          <a:prstGeom prst="line">
            <a:avLst/>
          </a:prstGeom>
          <a:ln w="9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8200" y="1257300"/>
            <a:ext cx="5676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000" b="1"/>
              <a:t>语义分割</a:t>
            </a:r>
            <a:r>
              <a:rPr lang="en-US" sz="2000" b="1"/>
              <a:t>(</a:t>
            </a:r>
            <a:r>
              <a:rPr sz="2000" b="1"/>
              <a:t>Results on Semantic Scene Segmentation</a:t>
            </a:r>
            <a:r>
              <a:rPr lang="en-US" sz="2000" b="1"/>
              <a:t>)</a:t>
            </a:r>
            <a:endParaRPr lang="en-US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1371600" y="1943100"/>
            <a:ext cx="735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输出</a:t>
            </a:r>
            <a:endParaRPr lang="zh-CN" altLang="en-US"/>
          </a:p>
        </p:txBody>
      </p:sp>
      <p:pic>
        <p:nvPicPr>
          <p:cNvPr id="10" name="图片 9" descr="image-20211130104449003"/>
          <p:cNvPicPr>
            <a:picLocks noChangeAspect="1"/>
          </p:cNvPicPr>
          <p:nvPr/>
        </p:nvPicPr>
        <p:blipFill>
          <a:blip r:embed="rId4"/>
          <a:srcRect r="415" b="18978"/>
          <a:stretch>
            <a:fillRect/>
          </a:stretch>
        </p:blipFill>
        <p:spPr>
          <a:xfrm>
            <a:off x="1981200" y="1807845"/>
            <a:ext cx="4724400" cy="2296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5790" y="4255770"/>
            <a:ext cx="77933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用我们的方法训练的模型对未知数据分布的泛化效果更好。当训练图像来自nightscenario时，我们的方法总是在统计上显著优于基线。这是因为在nightare图像上训练的基线模型强烈偏向于夜晚的场景，而作为在最坏情况分布上训练的结果，我们的模型可以克服这种强烈的偏见，更好地概括不同的领域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6858000" y="2553335"/>
            <a:ext cx="23469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ERM训练的模型：红色条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我们的方法训练的模型：</a:t>
            </a:r>
            <a:endParaRPr lang="zh-CN" altLang="en-US" sz="1400"/>
          </a:p>
          <a:p>
            <a:pPr algn="l"/>
            <a:r>
              <a:rPr lang="zh-CN" altLang="en-US" sz="1400"/>
              <a:t>蓝色条</a:t>
            </a:r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6890" y="232410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文本框 2"/>
          <p:cNvSpPr txBox="1"/>
          <p:nvPr/>
        </p:nvSpPr>
        <p:spPr>
          <a:xfrm>
            <a:off x="3769995" y="419100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论文概述</a:t>
            </a:r>
            <a:r>
              <a:rPr lang="en-US" altLang="zh-CN" sz="2800"/>
              <a:t>1</a:t>
            </a:r>
            <a:endParaRPr lang="en-US" altLang="zh-CN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63200" y="1256400"/>
                <a:ext cx="7771765" cy="737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>
                  <a:lnSpc>
                    <a:spcPct val="120000"/>
                  </a:lnSpc>
                </a:pPr>
                <a:r>
                  <a:rPr lang="zh-CN" altLang="en-US" sz="2000" b="1"/>
                  <a:t>实验目标</a:t>
                </a:r>
                <a:r>
                  <a:rPr lang="zh-CN" altLang="en-US" sz="2000"/>
                  <a:t>：</a:t>
                </a:r>
                <a:r>
                  <a:rPr lang="zh-CN" altLang="en-US"/>
                  <a:t>在无法从未知</a:t>
                </a:r>
                <a:r>
                  <a:rPr lang="zh-CN" altLang="en-US">
                    <a:solidFill>
                      <a:schemeClr val="tx1"/>
                    </a:solidFill>
                  </a:rPr>
                  <a:t>的样本集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</a:rPr>
                  <a:t>获得</a:t>
                </a:r>
                <a:r>
                  <a:rPr lang="zh-CN" altLang="en-US"/>
                  <a:t>任何数据的情况下，我们利用现有</a:t>
                </a:r>
                <a:endParaRPr lang="zh-CN" altLang="en-US"/>
              </a:p>
              <a:p>
                <a:pPr algn="l"/>
                <a:r>
                  <a:rPr lang="zh-CN" altLang="en-US" b="1">
                    <a:solidFill>
                      <a:srgbClr val="FF0000"/>
                    </a:solidFill>
                  </a:rPr>
                  <a:t>源数据集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b="1">
                    <a:solidFill>
                      <a:srgbClr val="FF0000"/>
                    </a:solidFill>
                  </a:rPr>
                  <a:t> 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训练模型</a:t>
                </a:r>
                <a:r>
                  <a:rPr lang="zh-CN" altLang="en-US"/>
                  <a:t>，该模型可以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推广应用于分析样本集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00" y="1256400"/>
                <a:ext cx="7771765" cy="737235"/>
              </a:xfrm>
              <a:prstGeom prst="rect">
                <a:avLst/>
              </a:prstGeom>
              <a:blipFill rotWithShape="1">
                <a:blip r:embed="rId4"/>
                <a:stretch>
                  <a:fillRect l="-7" t="-50" r="7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1656080" y="684000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68010" y="683365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2171700"/>
            <a:ext cx="4599940" cy="2825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8810" y="241427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文本框 2"/>
          <p:cNvSpPr txBox="1"/>
          <p:nvPr/>
        </p:nvSpPr>
        <p:spPr>
          <a:xfrm>
            <a:off x="3769995" y="419100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论文概述</a:t>
            </a:r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1" name="直接连接符 10"/>
          <p:cNvCxnSpPr/>
          <p:nvPr/>
        </p:nvCxnSpPr>
        <p:spPr>
          <a:xfrm>
            <a:off x="1656080" y="684000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68010" y="684000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790700"/>
            <a:ext cx="3714750" cy="457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2000" y="1257935"/>
            <a:ext cx="72542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2000" b="1"/>
              <a:t>对研究问题的建模</a:t>
            </a:r>
            <a:r>
              <a:rPr lang="zh-CN" altLang="en-US"/>
              <a:t>：本研究基于源数据集关于样本集分布的最坏情况</a:t>
            </a: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295400" y="2400300"/>
                <a:ext cx="7206615" cy="2916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indent="0" algn="l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对模型的注释和理解：</a:t>
                </a:r>
                <a:endParaRPr lang="en-US" altLang="zh-CN" b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/>
                  <a:t>的协变量位移（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源数据源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</m:t>
                    </m:r>
                  </m:oMath>
                </a14:m>
                <a:r>
                  <a:rPr lang="zh-CN" altLang="en-US" b="1">
                    <a:solidFill>
                      <a:srgbClr val="FF0000"/>
                    </a:solidFill>
                  </a:rPr>
                  <a:t>到样本集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FF0000"/>
                    </a:solidFill>
                  </a:rPr>
                  <a:t>的差异</a:t>
                </a:r>
                <a:r>
                  <a:rPr lang="zh-CN" altLang="en-US"/>
                  <a:t>）</a:t>
                </a:r>
                <a:endParaRPr lang="zh-CN" altLang="en-US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</m:oMath>
                </a14:m>
                <a:r>
                  <a:rPr lang="zh-CN" altLang="en-US"/>
                  <a:t>：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模型</a:t>
                </a:r>
                <a:endParaRPr lang="zh-CN" altLang="en-US" b="1">
                  <a:solidFill>
                    <a:srgbClr val="FF0000"/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/>
                  <a:t>  </a:t>
                </a:r>
                <a:r>
                  <a:rPr lang="zh-CN" altLang="en-US"/>
                  <a:t>：损失函数，值越小，模型的预测值和真实值越接近，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模型性</a:t>
                </a:r>
                <a:endParaRPr lang="zh-CN" altLang="en-US" b="1">
                  <a:solidFill>
                    <a:srgbClr val="FF0000"/>
                  </a:solidFill>
                </a:endParaRPr>
              </a:p>
              <a:p>
                <a:pPr indent="0" algn="l">
                  <a:buFont typeface="Arial" panose="020B0604020202020204" pitchFamily="34" charset="0"/>
                  <a:buNone/>
                </a:pPr>
                <a:r>
                  <a:rPr lang="zh-CN" altLang="en-US" b="1">
                    <a:solidFill>
                      <a:srgbClr val="FF0000"/>
                    </a:solidFill>
                  </a:rPr>
                  <a:t>能</a:t>
                </a:r>
                <a:r>
                  <a:rPr lang="zh-CN" altLang="en-US"/>
                  <a:t>越好</a:t>
                </a:r>
                <a:endParaRPr lang="zh-CN" altLang="en-US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minimize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：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该式的</a:t>
                </a:r>
                <a:r>
                  <a:rPr lang="zh-CN" altLang="en-US" b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求解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目标</a:t>
                </a:r>
                <a:r>
                  <a:rPr lang="zh-CN" altLang="en-US"/>
                  <a:t>是</a:t>
                </a:r>
                <a:r>
                  <a:rPr lang="en-US" altLang="zh-CN"/>
                  <a:t>  </a:t>
                </a:r>
                <a:r>
                  <a:rPr lang="zh-CN" altLang="en-US"/>
                  <a:t>函数值最小时（模型性能最好时），</a:t>
                </a:r>
                <a:endParaRPr lang="zh-CN" altLang="en-US"/>
              </a:p>
              <a:p>
                <a:pPr indent="0"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/>
                  <a:t>的值（源数据集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/>
                  <a:t>到样本集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/>
                  <a:t>的差异）</a:t>
                </a:r>
                <a:endParaRPr lang="zh-CN" altLang="en-US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sup</m:t>
                    </m:r>
                  </m:oMath>
                </a14:m>
                <a:r>
                  <a:rPr lang="zh-CN" altLang="en-US"/>
                  <a:t>：该式的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求解方法</a:t>
                </a:r>
                <a:r>
                  <a:rPr lang="zh-CN" altLang="en-US"/>
                  <a:t>是迭代生成一组数据集，每个数据集对应</a:t>
                </a:r>
                <a:endParaRPr lang="zh-CN" altLang="en-US"/>
              </a:p>
              <a:p>
                <a:pPr indent="0" algn="l">
                  <a:buFont typeface="Arial" panose="020B0604020202020204" pitchFamily="34" charset="0"/>
                  <a:buNone/>
                </a:pPr>
                <a:r>
                  <a:rPr lang="zh-CN" altLang="en-US"/>
                  <a:t>不同的数据集间距离水平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𝜌</m:t>
                    </m:r>
                  </m:oMath>
                </a14:m>
                <a:r>
                  <a:rPr lang="zh-CN" altLang="en-US"/>
                  <a:t>，为每个数据集学习一个模型，然后用</a:t>
                </a:r>
                <a:endParaRPr lang="zh-CN" altLang="en-US"/>
              </a:p>
              <a:p>
                <a:pPr indent="0" algn="l">
                  <a:buFont typeface="Arial" panose="020B0604020202020204" pitchFamily="34" charset="0"/>
                  <a:buNone/>
                </a:pPr>
                <a:r>
                  <a:rPr lang="zh-CN" altLang="en-US"/>
                  <a:t>启发式方法从模型集合中选择最合适的模型。</a:t>
                </a:r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400300"/>
                <a:ext cx="7206615" cy="29165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rcRect l="11388" t="23860"/>
          <a:stretch>
            <a:fillRect/>
          </a:stretch>
        </p:blipFill>
        <p:spPr>
          <a:xfrm>
            <a:off x="4648200" y="3848735"/>
            <a:ext cx="97790" cy="257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rcRect l="11388" t="23860"/>
          <a:stretch>
            <a:fillRect/>
          </a:stretch>
        </p:blipFill>
        <p:spPr>
          <a:xfrm>
            <a:off x="1676400" y="3315335"/>
            <a:ext cx="97790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8810" y="241427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文本框 2"/>
          <p:cNvSpPr txBox="1"/>
          <p:nvPr/>
        </p:nvSpPr>
        <p:spPr>
          <a:xfrm>
            <a:off x="3769995" y="419100"/>
            <a:ext cx="2055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论文概述</a:t>
            </a:r>
            <a:r>
              <a:rPr lang="en-US" altLang="zh-CN" sz="2800"/>
              <a:t>2.1</a:t>
            </a:r>
            <a:endParaRPr lang="zh-CN" altLang="en-US" sz="2800"/>
          </a:p>
        </p:txBody>
      </p:sp>
      <p:cxnSp>
        <p:nvCxnSpPr>
          <p:cNvPr id="11" name="直接连接符 10"/>
          <p:cNvCxnSpPr/>
          <p:nvPr/>
        </p:nvCxnSpPr>
        <p:spPr>
          <a:xfrm>
            <a:off x="1656080" y="684000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91200" y="684000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2000" y="1257935"/>
            <a:ext cx="74275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</a:rPr>
              <a:t>建模步骤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</a:rPr>
              <a:t>1——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</a:rPr>
              <a:t>损失函数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</a:rPr>
              <a:t> 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</a:rPr>
              <a:t>的构建</a:t>
            </a:r>
            <a:r>
              <a:rPr lang="zh-CN" altLang="en-US"/>
              <a:t>：</a:t>
            </a: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304290" y="2734310"/>
                <a:ext cx="6354445" cy="252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对损失函数</a:t>
                </a:r>
                <a:r>
                  <a:rPr lang="en-US" altLang="zh-CN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  </a:t>
                </a:r>
                <a:r>
                  <a:rPr lang="zh-CN" altLang="en-US" b="1"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的注释和理解：</a:t>
                </a:r>
                <a:endParaRPr lang="zh-CN" altLang="en-US" b="1">
                  <a:latin typeface="宋体" panose="02010600030101010101" pitchFamily="2" charset="-122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marL="285750" indent="-2857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𝜽</m:t>
                    </m:r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𝒄</m:t>
                        </m:r>
                      </m:sub>
                    </m:sSub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𝒇</m:t>
                        </m:r>
                      </m:sub>
                    </m:sSub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the set of weights of the final layer 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最后一层的权值集合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𝜖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1600" b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1600" b="1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is the rest of the weights of the network</a:t>
                </a:r>
                <a:endParaRPr lang="en-US" altLang="zh-CN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𝒈</m:t>
                    </m:r>
                    <m:r>
                      <a:rPr lang="en-US" altLang="zh-CN" sz="1600" b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𝒇</m:t>
                        </m:r>
                      </m:sub>
                    </m:sSub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 b="1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output of the embedding layer of our neural network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神经网络嵌入层的输出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：</m:t>
                    </m:r>
                  </m:oMath>
                </a14:m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 the j-th column of the classification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weights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（分类层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第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j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列的权重），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𝜖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zh-CN" altLang="en-US" sz="16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290" y="2734310"/>
                <a:ext cx="6354445" cy="25241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 l="11388" t="23860"/>
          <a:stretch>
            <a:fillRect/>
          </a:stretch>
        </p:blipFill>
        <p:spPr>
          <a:xfrm>
            <a:off x="3581400" y="1334135"/>
            <a:ext cx="97790" cy="257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685" y="1867535"/>
            <a:ext cx="4086225" cy="685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rcRect l="11388" t="23860"/>
          <a:stretch>
            <a:fillRect/>
          </a:stretch>
        </p:blipFill>
        <p:spPr>
          <a:xfrm>
            <a:off x="2590800" y="2796540"/>
            <a:ext cx="97790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5800" y="2484755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文本框 2"/>
          <p:cNvSpPr txBox="1"/>
          <p:nvPr/>
        </p:nvSpPr>
        <p:spPr>
          <a:xfrm>
            <a:off x="3769995" y="419100"/>
            <a:ext cx="2055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论文概述</a:t>
            </a:r>
            <a:r>
              <a:rPr lang="en-US" altLang="zh-CN" sz="2800"/>
              <a:t>2.2</a:t>
            </a:r>
            <a:endParaRPr lang="zh-CN" altLang="en-US" sz="2800"/>
          </a:p>
        </p:txBody>
      </p:sp>
      <p:cxnSp>
        <p:nvCxnSpPr>
          <p:cNvPr id="11" name="直接连接符 10"/>
          <p:cNvCxnSpPr/>
          <p:nvPr/>
        </p:nvCxnSpPr>
        <p:spPr>
          <a:xfrm>
            <a:off x="1656080" y="684000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91200" y="684000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2000" y="1257935"/>
            <a:ext cx="7427595" cy="734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</a:rPr>
              <a:t>建模步骤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</a:rPr>
              <a:t>2——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</a:rPr>
              <a:t>距离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</a:rPr>
              <a:t>D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</a:rPr>
              <a:t>的构建</a:t>
            </a:r>
            <a:r>
              <a:rPr lang="zh-CN" altLang="en-US"/>
              <a:t>：借鉴对抗性训练生成扰动的经典方法，</a:t>
            </a:r>
            <a:r>
              <a:rPr lang="zh-CN" altLang="en-US" b="1">
                <a:solidFill>
                  <a:srgbClr val="FF0000"/>
                </a:solidFill>
              </a:rPr>
              <a:t>在语义空间上构造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Wasserstein distance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165" y="3696335"/>
            <a:ext cx="4371975" cy="581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315" y="2019935"/>
            <a:ext cx="4419600" cy="5048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2781935"/>
            <a:ext cx="4438650" cy="419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981200" y="3162935"/>
                <a:ext cx="5186680" cy="348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：distance with respect to the feature mapping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162935"/>
                <a:ext cx="5186680" cy="3486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下箭头 18"/>
          <p:cNvSpPr/>
          <p:nvPr/>
        </p:nvSpPr>
        <p:spPr>
          <a:xfrm>
            <a:off x="4572000" y="2553335"/>
            <a:ext cx="154305" cy="2286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4572000" y="3489960"/>
            <a:ext cx="154305" cy="2286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371600" y="4229735"/>
                <a:ext cx="693166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𝛱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P, Q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之间的耦合，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𝛸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𝛶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𝛸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𝛶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229735"/>
                <a:ext cx="6931660" cy="3371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5800" y="2477135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文本框 2"/>
          <p:cNvSpPr txBox="1"/>
          <p:nvPr/>
        </p:nvSpPr>
        <p:spPr>
          <a:xfrm>
            <a:off x="3769995" y="419100"/>
            <a:ext cx="2055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论文概述</a:t>
            </a:r>
            <a:r>
              <a:rPr lang="en-US" altLang="zh-CN" sz="2800"/>
              <a:t>2.3</a:t>
            </a:r>
            <a:endParaRPr lang="zh-CN" altLang="en-US" sz="2800"/>
          </a:p>
        </p:txBody>
      </p:sp>
      <p:cxnSp>
        <p:nvCxnSpPr>
          <p:cNvPr id="11" name="直接连接符 10"/>
          <p:cNvCxnSpPr/>
          <p:nvPr/>
        </p:nvCxnSpPr>
        <p:spPr>
          <a:xfrm>
            <a:off x="1656080" y="684000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91200" y="684000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62000" y="1257935"/>
                <a:ext cx="7427595" cy="734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10000"/>
                  </a:lnSpc>
                </a:pPr>
                <a:r>
                  <a:rPr lang="zh-CN" altLang="en-US" sz="2000" b="1">
                    <a:solidFill>
                      <a:schemeClr val="tx1"/>
                    </a:solidFill>
                    <a:latin typeface="+mn-ea"/>
                    <a:cs typeface="+mn-ea"/>
                  </a:rPr>
                  <a:t>建模步骤</a:t>
                </a:r>
                <a:r>
                  <a:rPr lang="en-US" altLang="zh-CN" sz="2000" b="1">
                    <a:solidFill>
                      <a:schemeClr val="tx1"/>
                    </a:solidFill>
                    <a:latin typeface="+mn-ea"/>
                    <a:cs typeface="+mn-ea"/>
                  </a:rPr>
                  <a:t>3——</a:t>
                </a:r>
                <a:r>
                  <a:rPr lang="zh-CN" altLang="en-US" sz="2000" b="1">
                    <a:solidFill>
                      <a:schemeClr val="tx1"/>
                    </a:solidFill>
                    <a:latin typeface="+mn-ea"/>
                    <a:cs typeface="+mn-ea"/>
                  </a:rPr>
                  <a:t>模型转化</a:t>
                </a:r>
                <a:r>
                  <a:rPr lang="zh-CN" altLang="en-US"/>
                  <a:t>：根据上一步中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语义空间上的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Wasserstein distance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优化初始模型，</a:t>
                </a:r>
                <a:r>
                  <a:rPr lang="zh-CN" altLang="en-US" b="1">
                    <a:solidFill>
                      <a:srgbClr val="FF0000"/>
                    </a:solidFill>
                    <a:sym typeface="+mn-ea"/>
                  </a:rPr>
                  <a:t>使其可计算</a:t>
                </a:r>
                <a:endParaRPr lang="zh-CN" altLang="en-US" b="1">
                  <a:solidFill>
                    <a:srgbClr val="FF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57935"/>
                <a:ext cx="7427595" cy="7340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下箭头 18"/>
          <p:cNvSpPr/>
          <p:nvPr/>
        </p:nvSpPr>
        <p:spPr>
          <a:xfrm>
            <a:off x="4572000" y="2553335"/>
            <a:ext cx="154305" cy="2286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4572000" y="3489960"/>
            <a:ext cx="154305" cy="685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1460" y="1986915"/>
            <a:ext cx="3714750" cy="457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115" y="2879090"/>
            <a:ext cx="4410075" cy="514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4115" y="4229735"/>
            <a:ext cx="4419600" cy="4476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876800" y="3462020"/>
            <a:ext cx="3651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该概率分布的上界难以逼近，通过拉格朗日松弛技术，是把有约束优化问题转化成无约束优化问题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2000" y="5144135"/>
            <a:ext cx="48107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rgbClr val="0C2EFA"/>
                </a:solidFill>
              </a:rPr>
              <a:t>拉格朗日松弛参考https://www.zhihu.com/question/21345731</a:t>
            </a:r>
            <a:endParaRPr lang="zh-CN" altLang="en-US" sz="1400">
              <a:solidFill>
                <a:srgbClr val="0C2EF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5800" y="2296795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文本框 2"/>
          <p:cNvSpPr txBox="1"/>
          <p:nvPr/>
        </p:nvSpPr>
        <p:spPr>
          <a:xfrm>
            <a:off x="3769995" y="419100"/>
            <a:ext cx="2055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论文概述</a:t>
            </a:r>
            <a:r>
              <a:rPr lang="en-US" altLang="zh-CN" sz="2800"/>
              <a:t>2.4</a:t>
            </a:r>
            <a:endParaRPr lang="zh-CN" altLang="en-US" sz="2800"/>
          </a:p>
        </p:txBody>
      </p:sp>
      <p:cxnSp>
        <p:nvCxnSpPr>
          <p:cNvPr id="11" name="直接连接符 10"/>
          <p:cNvCxnSpPr/>
          <p:nvPr/>
        </p:nvCxnSpPr>
        <p:spPr>
          <a:xfrm>
            <a:off x="1656080" y="684000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91200" y="684000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67105" y="991870"/>
                <a:ext cx="7427595" cy="1047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10000"/>
                  </a:lnSpc>
                </a:pPr>
                <a:r>
                  <a:rPr lang="zh-CN" altLang="en-US" sz="2000" b="1">
                    <a:solidFill>
                      <a:schemeClr val="tx1"/>
                    </a:solidFill>
                    <a:latin typeface="+mn-ea"/>
                    <a:cs typeface="+mn-ea"/>
                  </a:rPr>
                  <a:t>建模步骤</a:t>
                </a:r>
                <a:r>
                  <a:rPr lang="en-US" altLang="zh-CN" sz="2000" b="1">
                    <a:solidFill>
                      <a:schemeClr val="tx1"/>
                    </a:solidFill>
                    <a:latin typeface="+mn-ea"/>
                    <a:cs typeface="+mn-ea"/>
                  </a:rPr>
                  <a:t>4——</a:t>
                </a:r>
                <a:r>
                  <a:rPr lang="zh-CN" altLang="en-US" sz="2000" b="1">
                    <a:solidFill>
                      <a:schemeClr val="tx1"/>
                    </a:solidFill>
                    <a:latin typeface="+mn-ea"/>
                    <a:cs typeface="+mn-ea"/>
                  </a:rPr>
                  <a:t>构建代理损失函数</a:t>
                </a:r>
                <a:r>
                  <a:rPr lang="zh-CN" altLang="en-US"/>
                  <a:t>：在迭代生成模型、衡量模型质量的过程中需要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代理</a:t>
                </a:r>
                <a:r>
                  <a:rPr lang="zh-CN" altLang="en-US"/>
                  <a:t>损失函数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zh-CN" altLang="en-US"/>
                  <a:t>来度量模型预测错误的程度（值越小、模型质量越高，</a:t>
                </a:r>
                <a:r>
                  <a:rPr lang="zh-CN" altLang="en-US">
                    <a:solidFill>
                      <a:srgbClr val="FF0000"/>
                    </a:solidFill>
                  </a:rPr>
                  <a:t>以下过程展示从损失函数构造稳定性最强的代理损失函数</a:t>
                </a:r>
                <a:r>
                  <a:rPr lang="zh-CN" altLang="en-US"/>
                  <a:t>。</a:t>
                </a:r>
                <a:endParaRPr lang="en-US" altLang="zh-CN" b="1">
                  <a:solidFill>
                    <a:srgbClr val="FF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05" y="991870"/>
                <a:ext cx="7427595" cy="10471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609600" y="5210175"/>
            <a:ext cx="42024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rgbClr val="0C2EFA"/>
                </a:solidFill>
              </a:rPr>
              <a:t>损失函数参考https://zhuanlan.zhihu.com/p/70387818</a:t>
            </a:r>
            <a:endParaRPr lang="zh-CN" altLang="en-US" sz="1400">
              <a:solidFill>
                <a:srgbClr val="0C2EF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943735"/>
            <a:ext cx="5305425" cy="466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8360" y="2895600"/>
            <a:ext cx="5067300" cy="447675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>
            <a:off x="4546600" y="2413000"/>
            <a:ext cx="185420" cy="4838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85360" y="2331720"/>
            <a:ext cx="3416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0C2EFA"/>
                </a:solidFill>
              </a:rPr>
              <a:t>对于连续的</a:t>
            </a:r>
            <a:r>
              <a:rPr lang="en-US" altLang="zh-CN" sz="1600">
                <a:solidFill>
                  <a:srgbClr val="0C2EFA"/>
                </a:solidFill>
              </a:rPr>
              <a:t>    </a:t>
            </a:r>
            <a:r>
              <a:rPr lang="zh-CN" altLang="en-US" sz="1600">
                <a:solidFill>
                  <a:srgbClr val="0C2EFA"/>
                </a:solidFill>
              </a:rPr>
              <a:t>函数，对于离散型数据集</a:t>
            </a:r>
            <a:r>
              <a:rPr lang="en-US" altLang="zh-CN" sz="1600">
                <a:solidFill>
                  <a:srgbClr val="0C2EFA"/>
                </a:solidFill>
              </a:rPr>
              <a:t>Q</a:t>
            </a:r>
            <a:r>
              <a:rPr lang="zh-CN" altLang="en-US" sz="1600">
                <a:solidFill>
                  <a:srgbClr val="0C2EFA"/>
                </a:solidFill>
              </a:rPr>
              <a:t>，需要转化为下式</a:t>
            </a:r>
            <a:endParaRPr lang="zh-CN" altLang="en-US" sz="1600">
              <a:solidFill>
                <a:srgbClr val="0C2EFA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rcRect l="11388" t="23860"/>
          <a:stretch>
            <a:fillRect/>
          </a:stretch>
        </p:blipFill>
        <p:spPr>
          <a:xfrm>
            <a:off x="5943600" y="2413000"/>
            <a:ext cx="97790" cy="2571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4830" y="3896360"/>
            <a:ext cx="3219450" cy="314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812030" y="3295015"/>
                <a:ext cx="3232785" cy="52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solidFill>
                      <a:srgbClr val="0C2EFA"/>
                    </a:solidFill>
                  </a:rPr>
                  <a:t>需要求损失函数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0C2EFA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C2EFA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𝜙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C2EFA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zh-CN" altLang="en-US" sz="1400">
                    <a:solidFill>
                      <a:srgbClr val="0C2EFA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的最小值，我们运用</a:t>
                </a:r>
                <a:r>
                  <a:rPr lang="zh-CN" altLang="en-US" sz="1400">
                    <a:solidFill>
                      <a:srgbClr val="0C2EFA"/>
                    </a:solidFill>
                  </a:rPr>
                  <a:t>梯度下降算法，下式为梯度</a:t>
                </a:r>
                <a:endParaRPr lang="zh-CN" altLang="en-US" sz="1400">
                  <a:solidFill>
                    <a:srgbClr val="0C2EFA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030" y="3295015"/>
                <a:ext cx="3232785" cy="5270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下箭头 19"/>
          <p:cNvSpPr/>
          <p:nvPr/>
        </p:nvSpPr>
        <p:spPr>
          <a:xfrm>
            <a:off x="4553585" y="3296285"/>
            <a:ext cx="160655" cy="5803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7760" y="4229735"/>
            <a:ext cx="4695825" cy="257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5775960" y="4230370"/>
                <a:ext cx="2769870" cy="306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在当前模型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处的对抗性扰动</a:t>
                </a:r>
                <a:endParaRPr lang="zh-CN" altLang="en-US" sz="14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60" y="4230370"/>
                <a:ext cx="2769870" cy="30670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1127760" y="4505960"/>
            <a:ext cx="7481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生成代理损失函数需要考虑最大化问题，我们使用启发式迭代过程（根据经验采取随机梯度的策略）生成代理损失函数。</a:t>
            </a:r>
            <a:endParaRPr lang="en-US" altLang="zh-CN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8810" y="2414270"/>
            <a:ext cx="8048625" cy="22383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73823" y="161696"/>
            <a:ext cx="8796655" cy="5390515"/>
          </a:xfrm>
          <a:custGeom>
            <a:avLst/>
            <a:gdLst/>
            <a:ahLst/>
            <a:cxnLst/>
            <a:rect l="l" t="t" r="r" b="b"/>
            <a:pathLst>
              <a:path w="8796655" h="5390515">
                <a:moveTo>
                  <a:pt x="0" y="0"/>
                </a:moveTo>
                <a:lnTo>
                  <a:pt x="8796135" y="0"/>
                </a:lnTo>
                <a:lnTo>
                  <a:pt x="8796135" y="5390153"/>
                </a:lnTo>
                <a:lnTo>
                  <a:pt x="0" y="539015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7324D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285750" y="251256"/>
            <a:ext cx="681220" cy="85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文本框 2"/>
          <p:cNvSpPr txBox="1"/>
          <p:nvPr/>
        </p:nvSpPr>
        <p:spPr>
          <a:xfrm>
            <a:off x="3769995" y="419100"/>
            <a:ext cx="2055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论文概述</a:t>
            </a:r>
            <a:r>
              <a:rPr lang="en-US" altLang="zh-CN" sz="2800"/>
              <a:t>2.5</a:t>
            </a:r>
            <a:endParaRPr lang="zh-CN" altLang="en-US" sz="2800"/>
          </a:p>
        </p:txBody>
      </p:sp>
      <p:cxnSp>
        <p:nvCxnSpPr>
          <p:cNvPr id="11" name="直接连接符 10"/>
          <p:cNvCxnSpPr/>
          <p:nvPr/>
        </p:nvCxnSpPr>
        <p:spPr>
          <a:xfrm>
            <a:off x="1656080" y="684000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91200" y="684000"/>
            <a:ext cx="2001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2000" y="1257935"/>
            <a:ext cx="76676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</a:rPr>
              <a:t>建模步骤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</a:rPr>
              <a:t>5——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</a:rPr>
              <a:t>基于梯度下降算法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</a:rPr>
              <a:t>求损失函数最小值的</a:t>
            </a:r>
            <a:r>
              <a:rPr lang="en-US" altLang="zh-CN" sz="2000" b="1">
                <a:solidFill>
                  <a:schemeClr val="tx1"/>
                </a:solidFill>
                <a:latin typeface="+mn-ea"/>
                <a:cs typeface="+mn-ea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latin typeface="+mn-ea"/>
                <a:cs typeface="+mn-ea"/>
              </a:rPr>
              <a:t>迭代过程</a:t>
            </a:r>
            <a:r>
              <a:rPr lang="zh-CN" altLang="en-US"/>
              <a:t>：</a:t>
            </a: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76070" y="1882775"/>
            <a:ext cx="62280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我们提出一个 两个阶段交替进行的 迭代训练程序：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在最大化阶段，通过计算内部最大化问题学习到新的数据点；在最小化阶段，模型参数参照梯度更新。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主要思想是迭代地从虚构的目标分布中学习“hard”的数据点，同事保留原始数据点的语义特征。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迭代递推公式为：</a:t>
            </a:r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10" y="4533900"/>
            <a:ext cx="4924425" cy="4476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62000" y="5143500"/>
            <a:ext cx="4826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rgbClr val="0C2EFA"/>
                </a:solidFill>
              </a:rPr>
              <a:t>梯度下降算法参考：https://zhuanlan.zhihu.com/p/335191534</a:t>
            </a:r>
            <a:endParaRPr lang="zh-CN" altLang="en-US" sz="1400">
              <a:solidFill>
                <a:srgbClr val="0C2EFA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10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11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12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13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14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15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16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17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18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19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2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20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21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22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3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4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5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6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7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8.xml><?xml version="1.0" encoding="utf-8"?>
<p:tagLst xmlns:p="http://schemas.openxmlformats.org/presentationml/2006/main">
  <p:tag name="KSO_WM_UNIT_PLACING_PICTURE_USER_VIEWPORT" val="{&quot;height&quot;:3525,&quot;width&quot;:12675}"/>
</p:tagLst>
</file>

<file path=ppt/tags/tag9.xml><?xml version="1.0" encoding="utf-8"?>
<p:tagLst xmlns:p="http://schemas.openxmlformats.org/presentationml/2006/main">
  <p:tag name="KSO_WM_UNIT_PLACING_PICTURE_USER_VIEWPORT" val="{&quot;height&quot;:3525,&quot;width&quot;:1267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3812</Words>
  <Application>WPS 演示</Application>
  <PresentationFormat>On-screen Show (4:3)</PresentationFormat>
  <Paragraphs>261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Wingdings</vt:lpstr>
      <vt:lpstr>UKIJ CJK</vt:lpstr>
      <vt:lpstr>Segoe Print</vt:lpstr>
      <vt:lpstr>Droid Sans Fallback</vt:lpstr>
      <vt:lpstr>Carlito</vt:lpstr>
      <vt:lpstr>Noto Sans CJK JP Medium</vt:lpstr>
      <vt:lpstr>Arial</vt:lpstr>
      <vt:lpstr>Times New Roman</vt:lpstr>
      <vt:lpstr>Calibri</vt:lpstr>
      <vt:lpstr>微软雅黑</vt:lpstr>
      <vt:lpstr>Arial Unicode MS</vt:lpstr>
      <vt:lpstr>Cambria Math</vt:lpstr>
      <vt:lpstr>仿宋</vt:lpstr>
      <vt:lpstr>Blackadder ITC</vt:lpstr>
      <vt:lpstr>Bahnschrift Light Condensed</vt:lpstr>
      <vt:lpstr>Bahnschrift Light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honing</cp:lastModifiedBy>
  <cp:revision>10</cp:revision>
  <dcterms:created xsi:type="dcterms:W3CDTF">2021-11-28T13:53:45Z</dcterms:created>
  <dcterms:modified xsi:type="dcterms:W3CDTF">2021-11-30T09:30:01Z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2021-09-24T08:00:00Z</vt:filetime>
  </property>
  <property fmtid="{D5CDD505-2E9C-101B-9397-08002B2CF9AE}" pid="3" name="LastSaved">
    <vt:filetime>2021-11-28T08:00:00Z</vt:filetime>
  </property>
  <property fmtid="{D5CDD505-2E9C-101B-9397-08002B2CF9AE}" pid="4" name="ICV">
    <vt:lpwstr>9A00E51DBBF84BC39EE3FEA151AF49D4</vt:lpwstr>
  </property>
  <property fmtid="{D5CDD505-2E9C-101B-9397-08002B2CF9AE}" pid="5" name="KSOProductBuildVer">
    <vt:lpwstr>2052-11.1.0.10524</vt:lpwstr>
  </property>
</Properties>
</file>