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F2F1-89A1-447A-86E4-297537467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7978-B69C-485A-B586-6C2A36E5F8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qq_39654127/article/details/88429461#main-toc" TargetMode="External"/><Relationship Id="rId1" Type="http://schemas.openxmlformats.org/officeDocument/2006/relationships/hyperlink" Target="https://wiki.osdev.org/FAT#File_Allocation_Tabl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陆建杰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u="sng" dirty="0">
                <a:solidFill>
                  <a:srgbClr val="FF0000"/>
                </a:solidFill>
              </a:rPr>
              <a:t>File Allocation Table</a:t>
            </a:r>
            <a:r>
              <a:rPr lang="zh-CN" altLang="en-US" b="1" i="1" u="sng" dirty="0">
                <a:solidFill>
                  <a:srgbClr val="FF0000"/>
                </a:solidFill>
              </a:rPr>
              <a:t>（续）</a:t>
            </a:r>
            <a:endParaRPr lang="zh-CN" altLang="en-US" b="1" i="1" u="sng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685" y="1173480"/>
            <a:ext cx="8150860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根目录区由目录项（</a:t>
            </a:r>
            <a:r>
              <a:rPr lang="en-US" altLang="zh-CN" dirty="0"/>
              <a:t>entry</a:t>
            </a:r>
            <a:r>
              <a:rPr lang="zh-CN" altLang="en-US" dirty="0"/>
              <a:t>）组成，一个目录项占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491672"/>
            <a:ext cx="12192000" cy="3175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9465" y="0"/>
            <a:ext cx="2015490" cy="1791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82870" y="2252345"/>
            <a:ext cx="409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下表：一个目录项的组成（共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32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字节）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如果文件名过长，在原本的目录项后面会立即跟一个</a:t>
            </a:r>
            <a:r>
              <a:rPr lang="en-US" altLang="zh-CN" dirty="0"/>
              <a:t>LFN</a:t>
            </a:r>
            <a:r>
              <a:rPr lang="zh-CN" altLang="en-US" dirty="0"/>
              <a:t>项，同样也是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09399"/>
            <a:ext cx="12192000" cy="3683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9565" y="6492875"/>
            <a:ext cx="582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u="sng">
                <a:solidFill>
                  <a:srgbClr val="FF0000"/>
                </a:solidFill>
              </a:rPr>
              <a:t>28+4</a:t>
            </a:r>
            <a:r>
              <a:rPr lang="zh-CN" altLang="en-US" b="1" u="sng">
                <a:solidFill>
                  <a:srgbClr val="FF0000"/>
                </a:solidFill>
              </a:rPr>
              <a:t>正好</a:t>
            </a:r>
            <a:r>
              <a:rPr lang="en-US" altLang="zh-CN" b="1" u="sng">
                <a:solidFill>
                  <a:srgbClr val="FF0000"/>
                </a:solidFill>
              </a:rPr>
              <a:t>32</a:t>
            </a:r>
            <a:r>
              <a:rPr lang="zh-CN" altLang="en-US" b="1" u="sng">
                <a:solidFill>
                  <a:srgbClr val="FF0000"/>
                </a:solidFill>
              </a:rPr>
              <a:t>字节</a:t>
            </a:r>
            <a:endParaRPr lang="zh-CN" altLang="en-US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数据区的第一个簇的簇号是</a:t>
            </a:r>
            <a:r>
              <a:rPr lang="en-US" altLang="zh-CN" dirty="0"/>
              <a:t>2</a:t>
            </a:r>
            <a:r>
              <a:rPr lang="zh-CN" altLang="en-US" dirty="0"/>
              <a:t>，为什么？</a:t>
            </a:r>
            <a:endParaRPr lang="zh-CN" altLang="en-US" dirty="0"/>
          </a:p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FAT</a:t>
            </a:r>
            <a:r>
              <a:rPr kumimoji="1" lang="zh-CN" altLang="en-US" sz="2000" dirty="0">
                <a:sym typeface="+mn-ea"/>
              </a:rPr>
              <a:t>前三个字节的值是固定的</a:t>
            </a:r>
            <a:r>
              <a:rPr kumimoji="1" lang="en-US" altLang="zh-CN" sz="2000" dirty="0">
                <a:sym typeface="+mn-ea"/>
              </a:rPr>
              <a:t>0xF0</a:t>
            </a:r>
            <a:r>
              <a:rPr kumimoji="1" lang="zh-CN" altLang="en-US" sz="2000" dirty="0">
                <a:sym typeface="+mn-ea"/>
              </a:rPr>
              <a:t>、</a:t>
            </a:r>
            <a:r>
              <a:rPr kumimoji="1" lang="en-US" altLang="zh-CN" sz="2000" dirty="0">
                <a:sym typeface="+mn-ea"/>
              </a:rPr>
              <a:t>0xFF</a:t>
            </a:r>
            <a:r>
              <a:rPr kumimoji="1" lang="zh-CN" altLang="en-US" sz="2000" dirty="0">
                <a:sym typeface="+mn-ea"/>
              </a:rPr>
              <a:t>、</a:t>
            </a:r>
            <a:r>
              <a:rPr kumimoji="1" lang="en-US" altLang="zh-CN" sz="2000" dirty="0">
                <a:sym typeface="+mn-ea"/>
              </a:rPr>
              <a:t>0xFF</a:t>
            </a:r>
            <a:r>
              <a:rPr kumimoji="1" lang="zh-CN" altLang="en-US" sz="2000" dirty="0">
                <a:sym typeface="+mn-ea"/>
              </a:rPr>
              <a:t>，用于表示这是一个应用在</a:t>
            </a:r>
            <a:r>
              <a:rPr kumimoji="1" lang="en-US" altLang="zh-CN" sz="2000" dirty="0">
                <a:sym typeface="+mn-ea"/>
              </a:rPr>
              <a:t>1.44M</a:t>
            </a:r>
            <a:r>
              <a:rPr kumimoji="1" lang="zh-CN" altLang="en-US" sz="2000" dirty="0">
                <a:sym typeface="+mn-ea"/>
              </a:rPr>
              <a:t>软盘上的</a:t>
            </a:r>
            <a:r>
              <a:rPr kumimoji="1" lang="en-US" altLang="zh-CN" sz="2000" dirty="0">
                <a:sym typeface="+mn-ea"/>
              </a:rPr>
              <a:t>FAT12</a:t>
            </a:r>
            <a:r>
              <a:rPr kumimoji="1" lang="zh-CN" altLang="en-US" sz="2000" dirty="0">
                <a:sym typeface="+mn-ea"/>
              </a:rPr>
              <a:t>文件系统。本来序号为</a:t>
            </a:r>
            <a:r>
              <a:rPr kumimoji="1" lang="en-US" altLang="zh-CN" sz="2000" dirty="0">
                <a:sym typeface="+mn-ea"/>
              </a:rPr>
              <a:t>0</a:t>
            </a:r>
            <a:r>
              <a:rPr kumimoji="1" lang="zh-CN" altLang="en-US" sz="2000" dirty="0">
                <a:sym typeface="+mn-ea"/>
              </a:rPr>
              <a:t>和</a:t>
            </a:r>
            <a:r>
              <a:rPr kumimoji="1" lang="en-US" altLang="zh-CN" sz="2000" dirty="0">
                <a:sym typeface="+mn-ea"/>
              </a:rPr>
              <a:t>1</a:t>
            </a:r>
            <a:r>
              <a:rPr kumimoji="1" lang="zh-CN" altLang="en-US" sz="2000" dirty="0">
                <a:sym typeface="+mn-ea"/>
              </a:rPr>
              <a:t>的</a:t>
            </a:r>
            <a:r>
              <a:rPr kumimoji="1" lang="en-US" altLang="zh-CN" sz="2000" dirty="0">
                <a:sym typeface="+mn-ea"/>
              </a:rPr>
              <a:t>FAT</a:t>
            </a:r>
            <a:r>
              <a:rPr kumimoji="1" lang="zh-CN" altLang="en-US" sz="2000" dirty="0">
                <a:sym typeface="+mn-ea"/>
              </a:rPr>
              <a:t>表项应该对应于数据区的簇</a:t>
            </a:r>
            <a:r>
              <a:rPr kumimoji="1" lang="en-US" altLang="zh-CN" sz="2000" dirty="0">
                <a:sym typeface="+mn-ea"/>
              </a:rPr>
              <a:t>0</a:t>
            </a:r>
            <a:r>
              <a:rPr kumimoji="1" lang="zh-CN" altLang="en-US" sz="2000" dirty="0">
                <a:sym typeface="+mn-ea"/>
              </a:rPr>
              <a:t>和簇</a:t>
            </a:r>
            <a:r>
              <a:rPr kumimoji="1" lang="en-US" altLang="zh-CN" sz="2000" dirty="0">
                <a:sym typeface="+mn-ea"/>
              </a:rPr>
              <a:t>1</a:t>
            </a:r>
            <a:r>
              <a:rPr kumimoji="1" lang="zh-CN" altLang="en-US" sz="2000" dirty="0">
                <a:sym typeface="+mn-ea"/>
              </a:rPr>
              <a:t>，但是由于这两个表项被设置成了固定值，簇</a:t>
            </a:r>
            <a:r>
              <a:rPr kumimoji="1" lang="en-US" altLang="zh-CN" sz="2000" dirty="0">
                <a:sym typeface="+mn-ea"/>
              </a:rPr>
              <a:t>0</a:t>
            </a:r>
            <a:r>
              <a:rPr kumimoji="1" lang="zh-CN" altLang="en-US" sz="2000" dirty="0">
                <a:sym typeface="+mn-ea"/>
              </a:rPr>
              <a:t>和簇</a:t>
            </a:r>
            <a:r>
              <a:rPr kumimoji="1" lang="en-US" altLang="zh-CN" sz="2000" dirty="0">
                <a:sym typeface="+mn-ea"/>
              </a:rPr>
              <a:t>1</a:t>
            </a:r>
            <a:r>
              <a:rPr kumimoji="1" lang="zh-CN" altLang="en-US" sz="2000" dirty="0">
                <a:sym typeface="+mn-ea"/>
              </a:rPr>
              <a:t>就没有存在的意义了，</a:t>
            </a:r>
            <a:r>
              <a:rPr kumimoji="1" lang="zh-CN" altLang="en-US" sz="2000" b="1" dirty="0">
                <a:solidFill>
                  <a:srgbClr val="FF0000"/>
                </a:solidFill>
                <a:sym typeface="+mn-ea"/>
              </a:rPr>
              <a:t>所以数据区就起始于簇</a:t>
            </a:r>
            <a:r>
              <a:rPr kumimoji="1" lang="en-US" altLang="zh-CN" sz="2000" b="1" dirty="0">
                <a:solidFill>
                  <a:srgbClr val="FF0000"/>
                </a:solidFill>
                <a:sym typeface="+mn-ea"/>
              </a:rPr>
              <a:t>2</a:t>
            </a:r>
            <a:r>
              <a:rPr kumimoji="1" lang="zh-CN" altLang="en-US" sz="2000" b="1" dirty="0">
                <a:solidFill>
                  <a:srgbClr val="FF0000"/>
                </a:solidFill>
                <a:sym typeface="+mn-ea"/>
              </a:rPr>
              <a:t>。</a:t>
            </a:r>
            <a:endParaRPr kumimoji="1" lang="zh-CN" altLang="en-US" sz="2000" b="1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/>
              <a:t>数据区开始扇区号</a:t>
            </a:r>
            <a:r>
              <a:rPr lang="en-US" altLang="zh-CN" dirty="0"/>
              <a:t>=</a:t>
            </a:r>
            <a:r>
              <a:rPr lang="zh-CN" altLang="en-US" dirty="0"/>
              <a:t>根目录开始扇区号</a:t>
            </a:r>
            <a:r>
              <a:rPr lang="en-US" altLang="zh-CN" dirty="0"/>
              <a:t>+</a:t>
            </a:r>
            <a:r>
              <a:rPr lang="zh-CN" altLang="en-US" dirty="0"/>
              <a:t>根目录所占扇区数。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若为目录，格式同根目录项。</a:t>
            </a:r>
            <a:endParaRPr lang="en-US" altLang="zh-CN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3606165"/>
            <a:ext cx="1894840" cy="1779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https://wiki.osdev.org/FAT#File_Allocation_Table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https://blog.csdn.net/qq_39654127/article/details/88429461#main-toc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FAT12</a:t>
            </a:r>
            <a:r>
              <a:rPr lang="zh-CN" altLang="en-US" dirty="0"/>
              <a:t>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在当前目录</a:t>
            </a:r>
            <a:r>
              <a:rPr lang="en-US" altLang="zh-CN" dirty="0"/>
              <a:t>(.)</a:t>
            </a:r>
            <a:r>
              <a:rPr lang="zh-CN" altLang="en-US" dirty="0"/>
              <a:t>下创建一个新的软盘镜像</a:t>
            </a:r>
            <a:r>
              <a:rPr lang="en-US" altLang="zh-CN" dirty="0" err="1"/>
              <a:t>a.img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mkfs.fat</a:t>
            </a:r>
            <a:r>
              <a:rPr lang="en-US" altLang="zh-CN" dirty="0"/>
              <a:t> -C </a:t>
            </a:r>
            <a:r>
              <a:rPr lang="en-US" altLang="zh-CN" dirty="0" err="1"/>
              <a:t>a.img</a:t>
            </a:r>
            <a:r>
              <a:rPr lang="en-US" altLang="zh-CN" dirty="0"/>
              <a:t> 1440 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在当前目录下创建一个新目录</a:t>
            </a:r>
            <a:r>
              <a:rPr lang="en-US" altLang="zh-CN" dirty="0"/>
              <a:t>(./mount)</a:t>
            </a:r>
            <a:r>
              <a:rPr lang="zh-CN" altLang="en-US" dirty="0"/>
              <a:t>作为挂载点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mount 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将镜像</a:t>
            </a:r>
            <a:r>
              <a:rPr lang="en-US" altLang="zh-CN" dirty="0"/>
              <a:t>./</a:t>
            </a:r>
            <a:r>
              <a:rPr lang="en-US" altLang="zh-CN" dirty="0" err="1"/>
              <a:t>a.img</a:t>
            </a:r>
            <a:r>
              <a:rPr lang="zh-CN" altLang="en-US" dirty="0"/>
              <a:t>挂载到</a:t>
            </a:r>
            <a:r>
              <a:rPr lang="en-US" altLang="zh-CN" dirty="0"/>
              <a:t>./mount</a:t>
            </a:r>
            <a:r>
              <a:rPr lang="zh-CN" altLang="en-US" dirty="0"/>
              <a:t>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sudo</a:t>
            </a:r>
            <a:r>
              <a:rPr lang="en-US" altLang="zh-CN" dirty="0"/>
              <a:t> mount </a:t>
            </a:r>
            <a:r>
              <a:rPr lang="en-US" altLang="zh-CN" dirty="0" err="1"/>
              <a:t>a.img</a:t>
            </a:r>
            <a:r>
              <a:rPr lang="en-US" altLang="zh-CN" dirty="0"/>
              <a:t> mount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挂载后，就可以通过操作</a:t>
            </a:r>
            <a:r>
              <a:rPr lang="en-US" altLang="zh-CN" dirty="0"/>
              <a:t>./mount</a:t>
            </a:r>
            <a:r>
              <a:rPr lang="zh-CN" altLang="en-US" dirty="0"/>
              <a:t>文件夹，来向</a:t>
            </a:r>
            <a:r>
              <a:rPr lang="en-US" altLang="zh-CN" dirty="0" err="1"/>
              <a:t>a.img</a:t>
            </a:r>
            <a:r>
              <a:rPr lang="zh-CN" altLang="en-US" dirty="0"/>
              <a:t>加入和查看文件。可使用系统自带的资源管理器类似 </a:t>
            </a:r>
            <a:r>
              <a:rPr lang="en-US" altLang="zh-CN" dirty="0"/>
              <a:t>GUI</a:t>
            </a:r>
            <a:r>
              <a:rPr lang="zh-CN" altLang="en-US" dirty="0"/>
              <a:t>工具，或者使用命令行操作。 </a:t>
            </a:r>
            <a:endParaRPr lang="en-US" altLang="zh-CN" dirty="0"/>
          </a:p>
          <a:p>
            <a:r>
              <a:rPr lang="zh-CN" altLang="en-US" dirty="0"/>
              <a:t>在操作挂载后的</a:t>
            </a:r>
            <a:r>
              <a:rPr lang="en-US" altLang="zh-CN" dirty="0" err="1"/>
              <a:t>img</a:t>
            </a:r>
            <a:r>
              <a:rPr lang="zh-CN" altLang="en-US" dirty="0"/>
              <a:t>镜像时，若使用命令行进行操作，需要使用</a:t>
            </a:r>
            <a:r>
              <a:rPr lang="en-US" altLang="zh-CN" dirty="0"/>
              <a:t>root</a:t>
            </a:r>
            <a:r>
              <a:rPr lang="zh-CN" altLang="en-US" dirty="0"/>
              <a:t>权限运行所有操作（例如</a:t>
            </a:r>
            <a:r>
              <a:rPr lang="en-US" altLang="zh-CN" dirty="0" err="1"/>
              <a:t>mkdir</a:t>
            </a:r>
            <a:r>
              <a:rPr lang="en-US" altLang="zh-CN" dirty="0"/>
              <a:t>, touch</a:t>
            </a:r>
            <a:r>
              <a:rPr lang="zh-CN" altLang="en-US" dirty="0"/>
              <a:t>等）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359" y="415329"/>
            <a:ext cx="7731506" cy="56186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首先，在</a:t>
            </a:r>
            <a:r>
              <a:rPr lang="en-US" altLang="zh-CN" dirty="0"/>
              <a:t>WSL</a:t>
            </a:r>
            <a:r>
              <a:rPr lang="zh-CN" altLang="en-US" dirty="0"/>
              <a:t>下使用以下命令创建</a:t>
            </a:r>
            <a:r>
              <a:rPr lang="en-US" altLang="zh-CN" dirty="0"/>
              <a:t>FAT12</a:t>
            </a:r>
            <a:r>
              <a:rPr lang="zh-CN" altLang="en-US" dirty="0"/>
              <a:t>软盘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mkfs.fat</a:t>
            </a:r>
            <a:r>
              <a:rPr lang="en-US" altLang="zh-CN" dirty="0"/>
              <a:t> -C </a:t>
            </a:r>
            <a:r>
              <a:rPr lang="en-US" altLang="zh-CN" dirty="0" err="1"/>
              <a:t>a.img</a:t>
            </a:r>
            <a:r>
              <a:rPr lang="en-US" altLang="zh-CN" dirty="0"/>
              <a:t> 1440</a:t>
            </a:r>
            <a:endParaRPr lang="en-US" altLang="zh-CN" dirty="0"/>
          </a:p>
          <a:p>
            <a:r>
              <a:rPr lang="zh-CN" altLang="en-US" dirty="0"/>
              <a:t>然后，在以下网站下载安装</a:t>
            </a:r>
            <a:r>
              <a:rPr lang="en-US" altLang="zh-CN" dirty="0" err="1"/>
              <a:t>WinImage</a:t>
            </a:r>
            <a:r>
              <a:rPr lang="en-US" altLang="zh-CN" dirty="0"/>
              <a:t> 9.0 http://www.winimage.com/download.htm </a:t>
            </a:r>
            <a:r>
              <a:rPr lang="zh-CN" altLang="en-US" dirty="0"/>
              <a:t>使用这个工具可以方便地打开、修改</a:t>
            </a:r>
            <a:r>
              <a:rPr lang="en-US" altLang="zh-CN" dirty="0"/>
              <a:t>FAT12</a:t>
            </a:r>
            <a:r>
              <a:rPr lang="zh-CN" altLang="en-US" dirty="0"/>
              <a:t>镜像，其中</a:t>
            </a:r>
            <a:r>
              <a:rPr lang="en-US" altLang="zh-CN" dirty="0"/>
              <a:t>inject</a:t>
            </a:r>
            <a:r>
              <a:rPr lang="zh-CN" altLang="en-US" dirty="0"/>
              <a:t>功能即指插入文件。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（</a:t>
            </a:r>
            <a:r>
              <a:rPr lang="en-US" altLang="zh-CN" dirty="0"/>
              <a:t>File Allocation Table</a:t>
            </a:r>
            <a:r>
              <a:rPr lang="zh-CN" altLang="en-US" dirty="0"/>
              <a:t>）文件配置表。用来记录文件所在位置的表格。假若丢失文件分配表，那么硬盘上的数据就会因无法定位而无法使用。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DOS v1.0</a:t>
            </a:r>
            <a:r>
              <a:rPr lang="zh-CN" altLang="en-US" dirty="0"/>
              <a:t>时代就引入了，是最基本的文件系统之一。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FAT</a:t>
            </a:r>
            <a:r>
              <a:rPr lang="zh-CN" altLang="en-US" dirty="0"/>
              <a:t>家族：</a:t>
            </a:r>
            <a:r>
              <a:rPr lang="en-US" altLang="zh-CN" dirty="0"/>
              <a:t>FAT12</a:t>
            </a:r>
            <a:r>
              <a:rPr lang="zh-CN" altLang="en-US" dirty="0"/>
              <a:t>、</a:t>
            </a:r>
            <a:r>
              <a:rPr lang="en-US" altLang="zh-CN" dirty="0"/>
              <a:t>FAT16</a:t>
            </a:r>
            <a:r>
              <a:rPr lang="zh-CN" altLang="en-US" dirty="0"/>
              <a:t>、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 err="1"/>
              <a:t>ExFAT</a:t>
            </a:r>
            <a:r>
              <a:rPr lang="zh-CN" altLang="en-US" dirty="0"/>
              <a:t>、</a:t>
            </a:r>
            <a:r>
              <a:rPr lang="en-US" altLang="zh-CN" dirty="0"/>
              <a:t>VFAT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488" y="1018946"/>
            <a:ext cx="9077398" cy="4448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位地址，最大容量</a:t>
            </a:r>
            <a:r>
              <a:rPr lang="en-US" altLang="zh-CN" dirty="0"/>
              <a:t>16MB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为软盘设计的文件系统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文件系统把存储介质看成一维的数组，基本单位是簇（</a:t>
            </a:r>
            <a:r>
              <a:rPr lang="en-US" altLang="zh-CN" dirty="0"/>
              <a:t>cluster</a:t>
            </a:r>
            <a:r>
              <a:rPr lang="zh-CN" altLang="en-US" dirty="0"/>
              <a:t>）。存储介质被划分为</a:t>
            </a:r>
            <a:r>
              <a:rPr lang="en-US" altLang="zh-CN" dirty="0"/>
              <a:t>3</a:t>
            </a:r>
            <a:r>
              <a:rPr lang="zh-CN" altLang="en-US" dirty="0"/>
              <a:t>个区域：</a:t>
            </a:r>
            <a:r>
              <a:rPr lang="en-US" altLang="zh-CN" dirty="0"/>
              <a:t>boot record</a:t>
            </a:r>
            <a:r>
              <a:rPr lang="zh-CN" altLang="en-US" dirty="0"/>
              <a:t>、</a:t>
            </a:r>
            <a:r>
              <a:rPr lang="en-US" altLang="zh-CN" dirty="0"/>
              <a:t>FAT</a:t>
            </a:r>
            <a:r>
              <a:rPr lang="zh-CN" altLang="en-US" dirty="0"/>
              <a:t>、</a:t>
            </a:r>
            <a:r>
              <a:rPr lang="en-US" altLang="zh-CN" dirty="0"/>
              <a:t>directory and data area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一个簇包含一个扇区，大小为</a:t>
            </a:r>
            <a:r>
              <a:rPr lang="en-US" altLang="zh-CN" dirty="0"/>
              <a:t>512B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结构（续）</a:t>
            </a:r>
            <a:endParaRPr lang="zh-CN" alt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4835" y="1435185"/>
            <a:ext cx="5363570" cy="5039690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3086670" y="5416337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010775" y="14351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从下到上看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引导扇区包含了数据和代码，数据被称为</a:t>
            </a:r>
            <a:r>
              <a:rPr lang="en-US" altLang="zh-CN" dirty="0"/>
              <a:t>BPB</a:t>
            </a:r>
            <a:r>
              <a:rPr lang="zh-CN" altLang="en-US" dirty="0"/>
              <a:t>（</a:t>
            </a:r>
            <a:r>
              <a:rPr lang="en-US" altLang="zh-CN" dirty="0"/>
              <a:t>BIOS Parameter Block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57484"/>
            <a:ext cx="12192000" cy="3812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0" y="5571241"/>
            <a:ext cx="8323868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40684" y="555154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每个扇区的字节数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920876"/>
            <a:ext cx="4647414" cy="3299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01937" y="59237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每个簇的扇区数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266723"/>
            <a:ext cx="7522590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77113" y="622732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占用的扇区数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341296"/>
            <a:ext cx="12180404" cy="34561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341296"/>
            <a:ext cx="7880808" cy="317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35332" y="234129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的数量，一般为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96" y="2710628"/>
            <a:ext cx="8305014" cy="3170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68181" y="26583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根目录文件数的最大值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060000"/>
            <a:ext cx="7880808" cy="497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35332" y="3188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893270"/>
            <a:ext cx="5495827" cy="3487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97485" y="389358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表的数量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585" y="2318994"/>
            <a:ext cx="12175755" cy="33559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996206"/>
            <a:ext cx="4326903" cy="320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60536" y="49962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365538"/>
            <a:ext cx="5806911" cy="320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40544" y="530560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Magic number 0xAA55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8792" y="608971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占据了第一个扇区！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>
                <a:solidFill>
                  <a:srgbClr val="FF0000"/>
                </a:solidFill>
              </a:rPr>
              <a:t>FAT: File Allocation Table</a:t>
            </a:r>
            <a:r>
              <a:rPr lang="zh-CN" altLang="en-US" b="1" u="sng" dirty="0">
                <a:solidFill>
                  <a:srgbClr val="FF0000"/>
                </a:solidFill>
              </a:rPr>
              <a:t>文件分配表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9178"/>
            <a:ext cx="10515600" cy="53732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</a:t>
            </a:r>
            <a:r>
              <a:rPr lang="zh-CN" altLang="en-US" sz="2400" dirty="0"/>
              <a:t>和</a:t>
            </a:r>
            <a:r>
              <a:rPr lang="en-US" altLang="zh-CN" sz="2400" dirty="0"/>
              <a:t>FAT2</a:t>
            </a:r>
            <a:r>
              <a:rPr lang="zh-CN" altLang="en-US" sz="2400" dirty="0"/>
              <a:t>互为备份。</a:t>
            </a:r>
            <a:endParaRPr lang="en-US" altLang="zh-CN" sz="2400" dirty="0"/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文件分配表</a:t>
            </a:r>
            <a:r>
              <a:rPr kumimoji="1" lang="zh-CN" altLang="en-US" sz="2400" dirty="0"/>
              <a:t>被划分为紧密排列的若干个</a:t>
            </a:r>
            <a:r>
              <a:rPr kumimoji="1" lang="zh-CN" altLang="en-US" sz="2400" dirty="0">
                <a:solidFill>
                  <a:srgbClr val="FF0000"/>
                </a:solidFill>
              </a:rPr>
              <a:t>表项</a:t>
            </a:r>
            <a:r>
              <a:rPr kumimoji="1" lang="zh-CN" altLang="en-US" sz="2400" dirty="0"/>
              <a:t>，每个表项都与数据区中的一个</a:t>
            </a:r>
            <a:r>
              <a:rPr kumimoji="1" lang="zh-CN" altLang="en-US" sz="2400" dirty="0">
                <a:solidFill>
                  <a:srgbClr val="FF0000"/>
                </a:solidFill>
              </a:rPr>
              <a:t>簇</a:t>
            </a:r>
            <a:r>
              <a:rPr kumimoji="1" lang="zh-CN" altLang="en-US" sz="2400" dirty="0"/>
              <a:t>相对应，而且表项的序号也是与簇号一一对应的。</a:t>
            </a:r>
            <a:endParaRPr kumimoji="1" lang="zh-CN" altLang="en-US" sz="2400" dirty="0"/>
          </a:p>
          <a:p>
            <a:r>
              <a:rPr kumimoji="1" lang="zh-CN" altLang="en-US" sz="2400" dirty="0"/>
              <a:t>每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位成为一个</a:t>
            </a:r>
            <a:r>
              <a:rPr kumimoji="1" lang="en-US" altLang="zh-CN" sz="2400" dirty="0">
                <a:solidFill>
                  <a:srgbClr val="FF0000"/>
                </a:solidFill>
              </a:rPr>
              <a:t>FAT</a:t>
            </a:r>
            <a:r>
              <a:rPr kumimoji="1" lang="zh-CN" altLang="en-US" sz="2400" dirty="0">
                <a:solidFill>
                  <a:srgbClr val="FF0000"/>
                </a:solidFill>
              </a:rPr>
              <a:t>项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FATEntry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，代表一个</a:t>
            </a:r>
            <a:r>
              <a:rPr kumimoji="1" lang="zh-CN" altLang="en-US" sz="2400" dirty="0">
                <a:solidFill>
                  <a:srgbClr val="FF0000"/>
                </a:solidFill>
              </a:rPr>
              <a:t>簇</a:t>
            </a:r>
            <a:r>
              <a:rPr kumimoji="1" lang="zh-CN" altLang="en-US" sz="2400" dirty="0"/>
              <a:t>。所以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项会占用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个字节</a:t>
            </a:r>
            <a:endParaRPr kumimoji="1" lang="zh-CN" altLang="en-US" sz="2400" dirty="0"/>
          </a:p>
          <a:p>
            <a:r>
              <a:rPr kumimoji="1" lang="zh-CN" altLang="en-US" sz="2400" dirty="0"/>
              <a:t>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软盘上，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前三个字节的值是固定的</a:t>
            </a:r>
            <a:r>
              <a:rPr kumimoji="1" lang="en-US" altLang="zh-CN" sz="2400" dirty="0"/>
              <a:t>0xF0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，用于表示这是一个应用在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软盘上的</a:t>
            </a:r>
            <a:r>
              <a:rPr kumimoji="1" lang="en-US" altLang="zh-CN" sz="2400" dirty="0"/>
              <a:t>FAT12</a:t>
            </a:r>
            <a:r>
              <a:rPr kumimoji="1" lang="zh-CN" altLang="en-US" sz="2400" dirty="0"/>
              <a:t>文件系统。本来序号为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表项应该对应于簇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，但是由于这两个表项被设置成了固定值，簇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就没有存在的意义了，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所以数据区就起始于簇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。</a:t>
            </a:r>
            <a:endParaRPr kumimoji="1" lang="zh-CN" altLang="en-US" sz="2400" b="1" dirty="0">
              <a:solidFill>
                <a:srgbClr val="FF0000"/>
              </a:solidFill>
            </a:endParaRPr>
          </a:p>
          <a:p>
            <a:r>
              <a:rPr kumimoji="1" lang="en-US" altLang="zh-CN" sz="2400" b="1" dirty="0">
                <a:solidFill>
                  <a:srgbClr val="FF0000"/>
                </a:solidFill>
              </a:rPr>
              <a:t>FAT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项的值代表下一个文件的</a:t>
            </a:r>
            <a:r>
              <a:rPr kumimoji="1" lang="zh-CN" altLang="en-US" sz="2400" b="1" dirty="0">
                <a:solidFill>
                  <a:srgbClr val="FF0000"/>
                </a:solidFill>
                <a:sym typeface="+mn-ea"/>
              </a:rPr>
              <a:t>簇号（簇号就是地址）</a:t>
            </a:r>
            <a:endParaRPr kumimoji="1" lang="zh-CN" altLang="en-US" sz="2400" b="1" dirty="0">
              <a:solidFill>
                <a:srgbClr val="FF0000"/>
              </a:solidFill>
            </a:endParaRPr>
          </a:p>
          <a:p>
            <a:pPr lvl="1">
              <a:buSzPct val="50000"/>
            </a:pPr>
            <a:r>
              <a:rPr kumimoji="1" lang="zh-CN" altLang="en-US" dirty="0"/>
              <a:t>值大于或等于</a:t>
            </a:r>
            <a:r>
              <a:rPr kumimoji="1" lang="en-US" altLang="zh-CN" dirty="0"/>
              <a:t>0xFF8</a:t>
            </a:r>
            <a:r>
              <a:rPr kumimoji="1" lang="zh-CN" altLang="en-US" dirty="0"/>
              <a:t>，表示当前簇已经是本文件的最后一个簇</a:t>
            </a:r>
            <a:endParaRPr kumimoji="1" lang="zh-CN" altLang="en-US" dirty="0"/>
          </a:p>
          <a:p>
            <a:pPr lvl="1">
              <a:buSzPct val="50000"/>
            </a:pPr>
            <a:r>
              <a:rPr kumimoji="1" lang="zh-CN" altLang="en-US" dirty="0"/>
              <a:t>值为</a:t>
            </a:r>
            <a:r>
              <a:rPr kumimoji="1" lang="en-US" altLang="zh-CN" dirty="0"/>
              <a:t>0xFF7</a:t>
            </a:r>
            <a:r>
              <a:rPr kumimoji="1" lang="zh-CN" altLang="en-US" dirty="0"/>
              <a:t>，表示它是一个坏簇</a:t>
            </a:r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000.8740157480315,&quot;width&quot;:19200}"/>
</p:tagLst>
</file>

<file path=ppt/tags/tag2.xml><?xml version="1.0" encoding="utf-8"?>
<p:tagLst xmlns:p="http://schemas.openxmlformats.org/presentationml/2006/main">
  <p:tag name="KSO_WM_UNIT_PLACING_PICTURE_USER_VIEWPORT" val="{&quot;height&quot;:5010,&quot;width&quot;:56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演示</Application>
  <PresentationFormat>宽屏</PresentationFormat>
  <Paragraphs>128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Arial Unicode MS</vt:lpstr>
      <vt:lpstr>Office 主题​​</vt:lpstr>
      <vt:lpstr>FAT12简介</vt:lpstr>
      <vt:lpstr>起源</vt:lpstr>
      <vt:lpstr>FAT12</vt:lpstr>
      <vt:lpstr>FAT结构</vt:lpstr>
      <vt:lpstr>FAT结构（续）</vt:lpstr>
      <vt:lpstr>Boot record</vt:lpstr>
      <vt:lpstr>Boot record（续）</vt:lpstr>
      <vt:lpstr>Boot record（续）</vt:lpstr>
      <vt:lpstr>File Allocation Table</vt:lpstr>
      <vt:lpstr>File Allocation Table（续）</vt:lpstr>
      <vt:lpstr>Directory area</vt:lpstr>
      <vt:lpstr>Directory area（续）</vt:lpstr>
      <vt:lpstr>Directory area（续）</vt:lpstr>
      <vt:lpstr>Data area</vt:lpstr>
      <vt:lpstr>reference</vt:lpstr>
      <vt:lpstr>制作FAT12镜像</vt:lpstr>
      <vt:lpstr>注意事项</vt:lpstr>
      <vt:lpstr>PowerPoint 演示文稿</vt:lpstr>
      <vt:lpstr>Windows下操作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FAT12简介</dc:title>
  <dc:creator>钱 宇辰</dc:creator>
  <cp:lastModifiedBy>honing</cp:lastModifiedBy>
  <cp:revision>22</cp:revision>
  <dcterms:created xsi:type="dcterms:W3CDTF">2019-10-15T02:52:00Z</dcterms:created>
  <dcterms:modified xsi:type="dcterms:W3CDTF">2021-11-09T17:26:20Z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1BD6A1DC688C47F285824847B7FF0707</vt:lpwstr>
  </property>
  <property fmtid="{D5CDD505-2E9C-101B-9397-08002B2CF9AE}" pid="3" name="KSOProductBuildVer">
    <vt:lpwstr>2052-11.1.0.10524</vt:lpwstr>
  </property>
</Properties>
</file>