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275">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275"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4.xml"/><Relationship Id="rId41" Type="http://schemas.openxmlformats.org/officeDocument/2006/relationships/font" Target="fonts/OpenSans-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OpenSans-bold.fntdata"/><Relationship Id="rId16" Type="http://schemas.openxmlformats.org/officeDocument/2006/relationships/slide" Target="slides/slide10.xml"/><Relationship Id="rId38" Type="http://schemas.openxmlformats.org/officeDocument/2006/relationships/font" Target="fonts/OpenSans-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85a114902f_6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5a114902f_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57fe37992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157fe37992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57fe3799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57fe3799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157fe37992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157fe37992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157fe37992_2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157fe37992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157fe37992_2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157fe37992_2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57fe37992_3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157fe37992_3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c99078c55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c99078c55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c99078c55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c99078c55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c99078c55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c99078c55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c99078c55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c99078c55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51281fe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51281fe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c99078c55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c99078c55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c99078c55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c99078c55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c99078c55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c99078c55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157fe37992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157fe37992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157fe37992_3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157fe37992_3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157fe37992_3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157fe37992_3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157fe37992_3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157fe37992_3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c85dbf12e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c85dbf12e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c8667d7a3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c8667d7a3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c8d174ad6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c8d174ad6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c308b483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c308b483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ca342baa1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ca342baa1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c8d174ad6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c8d174ad6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51281fedf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51281fedf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85dbf12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85dbf12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8480e38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8480e38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99078c5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99078c5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57fe3799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57fe3799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57fe37992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57fe37992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1" name="Shape 51"/>
        <p:cNvGrpSpPr/>
        <p:nvPr/>
      </p:nvGrpSpPr>
      <p:grpSpPr>
        <a:xfrm>
          <a:off x="0" y="0"/>
          <a:ext cx="0" cy="0"/>
          <a:chOff x="0" y="0"/>
          <a:chExt cx="0" cy="0"/>
        </a:xfrm>
      </p:grpSpPr>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54" name="Google Shape;54;p1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5" name="Google Shape;55;p1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2" name="Google Shape;62;p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sp>
        <p:nvSpPr>
          <p:cNvPr id="65" name="Google Shape;65;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6" name="Google Shape;6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7" name="Shape 67"/>
        <p:cNvGrpSpPr/>
        <p:nvPr/>
      </p:nvGrpSpPr>
      <p:grpSpPr>
        <a:xfrm>
          <a:off x="0" y="0"/>
          <a:ext cx="0" cy="0"/>
          <a:chOff x="0" y="0"/>
          <a:chExt cx="0" cy="0"/>
        </a:xfrm>
      </p:grpSpPr>
      <p:sp>
        <p:nvSpPr>
          <p:cNvPr id="68" name="Google Shape;6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 name="Google Shape;6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0" name="Google Shape;7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 name="Google Shape;73;p1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8" name="Google Shape;78;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9" name="Shape 79"/>
        <p:cNvGrpSpPr/>
        <p:nvPr/>
      </p:nvGrpSpPr>
      <p:grpSpPr>
        <a:xfrm>
          <a:off x="0" y="0"/>
          <a:ext cx="0" cy="0"/>
          <a:chOff x="0" y="0"/>
          <a:chExt cx="0" cy="0"/>
        </a:xfrm>
      </p:grpSpPr>
      <p:sp>
        <p:nvSpPr>
          <p:cNvPr id="80" name="Google Shape;80;p2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2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3" name="Shape 83"/>
        <p:cNvGrpSpPr/>
        <p:nvPr/>
      </p:nvGrpSpPr>
      <p:grpSpPr>
        <a:xfrm>
          <a:off x="0" y="0"/>
          <a:ext cx="0" cy="0"/>
          <a:chOff x="0" y="0"/>
          <a:chExt cx="0" cy="0"/>
        </a:xfrm>
      </p:grpSpPr>
      <p:sp>
        <p:nvSpPr>
          <p:cNvPr id="84" name="Google Shape;84;p2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6" name="Shape 86"/>
        <p:cNvGrpSpPr/>
        <p:nvPr/>
      </p:nvGrpSpPr>
      <p:grpSpPr>
        <a:xfrm>
          <a:off x="0" y="0"/>
          <a:ext cx="0" cy="0"/>
          <a:chOff x="0" y="0"/>
          <a:chExt cx="0" cy="0"/>
        </a:xfrm>
      </p:grpSpPr>
      <p:sp>
        <p:nvSpPr>
          <p:cNvPr id="87" name="Google Shape;87;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9" name="Google Shape;89;p2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0" name="Google Shape;90;p2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1" name="Google Shape;9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2" name="Shape 92"/>
        <p:cNvGrpSpPr/>
        <p:nvPr/>
      </p:nvGrpSpPr>
      <p:grpSpPr>
        <a:xfrm>
          <a:off x="0" y="0"/>
          <a:ext cx="0" cy="0"/>
          <a:chOff x="0" y="0"/>
          <a:chExt cx="0" cy="0"/>
        </a:xfrm>
      </p:grpSpPr>
      <p:sp>
        <p:nvSpPr>
          <p:cNvPr id="93" name="Google Shape;93;p23"/>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94" name="Google Shape;94;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5" name="Shape 95"/>
        <p:cNvGrpSpPr/>
        <p:nvPr/>
      </p:nvGrpSpPr>
      <p:grpSpPr>
        <a:xfrm>
          <a:off x="0" y="0"/>
          <a:ext cx="0" cy="0"/>
          <a:chOff x="0" y="0"/>
          <a:chExt cx="0" cy="0"/>
        </a:xfrm>
      </p:grpSpPr>
      <p:sp>
        <p:nvSpPr>
          <p:cNvPr id="96" name="Google Shape;96;p2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7" name="Google Shape;97;p24"/>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8" name="Google Shape;98;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9" name="Shape 99"/>
        <p:cNvGrpSpPr/>
        <p:nvPr/>
      </p:nvGrpSpPr>
      <p:grpSpPr>
        <a:xfrm>
          <a:off x="0" y="0"/>
          <a:ext cx="0" cy="0"/>
          <a:chOff x="0" y="0"/>
          <a:chExt cx="0" cy="0"/>
        </a:xfrm>
      </p:grpSpPr>
      <p:sp>
        <p:nvSpPr>
          <p:cNvPr id="100" name="Google Shape;100;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1.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CFCF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 title="University of Sheffield logo"/>
          <p:cNvPicPr preferRelativeResize="0"/>
          <p:nvPr/>
        </p:nvPicPr>
        <p:blipFill>
          <a:blip r:embed="rId1">
            <a:alphaModFix/>
          </a:blip>
          <a:stretch>
            <a:fillRect/>
          </a:stretch>
        </p:blipFill>
        <p:spPr>
          <a:xfrm>
            <a:off x="130525" y="91950"/>
            <a:ext cx="2301656" cy="7530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CFCF0"/>
        </a:solidFill>
      </p:bgPr>
    </p:bg>
    <p:spTree>
      <p:nvGrpSpPr>
        <p:cNvPr id="56" name="Shape 56"/>
        <p:cNvGrpSpPr/>
        <p:nvPr/>
      </p:nvGrpSpPr>
      <p:grpSpPr>
        <a:xfrm>
          <a:off x="0" y="0"/>
          <a:ext cx="0" cy="0"/>
          <a:chOff x="0" y="0"/>
          <a:chExt cx="0" cy="0"/>
        </a:xfrm>
      </p:grpSpPr>
      <p:sp>
        <p:nvSpPr>
          <p:cNvPr id="57" name="Google Shape;57;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8" name="Google Shape;58;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9" name="Google Shape;5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hyperlink" Target="https://docs.google.com/document/d/1deWwPZQkGJ1ui0uP0zj5O-Fn-FAq4qFPOKhtMCAjq78/edit?usp=sharin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 Id="rId3" Type="http://schemas.openxmlformats.org/officeDocument/2006/relationships/hyperlink" Target="https://drive.google.com/file/d/16X_NFtWnSziYiPew_Y9aiKKIKqknEu4q/view?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6"/>
          <p:cNvSpPr txBox="1"/>
          <p:nvPr>
            <p:ph type="title"/>
          </p:nvPr>
        </p:nvSpPr>
        <p:spPr>
          <a:xfrm>
            <a:off x="611050" y="844975"/>
            <a:ext cx="8520600" cy="170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Writing your Literature Review</a:t>
            </a:r>
            <a:endParaRPr>
              <a:solidFill>
                <a:srgbClr val="313537"/>
              </a:solidFill>
              <a:latin typeface="Open Sans"/>
              <a:ea typeface="Open Sans"/>
              <a:cs typeface="Open Sans"/>
              <a:sym typeface="Open Sans"/>
            </a:endParaRPr>
          </a:p>
          <a:p>
            <a:pPr indent="0" lvl="0" marL="0" rtl="0" algn="l">
              <a:spcBef>
                <a:spcPts val="0"/>
              </a:spcBef>
              <a:spcAft>
                <a:spcPts val="0"/>
              </a:spcAft>
              <a:buNone/>
            </a:pPr>
            <a:r>
              <a:rPr lang="en-GB">
                <a:solidFill>
                  <a:srgbClr val="313537"/>
                </a:solidFill>
                <a:latin typeface="Open Sans"/>
                <a:ea typeface="Open Sans"/>
                <a:cs typeface="Open Sans"/>
                <a:sym typeface="Open Sans"/>
              </a:rPr>
              <a:t>                                    </a:t>
            </a:r>
            <a:endParaRPr>
              <a:solidFill>
                <a:srgbClr val="313537"/>
              </a:solidFill>
              <a:latin typeface="Open Sans"/>
              <a:ea typeface="Open Sans"/>
              <a:cs typeface="Open Sans"/>
              <a:sym typeface="Open Sans"/>
            </a:endParaRPr>
          </a:p>
        </p:txBody>
      </p:sp>
      <p:sp>
        <p:nvSpPr>
          <p:cNvPr id="106" name="Google Shape;106;p26"/>
          <p:cNvSpPr txBox="1"/>
          <p:nvPr>
            <p:ph idx="1" type="body"/>
          </p:nvPr>
        </p:nvSpPr>
        <p:spPr>
          <a:xfrm>
            <a:off x="611050" y="3147100"/>
            <a:ext cx="8221200" cy="142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313537"/>
                </a:solidFill>
              </a:rPr>
              <a:t>Robert Crawford</a:t>
            </a:r>
            <a:endParaRPr>
              <a:solidFill>
                <a:srgbClr val="313537"/>
              </a:solidFill>
            </a:endParaRPr>
          </a:p>
          <a:p>
            <a:pPr indent="0" lvl="0" marL="0" rtl="0" algn="l">
              <a:spcBef>
                <a:spcPts val="0"/>
              </a:spcBef>
              <a:spcAft>
                <a:spcPts val="0"/>
              </a:spcAft>
              <a:buNone/>
            </a:pPr>
            <a:r>
              <a:rPr lang="en-GB">
                <a:solidFill>
                  <a:srgbClr val="313537"/>
                </a:solidFill>
              </a:rPr>
              <a:t>r.crawford@sheffield.ac.uk</a:t>
            </a:r>
            <a:endParaRPr>
              <a:solidFill>
                <a:srgbClr val="31353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5"/>
          <p:cNvSpPr txBox="1"/>
          <p:nvPr>
            <p:ph type="title"/>
          </p:nvPr>
        </p:nvSpPr>
        <p:spPr>
          <a:xfrm>
            <a:off x="311700" y="245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313537"/>
                </a:solidFill>
                <a:latin typeface="Open Sans"/>
                <a:ea typeface="Open Sans"/>
                <a:cs typeface="Open Sans"/>
                <a:sym typeface="Open Sans"/>
              </a:rPr>
              <a:t>Purpose of a literature review </a:t>
            </a:r>
            <a:r>
              <a:rPr lang="en-GB" sz="1800">
                <a:solidFill>
                  <a:srgbClr val="313537"/>
                </a:solidFill>
                <a:latin typeface="Open Sans"/>
                <a:ea typeface="Open Sans"/>
                <a:cs typeface="Open Sans"/>
                <a:sym typeface="Open Sans"/>
              </a:rPr>
              <a:t>Task 1 Answers  </a:t>
            </a:r>
            <a:endParaRPr sz="1800">
              <a:solidFill>
                <a:srgbClr val="313537"/>
              </a:solidFill>
              <a:latin typeface="Open Sans"/>
              <a:ea typeface="Open Sans"/>
              <a:cs typeface="Open Sans"/>
              <a:sym typeface="Open Sans"/>
            </a:endParaRPr>
          </a:p>
        </p:txBody>
      </p:sp>
      <p:sp>
        <p:nvSpPr>
          <p:cNvPr id="167" name="Google Shape;167;p35"/>
          <p:cNvSpPr txBox="1"/>
          <p:nvPr>
            <p:ph idx="1" type="body"/>
          </p:nvPr>
        </p:nvSpPr>
        <p:spPr>
          <a:xfrm>
            <a:off x="311700" y="863900"/>
            <a:ext cx="8520600" cy="371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1400">
                <a:solidFill>
                  <a:schemeClr val="dk1"/>
                </a:solidFill>
                <a:latin typeface="Open Sans"/>
                <a:ea typeface="Open Sans"/>
                <a:cs typeface="Open Sans"/>
                <a:sym typeface="Open Sans"/>
              </a:rPr>
              <a:t>What is the purpose of a Literature Review? Complete the sentences with the words in the box.</a:t>
            </a:r>
            <a:endParaRPr i="1" sz="1400">
              <a:solidFill>
                <a:schemeClr val="dk1"/>
              </a:solidFill>
              <a:latin typeface="Open Sans"/>
              <a:ea typeface="Open Sans"/>
              <a:cs typeface="Open Sans"/>
              <a:sym typeface="Open Sans"/>
            </a:endParaRPr>
          </a:p>
          <a:p>
            <a:pPr indent="0" lvl="0" marL="0" rtl="0" algn="l">
              <a:lnSpc>
                <a:spcPct val="115000"/>
              </a:lnSpc>
              <a:spcBef>
                <a:spcPts val="1000"/>
              </a:spcBef>
              <a:spcAft>
                <a:spcPts val="0"/>
              </a:spcAft>
              <a:buNone/>
            </a:pPr>
            <a:r>
              <a:t/>
            </a:r>
            <a:endParaRPr sz="1400">
              <a:solidFill>
                <a:schemeClr val="dk1"/>
              </a:solidFill>
              <a:latin typeface="Open Sans"/>
              <a:ea typeface="Open Sans"/>
              <a:cs typeface="Open Sans"/>
              <a:sym typeface="Open Sans"/>
            </a:endParaRPr>
          </a:p>
          <a:p>
            <a:pPr indent="0" lvl="0" marL="457200" rtl="0" algn="l">
              <a:lnSpc>
                <a:spcPct val="115000"/>
              </a:lnSpc>
              <a:spcBef>
                <a:spcPts val="1000"/>
              </a:spcBef>
              <a:spcAft>
                <a:spcPts val="0"/>
              </a:spcAft>
              <a:buNone/>
            </a:pPr>
            <a:r>
              <a:t/>
            </a:r>
            <a:endParaRPr sz="1400">
              <a:solidFill>
                <a:schemeClr val="dk1"/>
              </a:solidFill>
              <a:latin typeface="Open Sans"/>
              <a:ea typeface="Open Sans"/>
              <a:cs typeface="Open Sans"/>
              <a:sym typeface="Open Sans"/>
            </a:endParaRPr>
          </a:p>
          <a:p>
            <a:pPr indent="-317500" lvl="0" marL="457200" rtl="0" algn="l">
              <a:lnSpc>
                <a:spcPct val="115000"/>
              </a:lnSpc>
              <a:spcBef>
                <a:spcPts val="1000"/>
              </a:spcBef>
              <a:spcAft>
                <a:spcPts val="0"/>
              </a:spcAft>
              <a:buClr>
                <a:schemeClr val="dk1"/>
              </a:buClr>
              <a:buSzPts val="1400"/>
              <a:buFont typeface="Open Sans"/>
              <a:buAutoNum type="arabicPeriod"/>
            </a:pPr>
            <a:r>
              <a:rPr lang="en-GB" sz="1400">
                <a:solidFill>
                  <a:schemeClr val="dk1"/>
                </a:solidFill>
                <a:latin typeface="Open Sans"/>
                <a:ea typeface="Open Sans"/>
                <a:cs typeface="Open Sans"/>
                <a:sym typeface="Open Sans"/>
              </a:rPr>
              <a:t>It provides a </a:t>
            </a:r>
            <a:r>
              <a:rPr b="1" lang="en-GB" sz="1400" u="sng">
                <a:solidFill>
                  <a:schemeClr val="dk1"/>
                </a:solidFill>
                <a:highlight>
                  <a:srgbClr val="B6D7A8"/>
                </a:highlight>
                <a:latin typeface="Open Sans"/>
                <a:ea typeface="Open Sans"/>
                <a:cs typeface="Open Sans"/>
                <a:sym typeface="Open Sans"/>
              </a:rPr>
              <a:t>historical</a:t>
            </a:r>
            <a:r>
              <a:rPr lang="en-GB" sz="1400">
                <a:solidFill>
                  <a:schemeClr val="dk1"/>
                </a:solidFill>
                <a:latin typeface="Open Sans"/>
                <a:ea typeface="Open Sans"/>
                <a:cs typeface="Open Sans"/>
                <a:sym typeface="Open Sans"/>
              </a:rPr>
              <a:t> background.</a:t>
            </a:r>
            <a:endParaRPr sz="1400">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AutoNum type="arabicPeriod"/>
            </a:pPr>
            <a:r>
              <a:rPr lang="en-GB" sz="1400">
                <a:solidFill>
                  <a:schemeClr val="dk1"/>
                </a:solidFill>
                <a:latin typeface="Open Sans"/>
                <a:ea typeface="Open Sans"/>
                <a:cs typeface="Open Sans"/>
                <a:sym typeface="Open Sans"/>
              </a:rPr>
              <a:t>It gives an overview of the current </a:t>
            </a:r>
            <a:r>
              <a:rPr b="1" lang="en-GB" sz="1400" u="sng">
                <a:solidFill>
                  <a:schemeClr val="dk1"/>
                </a:solidFill>
                <a:highlight>
                  <a:srgbClr val="B6D7A8"/>
                </a:highlight>
                <a:latin typeface="Open Sans"/>
                <a:ea typeface="Open Sans"/>
                <a:cs typeface="Open Sans"/>
                <a:sym typeface="Open Sans"/>
              </a:rPr>
              <a:t>context</a:t>
            </a:r>
            <a:r>
              <a:rPr b="1" lang="en-GB" sz="1400" u="sng">
                <a:solidFill>
                  <a:schemeClr val="dk1"/>
                </a:solidFill>
                <a:latin typeface="Open Sans"/>
                <a:ea typeface="Open Sans"/>
                <a:cs typeface="Open Sans"/>
                <a:sym typeface="Open Sans"/>
              </a:rPr>
              <a:t> </a:t>
            </a:r>
            <a:r>
              <a:rPr lang="en-GB" sz="1400">
                <a:solidFill>
                  <a:schemeClr val="dk1"/>
                </a:solidFill>
                <a:latin typeface="Open Sans"/>
                <a:ea typeface="Open Sans"/>
                <a:cs typeface="Open Sans"/>
                <a:sym typeface="Open Sans"/>
              </a:rPr>
              <a:t>in which your research is situated by referring to contemporary debates, issues and </a:t>
            </a:r>
            <a:r>
              <a:rPr b="1" lang="en-GB" sz="1400" u="sng">
                <a:solidFill>
                  <a:schemeClr val="dk1"/>
                </a:solidFill>
                <a:highlight>
                  <a:srgbClr val="B6D7A8"/>
                </a:highlight>
                <a:latin typeface="Open Sans"/>
                <a:ea typeface="Open Sans"/>
                <a:cs typeface="Open Sans"/>
                <a:sym typeface="Open Sans"/>
              </a:rPr>
              <a:t>questions</a:t>
            </a:r>
            <a:r>
              <a:rPr lang="en-GB" sz="1400">
                <a:solidFill>
                  <a:schemeClr val="dk1"/>
                </a:solidFill>
                <a:latin typeface="Open Sans"/>
                <a:ea typeface="Open Sans"/>
                <a:cs typeface="Open Sans"/>
                <a:sym typeface="Open Sans"/>
              </a:rPr>
              <a:t> in the field. </a:t>
            </a:r>
            <a:endParaRPr sz="1400">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AutoNum type="arabicPeriod"/>
            </a:pPr>
            <a:r>
              <a:rPr lang="en-GB" sz="1400">
                <a:solidFill>
                  <a:schemeClr val="dk1"/>
                </a:solidFill>
                <a:latin typeface="Open Sans"/>
                <a:ea typeface="Open Sans"/>
                <a:cs typeface="Open Sans"/>
                <a:sym typeface="Open Sans"/>
              </a:rPr>
              <a:t>It includes a </a:t>
            </a:r>
            <a:r>
              <a:rPr b="1" lang="en-GB" sz="1400" u="sng">
                <a:solidFill>
                  <a:schemeClr val="dk1"/>
                </a:solidFill>
                <a:latin typeface="Open Sans"/>
                <a:ea typeface="Open Sans"/>
                <a:cs typeface="Open Sans"/>
                <a:sym typeface="Open Sans"/>
              </a:rPr>
              <a:t>_____________ </a:t>
            </a:r>
            <a:r>
              <a:rPr lang="en-GB" sz="1400">
                <a:solidFill>
                  <a:schemeClr val="dk1"/>
                </a:solidFill>
                <a:latin typeface="Open Sans"/>
                <a:ea typeface="Open Sans"/>
                <a:cs typeface="Open Sans"/>
                <a:sym typeface="Open Sans"/>
              </a:rPr>
              <a:t>of the relevant theories and concepts which </a:t>
            </a:r>
            <a:r>
              <a:rPr b="1" lang="en-GB" sz="1400" u="sng">
                <a:solidFill>
                  <a:schemeClr val="dk1"/>
                </a:solidFill>
                <a:latin typeface="Open Sans"/>
                <a:ea typeface="Open Sans"/>
                <a:cs typeface="Open Sans"/>
                <a:sym typeface="Open Sans"/>
              </a:rPr>
              <a:t>_____________</a:t>
            </a:r>
            <a:r>
              <a:rPr lang="en-GB" sz="1400">
                <a:solidFill>
                  <a:schemeClr val="dk1"/>
                </a:solidFill>
                <a:latin typeface="Open Sans"/>
                <a:ea typeface="Open Sans"/>
                <a:cs typeface="Open Sans"/>
                <a:sym typeface="Open Sans"/>
              </a:rPr>
              <a:t> your research.</a:t>
            </a:r>
            <a:endParaRPr sz="1400">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AutoNum type="arabicPeriod"/>
            </a:pPr>
            <a:r>
              <a:rPr lang="en-GB" sz="1400">
                <a:solidFill>
                  <a:schemeClr val="dk1"/>
                </a:solidFill>
                <a:latin typeface="Open Sans"/>
                <a:ea typeface="Open Sans"/>
                <a:cs typeface="Open Sans"/>
                <a:sym typeface="Open Sans"/>
              </a:rPr>
              <a:t>It introduces relevant terminology and provides </a:t>
            </a:r>
            <a:r>
              <a:rPr b="1" lang="en-GB" sz="1400" u="sng">
                <a:solidFill>
                  <a:schemeClr val="dk1"/>
                </a:solidFill>
                <a:latin typeface="Open Sans"/>
                <a:ea typeface="Open Sans"/>
                <a:cs typeface="Open Sans"/>
                <a:sym typeface="Open Sans"/>
              </a:rPr>
              <a:t>____________</a:t>
            </a:r>
            <a:r>
              <a:rPr lang="en-GB" sz="1400">
                <a:solidFill>
                  <a:schemeClr val="dk1"/>
                </a:solidFill>
                <a:latin typeface="Open Sans"/>
                <a:ea typeface="Open Sans"/>
                <a:cs typeface="Open Sans"/>
                <a:sym typeface="Open Sans"/>
              </a:rPr>
              <a:t> to clarify how terms are being used in the context of your own work.</a:t>
            </a:r>
            <a:endParaRPr sz="1400">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AutoNum type="arabicPeriod"/>
            </a:pPr>
            <a:r>
              <a:rPr lang="en-GB" sz="1400">
                <a:solidFill>
                  <a:schemeClr val="dk1"/>
                </a:solidFill>
                <a:latin typeface="Open Sans"/>
                <a:ea typeface="Open Sans"/>
                <a:cs typeface="Open Sans"/>
                <a:sym typeface="Open Sans"/>
              </a:rPr>
              <a:t>It describes related </a:t>
            </a:r>
            <a:r>
              <a:rPr b="1" lang="en-GB" sz="1400" u="sng">
                <a:solidFill>
                  <a:schemeClr val="dk1"/>
                </a:solidFill>
                <a:latin typeface="Open Sans"/>
                <a:ea typeface="Open Sans"/>
                <a:cs typeface="Open Sans"/>
                <a:sym typeface="Open Sans"/>
              </a:rPr>
              <a:t>______________</a:t>
            </a:r>
            <a:r>
              <a:rPr lang="en-GB" sz="1400">
                <a:solidFill>
                  <a:schemeClr val="dk1"/>
                </a:solidFill>
                <a:latin typeface="Open Sans"/>
                <a:ea typeface="Open Sans"/>
                <a:cs typeface="Open Sans"/>
                <a:sym typeface="Open Sans"/>
              </a:rPr>
              <a:t> in the field and shows how your </a:t>
            </a:r>
            <a:r>
              <a:rPr b="1" lang="en-GB" sz="1400" u="sng">
                <a:solidFill>
                  <a:schemeClr val="dk1"/>
                </a:solidFill>
                <a:latin typeface="Open Sans"/>
                <a:ea typeface="Open Sans"/>
                <a:cs typeface="Open Sans"/>
                <a:sym typeface="Open Sans"/>
              </a:rPr>
              <a:t>____________</a:t>
            </a:r>
            <a:r>
              <a:rPr lang="en-GB" sz="1400">
                <a:solidFill>
                  <a:schemeClr val="dk1"/>
                </a:solidFill>
                <a:latin typeface="Open Sans"/>
                <a:ea typeface="Open Sans"/>
                <a:cs typeface="Open Sans"/>
                <a:sym typeface="Open Sans"/>
              </a:rPr>
              <a:t> extends or challenges a gap in work in the field. </a:t>
            </a:r>
            <a:endParaRPr sz="1400">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AutoNum type="arabicPeriod"/>
            </a:pPr>
            <a:r>
              <a:rPr lang="en-GB" sz="1400">
                <a:solidFill>
                  <a:schemeClr val="dk1"/>
                </a:solidFill>
                <a:latin typeface="Open Sans"/>
                <a:ea typeface="Open Sans"/>
                <a:cs typeface="Open Sans"/>
                <a:sym typeface="Open Sans"/>
              </a:rPr>
              <a:t>It provides supporting </a:t>
            </a:r>
            <a:r>
              <a:rPr b="1" lang="en-GB" sz="1400" u="sng">
                <a:solidFill>
                  <a:schemeClr val="dk1"/>
                </a:solidFill>
                <a:latin typeface="Open Sans"/>
                <a:ea typeface="Open Sans"/>
                <a:cs typeface="Open Sans"/>
                <a:sym typeface="Open Sans"/>
              </a:rPr>
              <a:t>_______________</a:t>
            </a:r>
            <a:r>
              <a:rPr lang="en-GB" sz="1400">
                <a:solidFill>
                  <a:schemeClr val="dk1"/>
                </a:solidFill>
                <a:latin typeface="Open Sans"/>
                <a:ea typeface="Open Sans"/>
                <a:cs typeface="Open Sans"/>
                <a:sym typeface="Open Sans"/>
              </a:rPr>
              <a:t> for a practical problem or </a:t>
            </a:r>
            <a:r>
              <a:rPr b="1" lang="en-GB" sz="1400" u="sng">
                <a:solidFill>
                  <a:schemeClr val="dk1"/>
                </a:solidFill>
                <a:latin typeface="Open Sans"/>
                <a:ea typeface="Open Sans"/>
                <a:cs typeface="Open Sans"/>
                <a:sym typeface="Open Sans"/>
              </a:rPr>
              <a:t>_____________</a:t>
            </a:r>
            <a:r>
              <a:rPr lang="en-GB" sz="1400">
                <a:solidFill>
                  <a:schemeClr val="dk1"/>
                </a:solidFill>
                <a:latin typeface="Open Sans"/>
                <a:ea typeface="Open Sans"/>
                <a:cs typeface="Open Sans"/>
                <a:sym typeface="Open Sans"/>
              </a:rPr>
              <a:t> which your research is addressing, thereby underlining its significance.  </a:t>
            </a:r>
            <a:endParaRPr sz="1400">
              <a:solidFill>
                <a:schemeClr val="dk1"/>
              </a:solidFill>
              <a:latin typeface="Open Sans"/>
              <a:ea typeface="Open Sans"/>
              <a:cs typeface="Open Sans"/>
              <a:sym typeface="Open Sans"/>
            </a:endParaRPr>
          </a:p>
          <a:p>
            <a:pPr indent="0" lvl="0" marL="0" rtl="0" algn="l">
              <a:lnSpc>
                <a:spcPct val="115000"/>
              </a:lnSpc>
              <a:spcBef>
                <a:spcPts val="1000"/>
              </a:spcBef>
              <a:spcAft>
                <a:spcPts val="1000"/>
              </a:spcAft>
              <a:buNone/>
            </a:pPr>
            <a:r>
              <a:t/>
            </a:r>
            <a:endParaRPr sz="1100">
              <a:solidFill>
                <a:schemeClr val="dk1"/>
              </a:solidFill>
              <a:latin typeface="TUOS Blake"/>
              <a:ea typeface="TUOS Blake"/>
              <a:cs typeface="TUOS Blake"/>
              <a:sym typeface="TUOS Blake"/>
            </a:endParaRPr>
          </a:p>
        </p:txBody>
      </p:sp>
      <p:sp>
        <p:nvSpPr>
          <p:cNvPr id="168" name="Google Shape;168;p35"/>
          <p:cNvSpPr txBox="1"/>
          <p:nvPr/>
        </p:nvSpPr>
        <p:spPr>
          <a:xfrm>
            <a:off x="426200" y="1298850"/>
            <a:ext cx="821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latin typeface="Open Sans"/>
                <a:ea typeface="Open Sans"/>
                <a:cs typeface="Open Sans"/>
                <a:sym typeface="Open Sans"/>
              </a:rPr>
              <a:t>issue     		historical    	work    		questions   	underpin    </a:t>
            </a:r>
            <a:endParaRPr b="1">
              <a:solidFill>
                <a:schemeClr val="dk1"/>
              </a:solidFill>
              <a:latin typeface="Open Sans"/>
              <a:ea typeface="Open Sans"/>
              <a:cs typeface="Open Sans"/>
              <a:sym typeface="Open Sans"/>
            </a:endParaRPr>
          </a:p>
          <a:p>
            <a:pPr indent="0" lvl="0" marL="0" rtl="0" algn="l">
              <a:spcBef>
                <a:spcPts val="0"/>
              </a:spcBef>
              <a:spcAft>
                <a:spcPts val="0"/>
              </a:spcAft>
              <a:buNone/>
            </a:pPr>
            <a:r>
              <a:rPr b="1" lang="en-GB">
                <a:solidFill>
                  <a:schemeClr val="dk1"/>
                </a:solidFill>
                <a:latin typeface="Open Sans"/>
                <a:ea typeface="Open Sans"/>
                <a:cs typeface="Open Sans"/>
                <a:sym typeface="Open Sans"/>
              </a:rPr>
              <a:t>definitions    	evidence    	context    		discussion    	research</a:t>
            </a:r>
            <a:endParaRPr b="1" sz="17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6"/>
          <p:cNvSpPr txBox="1"/>
          <p:nvPr>
            <p:ph type="title"/>
          </p:nvPr>
        </p:nvSpPr>
        <p:spPr>
          <a:xfrm>
            <a:off x="311700" y="245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313537"/>
                </a:solidFill>
                <a:latin typeface="Open Sans"/>
                <a:ea typeface="Open Sans"/>
                <a:cs typeface="Open Sans"/>
                <a:sym typeface="Open Sans"/>
              </a:rPr>
              <a:t>Purpose of a literature review </a:t>
            </a:r>
            <a:r>
              <a:rPr lang="en-GB" sz="1800">
                <a:solidFill>
                  <a:srgbClr val="313537"/>
                </a:solidFill>
                <a:latin typeface="Open Sans"/>
                <a:ea typeface="Open Sans"/>
                <a:cs typeface="Open Sans"/>
                <a:sym typeface="Open Sans"/>
              </a:rPr>
              <a:t>Task 1 Answers  </a:t>
            </a:r>
            <a:endParaRPr sz="1800">
              <a:solidFill>
                <a:srgbClr val="313537"/>
              </a:solidFill>
              <a:latin typeface="Open Sans"/>
              <a:ea typeface="Open Sans"/>
              <a:cs typeface="Open Sans"/>
              <a:sym typeface="Open Sans"/>
            </a:endParaRPr>
          </a:p>
        </p:txBody>
      </p:sp>
      <p:sp>
        <p:nvSpPr>
          <p:cNvPr id="174" name="Google Shape;174;p36"/>
          <p:cNvSpPr txBox="1"/>
          <p:nvPr>
            <p:ph idx="1" type="body"/>
          </p:nvPr>
        </p:nvSpPr>
        <p:spPr>
          <a:xfrm>
            <a:off x="311700" y="863900"/>
            <a:ext cx="8520600" cy="371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1400">
                <a:solidFill>
                  <a:schemeClr val="dk1"/>
                </a:solidFill>
                <a:latin typeface="Open Sans"/>
                <a:ea typeface="Open Sans"/>
                <a:cs typeface="Open Sans"/>
                <a:sym typeface="Open Sans"/>
              </a:rPr>
              <a:t>What is the purpose of a Literature Review? Complete the sentences with the words in the box.</a:t>
            </a:r>
            <a:endParaRPr i="1" sz="1400">
              <a:solidFill>
                <a:schemeClr val="dk1"/>
              </a:solidFill>
              <a:latin typeface="Open Sans"/>
              <a:ea typeface="Open Sans"/>
              <a:cs typeface="Open Sans"/>
              <a:sym typeface="Open Sans"/>
            </a:endParaRPr>
          </a:p>
          <a:p>
            <a:pPr indent="0" lvl="0" marL="0" rtl="0" algn="l">
              <a:lnSpc>
                <a:spcPct val="115000"/>
              </a:lnSpc>
              <a:spcBef>
                <a:spcPts val="1000"/>
              </a:spcBef>
              <a:spcAft>
                <a:spcPts val="0"/>
              </a:spcAft>
              <a:buNone/>
            </a:pPr>
            <a:r>
              <a:t/>
            </a:r>
            <a:endParaRPr sz="1400">
              <a:solidFill>
                <a:schemeClr val="dk1"/>
              </a:solidFill>
              <a:latin typeface="Open Sans"/>
              <a:ea typeface="Open Sans"/>
              <a:cs typeface="Open Sans"/>
              <a:sym typeface="Open Sans"/>
            </a:endParaRPr>
          </a:p>
          <a:p>
            <a:pPr indent="0" lvl="0" marL="457200" rtl="0" algn="l">
              <a:lnSpc>
                <a:spcPct val="115000"/>
              </a:lnSpc>
              <a:spcBef>
                <a:spcPts val="1000"/>
              </a:spcBef>
              <a:spcAft>
                <a:spcPts val="0"/>
              </a:spcAft>
              <a:buNone/>
            </a:pPr>
            <a:r>
              <a:t/>
            </a:r>
            <a:endParaRPr sz="1400">
              <a:solidFill>
                <a:schemeClr val="dk1"/>
              </a:solidFill>
              <a:latin typeface="Open Sans"/>
              <a:ea typeface="Open Sans"/>
              <a:cs typeface="Open Sans"/>
              <a:sym typeface="Open Sans"/>
            </a:endParaRPr>
          </a:p>
          <a:p>
            <a:pPr indent="-317500" lvl="0" marL="457200" rtl="0" algn="l">
              <a:lnSpc>
                <a:spcPct val="115000"/>
              </a:lnSpc>
              <a:spcBef>
                <a:spcPts val="1000"/>
              </a:spcBef>
              <a:spcAft>
                <a:spcPts val="0"/>
              </a:spcAft>
              <a:buClr>
                <a:schemeClr val="dk1"/>
              </a:buClr>
              <a:buSzPts val="1400"/>
              <a:buFont typeface="Open Sans"/>
              <a:buAutoNum type="arabicPeriod"/>
            </a:pPr>
            <a:r>
              <a:rPr lang="en-GB" sz="1400">
                <a:solidFill>
                  <a:schemeClr val="dk1"/>
                </a:solidFill>
                <a:latin typeface="Open Sans"/>
                <a:ea typeface="Open Sans"/>
                <a:cs typeface="Open Sans"/>
                <a:sym typeface="Open Sans"/>
              </a:rPr>
              <a:t>It provides a </a:t>
            </a:r>
            <a:r>
              <a:rPr b="1" lang="en-GB" sz="1400" u="sng">
                <a:solidFill>
                  <a:schemeClr val="dk1"/>
                </a:solidFill>
                <a:highlight>
                  <a:srgbClr val="B6D7A8"/>
                </a:highlight>
                <a:latin typeface="Open Sans"/>
                <a:ea typeface="Open Sans"/>
                <a:cs typeface="Open Sans"/>
                <a:sym typeface="Open Sans"/>
              </a:rPr>
              <a:t>historical</a:t>
            </a:r>
            <a:r>
              <a:rPr lang="en-GB" sz="1400">
                <a:solidFill>
                  <a:schemeClr val="dk1"/>
                </a:solidFill>
                <a:latin typeface="Open Sans"/>
                <a:ea typeface="Open Sans"/>
                <a:cs typeface="Open Sans"/>
                <a:sym typeface="Open Sans"/>
              </a:rPr>
              <a:t> background.</a:t>
            </a:r>
            <a:endParaRPr sz="1400">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AutoNum type="arabicPeriod"/>
            </a:pPr>
            <a:r>
              <a:rPr lang="en-GB" sz="1400">
                <a:solidFill>
                  <a:schemeClr val="dk1"/>
                </a:solidFill>
                <a:latin typeface="Open Sans"/>
                <a:ea typeface="Open Sans"/>
                <a:cs typeface="Open Sans"/>
                <a:sym typeface="Open Sans"/>
              </a:rPr>
              <a:t>It gives an overview of the current </a:t>
            </a:r>
            <a:r>
              <a:rPr b="1" lang="en-GB" sz="1400" u="sng">
                <a:solidFill>
                  <a:schemeClr val="dk1"/>
                </a:solidFill>
                <a:highlight>
                  <a:srgbClr val="B6D7A8"/>
                </a:highlight>
                <a:latin typeface="Open Sans"/>
                <a:ea typeface="Open Sans"/>
                <a:cs typeface="Open Sans"/>
                <a:sym typeface="Open Sans"/>
              </a:rPr>
              <a:t>context</a:t>
            </a:r>
            <a:r>
              <a:rPr b="1" lang="en-GB" sz="1400" u="sng">
                <a:solidFill>
                  <a:schemeClr val="dk1"/>
                </a:solidFill>
                <a:latin typeface="Open Sans"/>
                <a:ea typeface="Open Sans"/>
                <a:cs typeface="Open Sans"/>
                <a:sym typeface="Open Sans"/>
              </a:rPr>
              <a:t> </a:t>
            </a:r>
            <a:r>
              <a:rPr lang="en-GB" sz="1400">
                <a:solidFill>
                  <a:schemeClr val="dk1"/>
                </a:solidFill>
                <a:latin typeface="Open Sans"/>
                <a:ea typeface="Open Sans"/>
                <a:cs typeface="Open Sans"/>
                <a:sym typeface="Open Sans"/>
              </a:rPr>
              <a:t>in which your research is situated by referring to contemporary debates, issues and </a:t>
            </a:r>
            <a:r>
              <a:rPr b="1" lang="en-GB" sz="1400" u="sng">
                <a:solidFill>
                  <a:schemeClr val="dk1"/>
                </a:solidFill>
                <a:highlight>
                  <a:srgbClr val="B6D7A8"/>
                </a:highlight>
                <a:latin typeface="Open Sans"/>
                <a:ea typeface="Open Sans"/>
                <a:cs typeface="Open Sans"/>
                <a:sym typeface="Open Sans"/>
              </a:rPr>
              <a:t>questions</a:t>
            </a:r>
            <a:r>
              <a:rPr lang="en-GB" sz="1400">
                <a:solidFill>
                  <a:schemeClr val="dk1"/>
                </a:solidFill>
                <a:latin typeface="Open Sans"/>
                <a:ea typeface="Open Sans"/>
                <a:cs typeface="Open Sans"/>
                <a:sym typeface="Open Sans"/>
              </a:rPr>
              <a:t> in the field. </a:t>
            </a:r>
            <a:endParaRPr sz="1400">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AutoNum type="arabicPeriod"/>
            </a:pPr>
            <a:r>
              <a:rPr lang="en-GB" sz="1400">
                <a:solidFill>
                  <a:schemeClr val="dk1"/>
                </a:solidFill>
                <a:latin typeface="Open Sans"/>
                <a:ea typeface="Open Sans"/>
                <a:cs typeface="Open Sans"/>
                <a:sym typeface="Open Sans"/>
              </a:rPr>
              <a:t>It includes a </a:t>
            </a:r>
            <a:r>
              <a:rPr b="1" lang="en-GB" sz="1400" u="sng">
                <a:solidFill>
                  <a:schemeClr val="dk1"/>
                </a:solidFill>
                <a:highlight>
                  <a:srgbClr val="B6D7A8"/>
                </a:highlight>
                <a:latin typeface="Open Sans"/>
                <a:ea typeface="Open Sans"/>
                <a:cs typeface="Open Sans"/>
                <a:sym typeface="Open Sans"/>
              </a:rPr>
              <a:t>discussion</a:t>
            </a:r>
            <a:r>
              <a:rPr b="1" lang="en-GB" sz="1400">
                <a:solidFill>
                  <a:schemeClr val="dk1"/>
                </a:solidFill>
                <a:latin typeface="Open Sans"/>
                <a:ea typeface="Open Sans"/>
                <a:cs typeface="Open Sans"/>
                <a:sym typeface="Open Sans"/>
              </a:rPr>
              <a:t> </a:t>
            </a:r>
            <a:r>
              <a:rPr lang="en-GB" sz="1400">
                <a:solidFill>
                  <a:schemeClr val="dk1"/>
                </a:solidFill>
                <a:latin typeface="Open Sans"/>
                <a:ea typeface="Open Sans"/>
                <a:cs typeface="Open Sans"/>
                <a:sym typeface="Open Sans"/>
              </a:rPr>
              <a:t>of the relevant theories and concepts which </a:t>
            </a:r>
            <a:r>
              <a:rPr b="1" lang="en-GB" sz="1400" u="sng">
                <a:solidFill>
                  <a:schemeClr val="dk1"/>
                </a:solidFill>
                <a:highlight>
                  <a:srgbClr val="B6D7A8"/>
                </a:highlight>
                <a:latin typeface="Open Sans"/>
                <a:ea typeface="Open Sans"/>
                <a:cs typeface="Open Sans"/>
                <a:sym typeface="Open Sans"/>
              </a:rPr>
              <a:t>underpin</a:t>
            </a:r>
            <a:r>
              <a:rPr lang="en-GB" sz="1400">
                <a:solidFill>
                  <a:schemeClr val="dk1"/>
                </a:solidFill>
                <a:latin typeface="Open Sans"/>
                <a:ea typeface="Open Sans"/>
                <a:cs typeface="Open Sans"/>
                <a:sym typeface="Open Sans"/>
              </a:rPr>
              <a:t> your research.</a:t>
            </a:r>
            <a:endParaRPr sz="1400">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AutoNum type="arabicPeriod"/>
            </a:pPr>
            <a:r>
              <a:rPr lang="en-GB" sz="1400">
                <a:solidFill>
                  <a:schemeClr val="dk1"/>
                </a:solidFill>
                <a:latin typeface="Open Sans"/>
                <a:ea typeface="Open Sans"/>
                <a:cs typeface="Open Sans"/>
                <a:sym typeface="Open Sans"/>
              </a:rPr>
              <a:t>It introduces relevant terminology and provides </a:t>
            </a:r>
            <a:r>
              <a:rPr b="1" lang="en-GB" sz="1400" u="sng">
                <a:solidFill>
                  <a:schemeClr val="dk1"/>
                </a:solidFill>
                <a:latin typeface="Open Sans"/>
                <a:ea typeface="Open Sans"/>
                <a:cs typeface="Open Sans"/>
                <a:sym typeface="Open Sans"/>
              </a:rPr>
              <a:t>____________</a:t>
            </a:r>
            <a:r>
              <a:rPr lang="en-GB" sz="1400">
                <a:solidFill>
                  <a:schemeClr val="dk1"/>
                </a:solidFill>
                <a:latin typeface="Open Sans"/>
                <a:ea typeface="Open Sans"/>
                <a:cs typeface="Open Sans"/>
                <a:sym typeface="Open Sans"/>
              </a:rPr>
              <a:t> to clarify how terms are being used in the context of your own work.</a:t>
            </a:r>
            <a:endParaRPr sz="1400">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AutoNum type="arabicPeriod"/>
            </a:pPr>
            <a:r>
              <a:rPr lang="en-GB" sz="1400">
                <a:solidFill>
                  <a:schemeClr val="dk1"/>
                </a:solidFill>
                <a:latin typeface="Open Sans"/>
                <a:ea typeface="Open Sans"/>
                <a:cs typeface="Open Sans"/>
                <a:sym typeface="Open Sans"/>
              </a:rPr>
              <a:t>It describes related </a:t>
            </a:r>
            <a:r>
              <a:rPr b="1" lang="en-GB" sz="1400" u="sng">
                <a:solidFill>
                  <a:schemeClr val="dk1"/>
                </a:solidFill>
                <a:latin typeface="Open Sans"/>
                <a:ea typeface="Open Sans"/>
                <a:cs typeface="Open Sans"/>
                <a:sym typeface="Open Sans"/>
              </a:rPr>
              <a:t>______________</a:t>
            </a:r>
            <a:r>
              <a:rPr lang="en-GB" sz="1400">
                <a:solidFill>
                  <a:schemeClr val="dk1"/>
                </a:solidFill>
                <a:latin typeface="Open Sans"/>
                <a:ea typeface="Open Sans"/>
                <a:cs typeface="Open Sans"/>
                <a:sym typeface="Open Sans"/>
              </a:rPr>
              <a:t> in the field and shows how your </a:t>
            </a:r>
            <a:r>
              <a:rPr b="1" lang="en-GB" sz="1400" u="sng">
                <a:solidFill>
                  <a:schemeClr val="dk1"/>
                </a:solidFill>
                <a:latin typeface="Open Sans"/>
                <a:ea typeface="Open Sans"/>
                <a:cs typeface="Open Sans"/>
                <a:sym typeface="Open Sans"/>
              </a:rPr>
              <a:t>____________</a:t>
            </a:r>
            <a:r>
              <a:rPr lang="en-GB" sz="1400">
                <a:solidFill>
                  <a:schemeClr val="dk1"/>
                </a:solidFill>
                <a:latin typeface="Open Sans"/>
                <a:ea typeface="Open Sans"/>
                <a:cs typeface="Open Sans"/>
                <a:sym typeface="Open Sans"/>
              </a:rPr>
              <a:t> extends or challenges a gap in work in the field. </a:t>
            </a:r>
            <a:endParaRPr sz="1400">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AutoNum type="arabicPeriod"/>
            </a:pPr>
            <a:r>
              <a:rPr lang="en-GB" sz="1400">
                <a:solidFill>
                  <a:schemeClr val="dk1"/>
                </a:solidFill>
                <a:latin typeface="Open Sans"/>
                <a:ea typeface="Open Sans"/>
                <a:cs typeface="Open Sans"/>
                <a:sym typeface="Open Sans"/>
              </a:rPr>
              <a:t>It provides supporting </a:t>
            </a:r>
            <a:r>
              <a:rPr b="1" lang="en-GB" sz="1400" u="sng">
                <a:solidFill>
                  <a:schemeClr val="dk1"/>
                </a:solidFill>
                <a:latin typeface="Open Sans"/>
                <a:ea typeface="Open Sans"/>
                <a:cs typeface="Open Sans"/>
                <a:sym typeface="Open Sans"/>
              </a:rPr>
              <a:t>_______________</a:t>
            </a:r>
            <a:r>
              <a:rPr lang="en-GB" sz="1400">
                <a:solidFill>
                  <a:schemeClr val="dk1"/>
                </a:solidFill>
                <a:latin typeface="Open Sans"/>
                <a:ea typeface="Open Sans"/>
                <a:cs typeface="Open Sans"/>
                <a:sym typeface="Open Sans"/>
              </a:rPr>
              <a:t> for a practical problem or </a:t>
            </a:r>
            <a:r>
              <a:rPr b="1" lang="en-GB" sz="1400" u="sng">
                <a:solidFill>
                  <a:schemeClr val="dk1"/>
                </a:solidFill>
                <a:latin typeface="Open Sans"/>
                <a:ea typeface="Open Sans"/>
                <a:cs typeface="Open Sans"/>
                <a:sym typeface="Open Sans"/>
              </a:rPr>
              <a:t>_____________</a:t>
            </a:r>
            <a:r>
              <a:rPr lang="en-GB" sz="1400">
                <a:solidFill>
                  <a:schemeClr val="dk1"/>
                </a:solidFill>
                <a:latin typeface="Open Sans"/>
                <a:ea typeface="Open Sans"/>
                <a:cs typeface="Open Sans"/>
                <a:sym typeface="Open Sans"/>
              </a:rPr>
              <a:t> which your research is addressing, thereby underlining its significance.  </a:t>
            </a:r>
            <a:endParaRPr sz="1400">
              <a:solidFill>
                <a:schemeClr val="dk1"/>
              </a:solidFill>
              <a:latin typeface="Open Sans"/>
              <a:ea typeface="Open Sans"/>
              <a:cs typeface="Open Sans"/>
              <a:sym typeface="Open Sans"/>
            </a:endParaRPr>
          </a:p>
          <a:p>
            <a:pPr indent="0" lvl="0" marL="0" rtl="0" algn="l">
              <a:lnSpc>
                <a:spcPct val="115000"/>
              </a:lnSpc>
              <a:spcBef>
                <a:spcPts val="1000"/>
              </a:spcBef>
              <a:spcAft>
                <a:spcPts val="1000"/>
              </a:spcAft>
              <a:buNone/>
            </a:pPr>
            <a:r>
              <a:t/>
            </a:r>
            <a:endParaRPr sz="1100">
              <a:solidFill>
                <a:schemeClr val="dk1"/>
              </a:solidFill>
              <a:latin typeface="TUOS Blake"/>
              <a:ea typeface="TUOS Blake"/>
              <a:cs typeface="TUOS Blake"/>
              <a:sym typeface="TUOS Blake"/>
            </a:endParaRPr>
          </a:p>
        </p:txBody>
      </p:sp>
      <p:sp>
        <p:nvSpPr>
          <p:cNvPr id="175" name="Google Shape;175;p36"/>
          <p:cNvSpPr txBox="1"/>
          <p:nvPr/>
        </p:nvSpPr>
        <p:spPr>
          <a:xfrm>
            <a:off x="426200" y="1298850"/>
            <a:ext cx="821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latin typeface="Open Sans"/>
                <a:ea typeface="Open Sans"/>
                <a:cs typeface="Open Sans"/>
                <a:sym typeface="Open Sans"/>
              </a:rPr>
              <a:t>issue     		historical    	work    		questions   	underpin    </a:t>
            </a:r>
            <a:endParaRPr b="1">
              <a:solidFill>
                <a:schemeClr val="dk1"/>
              </a:solidFill>
              <a:latin typeface="Open Sans"/>
              <a:ea typeface="Open Sans"/>
              <a:cs typeface="Open Sans"/>
              <a:sym typeface="Open Sans"/>
            </a:endParaRPr>
          </a:p>
          <a:p>
            <a:pPr indent="0" lvl="0" marL="0" rtl="0" algn="l">
              <a:spcBef>
                <a:spcPts val="0"/>
              </a:spcBef>
              <a:spcAft>
                <a:spcPts val="0"/>
              </a:spcAft>
              <a:buNone/>
            </a:pPr>
            <a:r>
              <a:rPr b="1" lang="en-GB">
                <a:solidFill>
                  <a:schemeClr val="dk1"/>
                </a:solidFill>
                <a:latin typeface="Open Sans"/>
                <a:ea typeface="Open Sans"/>
                <a:cs typeface="Open Sans"/>
                <a:sym typeface="Open Sans"/>
              </a:rPr>
              <a:t>definitions    	evidence    	context    		discussion    	research</a:t>
            </a:r>
            <a:endParaRPr b="1" sz="1700">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7"/>
          <p:cNvSpPr txBox="1"/>
          <p:nvPr>
            <p:ph type="title"/>
          </p:nvPr>
        </p:nvSpPr>
        <p:spPr>
          <a:xfrm>
            <a:off x="311700" y="245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313537"/>
                </a:solidFill>
                <a:latin typeface="Open Sans"/>
                <a:ea typeface="Open Sans"/>
                <a:cs typeface="Open Sans"/>
                <a:sym typeface="Open Sans"/>
              </a:rPr>
              <a:t>Purpose of a literature review </a:t>
            </a:r>
            <a:r>
              <a:rPr lang="en-GB" sz="1800">
                <a:solidFill>
                  <a:srgbClr val="313537"/>
                </a:solidFill>
                <a:latin typeface="Open Sans"/>
                <a:ea typeface="Open Sans"/>
                <a:cs typeface="Open Sans"/>
                <a:sym typeface="Open Sans"/>
              </a:rPr>
              <a:t>Task 1 Answers  </a:t>
            </a:r>
            <a:endParaRPr sz="1800">
              <a:solidFill>
                <a:srgbClr val="313537"/>
              </a:solidFill>
              <a:latin typeface="Open Sans"/>
              <a:ea typeface="Open Sans"/>
              <a:cs typeface="Open Sans"/>
              <a:sym typeface="Open Sans"/>
            </a:endParaRPr>
          </a:p>
        </p:txBody>
      </p:sp>
      <p:sp>
        <p:nvSpPr>
          <p:cNvPr id="181" name="Google Shape;181;p37"/>
          <p:cNvSpPr txBox="1"/>
          <p:nvPr>
            <p:ph idx="1" type="body"/>
          </p:nvPr>
        </p:nvSpPr>
        <p:spPr>
          <a:xfrm>
            <a:off x="311700" y="863900"/>
            <a:ext cx="8520600" cy="371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1400">
                <a:solidFill>
                  <a:schemeClr val="dk1"/>
                </a:solidFill>
                <a:latin typeface="Open Sans"/>
                <a:ea typeface="Open Sans"/>
                <a:cs typeface="Open Sans"/>
                <a:sym typeface="Open Sans"/>
              </a:rPr>
              <a:t>What is the purpose of a Literature Review? Complete the sentences with the words in the box.</a:t>
            </a:r>
            <a:endParaRPr i="1" sz="1400">
              <a:solidFill>
                <a:schemeClr val="dk1"/>
              </a:solidFill>
              <a:latin typeface="Open Sans"/>
              <a:ea typeface="Open Sans"/>
              <a:cs typeface="Open Sans"/>
              <a:sym typeface="Open Sans"/>
            </a:endParaRPr>
          </a:p>
          <a:p>
            <a:pPr indent="0" lvl="0" marL="0" rtl="0" algn="l">
              <a:lnSpc>
                <a:spcPct val="115000"/>
              </a:lnSpc>
              <a:spcBef>
                <a:spcPts val="1000"/>
              </a:spcBef>
              <a:spcAft>
                <a:spcPts val="0"/>
              </a:spcAft>
              <a:buNone/>
            </a:pPr>
            <a:r>
              <a:t/>
            </a:r>
            <a:endParaRPr sz="1400">
              <a:solidFill>
                <a:schemeClr val="dk1"/>
              </a:solidFill>
              <a:latin typeface="Open Sans"/>
              <a:ea typeface="Open Sans"/>
              <a:cs typeface="Open Sans"/>
              <a:sym typeface="Open Sans"/>
            </a:endParaRPr>
          </a:p>
          <a:p>
            <a:pPr indent="0" lvl="0" marL="457200" rtl="0" algn="l">
              <a:lnSpc>
                <a:spcPct val="115000"/>
              </a:lnSpc>
              <a:spcBef>
                <a:spcPts val="1000"/>
              </a:spcBef>
              <a:spcAft>
                <a:spcPts val="0"/>
              </a:spcAft>
              <a:buNone/>
            </a:pPr>
            <a:r>
              <a:t/>
            </a:r>
            <a:endParaRPr sz="1400">
              <a:solidFill>
                <a:schemeClr val="dk1"/>
              </a:solidFill>
              <a:latin typeface="Open Sans"/>
              <a:ea typeface="Open Sans"/>
              <a:cs typeface="Open Sans"/>
              <a:sym typeface="Open Sans"/>
            </a:endParaRPr>
          </a:p>
          <a:p>
            <a:pPr indent="-317500" lvl="0" marL="457200" rtl="0" algn="l">
              <a:lnSpc>
                <a:spcPct val="115000"/>
              </a:lnSpc>
              <a:spcBef>
                <a:spcPts val="1000"/>
              </a:spcBef>
              <a:spcAft>
                <a:spcPts val="0"/>
              </a:spcAft>
              <a:buClr>
                <a:schemeClr val="dk1"/>
              </a:buClr>
              <a:buSzPts val="1400"/>
              <a:buFont typeface="Open Sans"/>
              <a:buAutoNum type="arabicPeriod"/>
            </a:pPr>
            <a:r>
              <a:rPr lang="en-GB" sz="1400">
                <a:solidFill>
                  <a:schemeClr val="dk1"/>
                </a:solidFill>
                <a:latin typeface="Open Sans"/>
                <a:ea typeface="Open Sans"/>
                <a:cs typeface="Open Sans"/>
                <a:sym typeface="Open Sans"/>
              </a:rPr>
              <a:t>It provides a </a:t>
            </a:r>
            <a:r>
              <a:rPr b="1" lang="en-GB" sz="1400" u="sng">
                <a:solidFill>
                  <a:schemeClr val="dk1"/>
                </a:solidFill>
                <a:highlight>
                  <a:srgbClr val="B6D7A8"/>
                </a:highlight>
                <a:latin typeface="Open Sans"/>
                <a:ea typeface="Open Sans"/>
                <a:cs typeface="Open Sans"/>
                <a:sym typeface="Open Sans"/>
              </a:rPr>
              <a:t>historical</a:t>
            </a:r>
            <a:r>
              <a:rPr lang="en-GB" sz="1400">
                <a:solidFill>
                  <a:schemeClr val="dk1"/>
                </a:solidFill>
                <a:latin typeface="Open Sans"/>
                <a:ea typeface="Open Sans"/>
                <a:cs typeface="Open Sans"/>
                <a:sym typeface="Open Sans"/>
              </a:rPr>
              <a:t> background.</a:t>
            </a:r>
            <a:endParaRPr sz="1400">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AutoNum type="arabicPeriod"/>
            </a:pPr>
            <a:r>
              <a:rPr lang="en-GB" sz="1400">
                <a:solidFill>
                  <a:schemeClr val="dk1"/>
                </a:solidFill>
                <a:latin typeface="Open Sans"/>
                <a:ea typeface="Open Sans"/>
                <a:cs typeface="Open Sans"/>
                <a:sym typeface="Open Sans"/>
              </a:rPr>
              <a:t>It gives an overview of the current </a:t>
            </a:r>
            <a:r>
              <a:rPr b="1" lang="en-GB" sz="1400" u="sng">
                <a:solidFill>
                  <a:schemeClr val="dk1"/>
                </a:solidFill>
                <a:highlight>
                  <a:srgbClr val="B6D7A8"/>
                </a:highlight>
                <a:latin typeface="Open Sans"/>
                <a:ea typeface="Open Sans"/>
                <a:cs typeface="Open Sans"/>
                <a:sym typeface="Open Sans"/>
              </a:rPr>
              <a:t>context</a:t>
            </a:r>
            <a:r>
              <a:rPr b="1" lang="en-GB" sz="1400" u="sng">
                <a:solidFill>
                  <a:schemeClr val="dk1"/>
                </a:solidFill>
                <a:latin typeface="Open Sans"/>
                <a:ea typeface="Open Sans"/>
                <a:cs typeface="Open Sans"/>
                <a:sym typeface="Open Sans"/>
              </a:rPr>
              <a:t> </a:t>
            </a:r>
            <a:r>
              <a:rPr lang="en-GB" sz="1400">
                <a:solidFill>
                  <a:schemeClr val="dk1"/>
                </a:solidFill>
                <a:latin typeface="Open Sans"/>
                <a:ea typeface="Open Sans"/>
                <a:cs typeface="Open Sans"/>
                <a:sym typeface="Open Sans"/>
              </a:rPr>
              <a:t>in which your research is situated by referring to contemporary debates, issues and </a:t>
            </a:r>
            <a:r>
              <a:rPr b="1" lang="en-GB" sz="1400" u="sng">
                <a:solidFill>
                  <a:schemeClr val="dk1"/>
                </a:solidFill>
                <a:highlight>
                  <a:srgbClr val="B6D7A8"/>
                </a:highlight>
                <a:latin typeface="Open Sans"/>
                <a:ea typeface="Open Sans"/>
                <a:cs typeface="Open Sans"/>
                <a:sym typeface="Open Sans"/>
              </a:rPr>
              <a:t>questions</a:t>
            </a:r>
            <a:r>
              <a:rPr lang="en-GB" sz="1400">
                <a:solidFill>
                  <a:schemeClr val="dk1"/>
                </a:solidFill>
                <a:latin typeface="Open Sans"/>
                <a:ea typeface="Open Sans"/>
                <a:cs typeface="Open Sans"/>
                <a:sym typeface="Open Sans"/>
              </a:rPr>
              <a:t> in the field. </a:t>
            </a:r>
            <a:endParaRPr sz="1400">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AutoNum type="arabicPeriod"/>
            </a:pPr>
            <a:r>
              <a:rPr lang="en-GB" sz="1400">
                <a:solidFill>
                  <a:schemeClr val="dk1"/>
                </a:solidFill>
                <a:latin typeface="Open Sans"/>
                <a:ea typeface="Open Sans"/>
                <a:cs typeface="Open Sans"/>
                <a:sym typeface="Open Sans"/>
              </a:rPr>
              <a:t>It includes a </a:t>
            </a:r>
            <a:r>
              <a:rPr b="1" lang="en-GB" sz="1400" u="sng">
                <a:solidFill>
                  <a:schemeClr val="dk1"/>
                </a:solidFill>
                <a:highlight>
                  <a:srgbClr val="B6D7A8"/>
                </a:highlight>
                <a:latin typeface="Open Sans"/>
                <a:ea typeface="Open Sans"/>
                <a:cs typeface="Open Sans"/>
                <a:sym typeface="Open Sans"/>
              </a:rPr>
              <a:t>discussion</a:t>
            </a:r>
            <a:r>
              <a:rPr b="1" lang="en-GB" sz="1400">
                <a:solidFill>
                  <a:schemeClr val="dk1"/>
                </a:solidFill>
                <a:latin typeface="Open Sans"/>
                <a:ea typeface="Open Sans"/>
                <a:cs typeface="Open Sans"/>
                <a:sym typeface="Open Sans"/>
              </a:rPr>
              <a:t> </a:t>
            </a:r>
            <a:r>
              <a:rPr lang="en-GB" sz="1400">
                <a:solidFill>
                  <a:schemeClr val="dk1"/>
                </a:solidFill>
                <a:latin typeface="Open Sans"/>
                <a:ea typeface="Open Sans"/>
                <a:cs typeface="Open Sans"/>
                <a:sym typeface="Open Sans"/>
              </a:rPr>
              <a:t>of the relevant theories and concepts which </a:t>
            </a:r>
            <a:r>
              <a:rPr b="1" lang="en-GB" sz="1400" u="sng">
                <a:solidFill>
                  <a:schemeClr val="dk1"/>
                </a:solidFill>
                <a:highlight>
                  <a:srgbClr val="B6D7A8"/>
                </a:highlight>
                <a:latin typeface="Open Sans"/>
                <a:ea typeface="Open Sans"/>
                <a:cs typeface="Open Sans"/>
                <a:sym typeface="Open Sans"/>
              </a:rPr>
              <a:t>underpin</a:t>
            </a:r>
            <a:r>
              <a:rPr lang="en-GB" sz="1400">
                <a:solidFill>
                  <a:schemeClr val="dk1"/>
                </a:solidFill>
                <a:latin typeface="Open Sans"/>
                <a:ea typeface="Open Sans"/>
                <a:cs typeface="Open Sans"/>
                <a:sym typeface="Open Sans"/>
              </a:rPr>
              <a:t> your research.</a:t>
            </a:r>
            <a:endParaRPr sz="1400">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AutoNum type="arabicPeriod"/>
            </a:pPr>
            <a:r>
              <a:rPr lang="en-GB" sz="1400">
                <a:solidFill>
                  <a:schemeClr val="dk1"/>
                </a:solidFill>
                <a:latin typeface="Open Sans"/>
                <a:ea typeface="Open Sans"/>
                <a:cs typeface="Open Sans"/>
                <a:sym typeface="Open Sans"/>
              </a:rPr>
              <a:t>It introduces relevant terminology and provides </a:t>
            </a:r>
            <a:r>
              <a:rPr b="1" lang="en-GB" sz="1400" u="sng">
                <a:solidFill>
                  <a:schemeClr val="dk1"/>
                </a:solidFill>
                <a:highlight>
                  <a:srgbClr val="B6D7A8"/>
                </a:highlight>
                <a:latin typeface="Open Sans"/>
                <a:ea typeface="Open Sans"/>
                <a:cs typeface="Open Sans"/>
                <a:sym typeface="Open Sans"/>
              </a:rPr>
              <a:t>definitions</a:t>
            </a:r>
            <a:r>
              <a:rPr lang="en-GB" sz="1400">
                <a:solidFill>
                  <a:schemeClr val="dk1"/>
                </a:solidFill>
                <a:latin typeface="Open Sans"/>
                <a:ea typeface="Open Sans"/>
                <a:cs typeface="Open Sans"/>
                <a:sym typeface="Open Sans"/>
              </a:rPr>
              <a:t> to clarify how terms are being used in the context of your own work.</a:t>
            </a:r>
            <a:endParaRPr sz="1400">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AutoNum type="arabicPeriod"/>
            </a:pPr>
            <a:r>
              <a:rPr lang="en-GB" sz="1400">
                <a:solidFill>
                  <a:schemeClr val="dk1"/>
                </a:solidFill>
                <a:latin typeface="Open Sans"/>
                <a:ea typeface="Open Sans"/>
                <a:cs typeface="Open Sans"/>
                <a:sym typeface="Open Sans"/>
              </a:rPr>
              <a:t>It describes related </a:t>
            </a:r>
            <a:r>
              <a:rPr b="1" lang="en-GB" sz="1400" u="sng">
                <a:solidFill>
                  <a:schemeClr val="dk1"/>
                </a:solidFill>
                <a:latin typeface="Open Sans"/>
                <a:ea typeface="Open Sans"/>
                <a:cs typeface="Open Sans"/>
                <a:sym typeface="Open Sans"/>
              </a:rPr>
              <a:t>______________</a:t>
            </a:r>
            <a:r>
              <a:rPr lang="en-GB" sz="1400">
                <a:solidFill>
                  <a:schemeClr val="dk1"/>
                </a:solidFill>
                <a:latin typeface="Open Sans"/>
                <a:ea typeface="Open Sans"/>
                <a:cs typeface="Open Sans"/>
                <a:sym typeface="Open Sans"/>
              </a:rPr>
              <a:t> in the field and shows how your </a:t>
            </a:r>
            <a:r>
              <a:rPr b="1" lang="en-GB" sz="1400" u="sng">
                <a:solidFill>
                  <a:schemeClr val="dk1"/>
                </a:solidFill>
                <a:latin typeface="Open Sans"/>
                <a:ea typeface="Open Sans"/>
                <a:cs typeface="Open Sans"/>
                <a:sym typeface="Open Sans"/>
              </a:rPr>
              <a:t>____________</a:t>
            </a:r>
            <a:r>
              <a:rPr lang="en-GB" sz="1400">
                <a:solidFill>
                  <a:schemeClr val="dk1"/>
                </a:solidFill>
                <a:latin typeface="Open Sans"/>
                <a:ea typeface="Open Sans"/>
                <a:cs typeface="Open Sans"/>
                <a:sym typeface="Open Sans"/>
              </a:rPr>
              <a:t> extends or challenges a gap in work in the field. </a:t>
            </a:r>
            <a:endParaRPr sz="1400">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AutoNum type="arabicPeriod"/>
            </a:pPr>
            <a:r>
              <a:rPr lang="en-GB" sz="1400">
                <a:solidFill>
                  <a:schemeClr val="dk1"/>
                </a:solidFill>
                <a:latin typeface="Open Sans"/>
                <a:ea typeface="Open Sans"/>
                <a:cs typeface="Open Sans"/>
                <a:sym typeface="Open Sans"/>
              </a:rPr>
              <a:t>It provides supporting </a:t>
            </a:r>
            <a:r>
              <a:rPr b="1" lang="en-GB" sz="1400" u="sng">
                <a:solidFill>
                  <a:schemeClr val="dk1"/>
                </a:solidFill>
                <a:latin typeface="Open Sans"/>
                <a:ea typeface="Open Sans"/>
                <a:cs typeface="Open Sans"/>
                <a:sym typeface="Open Sans"/>
              </a:rPr>
              <a:t>_______________</a:t>
            </a:r>
            <a:r>
              <a:rPr lang="en-GB" sz="1400">
                <a:solidFill>
                  <a:schemeClr val="dk1"/>
                </a:solidFill>
                <a:latin typeface="Open Sans"/>
                <a:ea typeface="Open Sans"/>
                <a:cs typeface="Open Sans"/>
                <a:sym typeface="Open Sans"/>
              </a:rPr>
              <a:t> for a practical problem or </a:t>
            </a:r>
            <a:r>
              <a:rPr b="1" lang="en-GB" sz="1400" u="sng">
                <a:solidFill>
                  <a:schemeClr val="dk1"/>
                </a:solidFill>
                <a:latin typeface="Open Sans"/>
                <a:ea typeface="Open Sans"/>
                <a:cs typeface="Open Sans"/>
                <a:sym typeface="Open Sans"/>
              </a:rPr>
              <a:t>_____________</a:t>
            </a:r>
            <a:r>
              <a:rPr lang="en-GB" sz="1400">
                <a:solidFill>
                  <a:schemeClr val="dk1"/>
                </a:solidFill>
                <a:latin typeface="Open Sans"/>
                <a:ea typeface="Open Sans"/>
                <a:cs typeface="Open Sans"/>
                <a:sym typeface="Open Sans"/>
              </a:rPr>
              <a:t> which your research is addressing, thereby underlining its significance.  </a:t>
            </a:r>
            <a:endParaRPr sz="1400">
              <a:solidFill>
                <a:schemeClr val="dk1"/>
              </a:solidFill>
              <a:latin typeface="Open Sans"/>
              <a:ea typeface="Open Sans"/>
              <a:cs typeface="Open Sans"/>
              <a:sym typeface="Open Sans"/>
            </a:endParaRPr>
          </a:p>
          <a:p>
            <a:pPr indent="0" lvl="0" marL="0" rtl="0" algn="l">
              <a:lnSpc>
                <a:spcPct val="115000"/>
              </a:lnSpc>
              <a:spcBef>
                <a:spcPts val="1000"/>
              </a:spcBef>
              <a:spcAft>
                <a:spcPts val="1000"/>
              </a:spcAft>
              <a:buNone/>
            </a:pPr>
            <a:r>
              <a:t/>
            </a:r>
            <a:endParaRPr sz="1100">
              <a:solidFill>
                <a:schemeClr val="dk1"/>
              </a:solidFill>
              <a:latin typeface="TUOS Blake"/>
              <a:ea typeface="TUOS Blake"/>
              <a:cs typeface="TUOS Blake"/>
              <a:sym typeface="TUOS Blake"/>
            </a:endParaRPr>
          </a:p>
        </p:txBody>
      </p:sp>
      <p:sp>
        <p:nvSpPr>
          <p:cNvPr id="182" name="Google Shape;182;p37"/>
          <p:cNvSpPr txBox="1"/>
          <p:nvPr/>
        </p:nvSpPr>
        <p:spPr>
          <a:xfrm>
            <a:off x="426200" y="1298850"/>
            <a:ext cx="821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latin typeface="Open Sans"/>
                <a:ea typeface="Open Sans"/>
                <a:cs typeface="Open Sans"/>
                <a:sym typeface="Open Sans"/>
              </a:rPr>
              <a:t>issue     		historical    	work    		questions   	underpin    </a:t>
            </a:r>
            <a:endParaRPr b="1">
              <a:solidFill>
                <a:schemeClr val="dk1"/>
              </a:solidFill>
              <a:latin typeface="Open Sans"/>
              <a:ea typeface="Open Sans"/>
              <a:cs typeface="Open Sans"/>
              <a:sym typeface="Open Sans"/>
            </a:endParaRPr>
          </a:p>
          <a:p>
            <a:pPr indent="0" lvl="0" marL="0" rtl="0" algn="l">
              <a:spcBef>
                <a:spcPts val="0"/>
              </a:spcBef>
              <a:spcAft>
                <a:spcPts val="0"/>
              </a:spcAft>
              <a:buNone/>
            </a:pPr>
            <a:r>
              <a:rPr b="1" lang="en-GB">
                <a:solidFill>
                  <a:schemeClr val="dk1"/>
                </a:solidFill>
                <a:latin typeface="Open Sans"/>
                <a:ea typeface="Open Sans"/>
                <a:cs typeface="Open Sans"/>
                <a:sym typeface="Open Sans"/>
              </a:rPr>
              <a:t>definitions    	evidence    	context    		discussion    	research</a:t>
            </a:r>
            <a:endParaRPr b="1" sz="1700">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8"/>
          <p:cNvSpPr txBox="1"/>
          <p:nvPr>
            <p:ph type="title"/>
          </p:nvPr>
        </p:nvSpPr>
        <p:spPr>
          <a:xfrm>
            <a:off x="311700" y="245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313537"/>
                </a:solidFill>
                <a:latin typeface="Open Sans"/>
                <a:ea typeface="Open Sans"/>
                <a:cs typeface="Open Sans"/>
                <a:sym typeface="Open Sans"/>
              </a:rPr>
              <a:t>Purpose of a literature review </a:t>
            </a:r>
            <a:r>
              <a:rPr lang="en-GB" sz="1800">
                <a:solidFill>
                  <a:srgbClr val="313537"/>
                </a:solidFill>
                <a:latin typeface="Open Sans"/>
                <a:ea typeface="Open Sans"/>
                <a:cs typeface="Open Sans"/>
                <a:sym typeface="Open Sans"/>
              </a:rPr>
              <a:t>Task 1 Answers  </a:t>
            </a:r>
            <a:endParaRPr sz="1800">
              <a:solidFill>
                <a:srgbClr val="313537"/>
              </a:solidFill>
              <a:latin typeface="Open Sans"/>
              <a:ea typeface="Open Sans"/>
              <a:cs typeface="Open Sans"/>
              <a:sym typeface="Open Sans"/>
            </a:endParaRPr>
          </a:p>
        </p:txBody>
      </p:sp>
      <p:sp>
        <p:nvSpPr>
          <p:cNvPr id="188" name="Google Shape;188;p38"/>
          <p:cNvSpPr txBox="1"/>
          <p:nvPr>
            <p:ph idx="1" type="body"/>
          </p:nvPr>
        </p:nvSpPr>
        <p:spPr>
          <a:xfrm>
            <a:off x="311700" y="863900"/>
            <a:ext cx="8520600" cy="371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1400">
                <a:solidFill>
                  <a:schemeClr val="dk1"/>
                </a:solidFill>
                <a:latin typeface="Open Sans"/>
                <a:ea typeface="Open Sans"/>
                <a:cs typeface="Open Sans"/>
                <a:sym typeface="Open Sans"/>
              </a:rPr>
              <a:t>What is the purpose of a Literature Review? Complete the sentences with the words in the box.</a:t>
            </a:r>
            <a:endParaRPr i="1" sz="1400">
              <a:solidFill>
                <a:schemeClr val="dk1"/>
              </a:solidFill>
              <a:latin typeface="Open Sans"/>
              <a:ea typeface="Open Sans"/>
              <a:cs typeface="Open Sans"/>
              <a:sym typeface="Open Sans"/>
            </a:endParaRPr>
          </a:p>
          <a:p>
            <a:pPr indent="0" lvl="0" marL="0" rtl="0" algn="l">
              <a:lnSpc>
                <a:spcPct val="115000"/>
              </a:lnSpc>
              <a:spcBef>
                <a:spcPts val="1000"/>
              </a:spcBef>
              <a:spcAft>
                <a:spcPts val="0"/>
              </a:spcAft>
              <a:buNone/>
            </a:pPr>
            <a:r>
              <a:t/>
            </a:r>
            <a:endParaRPr sz="1400">
              <a:solidFill>
                <a:schemeClr val="dk1"/>
              </a:solidFill>
              <a:latin typeface="Open Sans"/>
              <a:ea typeface="Open Sans"/>
              <a:cs typeface="Open Sans"/>
              <a:sym typeface="Open Sans"/>
            </a:endParaRPr>
          </a:p>
          <a:p>
            <a:pPr indent="0" lvl="0" marL="457200" rtl="0" algn="l">
              <a:lnSpc>
                <a:spcPct val="115000"/>
              </a:lnSpc>
              <a:spcBef>
                <a:spcPts val="1000"/>
              </a:spcBef>
              <a:spcAft>
                <a:spcPts val="0"/>
              </a:spcAft>
              <a:buNone/>
            </a:pPr>
            <a:r>
              <a:t/>
            </a:r>
            <a:endParaRPr sz="1400">
              <a:solidFill>
                <a:schemeClr val="dk1"/>
              </a:solidFill>
              <a:latin typeface="Open Sans"/>
              <a:ea typeface="Open Sans"/>
              <a:cs typeface="Open Sans"/>
              <a:sym typeface="Open Sans"/>
            </a:endParaRPr>
          </a:p>
          <a:p>
            <a:pPr indent="-317500" lvl="0" marL="457200" rtl="0" algn="l">
              <a:lnSpc>
                <a:spcPct val="115000"/>
              </a:lnSpc>
              <a:spcBef>
                <a:spcPts val="1000"/>
              </a:spcBef>
              <a:spcAft>
                <a:spcPts val="0"/>
              </a:spcAft>
              <a:buClr>
                <a:schemeClr val="dk1"/>
              </a:buClr>
              <a:buSzPts val="1400"/>
              <a:buFont typeface="Open Sans"/>
              <a:buAutoNum type="arabicPeriod"/>
            </a:pPr>
            <a:r>
              <a:rPr lang="en-GB" sz="1400">
                <a:solidFill>
                  <a:schemeClr val="dk1"/>
                </a:solidFill>
                <a:latin typeface="Open Sans"/>
                <a:ea typeface="Open Sans"/>
                <a:cs typeface="Open Sans"/>
                <a:sym typeface="Open Sans"/>
              </a:rPr>
              <a:t>It provides a </a:t>
            </a:r>
            <a:r>
              <a:rPr b="1" lang="en-GB" sz="1400" u="sng">
                <a:solidFill>
                  <a:schemeClr val="dk1"/>
                </a:solidFill>
                <a:highlight>
                  <a:srgbClr val="B6D7A8"/>
                </a:highlight>
                <a:latin typeface="Open Sans"/>
                <a:ea typeface="Open Sans"/>
                <a:cs typeface="Open Sans"/>
                <a:sym typeface="Open Sans"/>
              </a:rPr>
              <a:t>historical</a:t>
            </a:r>
            <a:r>
              <a:rPr lang="en-GB" sz="1400">
                <a:solidFill>
                  <a:schemeClr val="dk1"/>
                </a:solidFill>
                <a:latin typeface="Open Sans"/>
                <a:ea typeface="Open Sans"/>
                <a:cs typeface="Open Sans"/>
                <a:sym typeface="Open Sans"/>
              </a:rPr>
              <a:t> background.</a:t>
            </a:r>
            <a:endParaRPr sz="1400">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AutoNum type="arabicPeriod"/>
            </a:pPr>
            <a:r>
              <a:rPr lang="en-GB" sz="1400">
                <a:solidFill>
                  <a:schemeClr val="dk1"/>
                </a:solidFill>
                <a:latin typeface="Open Sans"/>
                <a:ea typeface="Open Sans"/>
                <a:cs typeface="Open Sans"/>
                <a:sym typeface="Open Sans"/>
              </a:rPr>
              <a:t>It gives an overview of the current </a:t>
            </a:r>
            <a:r>
              <a:rPr b="1" lang="en-GB" sz="1400" u="sng">
                <a:solidFill>
                  <a:schemeClr val="dk1"/>
                </a:solidFill>
                <a:highlight>
                  <a:srgbClr val="B6D7A8"/>
                </a:highlight>
                <a:latin typeface="Open Sans"/>
                <a:ea typeface="Open Sans"/>
                <a:cs typeface="Open Sans"/>
                <a:sym typeface="Open Sans"/>
              </a:rPr>
              <a:t>context</a:t>
            </a:r>
            <a:r>
              <a:rPr b="1" lang="en-GB" sz="1400" u="sng">
                <a:solidFill>
                  <a:schemeClr val="dk1"/>
                </a:solidFill>
                <a:latin typeface="Open Sans"/>
                <a:ea typeface="Open Sans"/>
                <a:cs typeface="Open Sans"/>
                <a:sym typeface="Open Sans"/>
              </a:rPr>
              <a:t> </a:t>
            </a:r>
            <a:r>
              <a:rPr lang="en-GB" sz="1400">
                <a:solidFill>
                  <a:schemeClr val="dk1"/>
                </a:solidFill>
                <a:latin typeface="Open Sans"/>
                <a:ea typeface="Open Sans"/>
                <a:cs typeface="Open Sans"/>
                <a:sym typeface="Open Sans"/>
              </a:rPr>
              <a:t>in which your research is situated by referring to contemporary debates, issues and </a:t>
            </a:r>
            <a:r>
              <a:rPr b="1" lang="en-GB" sz="1400" u="sng">
                <a:solidFill>
                  <a:schemeClr val="dk1"/>
                </a:solidFill>
                <a:highlight>
                  <a:srgbClr val="B6D7A8"/>
                </a:highlight>
                <a:latin typeface="Open Sans"/>
                <a:ea typeface="Open Sans"/>
                <a:cs typeface="Open Sans"/>
                <a:sym typeface="Open Sans"/>
              </a:rPr>
              <a:t>questions</a:t>
            </a:r>
            <a:r>
              <a:rPr lang="en-GB" sz="1400">
                <a:solidFill>
                  <a:schemeClr val="dk1"/>
                </a:solidFill>
                <a:latin typeface="Open Sans"/>
                <a:ea typeface="Open Sans"/>
                <a:cs typeface="Open Sans"/>
                <a:sym typeface="Open Sans"/>
              </a:rPr>
              <a:t> in the field. </a:t>
            </a:r>
            <a:endParaRPr sz="1400">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AutoNum type="arabicPeriod"/>
            </a:pPr>
            <a:r>
              <a:rPr lang="en-GB" sz="1400">
                <a:solidFill>
                  <a:schemeClr val="dk1"/>
                </a:solidFill>
                <a:latin typeface="Open Sans"/>
                <a:ea typeface="Open Sans"/>
                <a:cs typeface="Open Sans"/>
                <a:sym typeface="Open Sans"/>
              </a:rPr>
              <a:t>It includes a </a:t>
            </a:r>
            <a:r>
              <a:rPr b="1" lang="en-GB" sz="1400" u="sng">
                <a:solidFill>
                  <a:schemeClr val="dk1"/>
                </a:solidFill>
                <a:highlight>
                  <a:srgbClr val="B6D7A8"/>
                </a:highlight>
                <a:latin typeface="Open Sans"/>
                <a:ea typeface="Open Sans"/>
                <a:cs typeface="Open Sans"/>
                <a:sym typeface="Open Sans"/>
              </a:rPr>
              <a:t>discussion</a:t>
            </a:r>
            <a:r>
              <a:rPr b="1" lang="en-GB" sz="1400">
                <a:solidFill>
                  <a:schemeClr val="dk1"/>
                </a:solidFill>
                <a:latin typeface="Open Sans"/>
                <a:ea typeface="Open Sans"/>
                <a:cs typeface="Open Sans"/>
                <a:sym typeface="Open Sans"/>
              </a:rPr>
              <a:t> </a:t>
            </a:r>
            <a:r>
              <a:rPr lang="en-GB" sz="1400">
                <a:solidFill>
                  <a:schemeClr val="dk1"/>
                </a:solidFill>
                <a:latin typeface="Open Sans"/>
                <a:ea typeface="Open Sans"/>
                <a:cs typeface="Open Sans"/>
                <a:sym typeface="Open Sans"/>
              </a:rPr>
              <a:t>of the relevant theories and concepts which </a:t>
            </a:r>
            <a:r>
              <a:rPr b="1" lang="en-GB" sz="1400" u="sng">
                <a:solidFill>
                  <a:schemeClr val="dk1"/>
                </a:solidFill>
                <a:highlight>
                  <a:srgbClr val="B6D7A8"/>
                </a:highlight>
                <a:latin typeface="Open Sans"/>
                <a:ea typeface="Open Sans"/>
                <a:cs typeface="Open Sans"/>
                <a:sym typeface="Open Sans"/>
              </a:rPr>
              <a:t>underpin</a:t>
            </a:r>
            <a:r>
              <a:rPr lang="en-GB" sz="1400">
                <a:solidFill>
                  <a:schemeClr val="dk1"/>
                </a:solidFill>
                <a:latin typeface="Open Sans"/>
                <a:ea typeface="Open Sans"/>
                <a:cs typeface="Open Sans"/>
                <a:sym typeface="Open Sans"/>
              </a:rPr>
              <a:t> your research.</a:t>
            </a:r>
            <a:endParaRPr sz="1400">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AutoNum type="arabicPeriod"/>
            </a:pPr>
            <a:r>
              <a:rPr lang="en-GB" sz="1400">
                <a:solidFill>
                  <a:schemeClr val="dk1"/>
                </a:solidFill>
                <a:latin typeface="Open Sans"/>
                <a:ea typeface="Open Sans"/>
                <a:cs typeface="Open Sans"/>
                <a:sym typeface="Open Sans"/>
              </a:rPr>
              <a:t>It introduces relevant terminology and provides </a:t>
            </a:r>
            <a:r>
              <a:rPr b="1" lang="en-GB" sz="1400" u="sng">
                <a:solidFill>
                  <a:schemeClr val="dk1"/>
                </a:solidFill>
                <a:highlight>
                  <a:srgbClr val="B6D7A8"/>
                </a:highlight>
                <a:latin typeface="Open Sans"/>
                <a:ea typeface="Open Sans"/>
                <a:cs typeface="Open Sans"/>
                <a:sym typeface="Open Sans"/>
              </a:rPr>
              <a:t>definitions</a:t>
            </a:r>
            <a:r>
              <a:rPr lang="en-GB" sz="1400">
                <a:solidFill>
                  <a:schemeClr val="dk1"/>
                </a:solidFill>
                <a:latin typeface="Open Sans"/>
                <a:ea typeface="Open Sans"/>
                <a:cs typeface="Open Sans"/>
                <a:sym typeface="Open Sans"/>
              </a:rPr>
              <a:t> to clarify how terms are being used in the context of your own work.</a:t>
            </a:r>
            <a:endParaRPr sz="1400">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AutoNum type="arabicPeriod"/>
            </a:pPr>
            <a:r>
              <a:rPr lang="en-GB" sz="1400">
                <a:solidFill>
                  <a:schemeClr val="dk1"/>
                </a:solidFill>
                <a:latin typeface="Open Sans"/>
                <a:ea typeface="Open Sans"/>
                <a:cs typeface="Open Sans"/>
                <a:sym typeface="Open Sans"/>
              </a:rPr>
              <a:t>It describes related </a:t>
            </a:r>
            <a:r>
              <a:rPr b="1" lang="en-GB" sz="1400" u="sng">
                <a:solidFill>
                  <a:schemeClr val="dk1"/>
                </a:solidFill>
                <a:highlight>
                  <a:srgbClr val="B6D7A8"/>
                </a:highlight>
                <a:latin typeface="Open Sans"/>
                <a:ea typeface="Open Sans"/>
                <a:cs typeface="Open Sans"/>
                <a:sym typeface="Open Sans"/>
              </a:rPr>
              <a:t>research</a:t>
            </a:r>
            <a:r>
              <a:rPr lang="en-GB" sz="1400">
                <a:solidFill>
                  <a:schemeClr val="dk1"/>
                </a:solidFill>
                <a:latin typeface="Open Sans"/>
                <a:ea typeface="Open Sans"/>
                <a:cs typeface="Open Sans"/>
                <a:sym typeface="Open Sans"/>
              </a:rPr>
              <a:t> in the field and shows how your </a:t>
            </a:r>
            <a:r>
              <a:rPr b="1" lang="en-GB" sz="1400" u="sng">
                <a:solidFill>
                  <a:schemeClr val="dk1"/>
                </a:solidFill>
                <a:highlight>
                  <a:srgbClr val="B6D7A8"/>
                </a:highlight>
                <a:latin typeface="Open Sans"/>
                <a:ea typeface="Open Sans"/>
                <a:cs typeface="Open Sans"/>
                <a:sym typeface="Open Sans"/>
              </a:rPr>
              <a:t>work</a:t>
            </a:r>
            <a:r>
              <a:rPr lang="en-GB" sz="1400">
                <a:solidFill>
                  <a:schemeClr val="dk1"/>
                </a:solidFill>
                <a:latin typeface="Open Sans"/>
                <a:ea typeface="Open Sans"/>
                <a:cs typeface="Open Sans"/>
                <a:sym typeface="Open Sans"/>
              </a:rPr>
              <a:t> extends or challenges a gap in work in the field. </a:t>
            </a:r>
            <a:endParaRPr sz="1400">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AutoNum type="arabicPeriod"/>
            </a:pPr>
            <a:r>
              <a:rPr lang="en-GB" sz="1400">
                <a:solidFill>
                  <a:schemeClr val="dk1"/>
                </a:solidFill>
                <a:latin typeface="Open Sans"/>
                <a:ea typeface="Open Sans"/>
                <a:cs typeface="Open Sans"/>
                <a:sym typeface="Open Sans"/>
              </a:rPr>
              <a:t>It provides supporting </a:t>
            </a:r>
            <a:r>
              <a:rPr b="1" lang="en-GB" sz="1400" u="sng">
                <a:solidFill>
                  <a:schemeClr val="dk1"/>
                </a:solidFill>
                <a:latin typeface="Open Sans"/>
                <a:ea typeface="Open Sans"/>
                <a:cs typeface="Open Sans"/>
                <a:sym typeface="Open Sans"/>
              </a:rPr>
              <a:t>_______________</a:t>
            </a:r>
            <a:r>
              <a:rPr lang="en-GB" sz="1400">
                <a:solidFill>
                  <a:schemeClr val="dk1"/>
                </a:solidFill>
                <a:latin typeface="Open Sans"/>
                <a:ea typeface="Open Sans"/>
                <a:cs typeface="Open Sans"/>
                <a:sym typeface="Open Sans"/>
              </a:rPr>
              <a:t> for a practical problem or </a:t>
            </a:r>
            <a:r>
              <a:rPr b="1" lang="en-GB" sz="1400" u="sng">
                <a:solidFill>
                  <a:schemeClr val="dk1"/>
                </a:solidFill>
                <a:latin typeface="Open Sans"/>
                <a:ea typeface="Open Sans"/>
                <a:cs typeface="Open Sans"/>
                <a:sym typeface="Open Sans"/>
              </a:rPr>
              <a:t>_____________</a:t>
            </a:r>
            <a:r>
              <a:rPr lang="en-GB" sz="1400">
                <a:solidFill>
                  <a:schemeClr val="dk1"/>
                </a:solidFill>
                <a:latin typeface="Open Sans"/>
                <a:ea typeface="Open Sans"/>
                <a:cs typeface="Open Sans"/>
                <a:sym typeface="Open Sans"/>
              </a:rPr>
              <a:t> which your research is addressing, thereby underlining its significance.  </a:t>
            </a:r>
            <a:endParaRPr sz="1400">
              <a:solidFill>
                <a:schemeClr val="dk1"/>
              </a:solidFill>
              <a:latin typeface="Open Sans"/>
              <a:ea typeface="Open Sans"/>
              <a:cs typeface="Open Sans"/>
              <a:sym typeface="Open Sans"/>
            </a:endParaRPr>
          </a:p>
          <a:p>
            <a:pPr indent="0" lvl="0" marL="0" rtl="0" algn="l">
              <a:lnSpc>
                <a:spcPct val="115000"/>
              </a:lnSpc>
              <a:spcBef>
                <a:spcPts val="1000"/>
              </a:spcBef>
              <a:spcAft>
                <a:spcPts val="1000"/>
              </a:spcAft>
              <a:buNone/>
            </a:pPr>
            <a:r>
              <a:t/>
            </a:r>
            <a:endParaRPr sz="1100">
              <a:solidFill>
                <a:schemeClr val="dk1"/>
              </a:solidFill>
              <a:latin typeface="TUOS Blake"/>
              <a:ea typeface="TUOS Blake"/>
              <a:cs typeface="TUOS Blake"/>
              <a:sym typeface="TUOS Blake"/>
            </a:endParaRPr>
          </a:p>
        </p:txBody>
      </p:sp>
      <p:sp>
        <p:nvSpPr>
          <p:cNvPr id="189" name="Google Shape;189;p38"/>
          <p:cNvSpPr txBox="1"/>
          <p:nvPr/>
        </p:nvSpPr>
        <p:spPr>
          <a:xfrm>
            <a:off x="426200" y="1298850"/>
            <a:ext cx="821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latin typeface="Open Sans"/>
                <a:ea typeface="Open Sans"/>
                <a:cs typeface="Open Sans"/>
                <a:sym typeface="Open Sans"/>
              </a:rPr>
              <a:t>issue     		historical    	work    		questions   	underpin    </a:t>
            </a:r>
            <a:endParaRPr b="1">
              <a:solidFill>
                <a:schemeClr val="dk1"/>
              </a:solidFill>
              <a:latin typeface="Open Sans"/>
              <a:ea typeface="Open Sans"/>
              <a:cs typeface="Open Sans"/>
              <a:sym typeface="Open Sans"/>
            </a:endParaRPr>
          </a:p>
          <a:p>
            <a:pPr indent="0" lvl="0" marL="0" rtl="0" algn="l">
              <a:spcBef>
                <a:spcPts val="0"/>
              </a:spcBef>
              <a:spcAft>
                <a:spcPts val="0"/>
              </a:spcAft>
              <a:buNone/>
            </a:pPr>
            <a:r>
              <a:rPr b="1" lang="en-GB">
                <a:solidFill>
                  <a:schemeClr val="dk1"/>
                </a:solidFill>
                <a:latin typeface="Open Sans"/>
                <a:ea typeface="Open Sans"/>
                <a:cs typeface="Open Sans"/>
                <a:sym typeface="Open Sans"/>
              </a:rPr>
              <a:t>definitions    	evidence    	context    		discussion    	research</a:t>
            </a:r>
            <a:endParaRPr b="1" sz="1700">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9"/>
          <p:cNvSpPr txBox="1"/>
          <p:nvPr>
            <p:ph type="title"/>
          </p:nvPr>
        </p:nvSpPr>
        <p:spPr>
          <a:xfrm>
            <a:off x="311700" y="245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313537"/>
                </a:solidFill>
                <a:latin typeface="Open Sans"/>
                <a:ea typeface="Open Sans"/>
                <a:cs typeface="Open Sans"/>
                <a:sym typeface="Open Sans"/>
              </a:rPr>
              <a:t>Purpose of a literature review </a:t>
            </a:r>
            <a:r>
              <a:rPr lang="en-GB" sz="1800">
                <a:solidFill>
                  <a:srgbClr val="313537"/>
                </a:solidFill>
                <a:latin typeface="Open Sans"/>
                <a:ea typeface="Open Sans"/>
                <a:cs typeface="Open Sans"/>
                <a:sym typeface="Open Sans"/>
              </a:rPr>
              <a:t>Task 1 Answers  </a:t>
            </a:r>
            <a:endParaRPr sz="1800">
              <a:solidFill>
                <a:srgbClr val="313537"/>
              </a:solidFill>
              <a:latin typeface="Open Sans"/>
              <a:ea typeface="Open Sans"/>
              <a:cs typeface="Open Sans"/>
              <a:sym typeface="Open Sans"/>
            </a:endParaRPr>
          </a:p>
        </p:txBody>
      </p:sp>
      <p:sp>
        <p:nvSpPr>
          <p:cNvPr id="195" name="Google Shape;195;p39"/>
          <p:cNvSpPr txBox="1"/>
          <p:nvPr>
            <p:ph idx="1" type="body"/>
          </p:nvPr>
        </p:nvSpPr>
        <p:spPr>
          <a:xfrm>
            <a:off x="311700" y="863900"/>
            <a:ext cx="8520600" cy="371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1400">
                <a:solidFill>
                  <a:schemeClr val="dk1"/>
                </a:solidFill>
                <a:latin typeface="Open Sans"/>
                <a:ea typeface="Open Sans"/>
                <a:cs typeface="Open Sans"/>
                <a:sym typeface="Open Sans"/>
              </a:rPr>
              <a:t>What is the purpose of a Literature Review? Complete the sentences with the words in the box.</a:t>
            </a:r>
            <a:endParaRPr i="1" sz="1400">
              <a:solidFill>
                <a:schemeClr val="dk1"/>
              </a:solidFill>
              <a:latin typeface="Open Sans"/>
              <a:ea typeface="Open Sans"/>
              <a:cs typeface="Open Sans"/>
              <a:sym typeface="Open Sans"/>
            </a:endParaRPr>
          </a:p>
          <a:p>
            <a:pPr indent="0" lvl="0" marL="0" rtl="0" algn="l">
              <a:lnSpc>
                <a:spcPct val="115000"/>
              </a:lnSpc>
              <a:spcBef>
                <a:spcPts val="1000"/>
              </a:spcBef>
              <a:spcAft>
                <a:spcPts val="0"/>
              </a:spcAft>
              <a:buNone/>
            </a:pPr>
            <a:r>
              <a:t/>
            </a:r>
            <a:endParaRPr sz="1400">
              <a:solidFill>
                <a:schemeClr val="dk1"/>
              </a:solidFill>
              <a:latin typeface="Open Sans"/>
              <a:ea typeface="Open Sans"/>
              <a:cs typeface="Open Sans"/>
              <a:sym typeface="Open Sans"/>
            </a:endParaRPr>
          </a:p>
          <a:p>
            <a:pPr indent="0" lvl="0" marL="457200" rtl="0" algn="l">
              <a:lnSpc>
                <a:spcPct val="115000"/>
              </a:lnSpc>
              <a:spcBef>
                <a:spcPts val="1000"/>
              </a:spcBef>
              <a:spcAft>
                <a:spcPts val="0"/>
              </a:spcAft>
              <a:buNone/>
            </a:pPr>
            <a:r>
              <a:t/>
            </a:r>
            <a:endParaRPr sz="1400">
              <a:solidFill>
                <a:schemeClr val="dk1"/>
              </a:solidFill>
              <a:latin typeface="Open Sans"/>
              <a:ea typeface="Open Sans"/>
              <a:cs typeface="Open Sans"/>
              <a:sym typeface="Open Sans"/>
            </a:endParaRPr>
          </a:p>
          <a:p>
            <a:pPr indent="-317500" lvl="0" marL="457200" rtl="0" algn="l">
              <a:lnSpc>
                <a:spcPct val="115000"/>
              </a:lnSpc>
              <a:spcBef>
                <a:spcPts val="1000"/>
              </a:spcBef>
              <a:spcAft>
                <a:spcPts val="0"/>
              </a:spcAft>
              <a:buClr>
                <a:schemeClr val="dk1"/>
              </a:buClr>
              <a:buSzPts val="1400"/>
              <a:buFont typeface="Open Sans"/>
              <a:buAutoNum type="arabicPeriod"/>
            </a:pPr>
            <a:r>
              <a:rPr lang="en-GB" sz="1400">
                <a:solidFill>
                  <a:schemeClr val="dk1"/>
                </a:solidFill>
                <a:latin typeface="Open Sans"/>
                <a:ea typeface="Open Sans"/>
                <a:cs typeface="Open Sans"/>
                <a:sym typeface="Open Sans"/>
              </a:rPr>
              <a:t>It provides a </a:t>
            </a:r>
            <a:r>
              <a:rPr b="1" lang="en-GB" sz="1400" u="sng">
                <a:solidFill>
                  <a:schemeClr val="dk1"/>
                </a:solidFill>
                <a:highlight>
                  <a:srgbClr val="B6D7A8"/>
                </a:highlight>
                <a:latin typeface="Open Sans"/>
                <a:ea typeface="Open Sans"/>
                <a:cs typeface="Open Sans"/>
                <a:sym typeface="Open Sans"/>
              </a:rPr>
              <a:t>historical</a:t>
            </a:r>
            <a:r>
              <a:rPr lang="en-GB" sz="1400">
                <a:solidFill>
                  <a:schemeClr val="dk1"/>
                </a:solidFill>
                <a:latin typeface="Open Sans"/>
                <a:ea typeface="Open Sans"/>
                <a:cs typeface="Open Sans"/>
                <a:sym typeface="Open Sans"/>
              </a:rPr>
              <a:t> background.</a:t>
            </a:r>
            <a:endParaRPr sz="1400">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AutoNum type="arabicPeriod"/>
            </a:pPr>
            <a:r>
              <a:rPr lang="en-GB" sz="1400">
                <a:solidFill>
                  <a:schemeClr val="dk1"/>
                </a:solidFill>
                <a:latin typeface="Open Sans"/>
                <a:ea typeface="Open Sans"/>
                <a:cs typeface="Open Sans"/>
                <a:sym typeface="Open Sans"/>
              </a:rPr>
              <a:t>It gives an overview of the current </a:t>
            </a:r>
            <a:r>
              <a:rPr b="1" lang="en-GB" sz="1400" u="sng">
                <a:solidFill>
                  <a:schemeClr val="dk1"/>
                </a:solidFill>
                <a:highlight>
                  <a:srgbClr val="B6D7A8"/>
                </a:highlight>
                <a:latin typeface="Open Sans"/>
                <a:ea typeface="Open Sans"/>
                <a:cs typeface="Open Sans"/>
                <a:sym typeface="Open Sans"/>
              </a:rPr>
              <a:t>context</a:t>
            </a:r>
            <a:r>
              <a:rPr b="1" lang="en-GB" sz="1400" u="sng">
                <a:solidFill>
                  <a:schemeClr val="dk1"/>
                </a:solidFill>
                <a:latin typeface="Open Sans"/>
                <a:ea typeface="Open Sans"/>
                <a:cs typeface="Open Sans"/>
                <a:sym typeface="Open Sans"/>
              </a:rPr>
              <a:t> </a:t>
            </a:r>
            <a:r>
              <a:rPr lang="en-GB" sz="1400">
                <a:solidFill>
                  <a:schemeClr val="dk1"/>
                </a:solidFill>
                <a:latin typeface="Open Sans"/>
                <a:ea typeface="Open Sans"/>
                <a:cs typeface="Open Sans"/>
                <a:sym typeface="Open Sans"/>
              </a:rPr>
              <a:t>in which your research is situated by referring to contemporary debates, issues and </a:t>
            </a:r>
            <a:r>
              <a:rPr b="1" lang="en-GB" sz="1400" u="sng">
                <a:solidFill>
                  <a:schemeClr val="dk1"/>
                </a:solidFill>
                <a:highlight>
                  <a:srgbClr val="B6D7A8"/>
                </a:highlight>
                <a:latin typeface="Open Sans"/>
                <a:ea typeface="Open Sans"/>
                <a:cs typeface="Open Sans"/>
                <a:sym typeface="Open Sans"/>
              </a:rPr>
              <a:t>questions</a:t>
            </a:r>
            <a:r>
              <a:rPr lang="en-GB" sz="1400">
                <a:solidFill>
                  <a:schemeClr val="dk1"/>
                </a:solidFill>
                <a:latin typeface="Open Sans"/>
                <a:ea typeface="Open Sans"/>
                <a:cs typeface="Open Sans"/>
                <a:sym typeface="Open Sans"/>
              </a:rPr>
              <a:t> in the field. </a:t>
            </a:r>
            <a:endParaRPr sz="1400">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AutoNum type="arabicPeriod"/>
            </a:pPr>
            <a:r>
              <a:rPr lang="en-GB" sz="1400">
                <a:solidFill>
                  <a:schemeClr val="dk1"/>
                </a:solidFill>
                <a:latin typeface="Open Sans"/>
                <a:ea typeface="Open Sans"/>
                <a:cs typeface="Open Sans"/>
                <a:sym typeface="Open Sans"/>
              </a:rPr>
              <a:t>It includes a </a:t>
            </a:r>
            <a:r>
              <a:rPr b="1" lang="en-GB" sz="1400" u="sng">
                <a:solidFill>
                  <a:schemeClr val="dk1"/>
                </a:solidFill>
                <a:highlight>
                  <a:srgbClr val="B6D7A8"/>
                </a:highlight>
                <a:latin typeface="Open Sans"/>
                <a:ea typeface="Open Sans"/>
                <a:cs typeface="Open Sans"/>
                <a:sym typeface="Open Sans"/>
              </a:rPr>
              <a:t>discussion</a:t>
            </a:r>
            <a:r>
              <a:rPr b="1" lang="en-GB" sz="1400">
                <a:solidFill>
                  <a:schemeClr val="dk1"/>
                </a:solidFill>
                <a:latin typeface="Open Sans"/>
                <a:ea typeface="Open Sans"/>
                <a:cs typeface="Open Sans"/>
                <a:sym typeface="Open Sans"/>
              </a:rPr>
              <a:t> </a:t>
            </a:r>
            <a:r>
              <a:rPr lang="en-GB" sz="1400">
                <a:solidFill>
                  <a:schemeClr val="dk1"/>
                </a:solidFill>
                <a:latin typeface="Open Sans"/>
                <a:ea typeface="Open Sans"/>
                <a:cs typeface="Open Sans"/>
                <a:sym typeface="Open Sans"/>
              </a:rPr>
              <a:t>of the relevant theories and concepts which </a:t>
            </a:r>
            <a:r>
              <a:rPr b="1" lang="en-GB" sz="1400" u="sng">
                <a:solidFill>
                  <a:schemeClr val="dk1"/>
                </a:solidFill>
                <a:highlight>
                  <a:srgbClr val="B6D7A8"/>
                </a:highlight>
                <a:latin typeface="Open Sans"/>
                <a:ea typeface="Open Sans"/>
                <a:cs typeface="Open Sans"/>
                <a:sym typeface="Open Sans"/>
              </a:rPr>
              <a:t>underpin</a:t>
            </a:r>
            <a:r>
              <a:rPr lang="en-GB" sz="1400">
                <a:solidFill>
                  <a:schemeClr val="dk1"/>
                </a:solidFill>
                <a:latin typeface="Open Sans"/>
                <a:ea typeface="Open Sans"/>
                <a:cs typeface="Open Sans"/>
                <a:sym typeface="Open Sans"/>
              </a:rPr>
              <a:t> your research.</a:t>
            </a:r>
            <a:endParaRPr sz="1400">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AutoNum type="arabicPeriod"/>
            </a:pPr>
            <a:r>
              <a:rPr lang="en-GB" sz="1400">
                <a:solidFill>
                  <a:schemeClr val="dk1"/>
                </a:solidFill>
                <a:latin typeface="Open Sans"/>
                <a:ea typeface="Open Sans"/>
                <a:cs typeface="Open Sans"/>
                <a:sym typeface="Open Sans"/>
              </a:rPr>
              <a:t>It introduces relevant terminology and provides </a:t>
            </a:r>
            <a:r>
              <a:rPr b="1" lang="en-GB" sz="1400" u="sng">
                <a:solidFill>
                  <a:schemeClr val="dk1"/>
                </a:solidFill>
                <a:highlight>
                  <a:srgbClr val="B6D7A8"/>
                </a:highlight>
                <a:latin typeface="Open Sans"/>
                <a:ea typeface="Open Sans"/>
                <a:cs typeface="Open Sans"/>
                <a:sym typeface="Open Sans"/>
              </a:rPr>
              <a:t>definitions</a:t>
            </a:r>
            <a:r>
              <a:rPr lang="en-GB" sz="1400">
                <a:solidFill>
                  <a:schemeClr val="dk1"/>
                </a:solidFill>
                <a:latin typeface="Open Sans"/>
                <a:ea typeface="Open Sans"/>
                <a:cs typeface="Open Sans"/>
                <a:sym typeface="Open Sans"/>
              </a:rPr>
              <a:t> to clarify how terms are being used in the context of your own work.</a:t>
            </a:r>
            <a:endParaRPr sz="1400">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AutoNum type="arabicPeriod"/>
            </a:pPr>
            <a:r>
              <a:rPr lang="en-GB" sz="1400">
                <a:solidFill>
                  <a:schemeClr val="dk1"/>
                </a:solidFill>
                <a:latin typeface="Open Sans"/>
                <a:ea typeface="Open Sans"/>
                <a:cs typeface="Open Sans"/>
                <a:sym typeface="Open Sans"/>
              </a:rPr>
              <a:t>It describes related </a:t>
            </a:r>
            <a:r>
              <a:rPr b="1" lang="en-GB" sz="1400" u="sng">
                <a:solidFill>
                  <a:schemeClr val="dk1"/>
                </a:solidFill>
                <a:highlight>
                  <a:srgbClr val="B6D7A8"/>
                </a:highlight>
                <a:latin typeface="Open Sans"/>
                <a:ea typeface="Open Sans"/>
                <a:cs typeface="Open Sans"/>
                <a:sym typeface="Open Sans"/>
              </a:rPr>
              <a:t>research</a:t>
            </a:r>
            <a:r>
              <a:rPr lang="en-GB" sz="1400">
                <a:solidFill>
                  <a:schemeClr val="dk1"/>
                </a:solidFill>
                <a:latin typeface="Open Sans"/>
                <a:ea typeface="Open Sans"/>
                <a:cs typeface="Open Sans"/>
                <a:sym typeface="Open Sans"/>
              </a:rPr>
              <a:t> in the field and shows how your </a:t>
            </a:r>
            <a:r>
              <a:rPr b="1" lang="en-GB" sz="1400" u="sng">
                <a:solidFill>
                  <a:schemeClr val="dk1"/>
                </a:solidFill>
                <a:highlight>
                  <a:srgbClr val="B6D7A8"/>
                </a:highlight>
                <a:latin typeface="Open Sans"/>
                <a:ea typeface="Open Sans"/>
                <a:cs typeface="Open Sans"/>
                <a:sym typeface="Open Sans"/>
              </a:rPr>
              <a:t>work</a:t>
            </a:r>
            <a:r>
              <a:rPr lang="en-GB" sz="1400">
                <a:solidFill>
                  <a:schemeClr val="dk1"/>
                </a:solidFill>
                <a:latin typeface="Open Sans"/>
                <a:ea typeface="Open Sans"/>
                <a:cs typeface="Open Sans"/>
                <a:sym typeface="Open Sans"/>
              </a:rPr>
              <a:t> extends or challenges a gap in work in the field. </a:t>
            </a:r>
            <a:endParaRPr sz="1400">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AutoNum type="arabicPeriod"/>
            </a:pPr>
            <a:r>
              <a:rPr lang="en-GB" sz="1400">
                <a:solidFill>
                  <a:schemeClr val="dk1"/>
                </a:solidFill>
                <a:latin typeface="Open Sans"/>
                <a:ea typeface="Open Sans"/>
                <a:cs typeface="Open Sans"/>
                <a:sym typeface="Open Sans"/>
              </a:rPr>
              <a:t>It provides supporting </a:t>
            </a:r>
            <a:r>
              <a:rPr b="1" lang="en-GB" sz="1400" u="sng">
                <a:solidFill>
                  <a:schemeClr val="dk1"/>
                </a:solidFill>
                <a:highlight>
                  <a:srgbClr val="B6D7A8"/>
                </a:highlight>
                <a:latin typeface="Open Sans"/>
                <a:ea typeface="Open Sans"/>
                <a:cs typeface="Open Sans"/>
                <a:sym typeface="Open Sans"/>
              </a:rPr>
              <a:t>evidence</a:t>
            </a:r>
            <a:r>
              <a:rPr lang="en-GB" sz="1400">
                <a:solidFill>
                  <a:schemeClr val="dk1"/>
                </a:solidFill>
                <a:latin typeface="Open Sans"/>
                <a:ea typeface="Open Sans"/>
                <a:cs typeface="Open Sans"/>
                <a:sym typeface="Open Sans"/>
              </a:rPr>
              <a:t> for a practical problem or </a:t>
            </a:r>
            <a:r>
              <a:rPr b="1" lang="en-GB" sz="1400" u="sng">
                <a:solidFill>
                  <a:schemeClr val="dk1"/>
                </a:solidFill>
                <a:highlight>
                  <a:srgbClr val="B6D7A8"/>
                </a:highlight>
                <a:latin typeface="Open Sans"/>
                <a:ea typeface="Open Sans"/>
                <a:cs typeface="Open Sans"/>
                <a:sym typeface="Open Sans"/>
              </a:rPr>
              <a:t>issue</a:t>
            </a:r>
            <a:r>
              <a:rPr lang="en-GB" sz="1400">
                <a:solidFill>
                  <a:schemeClr val="dk1"/>
                </a:solidFill>
                <a:latin typeface="Open Sans"/>
                <a:ea typeface="Open Sans"/>
                <a:cs typeface="Open Sans"/>
                <a:sym typeface="Open Sans"/>
              </a:rPr>
              <a:t> which your research is addressing, thereby underlining its significance.  </a:t>
            </a:r>
            <a:endParaRPr sz="1400">
              <a:solidFill>
                <a:schemeClr val="dk1"/>
              </a:solidFill>
              <a:latin typeface="Open Sans"/>
              <a:ea typeface="Open Sans"/>
              <a:cs typeface="Open Sans"/>
              <a:sym typeface="Open Sans"/>
            </a:endParaRPr>
          </a:p>
          <a:p>
            <a:pPr indent="0" lvl="0" marL="0" rtl="0" algn="l">
              <a:lnSpc>
                <a:spcPct val="115000"/>
              </a:lnSpc>
              <a:spcBef>
                <a:spcPts val="1000"/>
              </a:spcBef>
              <a:spcAft>
                <a:spcPts val="1000"/>
              </a:spcAft>
              <a:buNone/>
            </a:pPr>
            <a:r>
              <a:t/>
            </a:r>
            <a:endParaRPr sz="1100">
              <a:solidFill>
                <a:schemeClr val="dk1"/>
              </a:solidFill>
              <a:latin typeface="TUOS Blake"/>
              <a:ea typeface="TUOS Blake"/>
              <a:cs typeface="TUOS Blake"/>
              <a:sym typeface="TUOS Blake"/>
            </a:endParaRPr>
          </a:p>
        </p:txBody>
      </p:sp>
      <p:sp>
        <p:nvSpPr>
          <p:cNvPr id="196" name="Google Shape;196;p39"/>
          <p:cNvSpPr txBox="1"/>
          <p:nvPr/>
        </p:nvSpPr>
        <p:spPr>
          <a:xfrm>
            <a:off x="426200" y="1298850"/>
            <a:ext cx="821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latin typeface="Open Sans"/>
                <a:ea typeface="Open Sans"/>
                <a:cs typeface="Open Sans"/>
                <a:sym typeface="Open Sans"/>
              </a:rPr>
              <a:t>issue     		historical    	work    		questions   	underpin    </a:t>
            </a:r>
            <a:endParaRPr b="1">
              <a:solidFill>
                <a:schemeClr val="dk1"/>
              </a:solidFill>
              <a:latin typeface="Open Sans"/>
              <a:ea typeface="Open Sans"/>
              <a:cs typeface="Open Sans"/>
              <a:sym typeface="Open Sans"/>
            </a:endParaRPr>
          </a:p>
          <a:p>
            <a:pPr indent="0" lvl="0" marL="0" rtl="0" algn="l">
              <a:spcBef>
                <a:spcPts val="0"/>
              </a:spcBef>
              <a:spcAft>
                <a:spcPts val="0"/>
              </a:spcAft>
              <a:buNone/>
            </a:pPr>
            <a:r>
              <a:rPr b="1" lang="en-GB">
                <a:solidFill>
                  <a:schemeClr val="dk1"/>
                </a:solidFill>
                <a:latin typeface="Open Sans"/>
                <a:ea typeface="Open Sans"/>
                <a:cs typeface="Open Sans"/>
                <a:sym typeface="Open Sans"/>
              </a:rPr>
              <a:t>definitions    	evidence    	context    		discussion    	research</a:t>
            </a:r>
            <a:endParaRPr b="1" sz="1700">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Literature review: true or false?</a:t>
            </a:r>
            <a:endParaRPr/>
          </a:p>
        </p:txBody>
      </p:sp>
      <p:sp>
        <p:nvSpPr>
          <p:cNvPr id="202" name="Google Shape;202;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You need to describe all the research related to your topic.</a:t>
            </a:r>
            <a:endParaRPr/>
          </a:p>
          <a:p>
            <a:pPr indent="-342900" lvl="0" marL="457200" rtl="0" algn="l">
              <a:spcBef>
                <a:spcPts val="0"/>
              </a:spcBef>
              <a:spcAft>
                <a:spcPts val="0"/>
              </a:spcAft>
              <a:buSzPts val="1800"/>
              <a:buAutoNum type="arabicPeriod"/>
            </a:pPr>
            <a:r>
              <a:rPr lang="en-GB"/>
              <a:t>You need to use one paragraph to describe each source.</a:t>
            </a:r>
            <a:endParaRPr/>
          </a:p>
          <a:p>
            <a:pPr indent="-342900" lvl="0" marL="457200" rtl="0" algn="l">
              <a:spcBef>
                <a:spcPts val="0"/>
              </a:spcBef>
              <a:spcAft>
                <a:spcPts val="0"/>
              </a:spcAft>
              <a:buSzPts val="1800"/>
              <a:buAutoNum type="arabicPeriod"/>
            </a:pPr>
            <a:r>
              <a:rPr lang="en-GB"/>
              <a:t>You should take a critical approach to the literature that you discuss.</a:t>
            </a:r>
            <a:endParaRPr/>
          </a:p>
          <a:p>
            <a:pPr indent="-342900" lvl="0" marL="457200" rtl="0" algn="l">
              <a:spcBef>
                <a:spcPts val="0"/>
              </a:spcBef>
              <a:spcAft>
                <a:spcPts val="0"/>
              </a:spcAft>
              <a:buSzPts val="1800"/>
              <a:buAutoNum type="arabicPeriod"/>
            </a:pPr>
            <a:r>
              <a:rPr lang="en-GB"/>
              <a:t>Your literature review should have a short introduction.</a:t>
            </a:r>
            <a:endParaRPr/>
          </a:p>
          <a:p>
            <a:pPr indent="-342900" lvl="0" marL="457200" rtl="0" algn="l">
              <a:spcBef>
                <a:spcPts val="0"/>
              </a:spcBef>
              <a:spcAft>
                <a:spcPts val="0"/>
              </a:spcAft>
              <a:buSzPts val="1800"/>
              <a:buAutoNum type="arabicPeriod"/>
            </a:pPr>
            <a:r>
              <a:rPr lang="en-GB"/>
              <a:t>You should synthesise findings from different sources.</a:t>
            </a:r>
            <a:endParaRPr/>
          </a:p>
          <a:p>
            <a:pPr indent="-342900" lvl="0" marL="457200" rtl="0" algn="l">
              <a:spcBef>
                <a:spcPts val="0"/>
              </a:spcBef>
              <a:spcAft>
                <a:spcPts val="0"/>
              </a:spcAft>
              <a:buSzPts val="1800"/>
              <a:buAutoNum type="arabicPeriod"/>
            </a:pPr>
            <a:r>
              <a:rPr lang="en-GB"/>
              <a:t>You should include a short conclusion.</a:t>
            </a:r>
            <a:endParaRPr/>
          </a:p>
          <a:p>
            <a:pPr indent="-342900" lvl="0" marL="457200" rtl="0" algn="l">
              <a:spcBef>
                <a:spcPts val="0"/>
              </a:spcBef>
              <a:spcAft>
                <a:spcPts val="0"/>
              </a:spcAft>
              <a:buSzPts val="1800"/>
              <a:buAutoNum type="arabicPeriod"/>
            </a:pPr>
            <a:r>
              <a:rPr lang="en-GB"/>
              <a:t>You should correctly reference all your sources.</a:t>
            </a:r>
            <a:endParaRPr/>
          </a:p>
          <a:p>
            <a:pPr indent="-342900" lvl="0" marL="457200" rtl="0" algn="l">
              <a:spcBef>
                <a:spcPts val="0"/>
              </a:spcBef>
              <a:spcAft>
                <a:spcPts val="0"/>
              </a:spcAft>
              <a:buSzPts val="1800"/>
              <a:buAutoNum type="arabicPeriod"/>
            </a:pPr>
            <a:r>
              <a:rPr lang="en-GB"/>
              <a:t>All information from sources should be paraphrased.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900">
                <a:solidFill>
                  <a:srgbClr val="000000"/>
                </a:solidFill>
              </a:rPr>
              <a:t>How can you identify a gap in the research?</a:t>
            </a:r>
            <a:endParaRPr sz="19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Identifying a gap in the research</a:t>
            </a:r>
            <a:endParaRPr/>
          </a:p>
        </p:txBody>
      </p:sp>
      <p:sp>
        <p:nvSpPr>
          <p:cNvPr id="214" name="Google Shape;214;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28600" lvl="0" marL="698500" marR="279400" rtl="0" algn="l">
              <a:spcBef>
                <a:spcPts val="0"/>
              </a:spcBef>
              <a:spcAft>
                <a:spcPts val="0"/>
              </a:spcAft>
              <a:buNone/>
            </a:pPr>
            <a:r>
              <a:rPr lang="en-GB" sz="1900">
                <a:solidFill>
                  <a:schemeClr val="dk1"/>
                </a:solidFill>
                <a:highlight>
                  <a:srgbClr val="FCFCF0"/>
                </a:highlight>
              </a:rPr>
              <a:t>Read articles related to your topic.</a:t>
            </a:r>
            <a:endParaRPr sz="1900">
              <a:solidFill>
                <a:schemeClr val="dk1"/>
              </a:solidFill>
              <a:highlight>
                <a:srgbClr val="FCFCF0"/>
              </a:highlight>
            </a:endParaRPr>
          </a:p>
          <a:p>
            <a:pPr indent="-228600" lvl="0" marL="698500" marR="279400" rtl="0" algn="l">
              <a:spcBef>
                <a:spcPts val="0"/>
              </a:spcBef>
              <a:spcAft>
                <a:spcPts val="0"/>
              </a:spcAft>
              <a:buNone/>
            </a:pPr>
            <a:r>
              <a:t/>
            </a:r>
            <a:endParaRPr sz="1900">
              <a:solidFill>
                <a:schemeClr val="dk1"/>
              </a:solidFill>
              <a:highlight>
                <a:srgbClr val="FCFCF0"/>
              </a:highlight>
            </a:endParaRPr>
          </a:p>
          <a:p>
            <a:pPr indent="-228600" lvl="0" marL="698500" marR="279400" rtl="0" algn="l">
              <a:spcBef>
                <a:spcPts val="0"/>
              </a:spcBef>
              <a:spcAft>
                <a:spcPts val="0"/>
              </a:spcAft>
              <a:buNone/>
            </a:pPr>
            <a:r>
              <a:rPr lang="en-GB" sz="1900">
                <a:solidFill>
                  <a:schemeClr val="dk1"/>
                </a:solidFill>
                <a:highlight>
                  <a:srgbClr val="FCFCF0"/>
                </a:highlight>
              </a:rPr>
              <a:t>What recommendations do they make for future research in the conclusion?</a:t>
            </a:r>
            <a:endParaRPr sz="1900">
              <a:solidFill>
                <a:schemeClr val="dk1"/>
              </a:solidFill>
              <a:highlight>
                <a:srgbClr val="FCFCF0"/>
              </a:highlight>
            </a:endParaRPr>
          </a:p>
          <a:p>
            <a:pPr indent="-228600" lvl="0" marL="698500" marR="279400" rtl="0" algn="l">
              <a:spcBef>
                <a:spcPts val="0"/>
              </a:spcBef>
              <a:spcAft>
                <a:spcPts val="0"/>
              </a:spcAft>
              <a:buNone/>
            </a:pPr>
            <a:r>
              <a:t/>
            </a:r>
            <a:endParaRPr sz="1900">
              <a:solidFill>
                <a:schemeClr val="dk1"/>
              </a:solidFill>
              <a:highlight>
                <a:srgbClr val="FCFCF0"/>
              </a:highlight>
            </a:endParaRPr>
          </a:p>
          <a:p>
            <a:pPr indent="-228600" lvl="0" marL="698500" marR="279400" rtl="0" algn="l">
              <a:spcBef>
                <a:spcPts val="0"/>
              </a:spcBef>
              <a:spcAft>
                <a:spcPts val="0"/>
              </a:spcAft>
              <a:buNone/>
            </a:pPr>
            <a:r>
              <a:rPr lang="en-GB" sz="1900">
                <a:solidFill>
                  <a:schemeClr val="dk1"/>
                </a:solidFill>
                <a:highlight>
                  <a:srgbClr val="FCFCF0"/>
                </a:highlight>
              </a:rPr>
              <a:t>What limitations in their own research do they mention?</a:t>
            </a:r>
            <a:endParaRPr sz="1900">
              <a:solidFill>
                <a:schemeClr val="dk1"/>
              </a:solidFill>
              <a:highlight>
                <a:srgbClr val="FCFCF0"/>
              </a:highlight>
            </a:endParaRPr>
          </a:p>
          <a:p>
            <a:pPr indent="-228600" lvl="0" marL="698500" marR="279400" rtl="0" algn="l">
              <a:spcBef>
                <a:spcPts val="0"/>
              </a:spcBef>
              <a:spcAft>
                <a:spcPts val="0"/>
              </a:spcAft>
              <a:buNone/>
            </a:pPr>
            <a:r>
              <a:t/>
            </a:r>
            <a:endParaRPr>
              <a:solidFill>
                <a:schemeClr val="dk1"/>
              </a:solidFill>
              <a:highlight>
                <a:srgbClr val="FCFCF0"/>
              </a:highlight>
            </a:endParaRPr>
          </a:p>
          <a:p>
            <a:pPr indent="-228600" lvl="0" marL="698500" marR="279400" rtl="0" algn="l">
              <a:spcBef>
                <a:spcPts val="0"/>
              </a:spcBef>
              <a:spcAft>
                <a:spcPts val="0"/>
              </a:spcAft>
              <a:buClr>
                <a:schemeClr val="dk1"/>
              </a:buClr>
              <a:buSzPts val="1100"/>
              <a:buFont typeface="Arial"/>
              <a:buNone/>
            </a:pPr>
            <a:r>
              <a:t/>
            </a:r>
            <a:endParaRPr sz="1600">
              <a:solidFill>
                <a:schemeClr val="dk1"/>
              </a:solidFill>
              <a:highlight>
                <a:srgbClr val="FCFCF0"/>
              </a:highlight>
            </a:endParaRPr>
          </a:p>
          <a:p>
            <a:pPr indent="0" lvl="0" marL="0" rtl="0" algn="l">
              <a:spcBef>
                <a:spcPts val="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Think carefully about the language you use</a:t>
            </a:r>
            <a:endParaRPr/>
          </a:p>
        </p:txBody>
      </p:sp>
      <p:sp>
        <p:nvSpPr>
          <p:cNvPr id="220" name="Google Shape;220;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language you use can show you are adopting a </a:t>
            </a:r>
            <a:r>
              <a:rPr lang="en-GB"/>
              <a:t>critical</a:t>
            </a:r>
            <a:r>
              <a:rPr lang="en-GB"/>
              <a:t> attitude to your sources. It shows that you are considering </a:t>
            </a:r>
            <a:r>
              <a:rPr lang="en-GB"/>
              <a:t>carefully</a:t>
            </a:r>
            <a:r>
              <a:rPr lang="en-GB"/>
              <a:t> the evidence presented in the sources.</a:t>
            </a:r>
            <a:endParaRPr/>
          </a:p>
          <a:p>
            <a:pPr indent="0" lvl="0" marL="0" rtl="0" algn="l">
              <a:spcBef>
                <a:spcPts val="1600"/>
              </a:spcBef>
              <a:spcAft>
                <a:spcPts val="0"/>
              </a:spcAft>
              <a:buNone/>
            </a:pPr>
            <a:r>
              <a:rPr lang="en-GB"/>
              <a:t>This shows confidence:</a:t>
            </a:r>
            <a:endParaRPr/>
          </a:p>
          <a:p>
            <a:pPr indent="0" lvl="0" marL="0" rtl="0" algn="l">
              <a:spcBef>
                <a:spcPts val="1600"/>
              </a:spcBef>
              <a:spcAft>
                <a:spcPts val="0"/>
              </a:spcAft>
              <a:buNone/>
            </a:pPr>
            <a:r>
              <a:rPr lang="en-GB"/>
              <a:t>‘There is clearly a link…’</a:t>
            </a:r>
            <a:endParaRPr/>
          </a:p>
          <a:p>
            <a:pPr indent="0" lvl="0" marL="0" rtl="0" algn="l">
              <a:spcBef>
                <a:spcPts val="1600"/>
              </a:spcBef>
              <a:spcAft>
                <a:spcPts val="0"/>
              </a:spcAft>
              <a:buNone/>
            </a:pPr>
            <a:r>
              <a:rPr lang="en-GB"/>
              <a:t>This shows caution:</a:t>
            </a:r>
            <a:endParaRPr/>
          </a:p>
          <a:p>
            <a:pPr indent="0" lvl="0" marL="0" rtl="0" algn="l">
              <a:spcBef>
                <a:spcPts val="1600"/>
              </a:spcBef>
              <a:spcAft>
                <a:spcPts val="1600"/>
              </a:spcAft>
              <a:buNone/>
            </a:pPr>
            <a:r>
              <a:rPr lang="en-GB"/>
              <a:t>‘This suggests a link…’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Critical verbs in action</a:t>
            </a:r>
            <a:endParaRPr/>
          </a:p>
        </p:txBody>
      </p:sp>
      <p:sp>
        <p:nvSpPr>
          <p:cNvPr id="226" name="Google Shape;226;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three sentences below demonstrate how verbs can be used to show critical thinking in your writing.</a:t>
            </a:r>
            <a:endParaRPr/>
          </a:p>
          <a:p>
            <a:pPr indent="-342900" lvl="0" marL="457200" rtl="0" algn="l">
              <a:spcBef>
                <a:spcPts val="1600"/>
              </a:spcBef>
              <a:spcAft>
                <a:spcPts val="0"/>
              </a:spcAft>
              <a:buSzPts val="1800"/>
              <a:buAutoNum type="arabicPeriod"/>
            </a:pPr>
            <a:r>
              <a:rPr lang="en-GB"/>
              <a:t>Smith (2005) </a:t>
            </a:r>
            <a:r>
              <a:rPr lang="en-GB">
                <a:highlight>
                  <a:srgbClr val="FFFF00"/>
                </a:highlight>
              </a:rPr>
              <a:t>states</a:t>
            </a:r>
            <a:r>
              <a:rPr lang="en-GB"/>
              <a:t> that theory X is </a:t>
            </a:r>
            <a:r>
              <a:rPr lang="en-GB"/>
              <a:t>valuable</a:t>
            </a:r>
            <a:r>
              <a:rPr lang="en-GB"/>
              <a:t> in practice. (This sentence is neutral and descriptive.)</a:t>
            </a:r>
            <a:endParaRPr/>
          </a:p>
          <a:p>
            <a:pPr indent="-342900" lvl="0" marL="457200" rtl="0" algn="l">
              <a:spcBef>
                <a:spcPts val="0"/>
              </a:spcBef>
              <a:spcAft>
                <a:spcPts val="0"/>
              </a:spcAft>
              <a:buSzPts val="1800"/>
              <a:buAutoNum type="arabicPeriod"/>
            </a:pPr>
            <a:r>
              <a:rPr lang="en-GB"/>
              <a:t>Smith (2005) </a:t>
            </a:r>
            <a:r>
              <a:rPr lang="en-GB">
                <a:highlight>
                  <a:srgbClr val="FFFF00"/>
                </a:highlight>
              </a:rPr>
              <a:t>claims</a:t>
            </a:r>
            <a:r>
              <a:rPr lang="en-GB"/>
              <a:t> that theory X is valuable in practice; however, he neglects to take account of factor Y. (Identifies weakness in argument) </a:t>
            </a:r>
            <a:endParaRPr/>
          </a:p>
          <a:p>
            <a:pPr indent="-342900" lvl="0" marL="457200" rtl="0" algn="l">
              <a:spcBef>
                <a:spcPts val="0"/>
              </a:spcBef>
              <a:spcAft>
                <a:spcPts val="0"/>
              </a:spcAft>
              <a:buSzPts val="1800"/>
              <a:buAutoNum type="arabicPeriod"/>
            </a:pPr>
            <a:r>
              <a:rPr lang="en-GB"/>
              <a:t>Smith (2005) </a:t>
            </a:r>
            <a:r>
              <a:rPr lang="en-GB">
                <a:highlight>
                  <a:srgbClr val="FFFF00"/>
                </a:highlight>
              </a:rPr>
              <a:t>clearly demonstrates</a:t>
            </a:r>
            <a:r>
              <a:rPr lang="en-GB"/>
              <a:t> that theory X is valuable in practice by drawing a link between Y and Z. (Positive evaluation of argument)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7"/>
          <p:cNvSpPr txBox="1"/>
          <p:nvPr>
            <p:ph type="title"/>
          </p:nvPr>
        </p:nvSpPr>
        <p:spPr>
          <a:xfrm>
            <a:off x="311700" y="801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313537"/>
                </a:solidFill>
                <a:latin typeface="Open Sans"/>
                <a:ea typeface="Open Sans"/>
                <a:cs typeface="Open Sans"/>
                <a:sym typeface="Open Sans"/>
              </a:rPr>
              <a:t>Attendance</a:t>
            </a:r>
            <a:endParaRPr b="1">
              <a:solidFill>
                <a:srgbClr val="313537"/>
              </a:solidFill>
              <a:latin typeface="Open Sans"/>
              <a:ea typeface="Open Sans"/>
              <a:cs typeface="Open Sans"/>
              <a:sym typeface="Open Sans"/>
            </a:endParaRPr>
          </a:p>
        </p:txBody>
      </p:sp>
      <p:sp>
        <p:nvSpPr>
          <p:cNvPr id="112" name="Google Shape;112;p27"/>
          <p:cNvSpPr txBox="1"/>
          <p:nvPr>
            <p:ph idx="1" type="body"/>
          </p:nvPr>
        </p:nvSpPr>
        <p:spPr>
          <a:xfrm>
            <a:off x="311700" y="1137550"/>
            <a:ext cx="8520600" cy="3416400"/>
          </a:xfrm>
          <a:prstGeom prst="rect">
            <a:avLst/>
          </a:prstGeom>
        </p:spPr>
        <p:txBody>
          <a:bodyPr anchorCtr="0" anchor="t" bIns="91425" lIns="91425" spcFirstLastPara="1" rIns="91425" wrap="square" tIns="91425">
            <a:noAutofit/>
          </a:bodyPr>
          <a:lstStyle/>
          <a:p>
            <a:pPr indent="0" lvl="0" marL="0" rtl="0" algn="l">
              <a:lnSpc>
                <a:spcPct val="90000"/>
              </a:lnSpc>
              <a:spcBef>
                <a:spcPts val="960"/>
              </a:spcBef>
              <a:spcAft>
                <a:spcPts val="0"/>
              </a:spcAft>
              <a:buClr>
                <a:schemeClr val="dk1"/>
              </a:buClr>
              <a:buSzPts val="1800"/>
              <a:buFont typeface="Arial"/>
              <a:buNone/>
            </a:pPr>
            <a:r>
              <a:rPr lang="en-GB">
                <a:solidFill>
                  <a:srgbClr val="313537"/>
                </a:solidFill>
                <a:latin typeface="Open Sans"/>
                <a:ea typeface="Open Sans"/>
                <a:cs typeface="Open Sans"/>
                <a:sym typeface="Open Sans"/>
              </a:rPr>
              <a:t>Please complete the form linked in the chat box</a:t>
            </a:r>
            <a:endParaRPr>
              <a:solidFill>
                <a:srgbClr val="313537"/>
              </a:solidFill>
              <a:highlight>
                <a:schemeClr val="dk1"/>
              </a:highlight>
              <a:latin typeface="Open Sans"/>
              <a:ea typeface="Open Sans"/>
              <a:cs typeface="Open Sans"/>
              <a:sym typeface="Open Sans"/>
            </a:endParaRPr>
          </a:p>
          <a:p>
            <a:pPr indent="0" lvl="0" marL="0" rtl="0" algn="l">
              <a:lnSpc>
                <a:spcPct val="90000"/>
              </a:lnSpc>
              <a:spcBef>
                <a:spcPts val="960"/>
              </a:spcBef>
              <a:spcAft>
                <a:spcPts val="0"/>
              </a:spcAft>
              <a:buClr>
                <a:schemeClr val="dk1"/>
              </a:buClr>
              <a:buSzPts val="1800"/>
              <a:buFont typeface="Arial"/>
              <a:buNone/>
            </a:pPr>
            <a:r>
              <a:t/>
            </a:r>
            <a:endParaRPr>
              <a:solidFill>
                <a:srgbClr val="313537"/>
              </a:solidFill>
              <a:latin typeface="Open Sans"/>
              <a:ea typeface="Open Sans"/>
              <a:cs typeface="Open Sans"/>
              <a:sym typeface="Open Sans"/>
            </a:endParaRPr>
          </a:p>
          <a:p>
            <a:pPr indent="0" lvl="0" marL="0" rtl="0" algn="l">
              <a:lnSpc>
                <a:spcPct val="90000"/>
              </a:lnSpc>
              <a:spcBef>
                <a:spcPts val="960"/>
              </a:spcBef>
              <a:spcAft>
                <a:spcPts val="0"/>
              </a:spcAft>
              <a:buClr>
                <a:schemeClr val="dk1"/>
              </a:buClr>
              <a:buSzPts val="1800"/>
              <a:buFont typeface="Arial"/>
              <a:buNone/>
            </a:pPr>
            <a:r>
              <a:t/>
            </a:r>
            <a:endParaRPr>
              <a:solidFill>
                <a:srgbClr val="313537"/>
              </a:solidFill>
              <a:latin typeface="Open Sans"/>
              <a:ea typeface="Open Sans"/>
              <a:cs typeface="Open Sans"/>
              <a:sym typeface="Open Sans"/>
            </a:endParaRPr>
          </a:p>
          <a:p>
            <a:pPr indent="0" lvl="0" marL="0" rtl="0" algn="l">
              <a:lnSpc>
                <a:spcPct val="90000"/>
              </a:lnSpc>
              <a:spcBef>
                <a:spcPts val="960"/>
              </a:spcBef>
              <a:spcAft>
                <a:spcPts val="0"/>
              </a:spcAft>
              <a:buClr>
                <a:schemeClr val="dk1"/>
              </a:buClr>
              <a:buSzPts val="1800"/>
              <a:buFont typeface="Arial"/>
              <a:buNone/>
            </a:pPr>
            <a:r>
              <a:t/>
            </a:r>
            <a:endParaRPr>
              <a:solidFill>
                <a:srgbClr val="313537"/>
              </a:solidFill>
              <a:latin typeface="Open Sans"/>
              <a:ea typeface="Open Sans"/>
              <a:cs typeface="Open Sans"/>
              <a:sym typeface="Open Sans"/>
            </a:endParaRPr>
          </a:p>
          <a:p>
            <a:pPr indent="0" lvl="0" marL="0" rtl="0" algn="l">
              <a:spcBef>
                <a:spcPts val="0"/>
              </a:spcBef>
              <a:spcAft>
                <a:spcPts val="1600"/>
              </a:spcAft>
              <a:buNone/>
            </a:pPr>
            <a:r>
              <a:t/>
            </a:r>
            <a:endParaRPr>
              <a:solidFill>
                <a:srgbClr val="313537"/>
              </a:solidFill>
              <a:latin typeface="Open Sans"/>
              <a:ea typeface="Open Sans"/>
              <a:cs typeface="Open Sans"/>
              <a:sym typeface="Open Sans"/>
            </a:endParaRPr>
          </a:p>
        </p:txBody>
      </p:sp>
      <p:cxnSp>
        <p:nvCxnSpPr>
          <p:cNvPr id="113" name="Google Shape;113;p27"/>
          <p:cNvCxnSpPr/>
          <p:nvPr/>
        </p:nvCxnSpPr>
        <p:spPr>
          <a:xfrm>
            <a:off x="5749950" y="1796850"/>
            <a:ext cx="2805000" cy="2584800"/>
          </a:xfrm>
          <a:prstGeom prst="straightConnector1">
            <a:avLst/>
          </a:prstGeom>
          <a:noFill/>
          <a:ln cap="flat" cmpd="sng" w="152400">
            <a:solidFill>
              <a:srgbClr val="0000FF"/>
            </a:solidFill>
            <a:prstDash val="solid"/>
            <a:round/>
            <a:headEnd len="sm" w="sm" type="none"/>
            <a:tailEnd len="med" w="med" type="triangle"/>
          </a:ln>
        </p:spPr>
      </p:cxnSp>
      <p:pic>
        <p:nvPicPr>
          <p:cNvPr id="114" name="Google Shape;114;p27"/>
          <p:cNvPicPr preferRelativeResize="0"/>
          <p:nvPr/>
        </p:nvPicPr>
        <p:blipFill>
          <a:blip r:embed="rId3">
            <a:alphaModFix/>
          </a:blip>
          <a:stretch>
            <a:fillRect/>
          </a:stretch>
        </p:blipFill>
        <p:spPr>
          <a:xfrm>
            <a:off x="794400" y="1796850"/>
            <a:ext cx="4075274" cy="30564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t>Highlighting inadequacies of previous studies</a:t>
            </a:r>
            <a:endParaRPr sz="2200"/>
          </a:p>
        </p:txBody>
      </p:sp>
      <p:sp>
        <p:nvSpPr>
          <p:cNvPr id="232" name="Google Shape;232;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400">
                <a:solidFill>
                  <a:srgbClr val="333333"/>
                </a:solidFill>
                <a:latin typeface="Verdana"/>
                <a:ea typeface="Verdana"/>
                <a:cs typeface="Verdana"/>
                <a:sym typeface="Verdana"/>
              </a:rPr>
              <a:t>Previous studies of X have not dealt with …</a:t>
            </a:r>
            <a:endParaRPr sz="1400">
              <a:solidFill>
                <a:srgbClr val="333333"/>
              </a:solidFill>
              <a:latin typeface="Verdana"/>
              <a:ea typeface="Verdana"/>
              <a:cs typeface="Verdana"/>
              <a:sym typeface="Verdana"/>
            </a:endParaRPr>
          </a:p>
          <a:p>
            <a:pPr indent="0" lvl="0" marL="0" rtl="0" algn="l">
              <a:spcBef>
                <a:spcPts val="1600"/>
              </a:spcBef>
              <a:spcAft>
                <a:spcPts val="0"/>
              </a:spcAft>
              <a:buClr>
                <a:schemeClr val="dk1"/>
              </a:buClr>
              <a:buSzPts val="1100"/>
              <a:buFont typeface="Arial"/>
              <a:buNone/>
            </a:pPr>
            <a:r>
              <a:rPr lang="en-GB" sz="1400">
                <a:solidFill>
                  <a:srgbClr val="333333"/>
                </a:solidFill>
                <a:latin typeface="Verdana"/>
                <a:ea typeface="Verdana"/>
                <a:cs typeface="Verdana"/>
                <a:sym typeface="Verdana"/>
              </a:rPr>
              <a:t>Researchers have not treated X in much detail.</a:t>
            </a:r>
            <a:endParaRPr sz="1400">
              <a:solidFill>
                <a:srgbClr val="333333"/>
              </a:solidFill>
              <a:latin typeface="Verdana"/>
              <a:ea typeface="Verdana"/>
              <a:cs typeface="Verdana"/>
              <a:sym typeface="Verdana"/>
            </a:endParaRPr>
          </a:p>
          <a:p>
            <a:pPr indent="0" lvl="0" marL="0" rtl="0" algn="l">
              <a:spcBef>
                <a:spcPts val="1600"/>
              </a:spcBef>
              <a:spcAft>
                <a:spcPts val="0"/>
              </a:spcAft>
              <a:buClr>
                <a:schemeClr val="dk1"/>
              </a:buClr>
              <a:buSzPts val="1100"/>
              <a:buFont typeface="Arial"/>
              <a:buNone/>
            </a:pPr>
            <a:r>
              <a:rPr lang="en-GB" sz="1400">
                <a:solidFill>
                  <a:srgbClr val="333333"/>
                </a:solidFill>
                <a:latin typeface="Verdana"/>
                <a:ea typeface="Verdana"/>
                <a:cs typeface="Verdana"/>
                <a:sym typeface="Verdana"/>
              </a:rPr>
              <a:t>Such expositions are unsatisfactory because they …</a:t>
            </a:r>
            <a:endParaRPr sz="1400">
              <a:solidFill>
                <a:srgbClr val="333333"/>
              </a:solidFill>
              <a:latin typeface="Verdana"/>
              <a:ea typeface="Verdana"/>
              <a:cs typeface="Verdana"/>
              <a:sym typeface="Verdana"/>
            </a:endParaRPr>
          </a:p>
          <a:p>
            <a:pPr indent="0" lvl="0" marL="0" rtl="0" algn="l">
              <a:spcBef>
                <a:spcPts val="1600"/>
              </a:spcBef>
              <a:spcAft>
                <a:spcPts val="0"/>
              </a:spcAft>
              <a:buClr>
                <a:schemeClr val="dk1"/>
              </a:buClr>
              <a:buSzPts val="1100"/>
              <a:buFont typeface="Arial"/>
              <a:buNone/>
            </a:pPr>
            <a:r>
              <a:rPr lang="en-GB" sz="1400">
                <a:solidFill>
                  <a:srgbClr val="333333"/>
                </a:solidFill>
                <a:latin typeface="Verdana"/>
                <a:ea typeface="Verdana"/>
                <a:cs typeface="Verdana"/>
                <a:sym typeface="Verdana"/>
              </a:rPr>
              <a:t>Most studies in the field of X have only focused on …</a:t>
            </a:r>
            <a:endParaRPr sz="1400">
              <a:solidFill>
                <a:srgbClr val="333333"/>
              </a:solidFill>
              <a:latin typeface="Verdana"/>
              <a:ea typeface="Verdana"/>
              <a:cs typeface="Verdana"/>
              <a:sym typeface="Verdana"/>
            </a:endParaRPr>
          </a:p>
          <a:p>
            <a:pPr indent="0" lvl="0" marL="0" rtl="0" algn="l">
              <a:spcBef>
                <a:spcPts val="1600"/>
              </a:spcBef>
              <a:spcAft>
                <a:spcPts val="0"/>
              </a:spcAft>
              <a:buClr>
                <a:schemeClr val="dk1"/>
              </a:buClr>
              <a:buSzPts val="1100"/>
              <a:buFont typeface="Arial"/>
              <a:buNone/>
            </a:pPr>
            <a:r>
              <a:rPr lang="en-GB" sz="1400">
                <a:solidFill>
                  <a:srgbClr val="333333"/>
                </a:solidFill>
                <a:latin typeface="Verdana"/>
                <a:ea typeface="Verdana"/>
                <a:cs typeface="Verdana"/>
                <a:sym typeface="Verdana"/>
              </a:rPr>
              <a:t>Such approaches, however, have failed to address …</a:t>
            </a:r>
            <a:endParaRPr sz="1400">
              <a:solidFill>
                <a:srgbClr val="333333"/>
              </a:solidFill>
              <a:latin typeface="Verdana"/>
              <a:ea typeface="Verdana"/>
              <a:cs typeface="Verdana"/>
              <a:sym typeface="Verdana"/>
            </a:endParaRPr>
          </a:p>
          <a:p>
            <a:pPr indent="0" lvl="0" marL="0" rtl="0" algn="l">
              <a:spcBef>
                <a:spcPts val="1600"/>
              </a:spcBef>
              <a:spcAft>
                <a:spcPts val="0"/>
              </a:spcAft>
              <a:buClr>
                <a:schemeClr val="dk1"/>
              </a:buClr>
              <a:buSzPts val="1100"/>
              <a:buFont typeface="Arial"/>
              <a:buNone/>
            </a:pPr>
            <a:r>
              <a:rPr lang="en-GB" sz="1400">
                <a:solidFill>
                  <a:srgbClr val="333333"/>
                </a:solidFill>
                <a:latin typeface="Verdana"/>
                <a:ea typeface="Verdana"/>
                <a:cs typeface="Verdana"/>
                <a:sym typeface="Verdana"/>
              </a:rPr>
              <a:t>Previous published studies are limited to local surveys.</a:t>
            </a:r>
            <a:endParaRPr sz="1400">
              <a:solidFill>
                <a:srgbClr val="333333"/>
              </a:solidFill>
              <a:latin typeface="Verdana"/>
              <a:ea typeface="Verdana"/>
              <a:cs typeface="Verdana"/>
              <a:sym typeface="Verdana"/>
            </a:endParaRPr>
          </a:p>
          <a:p>
            <a:pPr indent="0" lvl="0" marL="0" rtl="0" algn="l">
              <a:spcBef>
                <a:spcPts val="1600"/>
              </a:spcBef>
              <a:spcAft>
                <a:spcPts val="0"/>
              </a:spcAft>
              <a:buClr>
                <a:schemeClr val="dk1"/>
              </a:buClr>
              <a:buSzPts val="1100"/>
              <a:buFont typeface="Arial"/>
              <a:buNone/>
            </a:pPr>
            <a:r>
              <a:rPr lang="en-GB" sz="1400">
                <a:solidFill>
                  <a:srgbClr val="333333"/>
                </a:solidFill>
                <a:latin typeface="Verdana"/>
                <a:ea typeface="Verdana"/>
                <a:cs typeface="Verdana"/>
                <a:sym typeface="Verdana"/>
              </a:rPr>
              <a:t>Half of the studies evaluated failed to specify whether …</a:t>
            </a:r>
            <a:endParaRPr sz="1400">
              <a:solidFill>
                <a:srgbClr val="333333"/>
              </a:solidFill>
              <a:latin typeface="Verdana"/>
              <a:ea typeface="Verdana"/>
              <a:cs typeface="Verdana"/>
              <a:sym typeface="Verdana"/>
            </a:endParaRPr>
          </a:p>
          <a:p>
            <a:pPr indent="0" lvl="0" marL="0" rtl="0" algn="l">
              <a:spcBef>
                <a:spcPts val="1600"/>
              </a:spcBef>
              <a:spcAft>
                <a:spcPts val="0"/>
              </a:spcAft>
              <a:buNone/>
            </a:pPr>
            <a:r>
              <a:rPr lang="en-GB" sz="1400">
                <a:solidFill>
                  <a:srgbClr val="333333"/>
                </a:solidFill>
                <a:latin typeface="Verdana"/>
                <a:ea typeface="Verdana"/>
                <a:cs typeface="Verdana"/>
                <a:sym typeface="Verdana"/>
              </a:rPr>
              <a:t>The research to date has tended to focus on X rather than Y.</a:t>
            </a:r>
            <a:endParaRPr sz="1400">
              <a:solidFill>
                <a:srgbClr val="333333"/>
              </a:solidFill>
              <a:latin typeface="Verdana"/>
              <a:ea typeface="Verdana"/>
              <a:cs typeface="Verdana"/>
              <a:sym typeface="Verdana"/>
            </a:endParaRPr>
          </a:p>
          <a:p>
            <a:pPr indent="0" lvl="0" marL="0" rtl="0" algn="l">
              <a:spcBef>
                <a:spcPts val="1600"/>
              </a:spcBef>
              <a:spcAft>
                <a:spcPts val="1600"/>
              </a:spcAft>
              <a:buNone/>
            </a:pPr>
            <a:r>
              <a:t/>
            </a:r>
            <a:endParaRPr sz="1400">
              <a:solidFill>
                <a:srgbClr val="333333"/>
              </a:solidFill>
              <a:latin typeface="Verdana"/>
              <a:ea typeface="Verdana"/>
              <a:cs typeface="Verdana"/>
              <a:sym typeface="Verdana"/>
            </a:endParaRPr>
          </a:p>
        </p:txBody>
      </p:sp>
      <p:sp>
        <p:nvSpPr>
          <p:cNvPr id="233" name="Google Shape;233;p45"/>
          <p:cNvSpPr txBox="1"/>
          <p:nvPr/>
        </p:nvSpPr>
        <p:spPr>
          <a:xfrm>
            <a:off x="673075" y="4703625"/>
            <a:ext cx="575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https://www.phrasebank.manchester.ac.uk/</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0" name="Google Shape;240;p46"/>
          <p:cNvPicPr preferRelativeResize="0"/>
          <p:nvPr/>
        </p:nvPicPr>
        <p:blipFill>
          <a:blip r:embed="rId3">
            <a:alphaModFix/>
          </a:blip>
          <a:stretch>
            <a:fillRect/>
          </a:stretch>
        </p:blipFill>
        <p:spPr>
          <a:xfrm>
            <a:off x="892275" y="74850"/>
            <a:ext cx="7562499" cy="49937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60000"/>
              </a:lnSpc>
              <a:spcBef>
                <a:spcPts val="1100"/>
              </a:spcBef>
              <a:spcAft>
                <a:spcPts val="0"/>
              </a:spcAft>
              <a:buClr>
                <a:schemeClr val="dk1"/>
              </a:buClr>
              <a:buSzPts val="1100"/>
              <a:buFont typeface="Arial"/>
              <a:buNone/>
            </a:pPr>
            <a:r>
              <a:rPr lang="en-GB" sz="1700">
                <a:solidFill>
                  <a:schemeClr val="accent2"/>
                </a:solidFill>
              </a:rPr>
              <a:t>A good literature review is </a:t>
            </a:r>
            <a:r>
              <a:rPr lang="en-GB" sz="1700" u="sng">
                <a:solidFill>
                  <a:schemeClr val="accent2"/>
                </a:solidFill>
              </a:rPr>
              <a:t>synthetic</a:t>
            </a:r>
            <a:r>
              <a:rPr lang="en-GB" sz="1700">
                <a:solidFill>
                  <a:schemeClr val="accent2"/>
                </a:solidFill>
              </a:rPr>
              <a:t>: general trends and positions in your research area should be identified, and the papers you cite should be compared and contrasted.</a:t>
            </a:r>
            <a:endParaRPr sz="23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pen Sans"/>
                <a:ea typeface="Open Sans"/>
                <a:cs typeface="Open Sans"/>
                <a:sym typeface="Open Sans"/>
              </a:rPr>
              <a:t>How to approach writing Literature Review</a:t>
            </a:r>
            <a:endParaRPr>
              <a:latin typeface="Open Sans"/>
              <a:ea typeface="Open Sans"/>
              <a:cs typeface="Open Sans"/>
              <a:sym typeface="Open Sans"/>
            </a:endParaRPr>
          </a:p>
        </p:txBody>
      </p:sp>
      <p:sp>
        <p:nvSpPr>
          <p:cNvPr id="252" name="Google Shape;252;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000000"/>
              </a:buClr>
              <a:buSzPts val="2200"/>
              <a:buFont typeface="Open Sans"/>
              <a:buAutoNum type="arabicPeriod"/>
            </a:pPr>
            <a:r>
              <a:rPr lang="en-GB" sz="2200">
                <a:solidFill>
                  <a:srgbClr val="000000"/>
                </a:solidFill>
                <a:latin typeface="Open Sans"/>
                <a:ea typeface="Open Sans"/>
                <a:cs typeface="Open Sans"/>
                <a:sym typeface="Open Sans"/>
              </a:rPr>
              <a:t>Analysing</a:t>
            </a:r>
            <a:endParaRPr sz="2200">
              <a:solidFill>
                <a:srgbClr val="000000"/>
              </a:solidFill>
              <a:latin typeface="Open Sans"/>
              <a:ea typeface="Open Sans"/>
              <a:cs typeface="Open Sans"/>
              <a:sym typeface="Open Sans"/>
            </a:endParaRPr>
          </a:p>
          <a:p>
            <a:pPr indent="-368300" lvl="0" marL="457200" rtl="0" algn="l">
              <a:spcBef>
                <a:spcPts val="1000"/>
              </a:spcBef>
              <a:spcAft>
                <a:spcPts val="0"/>
              </a:spcAft>
              <a:buClr>
                <a:srgbClr val="000000"/>
              </a:buClr>
              <a:buSzPts val="2200"/>
              <a:buFont typeface="Open Sans"/>
              <a:buAutoNum type="arabicPeriod"/>
            </a:pPr>
            <a:r>
              <a:rPr lang="en-GB" sz="2200">
                <a:solidFill>
                  <a:srgbClr val="000000"/>
                </a:solidFill>
                <a:latin typeface="Open Sans"/>
                <a:ea typeface="Open Sans"/>
                <a:cs typeface="Open Sans"/>
                <a:sym typeface="Open Sans"/>
              </a:rPr>
              <a:t>Summarising </a:t>
            </a:r>
            <a:endParaRPr sz="2200">
              <a:solidFill>
                <a:srgbClr val="000000"/>
              </a:solidFill>
              <a:latin typeface="Open Sans"/>
              <a:ea typeface="Open Sans"/>
              <a:cs typeface="Open Sans"/>
              <a:sym typeface="Open Sans"/>
            </a:endParaRPr>
          </a:p>
          <a:p>
            <a:pPr indent="-368300" lvl="0" marL="457200" rtl="0" algn="l">
              <a:spcBef>
                <a:spcPts val="1000"/>
              </a:spcBef>
              <a:spcAft>
                <a:spcPts val="1000"/>
              </a:spcAft>
              <a:buClr>
                <a:srgbClr val="000000"/>
              </a:buClr>
              <a:buSzPts val="2200"/>
              <a:buFont typeface="Open Sans"/>
              <a:buAutoNum type="arabicPeriod"/>
            </a:pPr>
            <a:r>
              <a:rPr lang="en-GB" sz="2200">
                <a:solidFill>
                  <a:srgbClr val="000000"/>
                </a:solidFill>
                <a:latin typeface="Open Sans"/>
                <a:ea typeface="Open Sans"/>
                <a:cs typeface="Open Sans"/>
                <a:sym typeface="Open Sans"/>
              </a:rPr>
              <a:t>Evaluating</a:t>
            </a:r>
            <a:endParaRPr sz="2200">
              <a:solidFill>
                <a:srgbClr val="000000"/>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pen Sans"/>
                <a:ea typeface="Open Sans"/>
                <a:cs typeface="Open Sans"/>
                <a:sym typeface="Open Sans"/>
              </a:rPr>
              <a:t>How to approach writing Literature Review</a:t>
            </a:r>
            <a:endParaRPr>
              <a:latin typeface="Open Sans"/>
              <a:ea typeface="Open Sans"/>
              <a:cs typeface="Open Sans"/>
              <a:sym typeface="Open Sans"/>
            </a:endParaRPr>
          </a:p>
        </p:txBody>
      </p:sp>
      <p:sp>
        <p:nvSpPr>
          <p:cNvPr id="258" name="Google Shape;258;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200">
                <a:solidFill>
                  <a:srgbClr val="000000"/>
                </a:solidFill>
                <a:latin typeface="Open Sans"/>
                <a:ea typeface="Open Sans"/>
                <a:cs typeface="Open Sans"/>
                <a:sym typeface="Open Sans"/>
              </a:rPr>
              <a:t>Analysing </a:t>
            </a:r>
            <a:r>
              <a:rPr lang="en-GB" sz="2200">
                <a:solidFill>
                  <a:srgbClr val="000000"/>
                </a:solidFill>
                <a:latin typeface="Open Sans"/>
                <a:ea typeface="Open Sans"/>
                <a:cs typeface="Open Sans"/>
                <a:sym typeface="Open Sans"/>
              </a:rPr>
              <a:t>- what do you need to do? </a:t>
            </a:r>
            <a:endParaRPr sz="2200">
              <a:solidFill>
                <a:srgbClr val="000000"/>
              </a:solidFill>
              <a:latin typeface="Open Sans"/>
              <a:ea typeface="Open Sans"/>
              <a:cs typeface="Open Sans"/>
              <a:sym typeface="Open Sans"/>
            </a:endParaRPr>
          </a:p>
          <a:p>
            <a:pPr indent="-361950" lvl="0" marL="457200" rtl="0" algn="l">
              <a:lnSpc>
                <a:spcPct val="90000"/>
              </a:lnSpc>
              <a:spcBef>
                <a:spcPts val="1000"/>
              </a:spcBef>
              <a:spcAft>
                <a:spcPts val="0"/>
              </a:spcAft>
              <a:buClr>
                <a:schemeClr val="dk1"/>
              </a:buClr>
              <a:buSzPts val="2100"/>
              <a:buFont typeface="Open Sans"/>
              <a:buChar char="●"/>
            </a:pPr>
            <a:r>
              <a:rPr lang="en-GB" sz="2100">
                <a:solidFill>
                  <a:schemeClr val="dk1"/>
                </a:solidFill>
                <a:latin typeface="Open Sans"/>
                <a:ea typeface="Open Sans"/>
                <a:cs typeface="Open Sans"/>
                <a:sym typeface="Open Sans"/>
              </a:rPr>
              <a:t>Show a questioning &amp; searching approach when reading</a:t>
            </a:r>
            <a:endParaRPr sz="2100">
              <a:solidFill>
                <a:schemeClr val="dk1"/>
              </a:solidFill>
              <a:latin typeface="Open Sans"/>
              <a:ea typeface="Open Sans"/>
              <a:cs typeface="Open Sans"/>
              <a:sym typeface="Open Sans"/>
            </a:endParaRPr>
          </a:p>
          <a:p>
            <a:pPr indent="-361950" lvl="0" marL="457200" rtl="0" algn="l">
              <a:lnSpc>
                <a:spcPct val="90000"/>
              </a:lnSpc>
              <a:spcBef>
                <a:spcPts val="1000"/>
              </a:spcBef>
              <a:spcAft>
                <a:spcPts val="0"/>
              </a:spcAft>
              <a:buClr>
                <a:schemeClr val="dk1"/>
              </a:buClr>
              <a:buSzPts val="2100"/>
              <a:buFont typeface="Open Sans"/>
              <a:buChar char="●"/>
            </a:pPr>
            <a:r>
              <a:rPr lang="en-GB" sz="2100">
                <a:solidFill>
                  <a:schemeClr val="dk1"/>
                </a:solidFill>
                <a:latin typeface="Open Sans"/>
                <a:ea typeface="Open Sans"/>
                <a:cs typeface="Open Sans"/>
                <a:sym typeface="Open Sans"/>
              </a:rPr>
              <a:t>Identify what is important</a:t>
            </a:r>
            <a:endParaRPr sz="2100">
              <a:solidFill>
                <a:schemeClr val="dk1"/>
              </a:solidFill>
              <a:latin typeface="Open Sans"/>
              <a:ea typeface="Open Sans"/>
              <a:cs typeface="Open Sans"/>
              <a:sym typeface="Open Sans"/>
            </a:endParaRPr>
          </a:p>
          <a:p>
            <a:pPr indent="-361950" lvl="0" marL="457200" rtl="0" algn="l">
              <a:lnSpc>
                <a:spcPct val="90000"/>
              </a:lnSpc>
              <a:spcBef>
                <a:spcPts val="1000"/>
              </a:spcBef>
              <a:spcAft>
                <a:spcPts val="0"/>
              </a:spcAft>
              <a:buClr>
                <a:schemeClr val="dk1"/>
              </a:buClr>
              <a:buSzPts val="2100"/>
              <a:buFont typeface="Open Sans"/>
              <a:buChar char="●"/>
            </a:pPr>
            <a:r>
              <a:rPr lang="en-GB" sz="2100">
                <a:solidFill>
                  <a:schemeClr val="dk1"/>
                </a:solidFill>
                <a:latin typeface="Open Sans"/>
                <a:ea typeface="Open Sans"/>
                <a:cs typeface="Open Sans"/>
                <a:sym typeface="Open Sans"/>
              </a:rPr>
              <a:t>Look for explanations, relationships, comparisons, predictions, generalisations &amp; theories</a:t>
            </a:r>
            <a:endParaRPr sz="2100">
              <a:solidFill>
                <a:schemeClr val="dk1"/>
              </a:solidFill>
              <a:latin typeface="Open Sans"/>
              <a:ea typeface="Open Sans"/>
              <a:cs typeface="Open Sans"/>
              <a:sym typeface="Open Sans"/>
            </a:endParaRPr>
          </a:p>
          <a:p>
            <a:pPr indent="-361950" lvl="0" marL="457200" rtl="0" algn="l">
              <a:lnSpc>
                <a:spcPct val="90000"/>
              </a:lnSpc>
              <a:spcBef>
                <a:spcPts val="1000"/>
              </a:spcBef>
              <a:spcAft>
                <a:spcPts val="0"/>
              </a:spcAft>
              <a:buClr>
                <a:schemeClr val="dk1"/>
              </a:buClr>
              <a:buSzPts val="2100"/>
              <a:buFont typeface="Open Sans"/>
              <a:buChar char="●"/>
            </a:pPr>
            <a:r>
              <a:rPr lang="en-GB" sz="2100">
                <a:solidFill>
                  <a:schemeClr val="dk1"/>
                </a:solidFill>
                <a:latin typeface="Open Sans"/>
                <a:ea typeface="Open Sans"/>
                <a:cs typeface="Open Sans"/>
                <a:sym typeface="Open Sans"/>
              </a:rPr>
              <a:t>Identify what is not in the source text - bias?</a:t>
            </a:r>
            <a:endParaRPr sz="2100">
              <a:solidFill>
                <a:schemeClr val="dk1"/>
              </a:solidFill>
              <a:latin typeface="Open Sans"/>
              <a:ea typeface="Open Sans"/>
              <a:cs typeface="Open Sans"/>
              <a:sym typeface="Open Sans"/>
            </a:endParaRPr>
          </a:p>
          <a:p>
            <a:pPr indent="0" lvl="0" marL="457200" rtl="0" algn="l">
              <a:spcBef>
                <a:spcPts val="1000"/>
              </a:spcBef>
              <a:spcAft>
                <a:spcPts val="0"/>
              </a:spcAft>
              <a:buNone/>
            </a:pPr>
            <a:r>
              <a:t/>
            </a:r>
            <a:endParaRPr sz="2200">
              <a:solidFill>
                <a:srgbClr val="000000"/>
              </a:solidFill>
              <a:latin typeface="Open Sans"/>
              <a:ea typeface="Open Sans"/>
              <a:cs typeface="Open Sans"/>
              <a:sym typeface="Open Sans"/>
            </a:endParaRPr>
          </a:p>
          <a:p>
            <a:pPr indent="0" lvl="0" marL="0" rtl="0" algn="l">
              <a:spcBef>
                <a:spcPts val="1000"/>
              </a:spcBef>
              <a:spcAft>
                <a:spcPts val="1000"/>
              </a:spcAft>
              <a:buNone/>
            </a:pPr>
            <a:r>
              <a:t/>
            </a:r>
            <a:endParaRPr sz="2200">
              <a:solidFill>
                <a:srgbClr val="000000"/>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pen Sans"/>
                <a:ea typeface="Open Sans"/>
                <a:cs typeface="Open Sans"/>
                <a:sym typeface="Open Sans"/>
              </a:rPr>
              <a:t>How to approach writing Literature Review</a:t>
            </a:r>
            <a:endParaRPr>
              <a:latin typeface="Open Sans"/>
              <a:ea typeface="Open Sans"/>
              <a:cs typeface="Open Sans"/>
              <a:sym typeface="Open Sans"/>
            </a:endParaRPr>
          </a:p>
        </p:txBody>
      </p:sp>
      <p:sp>
        <p:nvSpPr>
          <p:cNvPr id="264" name="Google Shape;264;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200">
                <a:solidFill>
                  <a:srgbClr val="000000"/>
                </a:solidFill>
                <a:latin typeface="Open Sans"/>
                <a:ea typeface="Open Sans"/>
                <a:cs typeface="Open Sans"/>
                <a:sym typeface="Open Sans"/>
              </a:rPr>
              <a:t>Summarising </a:t>
            </a:r>
            <a:r>
              <a:rPr lang="en-GB" sz="2200">
                <a:solidFill>
                  <a:srgbClr val="000000"/>
                </a:solidFill>
                <a:latin typeface="Open Sans"/>
                <a:ea typeface="Open Sans"/>
                <a:cs typeface="Open Sans"/>
                <a:sym typeface="Open Sans"/>
              </a:rPr>
              <a:t>- what do you need to do? </a:t>
            </a:r>
            <a:endParaRPr sz="2200">
              <a:solidFill>
                <a:srgbClr val="000000"/>
              </a:solidFill>
              <a:latin typeface="Open Sans"/>
              <a:ea typeface="Open Sans"/>
              <a:cs typeface="Open Sans"/>
              <a:sym typeface="Open Sans"/>
            </a:endParaRPr>
          </a:p>
          <a:p>
            <a:pPr indent="-361950" lvl="0" marL="457200" rtl="0" algn="l">
              <a:lnSpc>
                <a:spcPct val="115000"/>
              </a:lnSpc>
              <a:spcBef>
                <a:spcPts val="1000"/>
              </a:spcBef>
              <a:spcAft>
                <a:spcPts val="0"/>
              </a:spcAft>
              <a:buClr>
                <a:schemeClr val="dk1"/>
              </a:buClr>
              <a:buSzPts val="2100"/>
              <a:buFont typeface="Open Sans"/>
              <a:buChar char="●"/>
            </a:pPr>
            <a:r>
              <a:rPr lang="en-GB" sz="2100">
                <a:solidFill>
                  <a:schemeClr val="dk1"/>
                </a:solidFill>
                <a:latin typeface="Open Sans"/>
                <a:ea typeface="Open Sans"/>
                <a:cs typeface="Open Sans"/>
                <a:sym typeface="Open Sans"/>
              </a:rPr>
              <a:t>Report ideas from source material briefly</a:t>
            </a:r>
            <a:endParaRPr sz="2100">
              <a:solidFill>
                <a:schemeClr val="dk1"/>
              </a:solidFill>
              <a:latin typeface="Open Sans"/>
              <a:ea typeface="Open Sans"/>
              <a:cs typeface="Open Sans"/>
              <a:sym typeface="Open Sans"/>
            </a:endParaRPr>
          </a:p>
          <a:p>
            <a:pPr indent="-361950" lvl="0" marL="457200" rtl="0" algn="l">
              <a:lnSpc>
                <a:spcPct val="115000"/>
              </a:lnSpc>
              <a:spcBef>
                <a:spcPts val="1000"/>
              </a:spcBef>
              <a:spcAft>
                <a:spcPts val="0"/>
              </a:spcAft>
              <a:buClr>
                <a:schemeClr val="dk1"/>
              </a:buClr>
              <a:buSzPts val="2100"/>
              <a:buFont typeface="Open Sans"/>
              <a:buChar char="●"/>
            </a:pPr>
            <a:r>
              <a:rPr lang="en-GB" sz="2100">
                <a:solidFill>
                  <a:schemeClr val="dk1"/>
                </a:solidFill>
                <a:latin typeface="Open Sans"/>
                <a:ea typeface="Open Sans"/>
                <a:cs typeface="Open Sans"/>
                <a:sym typeface="Open Sans"/>
              </a:rPr>
              <a:t>Choose what is relevant and important for your writing</a:t>
            </a:r>
            <a:endParaRPr sz="2100">
              <a:solidFill>
                <a:schemeClr val="dk1"/>
              </a:solidFill>
              <a:latin typeface="Open Sans"/>
              <a:ea typeface="Open Sans"/>
              <a:cs typeface="Open Sans"/>
              <a:sym typeface="Open Sans"/>
            </a:endParaRPr>
          </a:p>
          <a:p>
            <a:pPr indent="-361950" lvl="0" marL="457200" rtl="0" algn="l">
              <a:lnSpc>
                <a:spcPct val="115000"/>
              </a:lnSpc>
              <a:spcBef>
                <a:spcPts val="1000"/>
              </a:spcBef>
              <a:spcAft>
                <a:spcPts val="0"/>
              </a:spcAft>
              <a:buClr>
                <a:schemeClr val="dk1"/>
              </a:buClr>
              <a:buSzPts val="2100"/>
              <a:buFont typeface="Open Sans"/>
              <a:buChar char="●"/>
            </a:pPr>
            <a:r>
              <a:rPr lang="en-GB" sz="2100">
                <a:solidFill>
                  <a:schemeClr val="dk1"/>
                </a:solidFill>
                <a:latin typeface="Open Sans"/>
                <a:ea typeface="Open Sans"/>
                <a:cs typeface="Open Sans"/>
                <a:sym typeface="Open Sans"/>
              </a:rPr>
              <a:t>Integrate ideas from source material into what you wish to say</a:t>
            </a:r>
            <a:endParaRPr sz="2100">
              <a:solidFill>
                <a:schemeClr val="dk1"/>
              </a:solidFill>
              <a:latin typeface="Open Sans"/>
              <a:ea typeface="Open Sans"/>
              <a:cs typeface="Open Sans"/>
              <a:sym typeface="Open Sans"/>
            </a:endParaRPr>
          </a:p>
          <a:p>
            <a:pPr indent="0" lvl="0" marL="0" rtl="0" algn="l">
              <a:lnSpc>
                <a:spcPct val="90000"/>
              </a:lnSpc>
              <a:spcBef>
                <a:spcPts val="1000"/>
              </a:spcBef>
              <a:spcAft>
                <a:spcPts val="0"/>
              </a:spcAft>
              <a:buNone/>
            </a:pPr>
            <a:r>
              <a:t/>
            </a:r>
            <a:endParaRPr sz="2200">
              <a:solidFill>
                <a:schemeClr val="dk1"/>
              </a:solidFill>
              <a:latin typeface="Open Sans"/>
              <a:ea typeface="Open Sans"/>
              <a:cs typeface="Open Sans"/>
              <a:sym typeface="Open Sans"/>
            </a:endParaRPr>
          </a:p>
          <a:p>
            <a:pPr indent="0" lvl="0" marL="457200" rtl="0" algn="l">
              <a:spcBef>
                <a:spcPts val="1000"/>
              </a:spcBef>
              <a:spcAft>
                <a:spcPts val="0"/>
              </a:spcAft>
              <a:buNone/>
            </a:pPr>
            <a:r>
              <a:t/>
            </a:r>
            <a:endParaRPr sz="2200">
              <a:solidFill>
                <a:srgbClr val="000000"/>
              </a:solidFill>
              <a:latin typeface="Open Sans"/>
              <a:ea typeface="Open Sans"/>
              <a:cs typeface="Open Sans"/>
              <a:sym typeface="Open Sans"/>
            </a:endParaRPr>
          </a:p>
          <a:p>
            <a:pPr indent="0" lvl="0" marL="0" rtl="0" algn="l">
              <a:spcBef>
                <a:spcPts val="1000"/>
              </a:spcBef>
              <a:spcAft>
                <a:spcPts val="1000"/>
              </a:spcAft>
              <a:buNone/>
            </a:pPr>
            <a:r>
              <a:t/>
            </a:r>
            <a:endParaRPr sz="2200">
              <a:solidFill>
                <a:srgbClr val="000000"/>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pen Sans"/>
                <a:ea typeface="Open Sans"/>
                <a:cs typeface="Open Sans"/>
                <a:sym typeface="Open Sans"/>
              </a:rPr>
              <a:t>How to approach writing Literature Review</a:t>
            </a:r>
            <a:endParaRPr>
              <a:latin typeface="Open Sans"/>
              <a:ea typeface="Open Sans"/>
              <a:cs typeface="Open Sans"/>
              <a:sym typeface="Open Sans"/>
            </a:endParaRPr>
          </a:p>
        </p:txBody>
      </p:sp>
      <p:sp>
        <p:nvSpPr>
          <p:cNvPr id="270" name="Google Shape;270;p51"/>
          <p:cNvSpPr txBox="1"/>
          <p:nvPr>
            <p:ph idx="1" type="body"/>
          </p:nvPr>
        </p:nvSpPr>
        <p:spPr>
          <a:xfrm>
            <a:off x="311700" y="1152475"/>
            <a:ext cx="8520600" cy="389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200">
                <a:solidFill>
                  <a:srgbClr val="000000"/>
                </a:solidFill>
                <a:latin typeface="Open Sans"/>
                <a:ea typeface="Open Sans"/>
                <a:cs typeface="Open Sans"/>
                <a:sym typeface="Open Sans"/>
              </a:rPr>
              <a:t>Evaluating </a:t>
            </a:r>
            <a:r>
              <a:rPr lang="en-GB" sz="2200">
                <a:solidFill>
                  <a:srgbClr val="000000"/>
                </a:solidFill>
                <a:latin typeface="Open Sans"/>
                <a:ea typeface="Open Sans"/>
                <a:cs typeface="Open Sans"/>
                <a:sym typeface="Open Sans"/>
              </a:rPr>
              <a:t>- what do you need to do? </a:t>
            </a:r>
            <a:endParaRPr sz="2200">
              <a:solidFill>
                <a:srgbClr val="000000"/>
              </a:solidFill>
              <a:latin typeface="Open Sans"/>
              <a:ea typeface="Open Sans"/>
              <a:cs typeface="Open Sans"/>
              <a:sym typeface="Open Sans"/>
            </a:endParaRPr>
          </a:p>
          <a:p>
            <a:pPr indent="-349250" lvl="0" marL="457200" rtl="0" algn="l">
              <a:lnSpc>
                <a:spcPct val="115000"/>
              </a:lnSpc>
              <a:spcBef>
                <a:spcPts val="1000"/>
              </a:spcBef>
              <a:spcAft>
                <a:spcPts val="0"/>
              </a:spcAft>
              <a:buClr>
                <a:schemeClr val="dk1"/>
              </a:buClr>
              <a:buSzPts val="1900"/>
              <a:buFont typeface="Open Sans"/>
              <a:buChar char="●"/>
            </a:pPr>
            <a:r>
              <a:rPr lang="en-GB" sz="1900">
                <a:solidFill>
                  <a:schemeClr val="dk1"/>
                </a:solidFill>
                <a:latin typeface="Open Sans"/>
                <a:ea typeface="Open Sans"/>
                <a:cs typeface="Open Sans"/>
                <a:sym typeface="Open Sans"/>
              </a:rPr>
              <a:t>Make judgements about the source materials</a:t>
            </a:r>
            <a:endParaRPr sz="1900">
              <a:solidFill>
                <a:schemeClr val="dk1"/>
              </a:solidFill>
              <a:latin typeface="Open Sans"/>
              <a:ea typeface="Open Sans"/>
              <a:cs typeface="Open Sans"/>
              <a:sym typeface="Open Sans"/>
            </a:endParaRPr>
          </a:p>
          <a:p>
            <a:pPr indent="-349250" lvl="0" marL="457200" rtl="0" algn="l">
              <a:lnSpc>
                <a:spcPct val="115000"/>
              </a:lnSpc>
              <a:spcBef>
                <a:spcPts val="1000"/>
              </a:spcBef>
              <a:spcAft>
                <a:spcPts val="0"/>
              </a:spcAft>
              <a:buClr>
                <a:schemeClr val="dk1"/>
              </a:buClr>
              <a:buSzPts val="1900"/>
              <a:buFont typeface="Open Sans"/>
              <a:buChar char="●"/>
            </a:pPr>
            <a:r>
              <a:rPr lang="en-GB" sz="1900">
                <a:solidFill>
                  <a:schemeClr val="dk1"/>
                </a:solidFill>
                <a:latin typeface="Open Sans"/>
                <a:ea typeface="Open Sans"/>
                <a:cs typeface="Open Sans"/>
                <a:sym typeface="Open Sans"/>
              </a:rPr>
              <a:t>Identify underlying assumptions, attitudes and opinions in source material</a:t>
            </a:r>
            <a:endParaRPr sz="1900">
              <a:solidFill>
                <a:schemeClr val="dk1"/>
              </a:solidFill>
              <a:latin typeface="Open Sans"/>
              <a:ea typeface="Open Sans"/>
              <a:cs typeface="Open Sans"/>
              <a:sym typeface="Open Sans"/>
            </a:endParaRPr>
          </a:p>
          <a:p>
            <a:pPr indent="-349250" lvl="0" marL="457200" rtl="0" algn="l">
              <a:lnSpc>
                <a:spcPct val="115000"/>
              </a:lnSpc>
              <a:spcBef>
                <a:spcPts val="1000"/>
              </a:spcBef>
              <a:spcAft>
                <a:spcPts val="0"/>
              </a:spcAft>
              <a:buClr>
                <a:schemeClr val="dk1"/>
              </a:buClr>
              <a:buSzPts val="1900"/>
              <a:buFont typeface="Open Sans"/>
              <a:buChar char="●"/>
            </a:pPr>
            <a:r>
              <a:rPr lang="en-GB" sz="1900">
                <a:solidFill>
                  <a:schemeClr val="dk1"/>
                </a:solidFill>
                <a:latin typeface="Open Sans"/>
                <a:ea typeface="Open Sans"/>
                <a:cs typeface="Open Sans"/>
                <a:sym typeface="Open Sans"/>
              </a:rPr>
              <a:t>Evaluate arguments in source material and identify how effectively they are supported</a:t>
            </a:r>
            <a:endParaRPr sz="1900">
              <a:solidFill>
                <a:schemeClr val="dk1"/>
              </a:solidFill>
              <a:latin typeface="Open Sans"/>
              <a:ea typeface="Open Sans"/>
              <a:cs typeface="Open Sans"/>
              <a:sym typeface="Open Sans"/>
            </a:endParaRPr>
          </a:p>
          <a:p>
            <a:pPr indent="-349250" lvl="0" marL="457200" rtl="0" algn="l">
              <a:lnSpc>
                <a:spcPct val="115000"/>
              </a:lnSpc>
              <a:spcBef>
                <a:spcPts val="1000"/>
              </a:spcBef>
              <a:spcAft>
                <a:spcPts val="0"/>
              </a:spcAft>
              <a:buClr>
                <a:schemeClr val="dk1"/>
              </a:buClr>
              <a:buSzPts val="1900"/>
              <a:buFont typeface="Open Sans"/>
              <a:buChar char="●"/>
            </a:pPr>
            <a:r>
              <a:rPr lang="en-GB" sz="1900">
                <a:solidFill>
                  <a:schemeClr val="dk1"/>
                </a:solidFill>
                <a:latin typeface="Open Sans"/>
                <a:ea typeface="Open Sans"/>
                <a:cs typeface="Open Sans"/>
                <a:sym typeface="Open Sans"/>
              </a:rPr>
              <a:t>Identify gaps in source material</a:t>
            </a:r>
            <a:endParaRPr sz="1900">
              <a:solidFill>
                <a:schemeClr val="dk1"/>
              </a:solidFill>
              <a:latin typeface="Open Sans"/>
              <a:ea typeface="Open Sans"/>
              <a:cs typeface="Open Sans"/>
              <a:sym typeface="Open Sans"/>
            </a:endParaRPr>
          </a:p>
          <a:p>
            <a:pPr indent="-349250" lvl="0" marL="457200" rtl="0" algn="l">
              <a:lnSpc>
                <a:spcPct val="115000"/>
              </a:lnSpc>
              <a:spcBef>
                <a:spcPts val="1000"/>
              </a:spcBef>
              <a:spcAft>
                <a:spcPts val="0"/>
              </a:spcAft>
              <a:buClr>
                <a:schemeClr val="dk1"/>
              </a:buClr>
              <a:buSzPts val="1900"/>
              <a:buFont typeface="Open Sans"/>
              <a:buChar char="●"/>
            </a:pPr>
            <a:r>
              <a:rPr lang="en-GB" sz="1900">
                <a:solidFill>
                  <a:schemeClr val="dk1"/>
                </a:solidFill>
                <a:latin typeface="Open Sans"/>
                <a:ea typeface="Open Sans"/>
                <a:cs typeface="Open Sans"/>
                <a:sym typeface="Open Sans"/>
              </a:rPr>
              <a:t>Include your comment as well as summaries of ideas from source material - it is </a:t>
            </a:r>
            <a:r>
              <a:rPr b="1" lang="en-GB" sz="1900">
                <a:solidFill>
                  <a:schemeClr val="dk1"/>
                </a:solidFill>
                <a:latin typeface="Open Sans"/>
                <a:ea typeface="Open Sans"/>
                <a:cs typeface="Open Sans"/>
                <a:sym typeface="Open Sans"/>
              </a:rPr>
              <a:t>your </a:t>
            </a:r>
            <a:r>
              <a:rPr lang="en-GB" sz="1900">
                <a:solidFill>
                  <a:schemeClr val="dk1"/>
                </a:solidFill>
                <a:latin typeface="Open Sans"/>
                <a:ea typeface="Open Sans"/>
                <a:cs typeface="Open Sans"/>
                <a:sym typeface="Open Sans"/>
              </a:rPr>
              <a:t>evaluation</a:t>
            </a:r>
            <a:endParaRPr sz="1900">
              <a:solidFill>
                <a:schemeClr val="dk1"/>
              </a:solidFill>
              <a:latin typeface="Open Sans"/>
              <a:ea typeface="Open Sans"/>
              <a:cs typeface="Open Sans"/>
              <a:sym typeface="Open Sans"/>
            </a:endParaRPr>
          </a:p>
          <a:p>
            <a:pPr indent="0" lvl="0" marL="0" rtl="0" algn="l">
              <a:lnSpc>
                <a:spcPct val="90000"/>
              </a:lnSpc>
              <a:spcBef>
                <a:spcPts val="1000"/>
              </a:spcBef>
              <a:spcAft>
                <a:spcPts val="0"/>
              </a:spcAft>
              <a:buNone/>
            </a:pPr>
            <a:r>
              <a:t/>
            </a:r>
            <a:endParaRPr sz="2200">
              <a:solidFill>
                <a:schemeClr val="dk1"/>
              </a:solidFill>
              <a:latin typeface="Open Sans"/>
              <a:ea typeface="Open Sans"/>
              <a:cs typeface="Open Sans"/>
              <a:sym typeface="Open Sans"/>
            </a:endParaRPr>
          </a:p>
          <a:p>
            <a:pPr indent="0" lvl="0" marL="457200" rtl="0" algn="l">
              <a:spcBef>
                <a:spcPts val="1000"/>
              </a:spcBef>
              <a:spcAft>
                <a:spcPts val="0"/>
              </a:spcAft>
              <a:buNone/>
            </a:pPr>
            <a:r>
              <a:t/>
            </a:r>
            <a:endParaRPr sz="2200">
              <a:solidFill>
                <a:srgbClr val="000000"/>
              </a:solidFill>
              <a:latin typeface="Open Sans"/>
              <a:ea typeface="Open Sans"/>
              <a:cs typeface="Open Sans"/>
              <a:sym typeface="Open Sans"/>
            </a:endParaRPr>
          </a:p>
          <a:p>
            <a:pPr indent="0" lvl="0" marL="0" rtl="0" algn="l">
              <a:spcBef>
                <a:spcPts val="1000"/>
              </a:spcBef>
              <a:spcAft>
                <a:spcPts val="1000"/>
              </a:spcAft>
              <a:buNone/>
            </a:pPr>
            <a:r>
              <a:t/>
            </a:r>
            <a:endParaRPr sz="2200">
              <a:solidFill>
                <a:srgbClr val="000000"/>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Look at the extract from a student’s literature review. In which sentence does the student…</a:t>
            </a:r>
            <a:endParaRPr/>
          </a:p>
          <a:p>
            <a:pPr indent="0" lvl="0" marL="0" rtl="0" algn="l">
              <a:spcBef>
                <a:spcPts val="1600"/>
              </a:spcBef>
              <a:spcAft>
                <a:spcPts val="0"/>
              </a:spcAft>
              <a:buNone/>
            </a:pPr>
            <a:r>
              <a:rPr lang="en-GB"/>
              <a:t>Compare results obtained by previous researchers?</a:t>
            </a:r>
            <a:endParaRPr/>
          </a:p>
          <a:p>
            <a:pPr indent="0" lvl="0" marL="0" rtl="0" algn="l">
              <a:spcBef>
                <a:spcPts val="1600"/>
              </a:spcBef>
              <a:spcAft>
                <a:spcPts val="0"/>
              </a:spcAft>
              <a:buNone/>
            </a:pPr>
            <a:r>
              <a:rPr lang="en-GB"/>
              <a:t>Identify a gap in the research?</a:t>
            </a:r>
            <a:endParaRPr/>
          </a:p>
          <a:p>
            <a:pPr indent="0" lvl="0" marL="0" rtl="0" algn="l">
              <a:spcBef>
                <a:spcPts val="1600"/>
              </a:spcBef>
              <a:spcAft>
                <a:spcPts val="0"/>
              </a:spcAft>
              <a:buNone/>
            </a:pPr>
            <a:r>
              <a:rPr lang="en-GB"/>
              <a:t>Explain why the research is important?</a:t>
            </a:r>
            <a:endParaRPr/>
          </a:p>
          <a:p>
            <a:pPr indent="0" lvl="0" marL="0" rtl="0" algn="l">
              <a:spcBef>
                <a:spcPts val="1600"/>
              </a:spcBef>
              <a:spcAft>
                <a:spcPts val="0"/>
              </a:spcAft>
              <a:buNone/>
            </a:pPr>
            <a:r>
              <a:rPr lang="en-GB"/>
              <a:t>Does it use the funnel method of organising a literature review?</a:t>
            </a:r>
            <a:endParaRPr/>
          </a:p>
          <a:p>
            <a:pPr indent="0" lvl="0" marL="0" rtl="0" algn="l">
              <a:spcBef>
                <a:spcPts val="1600"/>
              </a:spcBef>
              <a:spcAft>
                <a:spcPts val="0"/>
              </a:spcAft>
              <a:buNone/>
            </a:pPr>
            <a:r>
              <a:rPr lang="en-GB"/>
              <a:t>What critical verbs does the student use to comment on the evidence?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77" name="Google Shape;277;p52"/>
          <p:cNvSpPr txBox="1"/>
          <p:nvPr/>
        </p:nvSpPr>
        <p:spPr>
          <a:xfrm>
            <a:off x="522400" y="4309700"/>
            <a:ext cx="7544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u="sng">
                <a:solidFill>
                  <a:schemeClr val="hlink"/>
                </a:solidFill>
                <a:hlinkClick r:id="rId3"/>
              </a:rPr>
              <a:t>https://docs.google.com/document/d/1deWwPZQkGJ1ui0uP0zj5O-Fn-FAq4qFPOKhtMCAjq78/edit?usp=sharing</a:t>
            </a:r>
            <a:endParaRPr sz="1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The whole process of reviewing includes: searching for literature; sorting and prioritising the retrieved literature; evaluative reading of papers; comparison across studies; organising the content; writing the review. </a:t>
            </a:r>
            <a:endParaRPr/>
          </a:p>
          <a:p>
            <a:pPr indent="0" lvl="0" marL="0" rtl="0" algn="l">
              <a:spcBef>
                <a:spcPts val="1600"/>
              </a:spcBef>
              <a:spcAft>
                <a:spcPts val="0"/>
              </a:spcAft>
              <a:buClr>
                <a:schemeClr val="dk1"/>
              </a:buClr>
              <a:buSzPts val="1100"/>
              <a:buFont typeface="Arial"/>
              <a:buNone/>
            </a:pPr>
            <a:r>
              <a:rPr lang="en-GB"/>
              <a:t>You should extract key points by comparing and contrasting ACROSS studies, instead of reading one paper after another. Take notes from your sources as you read them.</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Look at the example of notes taken by a student for a literature review.</a:t>
            </a:r>
            <a:endParaRPr/>
          </a:p>
          <a:p>
            <a:pPr indent="0" lvl="0" marL="0" rtl="0" algn="l">
              <a:spcBef>
                <a:spcPts val="1600"/>
              </a:spcBef>
              <a:spcAft>
                <a:spcPts val="0"/>
              </a:spcAft>
              <a:buNone/>
            </a:pPr>
            <a:r>
              <a:rPr lang="en-GB" u="sng">
                <a:solidFill>
                  <a:schemeClr val="hlink"/>
                </a:solidFill>
                <a:hlinkClick r:id="rId3"/>
              </a:rPr>
              <a:t>https://drive.google.com/file/d/16X_NFtWnSziYiPew_Y9aiKKIKqknEu4q/view?usp=sharing</a:t>
            </a:r>
            <a:endParaRPr/>
          </a:p>
          <a:p>
            <a:pPr indent="0" lvl="0" marL="0" rtl="0" algn="l">
              <a:spcBef>
                <a:spcPts val="1600"/>
              </a:spcBef>
              <a:spcAft>
                <a:spcPts val="1600"/>
              </a:spcAft>
              <a:buNone/>
            </a:pPr>
            <a:r>
              <a:rPr lang="en-GB"/>
              <a:t>What do you think of this way of making notes? What are its advantages and disadvantages?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r>
              <a:rPr lang="en-GB">
                <a:latin typeface="Open Sans"/>
                <a:ea typeface="Open Sans"/>
                <a:cs typeface="Open Sans"/>
                <a:sym typeface="Open Sans"/>
              </a:rPr>
              <a:t> Lesson Outline</a:t>
            </a:r>
            <a:endParaRPr>
              <a:latin typeface="Open Sans"/>
              <a:ea typeface="Open Sans"/>
              <a:cs typeface="Open Sans"/>
              <a:sym typeface="Open Sans"/>
            </a:endParaRPr>
          </a:p>
        </p:txBody>
      </p:sp>
      <p:sp>
        <p:nvSpPr>
          <p:cNvPr id="120" name="Google Shape;12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chemeClr val="dk1"/>
                </a:solidFill>
                <a:latin typeface="Open Sans"/>
                <a:ea typeface="Open Sans"/>
                <a:cs typeface="Open Sans"/>
                <a:sym typeface="Open Sans"/>
              </a:rPr>
              <a:t>By the end of this session you will have…</a:t>
            </a:r>
            <a:endParaRPr sz="2000">
              <a:solidFill>
                <a:schemeClr val="dk1"/>
              </a:solidFill>
              <a:latin typeface="Open Sans"/>
              <a:ea typeface="Open Sans"/>
              <a:cs typeface="Open Sans"/>
              <a:sym typeface="Open Sans"/>
            </a:endParaRPr>
          </a:p>
          <a:p>
            <a:pPr indent="-355600" lvl="0" marL="457200" rtl="0" algn="l">
              <a:spcBef>
                <a:spcPts val="1600"/>
              </a:spcBef>
              <a:spcAft>
                <a:spcPts val="0"/>
              </a:spcAft>
              <a:buClr>
                <a:schemeClr val="dk1"/>
              </a:buClr>
              <a:buSzPts val="2000"/>
              <a:buFont typeface="Open Sans"/>
              <a:buAutoNum type="arabicPeriod"/>
            </a:pPr>
            <a:r>
              <a:rPr lang="en-GB" sz="2000">
                <a:solidFill>
                  <a:schemeClr val="dk1"/>
                </a:solidFill>
                <a:latin typeface="Open Sans"/>
                <a:ea typeface="Open Sans"/>
                <a:cs typeface="Open Sans"/>
                <a:sym typeface="Open Sans"/>
              </a:rPr>
              <a:t>Become familiar with the features of a good literature review</a:t>
            </a:r>
            <a:endParaRPr sz="2000">
              <a:solidFill>
                <a:schemeClr val="dk1"/>
              </a:solidFill>
              <a:latin typeface="Open Sans"/>
              <a:ea typeface="Open Sans"/>
              <a:cs typeface="Open Sans"/>
              <a:sym typeface="Open Sans"/>
            </a:endParaRPr>
          </a:p>
          <a:p>
            <a:pPr indent="-355600" lvl="0" marL="457200" rtl="0" algn="l">
              <a:spcBef>
                <a:spcPts val="0"/>
              </a:spcBef>
              <a:spcAft>
                <a:spcPts val="0"/>
              </a:spcAft>
              <a:buClr>
                <a:schemeClr val="dk1"/>
              </a:buClr>
              <a:buSzPts val="2000"/>
              <a:buFont typeface="Open Sans"/>
              <a:buAutoNum type="arabicPeriod"/>
            </a:pPr>
            <a:r>
              <a:rPr lang="en-GB" sz="2000">
                <a:solidFill>
                  <a:schemeClr val="dk1"/>
                </a:solidFill>
                <a:latin typeface="Open Sans"/>
                <a:ea typeface="Open Sans"/>
                <a:cs typeface="Open Sans"/>
                <a:sym typeface="Open Sans"/>
              </a:rPr>
              <a:t>Considered the process of writing a literature review</a:t>
            </a:r>
            <a:endParaRPr sz="2000">
              <a:solidFill>
                <a:schemeClr val="dk1"/>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600">
                <a:solidFill>
                  <a:srgbClr val="333333"/>
                </a:solidFill>
              </a:rPr>
              <a:t>Active</a:t>
            </a:r>
            <a:r>
              <a:rPr lang="en-GB" sz="1600">
                <a:solidFill>
                  <a:srgbClr val="333333"/>
                </a:solidFill>
              </a:rPr>
              <a:t> note-taking means:</a:t>
            </a:r>
            <a:endParaRPr sz="1600">
              <a:solidFill>
                <a:srgbClr val="333333"/>
              </a:solidFill>
            </a:endParaRPr>
          </a:p>
          <a:p>
            <a:pPr indent="-330200" lvl="0" marL="457200" rtl="0" algn="l">
              <a:spcBef>
                <a:spcPts val="800"/>
              </a:spcBef>
              <a:spcAft>
                <a:spcPts val="0"/>
              </a:spcAft>
              <a:buClr>
                <a:srgbClr val="333333"/>
              </a:buClr>
              <a:buSzPts val="1600"/>
              <a:buChar char="●"/>
            </a:pPr>
            <a:r>
              <a:rPr lang="en-GB" sz="1600">
                <a:solidFill>
                  <a:srgbClr val="333333"/>
                </a:solidFill>
              </a:rPr>
              <a:t>thinking critically about what you are reading</a:t>
            </a:r>
            <a:endParaRPr sz="1600">
              <a:solidFill>
                <a:srgbClr val="333333"/>
              </a:solidFill>
            </a:endParaRPr>
          </a:p>
          <a:p>
            <a:pPr indent="-330200" lvl="0" marL="457200" rtl="0" algn="l">
              <a:spcBef>
                <a:spcPts val="0"/>
              </a:spcBef>
              <a:spcAft>
                <a:spcPts val="0"/>
              </a:spcAft>
              <a:buClr>
                <a:srgbClr val="333333"/>
              </a:buClr>
              <a:buSzPts val="1600"/>
              <a:buChar char="●"/>
            </a:pPr>
            <a:r>
              <a:rPr lang="en-GB" sz="1600">
                <a:solidFill>
                  <a:srgbClr val="333333"/>
                </a:solidFill>
              </a:rPr>
              <a:t>looking for answers to any questions you may have about the topic</a:t>
            </a:r>
            <a:endParaRPr sz="1600">
              <a:solidFill>
                <a:srgbClr val="333333"/>
              </a:solidFill>
            </a:endParaRPr>
          </a:p>
          <a:p>
            <a:pPr indent="-330200" lvl="0" marL="457200" rtl="0" algn="l">
              <a:spcBef>
                <a:spcPts val="0"/>
              </a:spcBef>
              <a:spcAft>
                <a:spcPts val="0"/>
              </a:spcAft>
              <a:buClr>
                <a:srgbClr val="333333"/>
              </a:buClr>
              <a:buSzPts val="1600"/>
              <a:buChar char="●"/>
            </a:pPr>
            <a:r>
              <a:rPr lang="en-GB" sz="1600">
                <a:solidFill>
                  <a:srgbClr val="333333"/>
                </a:solidFill>
              </a:rPr>
              <a:t>looking for connections within the topic you're studying, and to other topics on your course</a:t>
            </a:r>
            <a:endParaRPr sz="1600">
              <a:solidFill>
                <a:srgbClr val="333333"/>
              </a:solidFill>
            </a:endParaRPr>
          </a:p>
          <a:p>
            <a:pPr indent="-330200" lvl="0" marL="457200" rtl="0" algn="l">
              <a:spcBef>
                <a:spcPts val="0"/>
              </a:spcBef>
              <a:spcAft>
                <a:spcPts val="0"/>
              </a:spcAft>
              <a:buClr>
                <a:srgbClr val="333333"/>
              </a:buClr>
              <a:buSzPts val="1600"/>
              <a:buChar char="●"/>
            </a:pPr>
            <a:r>
              <a:rPr lang="en-GB" sz="1600">
                <a:solidFill>
                  <a:srgbClr val="333333"/>
                </a:solidFill>
              </a:rPr>
              <a:t>writing notes mostly in your own words - your own explanation of what something says or means - helps avoid unintentional plagiarism</a:t>
            </a:r>
            <a:endParaRPr sz="1600">
              <a:solidFill>
                <a:srgbClr val="333333"/>
              </a:solidFill>
            </a:endParaRPr>
          </a:p>
          <a:p>
            <a:pPr indent="-330200" lvl="0" marL="457200" rtl="0" algn="l">
              <a:spcBef>
                <a:spcPts val="0"/>
              </a:spcBef>
              <a:spcAft>
                <a:spcPts val="0"/>
              </a:spcAft>
              <a:buClr>
                <a:srgbClr val="333333"/>
              </a:buClr>
              <a:buSzPts val="1600"/>
              <a:buChar char="●"/>
            </a:pPr>
            <a:r>
              <a:rPr lang="en-GB" sz="1600">
                <a:solidFill>
                  <a:srgbClr val="333333"/>
                </a:solidFill>
              </a:rPr>
              <a:t>provides a personal record of what you've learnt (more useful than your lecturer's or friends' notes) and records your questions and ideas</a:t>
            </a:r>
            <a:endParaRPr sz="1600">
              <a:solidFill>
                <a:srgbClr val="333333"/>
              </a:solidFill>
            </a:endParaRPr>
          </a:p>
          <a:p>
            <a:pPr indent="0" lvl="0" marL="0" rtl="0" algn="l">
              <a:spcBef>
                <a:spcPts val="800"/>
              </a:spcBef>
              <a:spcAft>
                <a:spcPts val="0"/>
              </a:spcAft>
              <a:buClr>
                <a:schemeClr val="dk1"/>
              </a:buClr>
              <a:buSzPts val="1100"/>
              <a:buFont typeface="Arial"/>
              <a:buNone/>
            </a:pPr>
            <a:r>
              <a:t/>
            </a:r>
            <a:endParaRPr sz="2500"/>
          </a:p>
          <a:p>
            <a:pPr indent="0" lvl="0" marL="0" rtl="0" algn="l">
              <a:spcBef>
                <a:spcPts val="1600"/>
              </a:spcBef>
              <a:spcAft>
                <a:spcPts val="1600"/>
              </a:spcAft>
              <a:buNone/>
            </a:pPr>
            <a:r>
              <a:t/>
            </a:r>
            <a:endParaRPr sz="1500">
              <a:solidFill>
                <a:srgbClr val="333333"/>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The conclusion of the review needs to sum up the main findings of your research into the literature. The findings are related to the aims of your proposed research. The reader is thus provided with a coherent background to the current study.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313537"/>
                </a:solidFill>
                <a:latin typeface="Open Sans"/>
                <a:ea typeface="Open Sans"/>
                <a:cs typeface="Open Sans"/>
                <a:sym typeface="Open Sans"/>
              </a:rPr>
              <a:t>What is a Literature Review? </a:t>
            </a:r>
            <a:endParaRPr>
              <a:solidFill>
                <a:srgbClr val="313537"/>
              </a:solidFill>
              <a:latin typeface="Open Sans"/>
              <a:ea typeface="Open Sans"/>
              <a:cs typeface="Open Sans"/>
              <a:sym typeface="Open Sans"/>
            </a:endParaRPr>
          </a:p>
        </p:txBody>
      </p:sp>
      <p:sp>
        <p:nvSpPr>
          <p:cNvPr id="126" name="Google Shape;126;p29"/>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GB" sz="2400">
                <a:solidFill>
                  <a:srgbClr val="000000"/>
                </a:solidFill>
              </a:rPr>
              <a:t>A literature review is the section of a paper or dissertation in which you discuss previous research related to your topic.</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pen Sans"/>
                <a:ea typeface="Open Sans"/>
                <a:cs typeface="Open Sans"/>
                <a:sym typeface="Open Sans"/>
              </a:rPr>
              <a:t>Why is it important to undertake a literature review?</a:t>
            </a:r>
            <a:endParaRPr>
              <a:latin typeface="Open Sans"/>
              <a:ea typeface="Open Sans"/>
              <a:cs typeface="Open Sans"/>
              <a:sym typeface="Open Sans"/>
            </a:endParaRPr>
          </a:p>
        </p:txBody>
      </p:sp>
      <p:sp>
        <p:nvSpPr>
          <p:cNvPr id="132" name="Google Shape;132;p30"/>
          <p:cNvSpPr txBox="1"/>
          <p:nvPr>
            <p:ph idx="1" type="body"/>
          </p:nvPr>
        </p:nvSpPr>
        <p:spPr>
          <a:xfrm>
            <a:off x="311700" y="1359725"/>
            <a:ext cx="4991400" cy="32091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Clr>
                <a:schemeClr val="dk1"/>
              </a:buClr>
              <a:buSzPts val="2400"/>
              <a:buFont typeface="Calibri"/>
              <a:buChar char="●"/>
            </a:pPr>
            <a:r>
              <a:rPr lang="en-GB" sz="2400">
                <a:solidFill>
                  <a:schemeClr val="dk1"/>
                </a:solidFill>
                <a:latin typeface="Open Sans"/>
                <a:ea typeface="Open Sans"/>
                <a:cs typeface="Open Sans"/>
                <a:sym typeface="Open Sans"/>
              </a:rPr>
              <a:t>Your </a:t>
            </a:r>
            <a:r>
              <a:rPr b="1" lang="en-GB" sz="2400">
                <a:solidFill>
                  <a:schemeClr val="dk1"/>
                </a:solidFill>
                <a:latin typeface="Open Sans"/>
                <a:ea typeface="Open Sans"/>
                <a:cs typeface="Open Sans"/>
                <a:sym typeface="Open Sans"/>
              </a:rPr>
              <a:t>research</a:t>
            </a:r>
            <a:r>
              <a:rPr lang="en-GB" sz="2400">
                <a:solidFill>
                  <a:schemeClr val="dk1"/>
                </a:solidFill>
                <a:latin typeface="Open Sans"/>
                <a:ea typeface="Open Sans"/>
                <a:cs typeface="Open Sans"/>
                <a:sym typeface="Open Sans"/>
              </a:rPr>
              <a:t> is a small piece in a complicated jigsaw puzzle; it does not stand alone.</a:t>
            </a:r>
            <a:endParaRPr sz="2400">
              <a:solidFill>
                <a:schemeClr val="dk1"/>
              </a:solidFill>
              <a:latin typeface="Open Sans"/>
              <a:ea typeface="Open Sans"/>
              <a:cs typeface="Open Sans"/>
              <a:sym typeface="Open Sans"/>
            </a:endParaRPr>
          </a:p>
          <a:p>
            <a:pPr indent="-381000" lvl="0" marL="457200" rtl="0" algn="l">
              <a:lnSpc>
                <a:spcPct val="115000"/>
              </a:lnSpc>
              <a:spcBef>
                <a:spcPts val="1000"/>
              </a:spcBef>
              <a:spcAft>
                <a:spcPts val="0"/>
              </a:spcAft>
              <a:buClr>
                <a:schemeClr val="dk1"/>
              </a:buClr>
              <a:buSzPts val="2400"/>
              <a:buFont typeface="Open Sans"/>
              <a:buChar char="●"/>
            </a:pPr>
            <a:r>
              <a:rPr lang="en-GB" sz="2400">
                <a:solidFill>
                  <a:schemeClr val="dk1"/>
                </a:solidFill>
                <a:latin typeface="Open Sans"/>
                <a:ea typeface="Open Sans"/>
                <a:cs typeface="Open Sans"/>
                <a:sym typeface="Open Sans"/>
              </a:rPr>
              <a:t>Your reader needs to know about the whole jigsaw puzzle </a:t>
            </a:r>
            <a:r>
              <a:rPr lang="en-GB" sz="2400">
                <a:solidFill>
                  <a:srgbClr val="FF0000"/>
                </a:solidFill>
                <a:latin typeface="Open Sans"/>
                <a:ea typeface="Open Sans"/>
                <a:cs typeface="Open Sans"/>
                <a:sym typeface="Open Sans"/>
              </a:rPr>
              <a:t>(the bigger picture)</a:t>
            </a:r>
            <a:endParaRPr sz="2400">
              <a:solidFill>
                <a:srgbClr val="FF0000"/>
              </a:solidFill>
              <a:latin typeface="Open Sans"/>
              <a:ea typeface="Open Sans"/>
              <a:cs typeface="Open Sans"/>
              <a:sym typeface="Open Sans"/>
            </a:endParaRPr>
          </a:p>
          <a:p>
            <a:pPr indent="0" lvl="0" marL="0" rtl="0" algn="l">
              <a:spcBef>
                <a:spcPts val="1000"/>
              </a:spcBef>
              <a:spcAft>
                <a:spcPts val="1600"/>
              </a:spcAft>
              <a:buNone/>
            </a:pPr>
            <a:r>
              <a:t/>
            </a:r>
            <a:endParaRPr/>
          </a:p>
        </p:txBody>
      </p:sp>
      <p:pic>
        <p:nvPicPr>
          <p:cNvPr id="133" name="Google Shape;133;p30"/>
          <p:cNvPicPr preferRelativeResize="0"/>
          <p:nvPr/>
        </p:nvPicPr>
        <p:blipFill>
          <a:blip r:embed="rId3">
            <a:alphaModFix/>
          </a:blip>
          <a:stretch>
            <a:fillRect/>
          </a:stretch>
        </p:blipFill>
        <p:spPr>
          <a:xfrm>
            <a:off x="5595525" y="2277775"/>
            <a:ext cx="2915850" cy="1772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you should do in a literature review? </a:t>
            </a:r>
            <a:endParaRPr/>
          </a:p>
        </p:txBody>
      </p:sp>
      <p:sp>
        <p:nvSpPr>
          <p:cNvPr id="139" name="Google Shape;139;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Clr>
                <a:srgbClr val="000000"/>
              </a:buClr>
              <a:buSzPts val="1800"/>
              <a:buAutoNum type="arabicPeriod"/>
            </a:pPr>
            <a:r>
              <a:rPr lang="en-GB" sz="2000">
                <a:solidFill>
                  <a:srgbClr val="000000"/>
                </a:solidFill>
              </a:rPr>
              <a:t>Identify</a:t>
            </a:r>
            <a:r>
              <a:rPr lang="en-GB" sz="1900">
                <a:solidFill>
                  <a:srgbClr val="000000"/>
                </a:solidFill>
              </a:rPr>
              <a:t> </a:t>
            </a:r>
            <a:r>
              <a:rPr lang="en-GB" sz="2100">
                <a:solidFill>
                  <a:srgbClr val="000000"/>
                </a:solidFill>
              </a:rPr>
              <a:t>general trends and positions in your research area.</a:t>
            </a:r>
            <a:endParaRPr sz="2100">
              <a:solidFill>
                <a:srgbClr val="000000"/>
              </a:solidFill>
            </a:endParaRPr>
          </a:p>
          <a:p>
            <a:pPr indent="-355600" lvl="0" marL="457200" rtl="0" algn="l">
              <a:spcBef>
                <a:spcPts val="0"/>
              </a:spcBef>
              <a:spcAft>
                <a:spcPts val="0"/>
              </a:spcAft>
              <a:buClr>
                <a:schemeClr val="dk1"/>
              </a:buClr>
              <a:buSzPts val="2000"/>
              <a:buAutoNum type="arabicPeriod"/>
            </a:pPr>
            <a:r>
              <a:rPr lang="en-GB" sz="2000">
                <a:solidFill>
                  <a:schemeClr val="dk1"/>
                </a:solidFill>
              </a:rPr>
              <a:t>Explain the relation of your own research to the wider field.</a:t>
            </a:r>
            <a:endParaRPr sz="2000">
              <a:solidFill>
                <a:schemeClr val="dk1"/>
              </a:solidFill>
            </a:endParaRPr>
          </a:p>
          <a:p>
            <a:pPr indent="-355600" lvl="0" marL="457200" rtl="0" algn="l">
              <a:spcBef>
                <a:spcPts val="0"/>
              </a:spcBef>
              <a:spcAft>
                <a:spcPts val="0"/>
              </a:spcAft>
              <a:buClr>
                <a:srgbClr val="000000"/>
              </a:buClr>
              <a:buSzPts val="2000"/>
              <a:buAutoNum type="arabicPeriod"/>
            </a:pPr>
            <a:r>
              <a:rPr lang="en-GB" sz="2000">
                <a:solidFill>
                  <a:srgbClr val="000000"/>
                </a:solidFill>
              </a:rPr>
              <a:t>Compare and contrast the papers you have read.</a:t>
            </a:r>
            <a:endParaRPr sz="2000">
              <a:solidFill>
                <a:srgbClr val="000000"/>
              </a:solidFill>
            </a:endParaRPr>
          </a:p>
          <a:p>
            <a:pPr indent="-355600" lvl="0" marL="457200" rtl="0" algn="l">
              <a:spcBef>
                <a:spcPts val="0"/>
              </a:spcBef>
              <a:spcAft>
                <a:spcPts val="0"/>
              </a:spcAft>
              <a:buClr>
                <a:srgbClr val="000000"/>
              </a:buClr>
              <a:buSzPts val="2000"/>
              <a:buAutoNum type="arabicPeriod"/>
            </a:pPr>
            <a:r>
              <a:rPr lang="en-GB" sz="2000">
                <a:solidFill>
                  <a:schemeClr val="dk1"/>
                </a:solidFill>
              </a:rPr>
              <a:t>I</a:t>
            </a:r>
            <a:r>
              <a:rPr lang="en-GB" sz="2000">
                <a:solidFill>
                  <a:srgbClr val="000000"/>
                </a:solidFill>
              </a:rPr>
              <a:t>dentify a research gap in the area. </a:t>
            </a:r>
            <a:endParaRPr sz="2000">
              <a:solidFill>
                <a:srgbClr val="000000"/>
              </a:solidFill>
            </a:endParaRPr>
          </a:p>
          <a:p>
            <a:pPr indent="-355600" lvl="0" marL="457200" rtl="0" algn="l">
              <a:spcBef>
                <a:spcPts val="0"/>
              </a:spcBef>
              <a:spcAft>
                <a:spcPts val="0"/>
              </a:spcAft>
              <a:buClr>
                <a:srgbClr val="000000"/>
              </a:buClr>
              <a:buSzPts val="2000"/>
              <a:buAutoNum type="arabicPeriod"/>
            </a:pPr>
            <a:r>
              <a:rPr lang="en-GB" sz="2000">
                <a:solidFill>
                  <a:schemeClr val="dk1"/>
                </a:solidFill>
              </a:rPr>
              <a:t>Identify theories and approaches that are useful for your research.</a:t>
            </a:r>
            <a:endParaRPr sz="2000">
              <a:solidFill>
                <a:srgbClr val="000000"/>
              </a:solidFill>
            </a:endParaRPr>
          </a:p>
          <a:p>
            <a:pPr indent="-355600" lvl="0" marL="457200" rtl="0" algn="l">
              <a:spcBef>
                <a:spcPts val="0"/>
              </a:spcBef>
              <a:spcAft>
                <a:spcPts val="0"/>
              </a:spcAft>
              <a:buClr>
                <a:srgbClr val="000000"/>
              </a:buClr>
              <a:buSzPts val="2000"/>
              <a:buAutoNum type="arabicPeriod"/>
            </a:pPr>
            <a:r>
              <a:rPr lang="en-GB" sz="2000">
                <a:solidFill>
                  <a:srgbClr val="000000"/>
                </a:solidFill>
              </a:rPr>
              <a:t>Justify your research - explain why it is worth doing.</a:t>
            </a:r>
            <a:endParaRPr sz="20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6" name="Google Shape;146;p32"/>
          <p:cNvPicPr preferRelativeResize="0"/>
          <p:nvPr/>
        </p:nvPicPr>
        <p:blipFill>
          <a:blip r:embed="rId3">
            <a:alphaModFix/>
          </a:blip>
          <a:stretch>
            <a:fillRect/>
          </a:stretch>
        </p:blipFill>
        <p:spPr>
          <a:xfrm>
            <a:off x="775612" y="58475"/>
            <a:ext cx="7592776" cy="50265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3"/>
          <p:cNvSpPr txBox="1"/>
          <p:nvPr>
            <p:ph type="title"/>
          </p:nvPr>
        </p:nvSpPr>
        <p:spPr>
          <a:xfrm>
            <a:off x="311700" y="245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313537"/>
                </a:solidFill>
                <a:latin typeface="Open Sans"/>
                <a:ea typeface="Open Sans"/>
                <a:cs typeface="Open Sans"/>
                <a:sym typeface="Open Sans"/>
              </a:rPr>
              <a:t>Purpose of a literature review </a:t>
            </a:r>
            <a:r>
              <a:rPr lang="en-GB" sz="1800">
                <a:solidFill>
                  <a:srgbClr val="313537"/>
                </a:solidFill>
                <a:latin typeface="Open Sans"/>
                <a:ea typeface="Open Sans"/>
                <a:cs typeface="Open Sans"/>
                <a:sym typeface="Open Sans"/>
              </a:rPr>
              <a:t>Task 1 </a:t>
            </a:r>
            <a:endParaRPr sz="1800">
              <a:solidFill>
                <a:srgbClr val="313537"/>
              </a:solidFill>
              <a:latin typeface="Open Sans"/>
              <a:ea typeface="Open Sans"/>
              <a:cs typeface="Open Sans"/>
              <a:sym typeface="Open Sans"/>
            </a:endParaRPr>
          </a:p>
        </p:txBody>
      </p:sp>
      <p:sp>
        <p:nvSpPr>
          <p:cNvPr id="152" name="Google Shape;152;p33"/>
          <p:cNvSpPr txBox="1"/>
          <p:nvPr>
            <p:ph idx="1" type="body"/>
          </p:nvPr>
        </p:nvSpPr>
        <p:spPr>
          <a:xfrm>
            <a:off x="311700" y="863900"/>
            <a:ext cx="8520600" cy="371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1400">
                <a:solidFill>
                  <a:schemeClr val="dk1"/>
                </a:solidFill>
                <a:latin typeface="Open Sans"/>
                <a:ea typeface="Open Sans"/>
                <a:cs typeface="Open Sans"/>
                <a:sym typeface="Open Sans"/>
              </a:rPr>
              <a:t>What is the purpose of a Literature Review? Complete the sentences with the words in the box.</a:t>
            </a:r>
            <a:endParaRPr i="1" sz="1400">
              <a:solidFill>
                <a:schemeClr val="dk1"/>
              </a:solidFill>
              <a:latin typeface="Open Sans"/>
              <a:ea typeface="Open Sans"/>
              <a:cs typeface="Open Sans"/>
              <a:sym typeface="Open Sans"/>
            </a:endParaRPr>
          </a:p>
          <a:p>
            <a:pPr indent="0" lvl="0" marL="0" rtl="0" algn="l">
              <a:lnSpc>
                <a:spcPct val="115000"/>
              </a:lnSpc>
              <a:spcBef>
                <a:spcPts val="1000"/>
              </a:spcBef>
              <a:spcAft>
                <a:spcPts val="0"/>
              </a:spcAft>
              <a:buNone/>
            </a:pPr>
            <a:r>
              <a:t/>
            </a:r>
            <a:endParaRPr sz="1400">
              <a:solidFill>
                <a:schemeClr val="dk1"/>
              </a:solidFill>
              <a:latin typeface="Open Sans"/>
              <a:ea typeface="Open Sans"/>
              <a:cs typeface="Open Sans"/>
              <a:sym typeface="Open Sans"/>
            </a:endParaRPr>
          </a:p>
          <a:p>
            <a:pPr indent="0" lvl="0" marL="457200" rtl="0" algn="l">
              <a:lnSpc>
                <a:spcPct val="115000"/>
              </a:lnSpc>
              <a:spcBef>
                <a:spcPts val="1000"/>
              </a:spcBef>
              <a:spcAft>
                <a:spcPts val="0"/>
              </a:spcAft>
              <a:buNone/>
            </a:pPr>
            <a:r>
              <a:t/>
            </a:r>
            <a:endParaRPr sz="1400">
              <a:solidFill>
                <a:schemeClr val="dk1"/>
              </a:solidFill>
              <a:latin typeface="Open Sans"/>
              <a:ea typeface="Open Sans"/>
              <a:cs typeface="Open Sans"/>
              <a:sym typeface="Open Sans"/>
            </a:endParaRPr>
          </a:p>
          <a:p>
            <a:pPr indent="-317500" lvl="0" marL="457200" rtl="0" algn="l">
              <a:lnSpc>
                <a:spcPct val="115000"/>
              </a:lnSpc>
              <a:spcBef>
                <a:spcPts val="1000"/>
              </a:spcBef>
              <a:spcAft>
                <a:spcPts val="0"/>
              </a:spcAft>
              <a:buClr>
                <a:schemeClr val="dk1"/>
              </a:buClr>
              <a:buSzPts val="1400"/>
              <a:buFont typeface="Open Sans"/>
              <a:buAutoNum type="arabicPeriod"/>
            </a:pPr>
            <a:r>
              <a:rPr lang="en-GB" sz="1400">
                <a:solidFill>
                  <a:schemeClr val="dk1"/>
                </a:solidFill>
                <a:latin typeface="Open Sans"/>
                <a:ea typeface="Open Sans"/>
                <a:cs typeface="Open Sans"/>
                <a:sym typeface="Open Sans"/>
              </a:rPr>
              <a:t>It provides a </a:t>
            </a:r>
            <a:r>
              <a:rPr b="1" lang="en-GB" sz="1400" u="sng">
                <a:solidFill>
                  <a:schemeClr val="dk1"/>
                </a:solidFill>
                <a:latin typeface="Open Sans"/>
                <a:ea typeface="Open Sans"/>
                <a:cs typeface="Open Sans"/>
                <a:sym typeface="Open Sans"/>
              </a:rPr>
              <a:t>______________</a:t>
            </a:r>
            <a:r>
              <a:rPr lang="en-GB" sz="1400">
                <a:solidFill>
                  <a:schemeClr val="dk1"/>
                </a:solidFill>
                <a:latin typeface="Open Sans"/>
                <a:ea typeface="Open Sans"/>
                <a:cs typeface="Open Sans"/>
                <a:sym typeface="Open Sans"/>
              </a:rPr>
              <a:t> background.</a:t>
            </a:r>
            <a:endParaRPr sz="1400">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AutoNum type="arabicPeriod"/>
            </a:pPr>
            <a:r>
              <a:rPr lang="en-GB" sz="1400">
                <a:solidFill>
                  <a:schemeClr val="dk1"/>
                </a:solidFill>
                <a:latin typeface="Open Sans"/>
                <a:ea typeface="Open Sans"/>
                <a:cs typeface="Open Sans"/>
                <a:sym typeface="Open Sans"/>
              </a:rPr>
              <a:t>It gives an overview of the current </a:t>
            </a:r>
            <a:r>
              <a:rPr b="1" lang="en-GB" sz="1400" u="sng">
                <a:solidFill>
                  <a:schemeClr val="dk1"/>
                </a:solidFill>
                <a:latin typeface="Open Sans"/>
                <a:ea typeface="Open Sans"/>
                <a:cs typeface="Open Sans"/>
                <a:sym typeface="Open Sans"/>
              </a:rPr>
              <a:t>___________ </a:t>
            </a:r>
            <a:r>
              <a:rPr lang="en-GB" sz="1400">
                <a:solidFill>
                  <a:schemeClr val="dk1"/>
                </a:solidFill>
                <a:latin typeface="Open Sans"/>
                <a:ea typeface="Open Sans"/>
                <a:cs typeface="Open Sans"/>
                <a:sym typeface="Open Sans"/>
              </a:rPr>
              <a:t>in which your research is situated by referring to contemporary debates, issues and </a:t>
            </a:r>
            <a:r>
              <a:rPr b="1" lang="en-GB" sz="1400" u="sng">
                <a:solidFill>
                  <a:schemeClr val="dk1"/>
                </a:solidFill>
                <a:latin typeface="Open Sans"/>
                <a:ea typeface="Open Sans"/>
                <a:cs typeface="Open Sans"/>
                <a:sym typeface="Open Sans"/>
              </a:rPr>
              <a:t>____________</a:t>
            </a:r>
            <a:r>
              <a:rPr lang="en-GB" sz="1400">
                <a:solidFill>
                  <a:schemeClr val="dk1"/>
                </a:solidFill>
                <a:latin typeface="Open Sans"/>
                <a:ea typeface="Open Sans"/>
                <a:cs typeface="Open Sans"/>
                <a:sym typeface="Open Sans"/>
              </a:rPr>
              <a:t> in the field. </a:t>
            </a:r>
            <a:endParaRPr sz="1400">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AutoNum type="arabicPeriod"/>
            </a:pPr>
            <a:r>
              <a:rPr lang="en-GB" sz="1400">
                <a:solidFill>
                  <a:schemeClr val="dk1"/>
                </a:solidFill>
                <a:latin typeface="Open Sans"/>
                <a:ea typeface="Open Sans"/>
                <a:cs typeface="Open Sans"/>
                <a:sym typeface="Open Sans"/>
              </a:rPr>
              <a:t>It includes a </a:t>
            </a:r>
            <a:r>
              <a:rPr b="1" lang="en-GB" sz="1400" u="sng">
                <a:solidFill>
                  <a:schemeClr val="dk1"/>
                </a:solidFill>
                <a:latin typeface="Open Sans"/>
                <a:ea typeface="Open Sans"/>
                <a:cs typeface="Open Sans"/>
                <a:sym typeface="Open Sans"/>
              </a:rPr>
              <a:t>_____________ </a:t>
            </a:r>
            <a:r>
              <a:rPr lang="en-GB" sz="1400">
                <a:solidFill>
                  <a:schemeClr val="dk1"/>
                </a:solidFill>
                <a:latin typeface="Open Sans"/>
                <a:ea typeface="Open Sans"/>
                <a:cs typeface="Open Sans"/>
                <a:sym typeface="Open Sans"/>
              </a:rPr>
              <a:t>of the relevant theories and concepts which </a:t>
            </a:r>
            <a:r>
              <a:rPr b="1" lang="en-GB" sz="1400" u="sng">
                <a:solidFill>
                  <a:schemeClr val="dk1"/>
                </a:solidFill>
                <a:latin typeface="Open Sans"/>
                <a:ea typeface="Open Sans"/>
                <a:cs typeface="Open Sans"/>
                <a:sym typeface="Open Sans"/>
              </a:rPr>
              <a:t>_____________</a:t>
            </a:r>
            <a:r>
              <a:rPr lang="en-GB" sz="1400">
                <a:solidFill>
                  <a:schemeClr val="dk1"/>
                </a:solidFill>
                <a:latin typeface="Open Sans"/>
                <a:ea typeface="Open Sans"/>
                <a:cs typeface="Open Sans"/>
                <a:sym typeface="Open Sans"/>
              </a:rPr>
              <a:t> your research.</a:t>
            </a:r>
            <a:endParaRPr sz="1400">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AutoNum type="arabicPeriod"/>
            </a:pPr>
            <a:r>
              <a:rPr lang="en-GB" sz="1400">
                <a:solidFill>
                  <a:schemeClr val="dk1"/>
                </a:solidFill>
                <a:latin typeface="Open Sans"/>
                <a:ea typeface="Open Sans"/>
                <a:cs typeface="Open Sans"/>
                <a:sym typeface="Open Sans"/>
              </a:rPr>
              <a:t>It introduces relevant terminology and provides </a:t>
            </a:r>
            <a:r>
              <a:rPr b="1" lang="en-GB" sz="1400" u="sng">
                <a:solidFill>
                  <a:schemeClr val="dk1"/>
                </a:solidFill>
                <a:latin typeface="Open Sans"/>
                <a:ea typeface="Open Sans"/>
                <a:cs typeface="Open Sans"/>
                <a:sym typeface="Open Sans"/>
              </a:rPr>
              <a:t>____________</a:t>
            </a:r>
            <a:r>
              <a:rPr lang="en-GB" sz="1400">
                <a:solidFill>
                  <a:schemeClr val="dk1"/>
                </a:solidFill>
                <a:latin typeface="Open Sans"/>
                <a:ea typeface="Open Sans"/>
                <a:cs typeface="Open Sans"/>
                <a:sym typeface="Open Sans"/>
              </a:rPr>
              <a:t> to clarify how terms are being used in the context of your own work.</a:t>
            </a:r>
            <a:endParaRPr sz="1400">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AutoNum type="arabicPeriod"/>
            </a:pPr>
            <a:r>
              <a:rPr lang="en-GB" sz="1400">
                <a:solidFill>
                  <a:schemeClr val="dk1"/>
                </a:solidFill>
                <a:latin typeface="Open Sans"/>
                <a:ea typeface="Open Sans"/>
                <a:cs typeface="Open Sans"/>
                <a:sym typeface="Open Sans"/>
              </a:rPr>
              <a:t>It describes related </a:t>
            </a:r>
            <a:r>
              <a:rPr b="1" lang="en-GB" sz="1400" u="sng">
                <a:solidFill>
                  <a:schemeClr val="dk1"/>
                </a:solidFill>
                <a:latin typeface="Open Sans"/>
                <a:ea typeface="Open Sans"/>
                <a:cs typeface="Open Sans"/>
                <a:sym typeface="Open Sans"/>
              </a:rPr>
              <a:t>______________</a:t>
            </a:r>
            <a:r>
              <a:rPr lang="en-GB" sz="1400">
                <a:solidFill>
                  <a:schemeClr val="dk1"/>
                </a:solidFill>
                <a:latin typeface="Open Sans"/>
                <a:ea typeface="Open Sans"/>
                <a:cs typeface="Open Sans"/>
                <a:sym typeface="Open Sans"/>
              </a:rPr>
              <a:t> in the field and shows how your </a:t>
            </a:r>
            <a:r>
              <a:rPr b="1" lang="en-GB" sz="1400" u="sng">
                <a:solidFill>
                  <a:schemeClr val="dk1"/>
                </a:solidFill>
                <a:latin typeface="Open Sans"/>
                <a:ea typeface="Open Sans"/>
                <a:cs typeface="Open Sans"/>
                <a:sym typeface="Open Sans"/>
              </a:rPr>
              <a:t>____________</a:t>
            </a:r>
            <a:r>
              <a:rPr lang="en-GB" sz="1400">
                <a:solidFill>
                  <a:schemeClr val="dk1"/>
                </a:solidFill>
                <a:latin typeface="Open Sans"/>
                <a:ea typeface="Open Sans"/>
                <a:cs typeface="Open Sans"/>
                <a:sym typeface="Open Sans"/>
              </a:rPr>
              <a:t> extends or challenges a gap in work in the field. </a:t>
            </a:r>
            <a:endParaRPr sz="1400">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AutoNum type="arabicPeriod"/>
            </a:pPr>
            <a:r>
              <a:rPr lang="en-GB" sz="1400">
                <a:solidFill>
                  <a:schemeClr val="dk1"/>
                </a:solidFill>
                <a:latin typeface="Open Sans"/>
                <a:ea typeface="Open Sans"/>
                <a:cs typeface="Open Sans"/>
                <a:sym typeface="Open Sans"/>
              </a:rPr>
              <a:t>It provides supporting </a:t>
            </a:r>
            <a:r>
              <a:rPr b="1" lang="en-GB" sz="1400" u="sng">
                <a:solidFill>
                  <a:schemeClr val="dk1"/>
                </a:solidFill>
                <a:latin typeface="Open Sans"/>
                <a:ea typeface="Open Sans"/>
                <a:cs typeface="Open Sans"/>
                <a:sym typeface="Open Sans"/>
              </a:rPr>
              <a:t>_______________</a:t>
            </a:r>
            <a:r>
              <a:rPr lang="en-GB" sz="1400">
                <a:solidFill>
                  <a:schemeClr val="dk1"/>
                </a:solidFill>
                <a:latin typeface="Open Sans"/>
                <a:ea typeface="Open Sans"/>
                <a:cs typeface="Open Sans"/>
                <a:sym typeface="Open Sans"/>
              </a:rPr>
              <a:t> for a practical problem or </a:t>
            </a:r>
            <a:r>
              <a:rPr b="1" lang="en-GB" sz="1400" u="sng">
                <a:solidFill>
                  <a:schemeClr val="dk1"/>
                </a:solidFill>
                <a:latin typeface="Open Sans"/>
                <a:ea typeface="Open Sans"/>
                <a:cs typeface="Open Sans"/>
                <a:sym typeface="Open Sans"/>
              </a:rPr>
              <a:t>_____________</a:t>
            </a:r>
            <a:r>
              <a:rPr lang="en-GB" sz="1400">
                <a:solidFill>
                  <a:schemeClr val="dk1"/>
                </a:solidFill>
                <a:latin typeface="Open Sans"/>
                <a:ea typeface="Open Sans"/>
                <a:cs typeface="Open Sans"/>
                <a:sym typeface="Open Sans"/>
              </a:rPr>
              <a:t> which your research is addressing, thereby underlining its significance.  </a:t>
            </a:r>
            <a:endParaRPr sz="1400">
              <a:solidFill>
                <a:schemeClr val="dk1"/>
              </a:solidFill>
              <a:latin typeface="Open Sans"/>
              <a:ea typeface="Open Sans"/>
              <a:cs typeface="Open Sans"/>
              <a:sym typeface="Open Sans"/>
            </a:endParaRPr>
          </a:p>
          <a:p>
            <a:pPr indent="0" lvl="0" marL="0" rtl="0" algn="l">
              <a:lnSpc>
                <a:spcPct val="115000"/>
              </a:lnSpc>
              <a:spcBef>
                <a:spcPts val="1000"/>
              </a:spcBef>
              <a:spcAft>
                <a:spcPts val="1000"/>
              </a:spcAft>
              <a:buNone/>
            </a:pPr>
            <a:r>
              <a:t/>
            </a:r>
            <a:endParaRPr sz="1100">
              <a:solidFill>
                <a:schemeClr val="dk1"/>
              </a:solidFill>
              <a:latin typeface="TUOS Blake"/>
              <a:ea typeface="TUOS Blake"/>
              <a:cs typeface="TUOS Blake"/>
              <a:sym typeface="TUOS Blake"/>
            </a:endParaRPr>
          </a:p>
        </p:txBody>
      </p:sp>
      <p:sp>
        <p:nvSpPr>
          <p:cNvPr id="153" name="Google Shape;153;p33"/>
          <p:cNvSpPr txBox="1"/>
          <p:nvPr/>
        </p:nvSpPr>
        <p:spPr>
          <a:xfrm>
            <a:off x="426200" y="1298850"/>
            <a:ext cx="821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latin typeface="Open Sans"/>
                <a:ea typeface="Open Sans"/>
                <a:cs typeface="Open Sans"/>
                <a:sym typeface="Open Sans"/>
              </a:rPr>
              <a:t>issue     		historical    	work    		questions   	underpin    </a:t>
            </a:r>
            <a:endParaRPr b="1">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GB">
                <a:solidFill>
                  <a:schemeClr val="dk1"/>
                </a:solidFill>
                <a:latin typeface="Open Sans"/>
                <a:ea typeface="Open Sans"/>
                <a:cs typeface="Open Sans"/>
                <a:sym typeface="Open Sans"/>
              </a:rPr>
              <a:t>definitions    	evidence    	context    		discussion    	research</a:t>
            </a:r>
            <a:endParaRPr b="1" sz="1700">
              <a:latin typeface="Open Sans"/>
              <a:ea typeface="Open Sans"/>
              <a:cs typeface="Open Sans"/>
              <a:sym typeface="Open Sans"/>
            </a:endParaRPr>
          </a:p>
        </p:txBody>
      </p:sp>
      <p:sp>
        <p:nvSpPr>
          <p:cNvPr id="154" name="Google Shape;154;p33"/>
          <p:cNvSpPr txBox="1"/>
          <p:nvPr/>
        </p:nvSpPr>
        <p:spPr>
          <a:xfrm>
            <a:off x="161275" y="4830875"/>
            <a:ext cx="7321500" cy="3231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800"/>
              </a:spcAft>
              <a:buClr>
                <a:schemeClr val="dk1"/>
              </a:buClr>
              <a:buSzPts val="1100"/>
              <a:buFont typeface="Arial"/>
              <a:buNone/>
            </a:pPr>
            <a:r>
              <a:rPr lang="en-GB" sz="900">
                <a:solidFill>
                  <a:schemeClr val="dk1"/>
                </a:solidFill>
                <a:latin typeface="TUOS Blake"/>
                <a:ea typeface="TUOS Blake"/>
                <a:cs typeface="TUOS Blake"/>
                <a:sym typeface="TUOS Blake"/>
              </a:rPr>
              <a:t>(Adapted from Ridley, D. (2009) </a:t>
            </a:r>
            <a:r>
              <a:rPr i="1" lang="en-GB" sz="900">
                <a:solidFill>
                  <a:schemeClr val="dk1"/>
                </a:solidFill>
                <a:latin typeface="TUOS Blake"/>
                <a:ea typeface="TUOS Blake"/>
                <a:cs typeface="TUOS Blake"/>
                <a:sym typeface="TUOS Blake"/>
              </a:rPr>
              <a:t>The Literature Review: a step-by-step guide for students. </a:t>
            </a:r>
            <a:r>
              <a:rPr lang="en-GB" sz="900">
                <a:solidFill>
                  <a:schemeClr val="dk1"/>
                </a:solidFill>
                <a:latin typeface="TUOS Blake"/>
                <a:ea typeface="TUOS Blake"/>
                <a:cs typeface="TUOS Blake"/>
                <a:sym typeface="TUOS Blake"/>
              </a:rPr>
              <a:t>Sage: London)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4"/>
          <p:cNvSpPr txBox="1"/>
          <p:nvPr>
            <p:ph type="title"/>
          </p:nvPr>
        </p:nvSpPr>
        <p:spPr>
          <a:xfrm>
            <a:off x="311700" y="245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313537"/>
                </a:solidFill>
                <a:latin typeface="Open Sans"/>
                <a:ea typeface="Open Sans"/>
                <a:cs typeface="Open Sans"/>
                <a:sym typeface="Open Sans"/>
              </a:rPr>
              <a:t>Purpose of a literature review </a:t>
            </a:r>
            <a:r>
              <a:rPr lang="en-GB" sz="1800">
                <a:solidFill>
                  <a:srgbClr val="313537"/>
                </a:solidFill>
                <a:latin typeface="Open Sans"/>
                <a:ea typeface="Open Sans"/>
                <a:cs typeface="Open Sans"/>
                <a:sym typeface="Open Sans"/>
              </a:rPr>
              <a:t>Task 1 Answers  </a:t>
            </a:r>
            <a:endParaRPr sz="1800">
              <a:solidFill>
                <a:srgbClr val="313537"/>
              </a:solidFill>
              <a:latin typeface="Open Sans"/>
              <a:ea typeface="Open Sans"/>
              <a:cs typeface="Open Sans"/>
              <a:sym typeface="Open Sans"/>
            </a:endParaRPr>
          </a:p>
        </p:txBody>
      </p:sp>
      <p:sp>
        <p:nvSpPr>
          <p:cNvPr id="160" name="Google Shape;160;p34"/>
          <p:cNvSpPr txBox="1"/>
          <p:nvPr>
            <p:ph idx="1" type="body"/>
          </p:nvPr>
        </p:nvSpPr>
        <p:spPr>
          <a:xfrm>
            <a:off x="311700" y="863900"/>
            <a:ext cx="8520600" cy="371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1400">
                <a:solidFill>
                  <a:schemeClr val="dk1"/>
                </a:solidFill>
                <a:latin typeface="Open Sans"/>
                <a:ea typeface="Open Sans"/>
                <a:cs typeface="Open Sans"/>
                <a:sym typeface="Open Sans"/>
              </a:rPr>
              <a:t>What is the purpose of a Literature Review? Complete the sentences with the words in the box.</a:t>
            </a:r>
            <a:endParaRPr i="1" sz="1400">
              <a:solidFill>
                <a:schemeClr val="dk1"/>
              </a:solidFill>
              <a:latin typeface="Open Sans"/>
              <a:ea typeface="Open Sans"/>
              <a:cs typeface="Open Sans"/>
              <a:sym typeface="Open Sans"/>
            </a:endParaRPr>
          </a:p>
          <a:p>
            <a:pPr indent="0" lvl="0" marL="0" rtl="0" algn="l">
              <a:lnSpc>
                <a:spcPct val="115000"/>
              </a:lnSpc>
              <a:spcBef>
                <a:spcPts val="1000"/>
              </a:spcBef>
              <a:spcAft>
                <a:spcPts val="0"/>
              </a:spcAft>
              <a:buNone/>
            </a:pPr>
            <a:r>
              <a:t/>
            </a:r>
            <a:endParaRPr sz="1400">
              <a:solidFill>
                <a:schemeClr val="dk1"/>
              </a:solidFill>
              <a:latin typeface="Open Sans"/>
              <a:ea typeface="Open Sans"/>
              <a:cs typeface="Open Sans"/>
              <a:sym typeface="Open Sans"/>
            </a:endParaRPr>
          </a:p>
          <a:p>
            <a:pPr indent="0" lvl="0" marL="457200" rtl="0" algn="l">
              <a:lnSpc>
                <a:spcPct val="115000"/>
              </a:lnSpc>
              <a:spcBef>
                <a:spcPts val="1000"/>
              </a:spcBef>
              <a:spcAft>
                <a:spcPts val="0"/>
              </a:spcAft>
              <a:buNone/>
            </a:pPr>
            <a:r>
              <a:t/>
            </a:r>
            <a:endParaRPr sz="1400">
              <a:solidFill>
                <a:schemeClr val="dk1"/>
              </a:solidFill>
              <a:latin typeface="Open Sans"/>
              <a:ea typeface="Open Sans"/>
              <a:cs typeface="Open Sans"/>
              <a:sym typeface="Open Sans"/>
            </a:endParaRPr>
          </a:p>
          <a:p>
            <a:pPr indent="-317500" lvl="0" marL="457200" rtl="0" algn="l">
              <a:lnSpc>
                <a:spcPct val="115000"/>
              </a:lnSpc>
              <a:spcBef>
                <a:spcPts val="1000"/>
              </a:spcBef>
              <a:spcAft>
                <a:spcPts val="0"/>
              </a:spcAft>
              <a:buClr>
                <a:schemeClr val="dk1"/>
              </a:buClr>
              <a:buSzPts val="1400"/>
              <a:buFont typeface="Open Sans"/>
              <a:buAutoNum type="arabicPeriod"/>
            </a:pPr>
            <a:r>
              <a:rPr lang="en-GB" sz="1400">
                <a:solidFill>
                  <a:schemeClr val="dk1"/>
                </a:solidFill>
                <a:latin typeface="Open Sans"/>
                <a:ea typeface="Open Sans"/>
                <a:cs typeface="Open Sans"/>
                <a:sym typeface="Open Sans"/>
              </a:rPr>
              <a:t>It provides a </a:t>
            </a:r>
            <a:r>
              <a:rPr b="1" lang="en-GB" sz="1400" u="sng">
                <a:solidFill>
                  <a:schemeClr val="dk1"/>
                </a:solidFill>
                <a:highlight>
                  <a:srgbClr val="B6D7A8"/>
                </a:highlight>
                <a:latin typeface="Open Sans"/>
                <a:ea typeface="Open Sans"/>
                <a:cs typeface="Open Sans"/>
                <a:sym typeface="Open Sans"/>
              </a:rPr>
              <a:t>historical</a:t>
            </a:r>
            <a:r>
              <a:rPr lang="en-GB" sz="1400">
                <a:solidFill>
                  <a:schemeClr val="dk1"/>
                </a:solidFill>
                <a:latin typeface="Open Sans"/>
                <a:ea typeface="Open Sans"/>
                <a:cs typeface="Open Sans"/>
                <a:sym typeface="Open Sans"/>
              </a:rPr>
              <a:t> background.</a:t>
            </a:r>
            <a:endParaRPr sz="1400">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AutoNum type="arabicPeriod"/>
            </a:pPr>
            <a:r>
              <a:rPr lang="en-GB" sz="1400">
                <a:solidFill>
                  <a:schemeClr val="dk1"/>
                </a:solidFill>
                <a:latin typeface="Open Sans"/>
                <a:ea typeface="Open Sans"/>
                <a:cs typeface="Open Sans"/>
                <a:sym typeface="Open Sans"/>
              </a:rPr>
              <a:t>It gives an overview of the current </a:t>
            </a:r>
            <a:r>
              <a:rPr b="1" lang="en-GB" sz="1400" u="sng">
                <a:solidFill>
                  <a:schemeClr val="dk1"/>
                </a:solidFill>
                <a:latin typeface="Open Sans"/>
                <a:ea typeface="Open Sans"/>
                <a:cs typeface="Open Sans"/>
                <a:sym typeface="Open Sans"/>
              </a:rPr>
              <a:t>___________ </a:t>
            </a:r>
            <a:r>
              <a:rPr lang="en-GB" sz="1400">
                <a:solidFill>
                  <a:schemeClr val="dk1"/>
                </a:solidFill>
                <a:latin typeface="Open Sans"/>
                <a:ea typeface="Open Sans"/>
                <a:cs typeface="Open Sans"/>
                <a:sym typeface="Open Sans"/>
              </a:rPr>
              <a:t>in which your research is situated by referring to contemporary debates, issues and </a:t>
            </a:r>
            <a:r>
              <a:rPr b="1" lang="en-GB" sz="1400" u="sng">
                <a:solidFill>
                  <a:schemeClr val="dk1"/>
                </a:solidFill>
                <a:latin typeface="Open Sans"/>
                <a:ea typeface="Open Sans"/>
                <a:cs typeface="Open Sans"/>
                <a:sym typeface="Open Sans"/>
              </a:rPr>
              <a:t>____________</a:t>
            </a:r>
            <a:r>
              <a:rPr lang="en-GB" sz="1400">
                <a:solidFill>
                  <a:schemeClr val="dk1"/>
                </a:solidFill>
                <a:latin typeface="Open Sans"/>
                <a:ea typeface="Open Sans"/>
                <a:cs typeface="Open Sans"/>
                <a:sym typeface="Open Sans"/>
              </a:rPr>
              <a:t> in the field. </a:t>
            </a:r>
            <a:endParaRPr sz="1400">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AutoNum type="arabicPeriod"/>
            </a:pPr>
            <a:r>
              <a:rPr lang="en-GB" sz="1400">
                <a:solidFill>
                  <a:schemeClr val="dk1"/>
                </a:solidFill>
                <a:latin typeface="Open Sans"/>
                <a:ea typeface="Open Sans"/>
                <a:cs typeface="Open Sans"/>
                <a:sym typeface="Open Sans"/>
              </a:rPr>
              <a:t>It includes a </a:t>
            </a:r>
            <a:r>
              <a:rPr b="1" lang="en-GB" sz="1400" u="sng">
                <a:solidFill>
                  <a:schemeClr val="dk1"/>
                </a:solidFill>
                <a:latin typeface="Open Sans"/>
                <a:ea typeface="Open Sans"/>
                <a:cs typeface="Open Sans"/>
                <a:sym typeface="Open Sans"/>
              </a:rPr>
              <a:t>_____________ </a:t>
            </a:r>
            <a:r>
              <a:rPr lang="en-GB" sz="1400">
                <a:solidFill>
                  <a:schemeClr val="dk1"/>
                </a:solidFill>
                <a:latin typeface="Open Sans"/>
                <a:ea typeface="Open Sans"/>
                <a:cs typeface="Open Sans"/>
                <a:sym typeface="Open Sans"/>
              </a:rPr>
              <a:t>of the relevant theories and concepts which </a:t>
            </a:r>
            <a:r>
              <a:rPr b="1" lang="en-GB" sz="1400" u="sng">
                <a:solidFill>
                  <a:schemeClr val="dk1"/>
                </a:solidFill>
                <a:latin typeface="Open Sans"/>
                <a:ea typeface="Open Sans"/>
                <a:cs typeface="Open Sans"/>
                <a:sym typeface="Open Sans"/>
              </a:rPr>
              <a:t>_____________</a:t>
            </a:r>
            <a:r>
              <a:rPr lang="en-GB" sz="1400">
                <a:solidFill>
                  <a:schemeClr val="dk1"/>
                </a:solidFill>
                <a:latin typeface="Open Sans"/>
                <a:ea typeface="Open Sans"/>
                <a:cs typeface="Open Sans"/>
                <a:sym typeface="Open Sans"/>
              </a:rPr>
              <a:t> your research.</a:t>
            </a:r>
            <a:endParaRPr sz="1400">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AutoNum type="arabicPeriod"/>
            </a:pPr>
            <a:r>
              <a:rPr lang="en-GB" sz="1400">
                <a:solidFill>
                  <a:schemeClr val="dk1"/>
                </a:solidFill>
                <a:latin typeface="Open Sans"/>
                <a:ea typeface="Open Sans"/>
                <a:cs typeface="Open Sans"/>
                <a:sym typeface="Open Sans"/>
              </a:rPr>
              <a:t>It introduces relevant terminology and provides </a:t>
            </a:r>
            <a:r>
              <a:rPr b="1" lang="en-GB" sz="1400" u="sng">
                <a:solidFill>
                  <a:schemeClr val="dk1"/>
                </a:solidFill>
                <a:latin typeface="Open Sans"/>
                <a:ea typeface="Open Sans"/>
                <a:cs typeface="Open Sans"/>
                <a:sym typeface="Open Sans"/>
              </a:rPr>
              <a:t>____________</a:t>
            </a:r>
            <a:r>
              <a:rPr lang="en-GB" sz="1400">
                <a:solidFill>
                  <a:schemeClr val="dk1"/>
                </a:solidFill>
                <a:latin typeface="Open Sans"/>
                <a:ea typeface="Open Sans"/>
                <a:cs typeface="Open Sans"/>
                <a:sym typeface="Open Sans"/>
              </a:rPr>
              <a:t> to clarify how terms are being used in the context of your own work.</a:t>
            </a:r>
            <a:endParaRPr sz="1400">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AutoNum type="arabicPeriod"/>
            </a:pPr>
            <a:r>
              <a:rPr lang="en-GB" sz="1400">
                <a:solidFill>
                  <a:schemeClr val="dk1"/>
                </a:solidFill>
                <a:latin typeface="Open Sans"/>
                <a:ea typeface="Open Sans"/>
                <a:cs typeface="Open Sans"/>
                <a:sym typeface="Open Sans"/>
              </a:rPr>
              <a:t>It describes related </a:t>
            </a:r>
            <a:r>
              <a:rPr b="1" lang="en-GB" sz="1400" u="sng">
                <a:solidFill>
                  <a:schemeClr val="dk1"/>
                </a:solidFill>
                <a:latin typeface="Open Sans"/>
                <a:ea typeface="Open Sans"/>
                <a:cs typeface="Open Sans"/>
                <a:sym typeface="Open Sans"/>
              </a:rPr>
              <a:t>______________</a:t>
            </a:r>
            <a:r>
              <a:rPr lang="en-GB" sz="1400">
                <a:solidFill>
                  <a:schemeClr val="dk1"/>
                </a:solidFill>
                <a:latin typeface="Open Sans"/>
                <a:ea typeface="Open Sans"/>
                <a:cs typeface="Open Sans"/>
                <a:sym typeface="Open Sans"/>
              </a:rPr>
              <a:t> in the field and shows how your </a:t>
            </a:r>
            <a:r>
              <a:rPr b="1" lang="en-GB" sz="1400" u="sng">
                <a:solidFill>
                  <a:schemeClr val="dk1"/>
                </a:solidFill>
                <a:latin typeface="Open Sans"/>
                <a:ea typeface="Open Sans"/>
                <a:cs typeface="Open Sans"/>
                <a:sym typeface="Open Sans"/>
              </a:rPr>
              <a:t>____________</a:t>
            </a:r>
            <a:r>
              <a:rPr lang="en-GB" sz="1400">
                <a:solidFill>
                  <a:schemeClr val="dk1"/>
                </a:solidFill>
                <a:latin typeface="Open Sans"/>
                <a:ea typeface="Open Sans"/>
                <a:cs typeface="Open Sans"/>
                <a:sym typeface="Open Sans"/>
              </a:rPr>
              <a:t> extends or challenges a gap in work in the field. </a:t>
            </a:r>
            <a:endParaRPr sz="1400">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AutoNum type="arabicPeriod"/>
            </a:pPr>
            <a:r>
              <a:rPr lang="en-GB" sz="1400">
                <a:solidFill>
                  <a:schemeClr val="dk1"/>
                </a:solidFill>
                <a:latin typeface="Open Sans"/>
                <a:ea typeface="Open Sans"/>
                <a:cs typeface="Open Sans"/>
                <a:sym typeface="Open Sans"/>
              </a:rPr>
              <a:t>It provides supporting </a:t>
            </a:r>
            <a:r>
              <a:rPr b="1" lang="en-GB" sz="1400" u="sng">
                <a:solidFill>
                  <a:schemeClr val="dk1"/>
                </a:solidFill>
                <a:latin typeface="Open Sans"/>
                <a:ea typeface="Open Sans"/>
                <a:cs typeface="Open Sans"/>
                <a:sym typeface="Open Sans"/>
              </a:rPr>
              <a:t>_______________</a:t>
            </a:r>
            <a:r>
              <a:rPr lang="en-GB" sz="1400">
                <a:solidFill>
                  <a:schemeClr val="dk1"/>
                </a:solidFill>
                <a:latin typeface="Open Sans"/>
                <a:ea typeface="Open Sans"/>
                <a:cs typeface="Open Sans"/>
                <a:sym typeface="Open Sans"/>
              </a:rPr>
              <a:t> for a practical problem or </a:t>
            </a:r>
            <a:r>
              <a:rPr b="1" lang="en-GB" sz="1400" u="sng">
                <a:solidFill>
                  <a:schemeClr val="dk1"/>
                </a:solidFill>
                <a:latin typeface="Open Sans"/>
                <a:ea typeface="Open Sans"/>
                <a:cs typeface="Open Sans"/>
                <a:sym typeface="Open Sans"/>
              </a:rPr>
              <a:t>_____________</a:t>
            </a:r>
            <a:r>
              <a:rPr lang="en-GB" sz="1400">
                <a:solidFill>
                  <a:schemeClr val="dk1"/>
                </a:solidFill>
                <a:latin typeface="Open Sans"/>
                <a:ea typeface="Open Sans"/>
                <a:cs typeface="Open Sans"/>
                <a:sym typeface="Open Sans"/>
              </a:rPr>
              <a:t> which your research is addressing, thereby underlining its significance.  </a:t>
            </a:r>
            <a:endParaRPr sz="1400">
              <a:solidFill>
                <a:schemeClr val="dk1"/>
              </a:solidFill>
              <a:latin typeface="Open Sans"/>
              <a:ea typeface="Open Sans"/>
              <a:cs typeface="Open Sans"/>
              <a:sym typeface="Open Sans"/>
            </a:endParaRPr>
          </a:p>
          <a:p>
            <a:pPr indent="0" lvl="0" marL="0" rtl="0" algn="l">
              <a:lnSpc>
                <a:spcPct val="115000"/>
              </a:lnSpc>
              <a:spcBef>
                <a:spcPts val="1000"/>
              </a:spcBef>
              <a:spcAft>
                <a:spcPts val="1000"/>
              </a:spcAft>
              <a:buNone/>
            </a:pPr>
            <a:r>
              <a:t/>
            </a:r>
            <a:endParaRPr sz="1100">
              <a:solidFill>
                <a:schemeClr val="dk1"/>
              </a:solidFill>
              <a:latin typeface="TUOS Blake"/>
              <a:ea typeface="TUOS Blake"/>
              <a:cs typeface="TUOS Blake"/>
              <a:sym typeface="TUOS Blake"/>
            </a:endParaRPr>
          </a:p>
        </p:txBody>
      </p:sp>
      <p:sp>
        <p:nvSpPr>
          <p:cNvPr id="161" name="Google Shape;161;p34"/>
          <p:cNvSpPr txBox="1"/>
          <p:nvPr/>
        </p:nvSpPr>
        <p:spPr>
          <a:xfrm>
            <a:off x="426200" y="1298850"/>
            <a:ext cx="821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latin typeface="Open Sans"/>
                <a:ea typeface="Open Sans"/>
                <a:cs typeface="Open Sans"/>
                <a:sym typeface="Open Sans"/>
              </a:rPr>
              <a:t>issue     		historical    	work    		questions   	underpin    </a:t>
            </a:r>
            <a:endParaRPr b="1">
              <a:solidFill>
                <a:schemeClr val="dk1"/>
              </a:solidFill>
              <a:latin typeface="Open Sans"/>
              <a:ea typeface="Open Sans"/>
              <a:cs typeface="Open Sans"/>
              <a:sym typeface="Open Sans"/>
            </a:endParaRPr>
          </a:p>
          <a:p>
            <a:pPr indent="0" lvl="0" marL="0" rtl="0" algn="l">
              <a:spcBef>
                <a:spcPts val="0"/>
              </a:spcBef>
              <a:spcAft>
                <a:spcPts val="0"/>
              </a:spcAft>
              <a:buNone/>
            </a:pPr>
            <a:r>
              <a:rPr b="1" lang="en-GB">
                <a:solidFill>
                  <a:schemeClr val="dk1"/>
                </a:solidFill>
                <a:latin typeface="Open Sans"/>
                <a:ea typeface="Open Sans"/>
                <a:cs typeface="Open Sans"/>
                <a:sym typeface="Open Sans"/>
              </a:rPr>
              <a:t>definitions    	evidence    	context    		discussion    	research</a:t>
            </a:r>
            <a:endParaRPr b="1" sz="17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