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>
        <p:scale>
          <a:sx n="100" d="100"/>
          <a:sy n="100" d="100"/>
        </p:scale>
        <p:origin x="2622" y="14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940F1-D462-46F0-BEA1-71E0937FCE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5DD747-3187-4C77-B9A9-2A9BC67A67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4FB68C-3127-4B9E-BD9A-495B2F0B6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6F7BB-4898-4D62-BDE8-399BD598B127}" type="datetimeFigureOut">
              <a:rPr lang="zh-CN" altLang="en-US" smtClean="0"/>
              <a:t>2022/3/23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A6924B-BABA-4234-9CDF-7FA63FDF3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0C6CB3-8CBA-4609-9116-109853D6E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C8F79-8DB0-4D05-B59E-38C4E22CEE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3049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8414D-8AD9-4976-9E04-E14D53853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57495C-BFE4-464C-B24A-ECAD9F78DA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A86BA4-C085-4C3D-9309-CF9005B9E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6F7BB-4898-4D62-BDE8-399BD598B127}" type="datetimeFigureOut">
              <a:rPr lang="zh-CN" altLang="en-US" smtClean="0"/>
              <a:t>2022/3/23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B956BE-4FE2-4093-BB21-70EC4D24E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90566-EF8E-44DD-9653-3E5A21C59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C8F79-8DB0-4D05-B59E-38C4E22CEE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0564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9058D9-1D7D-4481-B3A8-765DD5EC65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FF5AA4-BA07-48B6-95F2-7725601125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57717C-63FB-4FFF-8ED6-FE590CA9D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6F7BB-4898-4D62-BDE8-399BD598B127}" type="datetimeFigureOut">
              <a:rPr lang="zh-CN" altLang="en-US" smtClean="0"/>
              <a:t>2022/3/23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B8DF38-BB65-4786-8AF4-8E3347703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67C2E6-B093-4CAF-9662-64236F498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C8F79-8DB0-4D05-B59E-38C4E22CEE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9296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78492-ECC7-43FF-9125-ADDE62A4F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0CAAFD-D012-45E0-9515-D0D0507C60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B7E2F2-A3BD-43C8-B74E-3C269DA55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6F7BB-4898-4D62-BDE8-399BD598B127}" type="datetimeFigureOut">
              <a:rPr lang="zh-CN" altLang="en-US" smtClean="0"/>
              <a:t>2022/3/23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815008-A587-4CFB-B515-866859BBF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5309FC-49C4-41D3-89F5-31459B959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C8F79-8DB0-4D05-B59E-38C4E22CEE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3602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66AF1-818D-4D04-88EF-36BD13C4A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2DDD57-B789-4F01-AE5C-FC870870B5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0D8FCB-0F7F-4A62-88B6-42AABAD79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6F7BB-4898-4D62-BDE8-399BD598B127}" type="datetimeFigureOut">
              <a:rPr lang="zh-CN" altLang="en-US" smtClean="0"/>
              <a:t>2022/3/23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EAD9C3-D812-49C6-914C-11F2ECA11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4B6EE8-D5AB-41A5-BB90-71CEB852E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C8F79-8DB0-4D05-B59E-38C4E22CEE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7388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E1FBA-4018-42F8-BBFD-15B8E96BE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8574B-8B1D-49D4-96DA-F6A67A3E29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57EE3A-8995-4BD0-95AC-91B3F5170E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A199FA-6365-4B82-B58D-57B53345E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6F7BB-4898-4D62-BDE8-399BD598B127}" type="datetimeFigureOut">
              <a:rPr lang="zh-CN" altLang="en-US" smtClean="0"/>
              <a:t>2022/3/23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B6C5F2-E19C-4BAE-9A51-D2B5FBEC1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5548DA-553F-478F-971B-39FC15C40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C8F79-8DB0-4D05-B59E-38C4E22CEE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4369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C524D-D464-4661-AB19-C7F34089F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962A54-0614-4A4E-94F1-6EA4BADA74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731880-9EAF-42F5-89A1-30013A9054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FA5FDC-D3FB-4B46-A62C-54CE62F108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5A6D07-512F-4079-A107-C714DB6C63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D46006-FA89-41A5-9ADB-75343BBBB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6F7BB-4898-4D62-BDE8-399BD598B127}" type="datetimeFigureOut">
              <a:rPr lang="zh-CN" altLang="en-US" smtClean="0"/>
              <a:t>2022/3/23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064565-72C0-4BE4-849D-1A364C12B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F8F93C-2263-4CB8-B9E0-5C8F7E804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C8F79-8DB0-4D05-B59E-38C4E22CEE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8702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B780E-1978-4DA5-BBE3-E1AF3974B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E47F61-9FB0-4BEF-83CF-A0CA4011E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6F7BB-4898-4D62-BDE8-399BD598B127}" type="datetimeFigureOut">
              <a:rPr lang="zh-CN" altLang="en-US" smtClean="0"/>
              <a:t>2022/3/23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65F804-D576-420A-91B6-F1E788719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D11FF4-D680-4E01-9290-92BD91E20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C8F79-8DB0-4D05-B59E-38C4E22CEE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7326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D07771-999C-4F2E-A820-6A6879398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6F7BB-4898-4D62-BDE8-399BD598B127}" type="datetimeFigureOut">
              <a:rPr lang="zh-CN" altLang="en-US" smtClean="0"/>
              <a:t>2022/3/23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4F1AFE-D1CC-459D-B077-E3FF3F2D8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4DF898-7918-432F-BA49-BDE88DEB6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C8F79-8DB0-4D05-B59E-38C4E22CEE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5786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9467E-346A-4806-8040-4541B21E0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37CEA2-7E8E-4A3B-A32A-CEE9E587D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51C539-BF0E-4B4E-A7EF-90A09F58D2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3800A5-3C48-4DB7-A88D-005775565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6F7BB-4898-4D62-BDE8-399BD598B127}" type="datetimeFigureOut">
              <a:rPr lang="zh-CN" altLang="en-US" smtClean="0"/>
              <a:t>2022/3/23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FDFD70-B162-4685-BBB5-FC8BBFDD3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44688E-9038-4A0C-8D48-8F1067770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C8F79-8DB0-4D05-B59E-38C4E22CEE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1510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107E5-9554-48F6-B5CB-1C7CCB747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744DA4-DB65-4F35-839E-C4EC2BE9F9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71C974-89C2-4A1D-B06F-F13F729BFE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634A83-6214-4C95-909F-0002B546C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6F7BB-4898-4D62-BDE8-399BD598B127}" type="datetimeFigureOut">
              <a:rPr lang="zh-CN" altLang="en-US" smtClean="0"/>
              <a:t>2022/3/23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DEEC97-CEF0-4A5A-9839-90839AC7D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700381-2DF1-4A4F-A06E-CF831CAE5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C8F79-8DB0-4D05-B59E-38C4E22CEE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4435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E711D6-E1F7-4011-95AC-0939AED17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487CAF-463D-4633-A1B9-F6CC0CECA2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557744-752D-44BA-947A-8F6D58F387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F6F7BB-4898-4D62-BDE8-399BD598B127}" type="datetimeFigureOut">
              <a:rPr lang="zh-CN" altLang="en-US" smtClean="0"/>
              <a:t>2022/3/23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9BEDCE-8978-4A43-9F37-5AE5E4E991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50F137-E7F3-4B30-83DC-453FA9D4F8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C8F79-8DB0-4D05-B59E-38C4E22CEE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1858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pectrogram.birdiememory.com/" TargetMode="External"/><Relationship Id="rId2" Type="http://schemas.openxmlformats.org/officeDocument/2006/relationships/hyperlink" Target="https://pixabay.com/images/search/wavefor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wavsource.com/tv/game_of_thrones/game_of_thrones_s3e10.htm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Voiced and voiceless sounds chart">
            <a:extLst>
              <a:ext uri="{FF2B5EF4-FFF2-40B4-BE49-F238E27FC236}">
                <a16:creationId xmlns:a16="http://schemas.microsoft.com/office/drawing/2014/main" id="{2A61FBBE-3866-4A5F-841C-91A2844588E5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471" y="1430848"/>
            <a:ext cx="3757974" cy="452851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175829F-5B03-41F0-B020-B0476EABA6DB}"/>
              </a:ext>
            </a:extLst>
          </p:cNvPr>
          <p:cNvSpPr txBox="1"/>
          <p:nvPr/>
        </p:nvSpPr>
        <p:spPr>
          <a:xfrm>
            <a:off x="1143552" y="813500"/>
            <a:ext cx="3571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Voiced and voiceless sounds chart</a:t>
            </a:r>
            <a:endParaRPr lang="zh-CN" altLang="en-US" dirty="0"/>
          </a:p>
        </p:txBody>
      </p:sp>
      <p:pic>
        <p:nvPicPr>
          <p:cNvPr id="7" name="Picture 6" descr="A picture containing text, calculator, electronics&#10;&#10;Description automatically generated">
            <a:extLst>
              <a:ext uri="{FF2B5EF4-FFF2-40B4-BE49-F238E27FC236}">
                <a16:creationId xmlns:a16="http://schemas.microsoft.com/office/drawing/2014/main" id="{5AC26E58-C050-4C96-8CB3-B7DDF54FC0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5932" y="1636012"/>
            <a:ext cx="2851354" cy="411818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641D1DA-D31E-4158-AAEB-F846970C11FE}"/>
              </a:ext>
            </a:extLst>
          </p:cNvPr>
          <p:cNvSpPr txBox="1"/>
          <p:nvPr/>
        </p:nvSpPr>
        <p:spPr>
          <a:xfrm>
            <a:off x="7826428" y="813500"/>
            <a:ext cx="1090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Fricatives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1665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A1314F20-E00D-4AAA-AF7A-6275CCBF2B40}"/>
              </a:ext>
            </a:extLst>
          </p:cNvPr>
          <p:cNvGrpSpPr/>
          <p:nvPr/>
        </p:nvGrpSpPr>
        <p:grpSpPr>
          <a:xfrm>
            <a:off x="2133519" y="3839686"/>
            <a:ext cx="6350133" cy="2349934"/>
            <a:chOff x="511020" y="1689269"/>
            <a:chExt cx="9238376" cy="3418759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BF6367E-C6F0-4212-B1FB-A223CB5DB69C}"/>
                </a:ext>
              </a:extLst>
            </p:cNvPr>
            <p:cNvGrpSpPr/>
            <p:nvPr/>
          </p:nvGrpSpPr>
          <p:grpSpPr>
            <a:xfrm>
              <a:off x="511020" y="1689269"/>
              <a:ext cx="2736680" cy="3297815"/>
              <a:chOff x="2283061" y="1096485"/>
              <a:chExt cx="3772141" cy="4545589"/>
            </a:xfrm>
          </p:grpSpPr>
          <p:pic>
            <p:nvPicPr>
              <p:cNvPr id="17" name="Picture 16" descr="Voiced and voiceless sounds chart">
                <a:extLst>
                  <a:ext uri="{FF2B5EF4-FFF2-40B4-BE49-F238E27FC236}">
                    <a16:creationId xmlns:a16="http://schemas.microsoft.com/office/drawing/2014/main" id="{CF8360C7-D247-4797-90C8-4D30D04FB67A}"/>
                  </a:ext>
                  <a:ext uri="{C183D7F6-B498-43B3-948B-1728B52AA6E4}">
                    <adec:decorative xmlns:adec="http://schemas.microsoft.com/office/drawing/2017/decorative" val="0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283061" y="1096485"/>
                <a:ext cx="3772141" cy="4545589"/>
              </a:xfrm>
              <a:prstGeom prst="rect">
                <a:avLst/>
              </a:prstGeom>
            </p:spPr>
          </p:pic>
          <p:pic>
            <p:nvPicPr>
              <p:cNvPr id="18" name="Picture 17" descr="A picture containing text, calculator, electronics&#10;&#10;Description automatically generated">
                <a:extLst>
                  <a:ext uri="{FF2B5EF4-FFF2-40B4-BE49-F238E27FC236}">
                    <a16:creationId xmlns:a16="http://schemas.microsoft.com/office/drawing/2014/main" id="{9DBACE8F-8704-4C45-AD1C-29AB1F857BF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31716" y="4289999"/>
                <a:ext cx="936151" cy="1352075"/>
              </a:xfrm>
              <a:prstGeom prst="rect">
                <a:avLst/>
              </a:prstGeom>
            </p:spPr>
          </p:pic>
        </p:grpSp>
        <p:pic>
          <p:nvPicPr>
            <p:cNvPr id="20" name="Picture 19" descr="Voiced and voiceless sounds chart">
              <a:extLst>
                <a:ext uri="{FF2B5EF4-FFF2-40B4-BE49-F238E27FC236}">
                  <a16:creationId xmlns:a16="http://schemas.microsoft.com/office/drawing/2014/main" id="{CF156AEB-3878-40B8-A83A-017E01FB193F}"/>
                </a:ext>
                <a:ext uri="{C183D7F6-B498-43B3-948B-1728B52AA6E4}">
                  <adec:decorative xmlns:adec="http://schemas.microsoft.com/office/drawing/2017/decorative" val="0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13491" y="1689269"/>
              <a:ext cx="2736680" cy="3297815"/>
            </a:xfrm>
            <a:prstGeom prst="rect">
              <a:avLst/>
            </a:prstGeom>
          </p:spPr>
        </p:pic>
        <p:pic>
          <p:nvPicPr>
            <p:cNvPr id="21" name="Picture 20" descr="A picture containing text, calculator, electronics&#10;&#10;Description automatically generated">
              <a:extLst>
                <a:ext uri="{FF2B5EF4-FFF2-40B4-BE49-F238E27FC236}">
                  <a16:creationId xmlns:a16="http://schemas.microsoft.com/office/drawing/2014/main" id="{2C4CEB39-C87C-4F88-BE06-29B433F1FC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5962" y="1689269"/>
              <a:ext cx="2283344" cy="3297815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AA143CD-8E35-4CAC-8B73-ABEAD2D21277}"/>
                </a:ext>
              </a:extLst>
            </p:cNvPr>
            <p:cNvSpPr/>
            <p:nvPr/>
          </p:nvSpPr>
          <p:spPr>
            <a:xfrm>
              <a:off x="6096000" y="2005374"/>
              <a:ext cx="632723" cy="1658532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7E26448-C4BF-42FF-89E0-886E88152D97}"/>
                </a:ext>
              </a:extLst>
            </p:cNvPr>
            <p:cNvSpPr/>
            <p:nvPr/>
          </p:nvSpPr>
          <p:spPr>
            <a:xfrm>
              <a:off x="8462930" y="2402665"/>
              <a:ext cx="1286466" cy="2705363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F2D50C1-3CB7-4FD9-A8BA-7CBA534BDB46}"/>
                </a:ext>
              </a:extLst>
            </p:cNvPr>
            <p:cNvSpPr/>
            <p:nvPr/>
          </p:nvSpPr>
          <p:spPr>
            <a:xfrm>
              <a:off x="4572000" y="2005374"/>
              <a:ext cx="687377" cy="2144110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D67BD7AD-616B-4EE1-A5DC-6D0A42F42D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4965" y="668380"/>
            <a:ext cx="6887242" cy="2635280"/>
          </a:xfrm>
          <a:prstGeom prst="rect">
            <a:avLst/>
          </a:prstGeom>
          <a:noFill/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B5897C8-3459-46E7-AFFC-38973F3C0ECB}"/>
              </a:ext>
            </a:extLst>
          </p:cNvPr>
          <p:cNvSpPr txBox="1"/>
          <p:nvPr/>
        </p:nvSpPr>
        <p:spPr>
          <a:xfrm>
            <a:off x="8839092" y="2068436"/>
            <a:ext cx="2060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Voice with formant</a:t>
            </a:r>
            <a:endParaRPr lang="zh-CN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BF9CBBF-4437-4914-B35D-227DDDAA876E}"/>
              </a:ext>
            </a:extLst>
          </p:cNvPr>
          <p:cNvSpPr txBox="1"/>
          <p:nvPr/>
        </p:nvSpPr>
        <p:spPr>
          <a:xfrm>
            <a:off x="8839092" y="4827649"/>
            <a:ext cx="2393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Voice without </a:t>
            </a:r>
            <a:r>
              <a:rPr lang="en-US" altLang="zh-CN" dirty="0"/>
              <a:t>formant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3509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A66D835-D5DD-4130-B0EC-D35E1B10BA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6476" y="2248047"/>
            <a:ext cx="5219048" cy="23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059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形 5">
            <a:extLst>
              <a:ext uri="{FF2B5EF4-FFF2-40B4-BE49-F238E27FC236}">
                <a16:creationId xmlns:a16="http://schemas.microsoft.com/office/drawing/2014/main" id="{7E7A4BF5-D2FC-40AB-A8F7-9DE4B00318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72172" y="5607336"/>
            <a:ext cx="2119828" cy="537632"/>
          </a:xfrm>
          <a:prstGeom prst="rect">
            <a:avLst/>
          </a:prstGeom>
        </p:spPr>
      </p:pic>
      <p:pic>
        <p:nvPicPr>
          <p:cNvPr id="10" name="图片 9" descr="轨道上行驶&#10;&#10;低可信度描述已自动生成">
            <a:extLst>
              <a:ext uri="{FF2B5EF4-FFF2-40B4-BE49-F238E27FC236}">
                <a16:creationId xmlns:a16="http://schemas.microsoft.com/office/drawing/2014/main" id="{7E89885D-CBAC-452B-8B78-2B5F1FA8D09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304"/>
          <a:stretch/>
        </p:blipFill>
        <p:spPr>
          <a:xfrm>
            <a:off x="10435695" y="4537989"/>
            <a:ext cx="2119828" cy="494933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E1284500-5913-409A-98A0-ECA5FC8E81F2}"/>
              </a:ext>
            </a:extLst>
          </p:cNvPr>
          <p:cNvSpPr txBox="1"/>
          <p:nvPr/>
        </p:nvSpPr>
        <p:spPr>
          <a:xfrm>
            <a:off x="9913180" y="378847"/>
            <a:ext cx="21198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_</a:t>
            </a:r>
            <a:r>
              <a:rPr lang="en-US" sz="1100" b="0" i="0" dirty="0">
                <a:effectLst/>
              </a:rPr>
              <a:t>characteristic</a:t>
            </a:r>
            <a:r>
              <a:rPr lang="en-US" sz="1100" dirty="0"/>
              <a:t>_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3C5DA44-68CD-438C-93DF-A369B19ACBD2}"/>
              </a:ext>
            </a:extLst>
          </p:cNvPr>
          <p:cNvSpPr txBox="1"/>
          <p:nvPr/>
        </p:nvSpPr>
        <p:spPr>
          <a:xfrm>
            <a:off x="9640047" y="1963322"/>
            <a:ext cx="51039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K EH2 R AH0 K T ER0 IH1 S T IH0 K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696167C-00A2-43CE-8C3F-2F2A7BCBF270}"/>
              </a:ext>
            </a:extLst>
          </p:cNvPr>
          <p:cNvSpPr txBox="1"/>
          <p:nvPr/>
        </p:nvSpPr>
        <p:spPr>
          <a:xfrm>
            <a:off x="10186313" y="981848"/>
            <a:ext cx="21198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0" i="0" dirty="0">
                <a:effectLst/>
              </a:rPr>
              <a:t>character </a:t>
            </a:r>
            <a:r>
              <a:rPr lang="en-US" sz="1100" b="0" i="0" dirty="0" err="1">
                <a:effectLst/>
              </a:rPr>
              <a:t>istic</a:t>
            </a:r>
            <a:endParaRPr lang="en-US" sz="11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8BD2F4A-54AC-482A-B7AF-502581DBFB1C}"/>
              </a:ext>
            </a:extLst>
          </p:cNvPr>
          <p:cNvSpPr txBox="1"/>
          <p:nvPr/>
        </p:nvSpPr>
        <p:spPr>
          <a:xfrm>
            <a:off x="2625712" y="189243"/>
            <a:ext cx="21198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Grapheme/Word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9B1CB58-323F-48CF-A3C0-60C3E79D38C0}"/>
              </a:ext>
            </a:extLst>
          </p:cNvPr>
          <p:cNvSpPr txBox="1"/>
          <p:nvPr/>
        </p:nvSpPr>
        <p:spPr>
          <a:xfrm>
            <a:off x="4904853" y="1678316"/>
            <a:ext cx="21198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Phoneme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BAAD88F-55F2-4565-B083-E38EB88ACA7E}"/>
              </a:ext>
            </a:extLst>
          </p:cNvPr>
          <p:cNvSpPr txBox="1"/>
          <p:nvPr/>
        </p:nvSpPr>
        <p:spPr>
          <a:xfrm>
            <a:off x="4880406" y="4376932"/>
            <a:ext cx="21198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Spectrogram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13E00A0-6F2C-403F-85B5-FBF8EC9013E3}"/>
              </a:ext>
            </a:extLst>
          </p:cNvPr>
          <p:cNvSpPr txBox="1"/>
          <p:nvPr/>
        </p:nvSpPr>
        <p:spPr>
          <a:xfrm>
            <a:off x="2338725" y="5554061"/>
            <a:ext cx="21198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Waveform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1BD5E912-EF05-498B-A041-F809AB829E74}"/>
              </a:ext>
            </a:extLst>
          </p:cNvPr>
          <p:cNvSpPr txBox="1"/>
          <p:nvPr/>
        </p:nvSpPr>
        <p:spPr>
          <a:xfrm>
            <a:off x="1278811" y="1963322"/>
            <a:ext cx="21198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Linguistic Features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5D5BC830-97DA-4679-AFD1-F10AD3F0BF68}"/>
              </a:ext>
            </a:extLst>
          </p:cNvPr>
          <p:cNvSpPr txBox="1"/>
          <p:nvPr/>
        </p:nvSpPr>
        <p:spPr>
          <a:xfrm>
            <a:off x="4880406" y="3429000"/>
            <a:ext cx="21198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Mel-Spectrogram</a:t>
            </a:r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42E1CB26-442B-4886-8D05-97FB45742AB0}"/>
              </a:ext>
            </a:extLst>
          </p:cNvPr>
          <p:cNvCxnSpPr>
            <a:stCxn id="18" idx="0"/>
            <a:endCxn id="17" idx="2"/>
          </p:cNvCxnSpPr>
          <p:nvPr/>
        </p:nvCxnSpPr>
        <p:spPr>
          <a:xfrm flipV="1">
            <a:off x="3398639" y="4638542"/>
            <a:ext cx="2541681" cy="915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84BB9945-9F9E-4563-AB82-78E6D594CC46}"/>
              </a:ext>
            </a:extLst>
          </p:cNvPr>
          <p:cNvCxnSpPr>
            <a:stCxn id="17" idx="0"/>
            <a:endCxn id="20" idx="2"/>
          </p:cNvCxnSpPr>
          <p:nvPr/>
        </p:nvCxnSpPr>
        <p:spPr>
          <a:xfrm flipV="1">
            <a:off x="5940320" y="3690610"/>
            <a:ext cx="0" cy="686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2734AD36-CD85-4887-9E43-2B072346800A}"/>
              </a:ext>
            </a:extLst>
          </p:cNvPr>
          <p:cNvCxnSpPr>
            <a:stCxn id="20" idx="0"/>
            <a:endCxn id="14" idx="2"/>
          </p:cNvCxnSpPr>
          <p:nvPr/>
        </p:nvCxnSpPr>
        <p:spPr>
          <a:xfrm flipH="1" flipV="1">
            <a:off x="3685626" y="450853"/>
            <a:ext cx="2254694" cy="2978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8E11D268-5E36-45FA-BEAA-4F281EDF9E5A}"/>
              </a:ext>
            </a:extLst>
          </p:cNvPr>
          <p:cNvCxnSpPr>
            <a:stCxn id="14" idx="2"/>
            <a:endCxn id="16" idx="0"/>
          </p:cNvCxnSpPr>
          <p:nvPr/>
        </p:nvCxnSpPr>
        <p:spPr>
          <a:xfrm>
            <a:off x="3685626" y="450853"/>
            <a:ext cx="2279141" cy="1227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6DFBBA36-36C4-47E6-9997-724A2A70F474}"/>
              </a:ext>
            </a:extLst>
          </p:cNvPr>
          <p:cNvCxnSpPr>
            <a:stCxn id="14" idx="2"/>
            <a:endCxn id="19" idx="0"/>
          </p:cNvCxnSpPr>
          <p:nvPr/>
        </p:nvCxnSpPr>
        <p:spPr>
          <a:xfrm flipH="1">
            <a:off x="2338725" y="450853"/>
            <a:ext cx="1346901" cy="1512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99FB1F9D-7F5D-4528-98CE-15BC95CB7F92}"/>
              </a:ext>
            </a:extLst>
          </p:cNvPr>
          <p:cNvCxnSpPr>
            <a:stCxn id="19" idx="2"/>
            <a:endCxn id="20" idx="0"/>
          </p:cNvCxnSpPr>
          <p:nvPr/>
        </p:nvCxnSpPr>
        <p:spPr>
          <a:xfrm>
            <a:off x="2338725" y="2224932"/>
            <a:ext cx="3601595" cy="1204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F67B92B3-C063-4ADD-AA81-A26E26AD82E6}"/>
              </a:ext>
            </a:extLst>
          </p:cNvPr>
          <p:cNvCxnSpPr>
            <a:stCxn id="16" idx="2"/>
            <a:endCxn id="20" idx="0"/>
          </p:cNvCxnSpPr>
          <p:nvPr/>
        </p:nvCxnSpPr>
        <p:spPr>
          <a:xfrm flipH="1">
            <a:off x="5940320" y="1939926"/>
            <a:ext cx="24447" cy="1489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E3F1BA25-A8E1-4019-9EA7-1A25D4C8E417}"/>
              </a:ext>
            </a:extLst>
          </p:cNvPr>
          <p:cNvCxnSpPr>
            <a:cxnSpLocks/>
            <a:stCxn id="18" idx="0"/>
            <a:endCxn id="14" idx="2"/>
          </p:cNvCxnSpPr>
          <p:nvPr/>
        </p:nvCxnSpPr>
        <p:spPr>
          <a:xfrm flipV="1">
            <a:off x="3398639" y="450853"/>
            <a:ext cx="286987" cy="5103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F27735EB-9950-4CE4-A475-4461017D0F32}"/>
              </a:ext>
            </a:extLst>
          </p:cNvPr>
          <p:cNvCxnSpPr>
            <a:stCxn id="16" idx="2"/>
            <a:endCxn id="18" idx="0"/>
          </p:cNvCxnSpPr>
          <p:nvPr/>
        </p:nvCxnSpPr>
        <p:spPr>
          <a:xfrm flipH="1">
            <a:off x="3398639" y="1939926"/>
            <a:ext cx="2566128" cy="3614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B614D16F-240A-40D9-A522-451EEF0B7807}"/>
              </a:ext>
            </a:extLst>
          </p:cNvPr>
          <p:cNvCxnSpPr>
            <a:cxnSpLocks/>
            <a:stCxn id="17" idx="0"/>
            <a:endCxn id="14" idx="2"/>
          </p:cNvCxnSpPr>
          <p:nvPr/>
        </p:nvCxnSpPr>
        <p:spPr>
          <a:xfrm flipH="1" flipV="1">
            <a:off x="3685626" y="450853"/>
            <a:ext cx="2254694" cy="3926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8357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735FA74-F006-4BF0-BE19-3E53885280CD}"/>
              </a:ext>
            </a:extLst>
          </p:cNvPr>
          <p:cNvSpPr txBox="1"/>
          <p:nvPr/>
        </p:nvSpPr>
        <p:spPr>
          <a:xfrm>
            <a:off x="551748" y="594778"/>
            <a:ext cx="1149257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waveform </a:t>
            </a:r>
            <a:r>
              <a:rPr lang="en-US" dirty="0" err="1"/>
              <a:t>img</a:t>
            </a:r>
            <a:r>
              <a:rPr lang="en-US" dirty="0"/>
              <a:t> is from </a:t>
            </a:r>
            <a:r>
              <a:rPr lang="en-US" dirty="0">
                <a:hlinkClick r:id="rId2"/>
              </a:rPr>
              <a:t>https://pixabay.com/images/search/waveform/</a:t>
            </a:r>
            <a:endParaRPr lang="en-US" dirty="0"/>
          </a:p>
          <a:p>
            <a:endParaRPr lang="en-US" dirty="0"/>
          </a:p>
          <a:p>
            <a:r>
              <a:rPr lang="en-US" dirty="0"/>
              <a:t>The spectrogram is generated by </a:t>
            </a:r>
            <a:r>
              <a:rPr lang="en-US" dirty="0">
                <a:hlinkClick r:id="rId3"/>
              </a:rPr>
              <a:t>https://spectrogram.birdiememory.com/</a:t>
            </a:r>
            <a:endParaRPr lang="en-US" dirty="0"/>
          </a:p>
          <a:p>
            <a:endParaRPr lang="en-US" dirty="0"/>
          </a:p>
          <a:p>
            <a:r>
              <a:rPr lang="en-US" dirty="0"/>
              <a:t>The wav file of the spectrogram is from </a:t>
            </a:r>
            <a:r>
              <a:rPr lang="en-US" dirty="0">
                <a:hlinkClick r:id="rId4"/>
              </a:rPr>
              <a:t>https://www.wavsource.com/tv/game_of_thrones/game_of_thrones_s3e10.htm</a:t>
            </a:r>
            <a:endParaRPr lang="en-US" dirty="0"/>
          </a:p>
          <a:p>
            <a:r>
              <a:rPr lang="en-US" dirty="0"/>
              <a:t>(The first one ‘Another way’)</a:t>
            </a:r>
          </a:p>
        </p:txBody>
      </p:sp>
    </p:spTree>
    <p:extLst>
      <p:ext uri="{BB962C8B-B14F-4D97-AF65-F5344CB8AC3E}">
        <p14:creationId xmlns:p14="http://schemas.microsoft.com/office/powerpoint/2010/main" val="465241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54E14141-F084-4835-BE3F-2DB0F18D03B5}"/>
              </a:ext>
            </a:extLst>
          </p:cNvPr>
          <p:cNvSpPr/>
          <p:nvPr/>
        </p:nvSpPr>
        <p:spPr>
          <a:xfrm>
            <a:off x="3260436" y="1364982"/>
            <a:ext cx="3389746" cy="5376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Pre-Processing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1441F0F-0077-4090-85D6-16AB09A80837}"/>
              </a:ext>
            </a:extLst>
          </p:cNvPr>
          <p:cNvSpPr/>
          <p:nvPr/>
        </p:nvSpPr>
        <p:spPr>
          <a:xfrm>
            <a:off x="3260436" y="2393712"/>
            <a:ext cx="3389746" cy="5376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Feature Extraction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C04E24E-C7F9-49C3-B762-4C36C8CE870A}"/>
              </a:ext>
            </a:extLst>
          </p:cNvPr>
          <p:cNvSpPr/>
          <p:nvPr/>
        </p:nvSpPr>
        <p:spPr>
          <a:xfrm>
            <a:off x="3260436" y="4534001"/>
            <a:ext cx="3389746" cy="5376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Classification model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80D28BC-5938-4856-9605-2F587C814C23}"/>
              </a:ext>
            </a:extLst>
          </p:cNvPr>
          <p:cNvSpPr/>
          <p:nvPr/>
        </p:nvSpPr>
        <p:spPr>
          <a:xfrm>
            <a:off x="7423132" y="4534001"/>
            <a:ext cx="2505728" cy="5376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Language model</a:t>
            </a: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9BDE1619-FDA4-4354-AD77-67A9006BDF6F}"/>
              </a:ext>
            </a:extLst>
          </p:cNvPr>
          <p:cNvCxnSpPr>
            <a:cxnSpLocks/>
            <a:stCxn id="41" idx="2"/>
            <a:endCxn id="6" idx="0"/>
          </p:cNvCxnSpPr>
          <p:nvPr/>
        </p:nvCxnSpPr>
        <p:spPr>
          <a:xfrm>
            <a:off x="4955309" y="906847"/>
            <a:ext cx="0" cy="45813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8850D693-ADA6-4622-91B5-B94608EC7962}"/>
              </a:ext>
            </a:extLst>
          </p:cNvPr>
          <p:cNvCxnSpPr>
            <a:stCxn id="6" idx="2"/>
            <a:endCxn id="10" idx="0"/>
          </p:cNvCxnSpPr>
          <p:nvPr/>
        </p:nvCxnSpPr>
        <p:spPr>
          <a:xfrm>
            <a:off x="4955309" y="1902614"/>
            <a:ext cx="0" cy="49109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69F9E52B-BC73-40F4-A0AA-BD586E7B55CD}"/>
              </a:ext>
            </a:extLst>
          </p:cNvPr>
          <p:cNvCxnSpPr>
            <a:cxnSpLocks/>
            <a:stCxn id="14" idx="1"/>
            <a:endCxn id="13" idx="3"/>
          </p:cNvCxnSpPr>
          <p:nvPr/>
        </p:nvCxnSpPr>
        <p:spPr>
          <a:xfrm flipH="1">
            <a:off x="6650182" y="4802817"/>
            <a:ext cx="77295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47D748A3-CE8C-4750-888E-782AD5B10033}"/>
              </a:ext>
            </a:extLst>
          </p:cNvPr>
          <p:cNvCxnSpPr>
            <a:cxnSpLocks/>
            <a:stCxn id="13" idx="2"/>
            <a:endCxn id="49" idx="0"/>
          </p:cNvCxnSpPr>
          <p:nvPr/>
        </p:nvCxnSpPr>
        <p:spPr>
          <a:xfrm flipH="1">
            <a:off x="4955308" y="5071633"/>
            <a:ext cx="1" cy="52295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矩形 40">
            <a:extLst>
              <a:ext uri="{FF2B5EF4-FFF2-40B4-BE49-F238E27FC236}">
                <a16:creationId xmlns:a16="http://schemas.microsoft.com/office/drawing/2014/main" id="{1AD60ACD-F7BB-4FA9-9E6B-191C6CE86A50}"/>
              </a:ext>
            </a:extLst>
          </p:cNvPr>
          <p:cNvSpPr/>
          <p:nvPr/>
        </p:nvSpPr>
        <p:spPr>
          <a:xfrm>
            <a:off x="3260436" y="369215"/>
            <a:ext cx="3389746" cy="537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tx1"/>
                </a:solidFill>
              </a:rPr>
              <a:t>Waveform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B88364C8-C8FA-4011-B6CF-6AB5896BA81C}"/>
              </a:ext>
            </a:extLst>
          </p:cNvPr>
          <p:cNvSpPr/>
          <p:nvPr/>
        </p:nvSpPr>
        <p:spPr>
          <a:xfrm>
            <a:off x="1652106" y="3454425"/>
            <a:ext cx="1740323" cy="5376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/>
              <a:t>Spectrogram/..</a:t>
            </a: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0329B076-B329-432F-833F-3D4287310A6A}"/>
              </a:ext>
            </a:extLst>
          </p:cNvPr>
          <p:cNvSpPr/>
          <p:nvPr/>
        </p:nvSpPr>
        <p:spPr>
          <a:xfrm>
            <a:off x="3260435" y="5594585"/>
            <a:ext cx="3389746" cy="537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Text</a:t>
            </a: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C8AC22E7-578E-49FB-942F-8395D81C39F0}"/>
              </a:ext>
            </a:extLst>
          </p:cNvPr>
          <p:cNvSpPr/>
          <p:nvPr/>
        </p:nvSpPr>
        <p:spPr>
          <a:xfrm>
            <a:off x="3731905" y="3454192"/>
            <a:ext cx="2447772" cy="5376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/>
              <a:t>Filter Bank Output/..</a:t>
            </a: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C83772B1-B5D1-469F-908D-701E69774048}"/>
              </a:ext>
            </a:extLst>
          </p:cNvPr>
          <p:cNvSpPr/>
          <p:nvPr/>
        </p:nvSpPr>
        <p:spPr>
          <a:xfrm>
            <a:off x="6615498" y="3454191"/>
            <a:ext cx="1966720" cy="5376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/>
              <a:t>MFCC/LPCC/...</a:t>
            </a:r>
          </a:p>
        </p:txBody>
      </p:sp>
      <p:cxnSp>
        <p:nvCxnSpPr>
          <p:cNvPr id="60" name="连接符: 肘形 59">
            <a:extLst>
              <a:ext uri="{FF2B5EF4-FFF2-40B4-BE49-F238E27FC236}">
                <a16:creationId xmlns:a16="http://schemas.microsoft.com/office/drawing/2014/main" id="{ABD2AF52-7542-4865-AE57-6DA900C85E3B}"/>
              </a:ext>
            </a:extLst>
          </p:cNvPr>
          <p:cNvCxnSpPr>
            <a:cxnSpLocks/>
            <a:stCxn id="10" idx="2"/>
            <a:endCxn id="46" idx="0"/>
          </p:cNvCxnSpPr>
          <p:nvPr/>
        </p:nvCxnSpPr>
        <p:spPr>
          <a:xfrm rot="5400000">
            <a:off x="3477249" y="1976364"/>
            <a:ext cx="523081" cy="2433041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3F2C5C3C-D436-4DDA-82A9-9B060E544EE0}"/>
              </a:ext>
            </a:extLst>
          </p:cNvPr>
          <p:cNvCxnSpPr>
            <a:cxnSpLocks/>
            <a:stCxn id="46" idx="3"/>
            <a:endCxn id="53" idx="1"/>
          </p:cNvCxnSpPr>
          <p:nvPr/>
        </p:nvCxnSpPr>
        <p:spPr>
          <a:xfrm flipV="1">
            <a:off x="3392429" y="3723008"/>
            <a:ext cx="339476" cy="23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A5259C38-4779-4912-909C-243535C5E4E1}"/>
              </a:ext>
            </a:extLst>
          </p:cNvPr>
          <p:cNvCxnSpPr>
            <a:cxnSpLocks/>
            <a:stCxn id="53" idx="3"/>
            <a:endCxn id="56" idx="1"/>
          </p:cNvCxnSpPr>
          <p:nvPr/>
        </p:nvCxnSpPr>
        <p:spPr>
          <a:xfrm flipV="1">
            <a:off x="6179677" y="3723007"/>
            <a:ext cx="435821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6D0D0325-B11C-43A6-BB1D-6F05A6C4ED02}"/>
              </a:ext>
            </a:extLst>
          </p:cNvPr>
          <p:cNvCxnSpPr>
            <a:cxnSpLocks/>
            <a:stCxn id="53" idx="2"/>
            <a:endCxn id="13" idx="0"/>
          </p:cNvCxnSpPr>
          <p:nvPr/>
        </p:nvCxnSpPr>
        <p:spPr>
          <a:xfrm flipH="1">
            <a:off x="4955309" y="3991823"/>
            <a:ext cx="482" cy="54217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连接符: 肘形 70">
            <a:extLst>
              <a:ext uri="{FF2B5EF4-FFF2-40B4-BE49-F238E27FC236}">
                <a16:creationId xmlns:a16="http://schemas.microsoft.com/office/drawing/2014/main" id="{70363C4D-9614-4A31-9300-4BFEC9435A32}"/>
              </a:ext>
            </a:extLst>
          </p:cNvPr>
          <p:cNvCxnSpPr>
            <a:cxnSpLocks/>
            <a:stCxn id="46" idx="2"/>
            <a:endCxn id="13" idx="0"/>
          </p:cNvCxnSpPr>
          <p:nvPr/>
        </p:nvCxnSpPr>
        <p:spPr>
          <a:xfrm rot="16200000" flipH="1">
            <a:off x="3467816" y="3046507"/>
            <a:ext cx="541945" cy="2433041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连接符: 肘形 72">
            <a:extLst>
              <a:ext uri="{FF2B5EF4-FFF2-40B4-BE49-F238E27FC236}">
                <a16:creationId xmlns:a16="http://schemas.microsoft.com/office/drawing/2014/main" id="{2E0C28FA-8592-441E-8469-107F0A5C9CF8}"/>
              </a:ext>
            </a:extLst>
          </p:cNvPr>
          <p:cNvCxnSpPr>
            <a:cxnSpLocks/>
            <a:stCxn id="56" idx="2"/>
            <a:endCxn id="13" idx="0"/>
          </p:cNvCxnSpPr>
          <p:nvPr/>
        </p:nvCxnSpPr>
        <p:spPr>
          <a:xfrm rot="5400000">
            <a:off x="6005995" y="2941137"/>
            <a:ext cx="542179" cy="2643549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5338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12">
            <a:extLst>
              <a:ext uri="{FF2B5EF4-FFF2-40B4-BE49-F238E27FC236}">
                <a16:creationId xmlns:a16="http://schemas.microsoft.com/office/drawing/2014/main" id="{172CE3EA-84F2-4631-9296-941719A315D6}"/>
              </a:ext>
            </a:extLst>
          </p:cNvPr>
          <p:cNvSpPr/>
          <p:nvPr/>
        </p:nvSpPr>
        <p:spPr>
          <a:xfrm>
            <a:off x="3260436" y="6753100"/>
            <a:ext cx="3389746" cy="67972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Transformer</a:t>
            </a:r>
          </a:p>
          <a:p>
            <a:pPr algn="ctr"/>
            <a:r>
              <a:rPr lang="en-US" b="1" dirty="0"/>
              <a:t>(decoder)</a:t>
            </a:r>
          </a:p>
        </p:txBody>
      </p:sp>
      <p:cxnSp>
        <p:nvCxnSpPr>
          <p:cNvPr id="11" name="直接箭头连接符 35">
            <a:extLst>
              <a:ext uri="{FF2B5EF4-FFF2-40B4-BE49-F238E27FC236}">
                <a16:creationId xmlns:a16="http://schemas.microsoft.com/office/drawing/2014/main" id="{9CF4D8C0-002A-4DD3-8D4E-77A5B6044C8A}"/>
              </a:ext>
            </a:extLst>
          </p:cNvPr>
          <p:cNvCxnSpPr>
            <a:cxnSpLocks/>
            <a:stCxn id="6" idx="2"/>
            <a:endCxn id="14" idx="0"/>
          </p:cNvCxnSpPr>
          <p:nvPr/>
        </p:nvCxnSpPr>
        <p:spPr>
          <a:xfrm flipH="1">
            <a:off x="4955308" y="7432825"/>
            <a:ext cx="1" cy="52295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矩形 40">
            <a:extLst>
              <a:ext uri="{FF2B5EF4-FFF2-40B4-BE49-F238E27FC236}">
                <a16:creationId xmlns:a16="http://schemas.microsoft.com/office/drawing/2014/main" id="{560627D6-E48B-4997-9C82-CD9AE33F151E}"/>
              </a:ext>
            </a:extLst>
          </p:cNvPr>
          <p:cNvSpPr/>
          <p:nvPr/>
        </p:nvSpPr>
        <p:spPr>
          <a:xfrm>
            <a:off x="3260436" y="500693"/>
            <a:ext cx="3389746" cy="537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tx1"/>
                </a:solidFill>
              </a:rPr>
              <a:t>Waveform</a:t>
            </a:r>
          </a:p>
        </p:txBody>
      </p:sp>
      <p:sp>
        <p:nvSpPr>
          <p:cNvPr id="13" name="矩形 45">
            <a:extLst>
              <a:ext uri="{FF2B5EF4-FFF2-40B4-BE49-F238E27FC236}">
                <a16:creationId xmlns:a16="http://schemas.microsoft.com/office/drawing/2014/main" id="{042916E9-0FBF-4F53-A5E9-F3C77B987A06}"/>
              </a:ext>
            </a:extLst>
          </p:cNvPr>
          <p:cNvSpPr/>
          <p:nvPr/>
        </p:nvSpPr>
        <p:spPr>
          <a:xfrm>
            <a:off x="3707525" y="1515164"/>
            <a:ext cx="2495565" cy="5376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/>
              <a:t>Mel-Spectrogram</a:t>
            </a:r>
          </a:p>
        </p:txBody>
      </p:sp>
      <p:sp>
        <p:nvSpPr>
          <p:cNvPr id="14" name="矩形 48">
            <a:extLst>
              <a:ext uri="{FF2B5EF4-FFF2-40B4-BE49-F238E27FC236}">
                <a16:creationId xmlns:a16="http://schemas.microsoft.com/office/drawing/2014/main" id="{2DE7B605-B3AE-4FD9-868A-47B1007B152E}"/>
              </a:ext>
            </a:extLst>
          </p:cNvPr>
          <p:cNvSpPr/>
          <p:nvPr/>
        </p:nvSpPr>
        <p:spPr>
          <a:xfrm>
            <a:off x="3260435" y="7955777"/>
            <a:ext cx="3389746" cy="537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Text</a:t>
            </a:r>
          </a:p>
        </p:txBody>
      </p:sp>
      <p:sp>
        <p:nvSpPr>
          <p:cNvPr id="23" name="矩形 12">
            <a:extLst>
              <a:ext uri="{FF2B5EF4-FFF2-40B4-BE49-F238E27FC236}">
                <a16:creationId xmlns:a16="http://schemas.microsoft.com/office/drawing/2014/main" id="{513444FA-7F73-4B4A-B439-14DAEB65D4D0}"/>
              </a:ext>
            </a:extLst>
          </p:cNvPr>
          <p:cNvSpPr/>
          <p:nvPr/>
        </p:nvSpPr>
        <p:spPr>
          <a:xfrm>
            <a:off x="3260435" y="2529634"/>
            <a:ext cx="3389746" cy="67972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Transformer Capsule Layer (encoder)</a:t>
            </a:r>
          </a:p>
        </p:txBody>
      </p:sp>
      <p:sp>
        <p:nvSpPr>
          <p:cNvPr id="24" name="矩形 45">
            <a:extLst>
              <a:ext uri="{FF2B5EF4-FFF2-40B4-BE49-F238E27FC236}">
                <a16:creationId xmlns:a16="http://schemas.microsoft.com/office/drawing/2014/main" id="{C8E14251-EEBE-4061-A5B0-5127AD84957B}"/>
              </a:ext>
            </a:extLst>
          </p:cNvPr>
          <p:cNvSpPr/>
          <p:nvPr/>
        </p:nvSpPr>
        <p:spPr>
          <a:xfrm>
            <a:off x="3707524" y="3560478"/>
            <a:ext cx="2495565" cy="5376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/>
              <a:t>Formant Capsule Info</a:t>
            </a:r>
          </a:p>
        </p:txBody>
      </p:sp>
      <p:cxnSp>
        <p:nvCxnSpPr>
          <p:cNvPr id="27" name="直接箭头连接符 35">
            <a:extLst>
              <a:ext uri="{FF2B5EF4-FFF2-40B4-BE49-F238E27FC236}">
                <a16:creationId xmlns:a16="http://schemas.microsoft.com/office/drawing/2014/main" id="{EC0DA5AD-E91C-401F-8BFB-453A7C5AF600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 flipH="1">
            <a:off x="4955308" y="1038325"/>
            <a:ext cx="1" cy="47683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箭头连接符 35">
            <a:extLst>
              <a:ext uri="{FF2B5EF4-FFF2-40B4-BE49-F238E27FC236}">
                <a16:creationId xmlns:a16="http://schemas.microsoft.com/office/drawing/2014/main" id="{7400F49B-46D5-4FAA-B1FF-88916DE813B7}"/>
              </a:ext>
            </a:extLst>
          </p:cNvPr>
          <p:cNvCxnSpPr>
            <a:cxnSpLocks/>
            <a:stCxn id="13" idx="2"/>
            <a:endCxn id="23" idx="0"/>
          </p:cNvCxnSpPr>
          <p:nvPr/>
        </p:nvCxnSpPr>
        <p:spPr>
          <a:xfrm>
            <a:off x="4955308" y="2052795"/>
            <a:ext cx="0" cy="47683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箭头连接符 35">
            <a:extLst>
              <a:ext uri="{FF2B5EF4-FFF2-40B4-BE49-F238E27FC236}">
                <a16:creationId xmlns:a16="http://schemas.microsoft.com/office/drawing/2014/main" id="{A332BF21-5119-46BD-9B75-C7F44B6056AF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 flipH="1">
            <a:off x="4955307" y="3209360"/>
            <a:ext cx="1" cy="35111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矩形 12">
            <a:extLst>
              <a:ext uri="{FF2B5EF4-FFF2-40B4-BE49-F238E27FC236}">
                <a16:creationId xmlns:a16="http://schemas.microsoft.com/office/drawing/2014/main" id="{8912D640-2E2F-48C4-86B0-F6D4D3B06B03}"/>
              </a:ext>
            </a:extLst>
          </p:cNvPr>
          <p:cNvSpPr/>
          <p:nvPr/>
        </p:nvSpPr>
        <p:spPr>
          <a:xfrm>
            <a:off x="7534172" y="5494099"/>
            <a:ext cx="3389746" cy="67972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Formant Speech Synthesizer</a:t>
            </a:r>
          </a:p>
        </p:txBody>
      </p: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54F7CCF2-474A-4044-97DA-54C6DCD0BACF}"/>
              </a:ext>
            </a:extLst>
          </p:cNvPr>
          <p:cNvCxnSpPr>
            <a:stCxn id="40" idx="0"/>
            <a:endCxn id="12" idx="3"/>
          </p:cNvCxnSpPr>
          <p:nvPr/>
        </p:nvCxnSpPr>
        <p:spPr>
          <a:xfrm rot="16200000" flipV="1">
            <a:off x="5577319" y="1842372"/>
            <a:ext cx="4724590" cy="2578863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矩形 12">
            <a:extLst>
              <a:ext uri="{FF2B5EF4-FFF2-40B4-BE49-F238E27FC236}">
                <a16:creationId xmlns:a16="http://schemas.microsoft.com/office/drawing/2014/main" id="{BC1BD8E5-8F34-4AAD-A222-5CA1B82CF0D3}"/>
              </a:ext>
            </a:extLst>
          </p:cNvPr>
          <p:cNvSpPr/>
          <p:nvPr/>
        </p:nvSpPr>
        <p:spPr>
          <a:xfrm>
            <a:off x="3260435" y="4434982"/>
            <a:ext cx="3389746" cy="67972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Transformer Capsule Layer (encoder)</a:t>
            </a:r>
          </a:p>
        </p:txBody>
      </p:sp>
      <p:cxnSp>
        <p:nvCxnSpPr>
          <p:cNvPr id="48" name="直接箭头连接符 35">
            <a:extLst>
              <a:ext uri="{FF2B5EF4-FFF2-40B4-BE49-F238E27FC236}">
                <a16:creationId xmlns:a16="http://schemas.microsoft.com/office/drawing/2014/main" id="{D20A0A6D-81CF-46D2-AB4D-83B49454C4F8}"/>
              </a:ext>
            </a:extLst>
          </p:cNvPr>
          <p:cNvCxnSpPr>
            <a:cxnSpLocks/>
            <a:stCxn id="24" idx="2"/>
            <a:endCxn id="47" idx="0"/>
          </p:cNvCxnSpPr>
          <p:nvPr/>
        </p:nvCxnSpPr>
        <p:spPr>
          <a:xfrm>
            <a:off x="4955307" y="4098109"/>
            <a:ext cx="1" cy="33687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矩形 45">
            <a:extLst>
              <a:ext uri="{FF2B5EF4-FFF2-40B4-BE49-F238E27FC236}">
                <a16:creationId xmlns:a16="http://schemas.microsoft.com/office/drawing/2014/main" id="{D26F1CB4-4059-4846-8A5B-410CA340844D}"/>
              </a:ext>
            </a:extLst>
          </p:cNvPr>
          <p:cNvSpPr/>
          <p:nvPr/>
        </p:nvSpPr>
        <p:spPr>
          <a:xfrm>
            <a:off x="3567104" y="5565147"/>
            <a:ext cx="2776404" cy="5376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/>
              <a:t>phoneme Capsule Info</a:t>
            </a:r>
          </a:p>
        </p:txBody>
      </p:sp>
      <p:cxnSp>
        <p:nvCxnSpPr>
          <p:cNvPr id="53" name="直接箭头连接符 35">
            <a:extLst>
              <a:ext uri="{FF2B5EF4-FFF2-40B4-BE49-F238E27FC236}">
                <a16:creationId xmlns:a16="http://schemas.microsoft.com/office/drawing/2014/main" id="{75CCD884-2345-48A7-B750-BBFD94FD90DA}"/>
              </a:ext>
            </a:extLst>
          </p:cNvPr>
          <p:cNvCxnSpPr>
            <a:cxnSpLocks/>
            <a:stCxn id="47" idx="2"/>
            <a:endCxn id="52" idx="0"/>
          </p:cNvCxnSpPr>
          <p:nvPr/>
        </p:nvCxnSpPr>
        <p:spPr>
          <a:xfrm flipH="1">
            <a:off x="4955306" y="5114708"/>
            <a:ext cx="2" cy="45043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矩形 45">
            <a:extLst>
              <a:ext uri="{FF2B5EF4-FFF2-40B4-BE49-F238E27FC236}">
                <a16:creationId xmlns:a16="http://schemas.microsoft.com/office/drawing/2014/main" id="{C9224410-A6D6-4CCA-9CCF-2A8F0D7051B0}"/>
              </a:ext>
            </a:extLst>
          </p:cNvPr>
          <p:cNvSpPr/>
          <p:nvPr/>
        </p:nvSpPr>
        <p:spPr>
          <a:xfrm>
            <a:off x="-455475" y="4313962"/>
            <a:ext cx="3228975" cy="17764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800" b="1" dirty="0"/>
              <a:t>phoneme Capsule Info:</a:t>
            </a:r>
          </a:p>
          <a:p>
            <a:r>
              <a:rPr lang="en-US" dirty="0"/>
              <a:t>Formant-capsule_1(</a:t>
            </a:r>
            <a:r>
              <a:rPr lang="en-US" dirty="0" err="1"/>
              <a:t>start,end</a:t>
            </a:r>
            <a:r>
              <a:rPr lang="en-US" dirty="0"/>
              <a:t>)</a:t>
            </a:r>
          </a:p>
          <a:p>
            <a:r>
              <a:rPr lang="en-US" dirty="0"/>
              <a:t>Formant-capsule_2(</a:t>
            </a:r>
            <a:r>
              <a:rPr lang="en-US" dirty="0" err="1"/>
              <a:t>start,end</a:t>
            </a:r>
            <a:r>
              <a:rPr lang="en-US" dirty="0"/>
              <a:t>)</a:t>
            </a:r>
          </a:p>
          <a:p>
            <a:r>
              <a:rPr lang="en-US" dirty="0"/>
              <a:t>Formant-capsule_3(</a:t>
            </a:r>
            <a:r>
              <a:rPr lang="en-US" dirty="0" err="1"/>
              <a:t>start,end</a:t>
            </a:r>
            <a:r>
              <a:rPr lang="en-US" dirty="0"/>
              <a:t>)</a:t>
            </a:r>
          </a:p>
          <a:p>
            <a:r>
              <a:rPr lang="en-US" b="1" dirty="0"/>
              <a:t>…</a:t>
            </a:r>
          </a:p>
          <a:p>
            <a:endParaRPr lang="en-US" b="1" dirty="0"/>
          </a:p>
        </p:txBody>
      </p:sp>
      <p:sp>
        <p:nvSpPr>
          <p:cNvPr id="59" name="矩形 45">
            <a:extLst>
              <a:ext uri="{FF2B5EF4-FFF2-40B4-BE49-F238E27FC236}">
                <a16:creationId xmlns:a16="http://schemas.microsoft.com/office/drawing/2014/main" id="{5A370FA2-E2FE-4786-AED0-59BDFC09BE0D}"/>
              </a:ext>
            </a:extLst>
          </p:cNvPr>
          <p:cNvSpPr/>
          <p:nvPr/>
        </p:nvSpPr>
        <p:spPr>
          <a:xfrm>
            <a:off x="-449276" y="1913662"/>
            <a:ext cx="3228975" cy="17764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800" b="1" dirty="0"/>
              <a:t>Formant Capsule Info:</a:t>
            </a:r>
          </a:p>
          <a:p>
            <a:r>
              <a:rPr lang="en-US" b="1" dirty="0"/>
              <a:t>Freq, bw,..</a:t>
            </a:r>
            <a:endParaRPr lang="en-US" sz="1800" b="1" dirty="0"/>
          </a:p>
        </p:txBody>
      </p:sp>
      <p:cxnSp>
        <p:nvCxnSpPr>
          <p:cNvPr id="60" name="直接箭头连接符 35">
            <a:extLst>
              <a:ext uri="{FF2B5EF4-FFF2-40B4-BE49-F238E27FC236}">
                <a16:creationId xmlns:a16="http://schemas.microsoft.com/office/drawing/2014/main" id="{793B2FBA-45BD-412A-93B3-8B3B887795FE}"/>
              </a:ext>
            </a:extLst>
          </p:cNvPr>
          <p:cNvCxnSpPr>
            <a:cxnSpLocks/>
            <a:stCxn id="52" idx="2"/>
            <a:endCxn id="6" idx="0"/>
          </p:cNvCxnSpPr>
          <p:nvPr/>
        </p:nvCxnSpPr>
        <p:spPr>
          <a:xfrm>
            <a:off x="4955306" y="6102778"/>
            <a:ext cx="3" cy="65032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直接箭头连接符 35">
            <a:extLst>
              <a:ext uri="{FF2B5EF4-FFF2-40B4-BE49-F238E27FC236}">
                <a16:creationId xmlns:a16="http://schemas.microsoft.com/office/drawing/2014/main" id="{821F7B26-9756-4862-8FCB-C92C48C4DE2F}"/>
              </a:ext>
            </a:extLst>
          </p:cNvPr>
          <p:cNvCxnSpPr>
            <a:cxnSpLocks/>
            <a:stCxn id="52" idx="3"/>
            <a:endCxn id="40" idx="1"/>
          </p:cNvCxnSpPr>
          <p:nvPr/>
        </p:nvCxnSpPr>
        <p:spPr>
          <a:xfrm flipV="1">
            <a:off x="6343508" y="5833962"/>
            <a:ext cx="1190664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93361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1218</TotalTime>
  <Words>193</Words>
  <Application>Microsoft Office PowerPoint</Application>
  <PresentationFormat>Widescreen</PresentationFormat>
  <Paragraphs>45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Zichuan Fu</dc:creator>
  <cp:lastModifiedBy>Zichuan Fu</cp:lastModifiedBy>
  <cp:revision>12</cp:revision>
  <dcterms:created xsi:type="dcterms:W3CDTF">2022-02-10T20:04:33Z</dcterms:created>
  <dcterms:modified xsi:type="dcterms:W3CDTF">2022-03-23T15:28:36Z</dcterms:modified>
</cp:coreProperties>
</file>