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9" r:id="rId11"/>
    <p:sldId id="270" r:id="rId12"/>
    <p:sldId id="265" r:id="rId13"/>
    <p:sldId id="266" r:id="rId14"/>
    <p:sldId id="272" r:id="rId15"/>
    <p:sldId id="271" r:id="rId16"/>
    <p:sldId id="267" r:id="rId17"/>
    <p:sldId id="275" r:id="rId18"/>
    <p:sldId id="268" r:id="rId19"/>
    <p:sldId id="273" r:id="rId20"/>
    <p:sldId id="274" r:id="rId21"/>
    <p:sldId id="276" r:id="rId22"/>
    <p:sldId id="277" r:id="rId23"/>
    <p:sldId id="283" r:id="rId24"/>
    <p:sldId id="282" r:id="rId25"/>
    <p:sldId id="280" r:id="rId26"/>
    <p:sldId id="279" r:id="rId27"/>
    <p:sldId id="285" r:id="rId28"/>
    <p:sldId id="286" r:id="rId29"/>
    <p:sldId id="287" r:id="rId30"/>
    <p:sldId id="284" r:id="rId31"/>
    <p:sldId id="281" r:id="rId32"/>
    <p:sldId id="288"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962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41" autoAdjust="0"/>
    <p:restoredTop sz="94660"/>
  </p:normalViewPr>
  <p:slideViewPr>
    <p:cSldViewPr>
      <p:cViewPr varScale="1">
        <p:scale>
          <a:sx n="69" d="100"/>
          <a:sy n="69" d="100"/>
        </p:scale>
        <p:origin x="-1422"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8D7D7C4-52CE-450B-A902-FD7EF34E61CB}" type="datetimeFigureOut">
              <a:rPr lang="en-US" smtClean="0"/>
              <a:t>8/4/2025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E7C2B4-676B-41F3-91DD-D32BAC2462FC}" type="slidenum">
              <a:rPr lang="en-US" smtClean="0"/>
              <a:t>‹#›</a:t>
            </a:fld>
            <a:endParaRPr lang="en-US"/>
          </a:p>
        </p:txBody>
      </p:sp>
    </p:spTree>
    <p:extLst>
      <p:ext uri="{BB962C8B-B14F-4D97-AF65-F5344CB8AC3E}">
        <p14:creationId xmlns:p14="http://schemas.microsoft.com/office/powerpoint/2010/main" val="3717820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6E7C2B4-676B-41F3-91DD-D32BAC2462FC}" type="slidenum">
              <a:rPr lang="en-US" smtClean="0"/>
              <a:t>8</a:t>
            </a:fld>
            <a:endParaRPr lang="en-US"/>
          </a:p>
        </p:txBody>
      </p:sp>
    </p:spTree>
    <p:extLst>
      <p:ext uri="{BB962C8B-B14F-4D97-AF65-F5344CB8AC3E}">
        <p14:creationId xmlns:p14="http://schemas.microsoft.com/office/powerpoint/2010/main" val="3715468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17" name="Footer Placeholder 16"/>
          <p:cNvSpPr>
            <a:spLocks noGrp="1"/>
          </p:cNvSpPr>
          <p:nvPr>
            <p:ph type="ftr" sz="quarter" idx="11"/>
          </p:nvPr>
        </p:nvSpPr>
        <p:spPr/>
        <p:txBody>
          <a:bodyPr/>
          <a:lstStyle/>
          <a:p>
            <a:endParaRPr lang="en-US" dirty="0"/>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9C7372AE-A21B-4FB3-8F39-E6D9DC949C40}" type="slidenum">
              <a:rPr lang="en-US" smtClean="0"/>
              <a:t>‹#›</a:t>
            </a:fld>
            <a:endParaRPr lang="en-US" dirty="0"/>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7372AE-A21B-4FB3-8F39-E6D9DC949C40}"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7372AE-A21B-4FB3-8F39-E6D9DC949C40}"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9C7372AE-A21B-4FB3-8F39-E6D9DC949C40}" type="slidenum">
              <a:rPr lang="en-US" smtClean="0"/>
              <a:t>‹#›</a:t>
            </a:fld>
            <a:endParaRPr lang="en-US" dirty="0"/>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5" name="Footer Placeholder 4"/>
          <p:cNvSpPr>
            <a:spLocks noGrp="1"/>
          </p:cNvSpPr>
          <p:nvPr>
            <p:ph type="ftr" sz="quarter" idx="11"/>
          </p:nvPr>
        </p:nvSpPr>
        <p:spPr>
          <a:xfrm>
            <a:off x="800100" y="6172200"/>
            <a:ext cx="4000500" cy="457200"/>
          </a:xfrm>
        </p:spPr>
        <p:txBody>
          <a:bodyPr/>
          <a:lstStyle/>
          <a:p>
            <a:endParaRPr lang="en-US" dirty="0"/>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6" name="Slide Number Placeholder 5"/>
          <p:cNvSpPr>
            <a:spLocks noGrp="1"/>
          </p:cNvSpPr>
          <p:nvPr>
            <p:ph type="sldNum" sz="quarter" idx="12"/>
          </p:nvPr>
        </p:nvSpPr>
        <p:spPr>
          <a:xfrm>
            <a:off x="146304" y="6208776"/>
            <a:ext cx="457200" cy="457200"/>
          </a:xfrm>
        </p:spPr>
        <p:txBody>
          <a:bodyPr/>
          <a:lstStyle/>
          <a:p>
            <a:fld id="{9C7372AE-A21B-4FB3-8F39-E6D9DC949C40}" type="slidenum">
              <a:rPr lang="en-US" smtClean="0"/>
              <a:t>‹#›</a:t>
            </a:fld>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372AE-A21B-4FB3-8F39-E6D9DC949C40}" type="slidenum">
              <a:rPr lang="en-US" smtClean="0"/>
              <a:t>‹#›</a:t>
            </a:fld>
            <a:endParaRPr lang="en-US" dirty="0"/>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9C7372AE-A21B-4FB3-8F39-E6D9DC949C40}" type="slidenum">
              <a:rPr lang="en-US" smtClean="0"/>
              <a:t>‹#›</a:t>
            </a:fld>
            <a:endParaRPr lang="en-US" dirty="0"/>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9C7372AE-A21B-4FB3-8F39-E6D9DC949C40}"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9C7372AE-A21B-4FB3-8F39-E6D9DC949C40}"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9C7372AE-A21B-4FB3-8F39-E6D9DC949C40}" type="slidenum">
              <a:rPr lang="en-US" smtClean="0"/>
              <a:t>‹#›</a:t>
            </a:fld>
            <a:endParaRPr lang="en-US" dirty="0"/>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A8045051-402C-4ECC-9700-9EFF64F3F1C3}" type="datetimeFigureOut">
              <a:rPr lang="en-US" smtClean="0"/>
              <a:t>8/4/2025</a:t>
            </a:fld>
            <a:endParaRPr lang="en-US" dirty="0"/>
          </a:p>
        </p:txBody>
      </p:sp>
      <p:sp>
        <p:nvSpPr>
          <p:cNvPr id="6" name="Footer Placeholder 5"/>
          <p:cNvSpPr>
            <a:spLocks noGrp="1"/>
          </p:cNvSpPr>
          <p:nvPr>
            <p:ph type="ftr" sz="quarter" idx="11"/>
          </p:nvPr>
        </p:nvSpPr>
        <p:spPr>
          <a:xfrm>
            <a:off x="914400" y="6172200"/>
            <a:ext cx="3886200" cy="457200"/>
          </a:xfrm>
        </p:spPr>
        <p:txBody>
          <a:bodyPr/>
          <a:lstStyle/>
          <a:p>
            <a:endParaRPr lang="en-US" dirty="0"/>
          </a:p>
        </p:txBody>
      </p:sp>
      <p:sp>
        <p:nvSpPr>
          <p:cNvPr id="7" name="Slide Number Placeholder 6"/>
          <p:cNvSpPr>
            <a:spLocks noGrp="1"/>
          </p:cNvSpPr>
          <p:nvPr>
            <p:ph type="sldNum" sz="quarter" idx="12"/>
          </p:nvPr>
        </p:nvSpPr>
        <p:spPr>
          <a:xfrm>
            <a:off x="146304" y="6208776"/>
            <a:ext cx="457200" cy="457200"/>
          </a:xfrm>
        </p:spPr>
        <p:txBody>
          <a:bodyPr/>
          <a:lstStyle/>
          <a:p>
            <a:fld id="{9C7372AE-A21B-4FB3-8F39-E6D9DC949C40}" type="slidenum">
              <a:rPr lang="en-US" smtClean="0"/>
              <a:t>‹#›</a:t>
            </a:fld>
            <a:endParaRPr lang="en-US" dirty="0"/>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dirty="0"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A8045051-402C-4ECC-9700-9EFF64F3F1C3}" type="datetimeFigureOut">
              <a:rPr lang="en-US" smtClean="0"/>
              <a:t>8/4/2025</a:t>
            </a:fld>
            <a:endParaRPr lang="en-US" dirty="0"/>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dirty="0"/>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9C7372AE-A21B-4FB3-8F39-E6D9DC949C40}"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hyperlink" Target="https://pwning.owasp-juice.shop/companion-guide/latest/part2/xss.html" TargetMode="External"/><Relationship Id="rId3" Type="http://schemas.openxmlformats.org/officeDocument/2006/relationships/hyperlink" Target="https://github.com/juice-shop/juice-shop" TargetMode="External"/><Relationship Id="rId7" Type="http://schemas.openxmlformats.org/officeDocument/2006/relationships/hyperlink" Target="https://owasp.org/www-project-top-ten/2017/A10_2017-Insufficient_Logging%2526Monitoring" TargetMode="External"/><Relationship Id="rId2" Type="http://schemas.openxmlformats.org/officeDocument/2006/relationships/hyperlink" Target="https://owasp.org/www-project-juice-shop" TargetMode="External"/><Relationship Id="rId1" Type="http://schemas.openxmlformats.org/officeDocument/2006/relationships/slideLayout" Target="../slideLayouts/slideLayout6.xml"/><Relationship Id="rId6" Type="http://schemas.openxmlformats.org/officeDocument/2006/relationships/hyperlink" Target="https://pwning.owasp-juice.shop/companion-guide/latest/part2/broken-authentication.html" TargetMode="External"/><Relationship Id="rId5" Type="http://schemas.openxmlformats.org/officeDocument/2006/relationships/hyperlink" Target="https://pwning.owasp-juice.shop/companion-guide/latest/part2/injection.html" TargetMode="External"/><Relationship Id="rId4" Type="http://schemas.openxmlformats.org/officeDocument/2006/relationships/hyperlink" Target="https://portswigger.net/burp" TargetMode="External"/><Relationship Id="rId9" Type="http://schemas.openxmlformats.org/officeDocument/2006/relationships/hyperlink" Target="https://pwning.owasp-juice.shop/companion-guide/latest/part2/vulnerable-components.html"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localhost:3000/#/score-board" TargetMode="External"/><Relationship Id="rId2" Type="http://schemas.openxmlformats.org/officeDocument/2006/relationships/hyperlink" Target="http://localhost:3000/#/login"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normAutofit/>
          </a:bodyPr>
          <a:lstStyle/>
          <a:p>
            <a:endParaRPr lang="en-US" sz="2400" dirty="0"/>
          </a:p>
        </p:txBody>
      </p:sp>
      <p:sp>
        <p:nvSpPr>
          <p:cNvPr id="2" name="Title 1"/>
          <p:cNvSpPr>
            <a:spLocks noGrp="1"/>
          </p:cNvSpPr>
          <p:nvPr>
            <p:ph type="ctrTitle"/>
          </p:nvPr>
        </p:nvSpPr>
        <p:spPr/>
        <p:txBody>
          <a:bodyPr/>
          <a:lstStyle/>
          <a:p>
            <a:endParaRPr lang="en-US" sz="3600"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29200" y="1"/>
            <a:ext cx="4121727" cy="6858000"/>
          </a:xfrm>
          <a:prstGeom prst="rect">
            <a:avLst/>
          </a:prstGeom>
          <a:noFill/>
          <a:ln>
            <a:noFill/>
          </a:ln>
        </p:spPr>
      </p:pic>
      <p:sp>
        <p:nvSpPr>
          <p:cNvPr id="6" name="Rectangle 5"/>
          <p:cNvSpPr/>
          <p:nvPr/>
        </p:nvSpPr>
        <p:spPr>
          <a:xfrm>
            <a:off x="-76200" y="152400"/>
            <a:ext cx="5181600" cy="3293209"/>
          </a:xfrm>
          <a:prstGeom prst="rect">
            <a:avLst/>
          </a:prstGeom>
          <a:noFill/>
        </p:spPr>
        <p:txBody>
          <a:bodyPr wrap="square" lIns="91440" tIns="45720" rIns="91440" bIns="45720">
            <a:spAutoFit/>
          </a:bodyPr>
          <a:lstStyle/>
          <a:p>
            <a:pPr algn="ctr"/>
            <a:r>
              <a:rPr lang="en-US" sz="4000" b="1" dirty="0" smtClean="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Berlin Sans FB Demi" pitchFamily="34" charset="0"/>
              </a:rPr>
              <a:t>Vulnerability and Penetration Testing On A Web Application </a:t>
            </a:r>
          </a:p>
          <a:p>
            <a:pPr algn="ctr"/>
            <a:r>
              <a:rPr lang="en-US" sz="4800" i="1" u="sng" dirty="0" smtClean="0">
                <a:ln w="12700">
                  <a:solidFill>
                    <a:srgbClr val="896213"/>
                  </a:solidFill>
                  <a:prstDash val="solid"/>
                </a:ln>
                <a:solidFill>
                  <a:srgbClr val="FFC000"/>
                </a:solidFill>
                <a:effectLst>
                  <a:outerShdw blurRad="41275" dist="20320" dir="1800000" algn="tl" rotWithShape="0">
                    <a:srgbClr val="000000">
                      <a:alpha val="40000"/>
                    </a:srgbClr>
                  </a:outerShdw>
                </a:effectLst>
                <a:latin typeface="Haettenschweiler" pitchFamily="34" charset="0"/>
              </a:rPr>
              <a:t>OWASP </a:t>
            </a:r>
            <a:r>
              <a:rPr lang="en-US" sz="4800" i="1" u="sng" dirty="0" smtClean="0">
                <a:ln w="12700">
                  <a:solidFill>
                    <a:srgbClr val="896213"/>
                  </a:solidFill>
                  <a:prstDash val="solid"/>
                </a:ln>
                <a:solidFill>
                  <a:srgbClr val="FFC000"/>
                </a:solidFill>
                <a:effectLst>
                  <a:outerShdw blurRad="41275" dist="20320" dir="1800000" algn="tl" rotWithShape="0">
                    <a:srgbClr val="000000">
                      <a:alpha val="40000"/>
                    </a:srgbClr>
                  </a:outerShdw>
                </a:effectLst>
                <a:latin typeface="Haettenschweiler" pitchFamily="34" charset="0"/>
              </a:rPr>
              <a:t>Juice-Shop</a:t>
            </a:r>
            <a:endParaRPr lang="en-US" sz="4800" i="1" u="sng" cap="none" spc="0" dirty="0">
              <a:ln w="12700">
                <a:solidFill>
                  <a:srgbClr val="896213"/>
                </a:solidFill>
                <a:prstDash val="solid"/>
              </a:ln>
              <a:solidFill>
                <a:srgbClr val="FFC000"/>
              </a:solidFill>
              <a:effectLst>
                <a:outerShdw blurRad="38100" dist="38100" dir="2700000" algn="tl">
                  <a:srgbClr val="000000">
                    <a:alpha val="43137"/>
                  </a:srgbClr>
                </a:outerShdw>
              </a:effectLst>
              <a:latin typeface="Haettenschweiler" pitchFamily="34" charset="0"/>
            </a:endParaRPr>
          </a:p>
        </p:txBody>
      </p:sp>
      <p:sp>
        <p:nvSpPr>
          <p:cNvPr id="9" name="TextBox 8"/>
          <p:cNvSpPr txBox="1"/>
          <p:nvPr/>
        </p:nvSpPr>
        <p:spPr>
          <a:xfrm>
            <a:off x="-6927" y="4303455"/>
            <a:ext cx="5029200" cy="2800767"/>
          </a:xfrm>
          <a:prstGeom prst="rect">
            <a:avLst/>
          </a:prstGeom>
          <a:noFill/>
        </p:spPr>
        <p:txBody>
          <a:bodyPr wrap="square" rtlCol="0">
            <a:spAutoFit/>
          </a:bodyPr>
          <a:lstStyle/>
          <a:p>
            <a:r>
              <a:rPr lang="en-US" sz="2200" b="1" dirty="0" smtClean="0"/>
              <a:t>Submitted by</a:t>
            </a:r>
            <a:r>
              <a:rPr lang="en-US" sz="2200" dirty="0" smtClean="0"/>
              <a:t>: Mohd. Faizan , </a:t>
            </a:r>
            <a:r>
              <a:rPr lang="en-US" sz="2200" dirty="0" err="1" smtClean="0"/>
              <a:t>B.Tech</a:t>
            </a:r>
            <a:r>
              <a:rPr lang="en-US" sz="2200" dirty="0" smtClean="0"/>
              <a:t> </a:t>
            </a:r>
          </a:p>
          <a:p>
            <a:r>
              <a:rPr lang="en-US" sz="2200" dirty="0" smtClean="0"/>
              <a:t>Data Science– 1st Year, IBM–NASSCOM</a:t>
            </a:r>
          </a:p>
          <a:p>
            <a:r>
              <a:rPr lang="en-US" sz="2200" dirty="0" smtClean="0"/>
              <a:t>PBEL Program (Cyber Security Track), </a:t>
            </a:r>
            <a:r>
              <a:rPr lang="en-US" sz="2200" b="1" dirty="0" smtClean="0"/>
              <a:t>Academic Year: </a:t>
            </a:r>
            <a:r>
              <a:rPr lang="en-US" sz="2200" dirty="0" smtClean="0"/>
              <a:t>2024–2025</a:t>
            </a:r>
          </a:p>
          <a:p>
            <a:r>
              <a:rPr lang="en-US" sz="2200" b="1" dirty="0" smtClean="0"/>
              <a:t>Institute:</a:t>
            </a:r>
            <a:r>
              <a:rPr lang="en-US" sz="2200" dirty="0" smtClean="0"/>
              <a:t> ABES Engineering College</a:t>
            </a:r>
          </a:p>
          <a:p>
            <a:r>
              <a:rPr lang="en-US" sz="2200" b="1" dirty="0" smtClean="0"/>
              <a:t>Mentor: </a:t>
            </a:r>
            <a:r>
              <a:rPr lang="en-US" sz="2200" dirty="0" smtClean="0"/>
              <a:t>Mr. Nikhil Pandey</a:t>
            </a:r>
          </a:p>
          <a:p>
            <a:r>
              <a:rPr lang="en-US" sz="2200" b="1" dirty="0" smtClean="0"/>
              <a:t>Submitted On:</a:t>
            </a:r>
            <a:r>
              <a:rPr lang="en-US" sz="2200" dirty="0" smtClean="0"/>
              <a:t> 31/08/25</a:t>
            </a:r>
            <a:endParaRPr lang="en-US" sz="2200" b="1" dirty="0" smtClean="0"/>
          </a:p>
          <a:p>
            <a:endParaRPr lang="en-US" sz="2200" dirty="0"/>
          </a:p>
        </p:txBody>
      </p:sp>
    </p:spTree>
    <p:extLst>
      <p:ext uri="{BB962C8B-B14F-4D97-AF65-F5344CB8AC3E}">
        <p14:creationId xmlns:p14="http://schemas.microsoft.com/office/powerpoint/2010/main" val="24120828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43000"/>
            <a:ext cx="8806607" cy="4648200"/>
          </a:xfrm>
          <a:prstGeom prst="rect">
            <a:avLst/>
          </a:prstGeom>
          <a:ln w="25400">
            <a:solidFill>
              <a:schemeClr val="tx1"/>
            </a:solidFill>
          </a:ln>
        </p:spPr>
      </p:pic>
      <p:sp>
        <p:nvSpPr>
          <p:cNvPr id="4" name="Rectangle 3"/>
          <p:cNvSpPr/>
          <p:nvPr/>
        </p:nvSpPr>
        <p:spPr>
          <a:xfrm>
            <a:off x="3276600" y="2438400"/>
            <a:ext cx="2590800" cy="13716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71768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5" y="1090283"/>
            <a:ext cx="8767874" cy="4687061"/>
          </a:xfrm>
          <a:prstGeom prst="rect">
            <a:avLst/>
          </a:prstGeom>
        </p:spPr>
      </p:pic>
      <p:sp>
        <p:nvSpPr>
          <p:cNvPr id="3" name="Rectangle 2"/>
          <p:cNvSpPr/>
          <p:nvPr/>
        </p:nvSpPr>
        <p:spPr>
          <a:xfrm>
            <a:off x="166255" y="2057400"/>
            <a:ext cx="8596745" cy="7620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23461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28600" y="274638"/>
            <a:ext cx="8686800" cy="944562"/>
          </a:xfrm>
        </p:spPr>
        <p:txBody>
          <a:bodyPr>
            <a:noAutofit/>
          </a:bodyPr>
          <a:lstStyle/>
          <a:p>
            <a:pPr algn="ctr"/>
            <a:r>
              <a:rPr lang="en-US" sz="3600" dirty="0" smtClean="0">
                <a:latin typeface="Britannic Bold" pitchFamily="34" charset="0"/>
              </a:rPr>
              <a:t>Vulnerability2: Broken Authentication</a:t>
            </a:r>
            <a:endParaRPr lang="en-US" sz="3600" dirty="0"/>
          </a:p>
        </p:txBody>
      </p:sp>
      <p:sp>
        <p:nvSpPr>
          <p:cNvPr id="4" name="Content Placeholder 3"/>
          <p:cNvSpPr>
            <a:spLocks noGrp="1"/>
          </p:cNvSpPr>
          <p:nvPr>
            <p:ph sz="quarter" idx="1"/>
          </p:nvPr>
        </p:nvSpPr>
        <p:spPr/>
        <p:txBody>
          <a:bodyPr/>
          <a:lstStyle/>
          <a:p>
            <a:pPr marL="0" indent="0">
              <a:buNone/>
            </a:pPr>
            <a:r>
              <a:rPr lang="en-US" b="1" dirty="0" smtClean="0"/>
              <a:t> </a:t>
            </a:r>
            <a:r>
              <a:rPr lang="en-US" b="1" dirty="0"/>
              <a:t>Tools Needed:</a:t>
            </a:r>
          </a:p>
          <a:p>
            <a:r>
              <a:rPr lang="en-US" b="1" dirty="0"/>
              <a:t>Burp Suite</a:t>
            </a:r>
            <a:endParaRPr lang="en-US" dirty="0"/>
          </a:p>
          <a:p>
            <a:r>
              <a:rPr lang="en-US" b="1" dirty="0"/>
              <a:t>OWASP Juice Shop</a:t>
            </a:r>
            <a:r>
              <a:rPr lang="en-US" dirty="0"/>
              <a:t> (running locally)</a:t>
            </a:r>
          </a:p>
          <a:p>
            <a:r>
              <a:rPr lang="en-US" b="1" dirty="0"/>
              <a:t>A wordlist</a:t>
            </a:r>
            <a:r>
              <a:rPr lang="en-US" dirty="0"/>
              <a:t> (e.g., rockyou.txt</a:t>
            </a:r>
            <a:r>
              <a:rPr lang="en-US" dirty="0" smtClean="0"/>
              <a:t>)</a:t>
            </a:r>
          </a:p>
          <a:p>
            <a:endParaRPr lang="en-US" dirty="0"/>
          </a:p>
          <a:p>
            <a:endParaRPr lang="en-US" dirty="0"/>
          </a:p>
          <a:p>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1997" y="3910011"/>
            <a:ext cx="4013083" cy="1657350"/>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32164" y="3981449"/>
            <a:ext cx="3019425" cy="1514475"/>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47435573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914400" y="838200"/>
            <a:ext cx="7086600" cy="4648200"/>
          </a:xfrm>
          <a:prstGeom prst="rect">
            <a:avLst/>
          </a:prstGeom>
          <a:noFill/>
        </p:spPr>
        <p:txBody>
          <a:bodyPr wrap="square" rtlCol="0">
            <a:spAutoFit/>
          </a:bodyPr>
          <a:lstStyle/>
          <a:p>
            <a:endParaRPr lang="en-US"/>
          </a:p>
        </p:txBody>
      </p:sp>
      <p:sp>
        <p:nvSpPr>
          <p:cNvPr id="9" name="TextBox 8"/>
          <p:cNvSpPr txBox="1"/>
          <p:nvPr/>
        </p:nvSpPr>
        <p:spPr>
          <a:xfrm>
            <a:off x="533400" y="533400"/>
            <a:ext cx="7924800" cy="6093976"/>
          </a:xfrm>
          <a:prstGeom prst="rect">
            <a:avLst/>
          </a:prstGeom>
          <a:noFill/>
        </p:spPr>
        <p:txBody>
          <a:bodyPr wrap="square" rtlCol="0">
            <a:spAutoFit/>
          </a:bodyPr>
          <a:lstStyle/>
          <a:p>
            <a:r>
              <a:rPr lang="en-US" sz="2600" b="1" dirty="0"/>
              <a:t>Steps:</a:t>
            </a:r>
          </a:p>
          <a:p>
            <a:r>
              <a:rPr lang="en-US" sz="2600" b="1" dirty="0"/>
              <a:t>Intercept Login Request</a:t>
            </a:r>
            <a:endParaRPr lang="en-US" sz="2600" dirty="0"/>
          </a:p>
          <a:p>
            <a:pPr lvl="1"/>
            <a:r>
              <a:rPr lang="en-US" sz="2600" dirty="0"/>
              <a:t>In Burp Proxy, intercept a login request (use wrong </a:t>
            </a:r>
            <a:r>
              <a:rPr lang="en-US" sz="2600" dirty="0" err="1"/>
              <a:t>creds</a:t>
            </a:r>
            <a:r>
              <a:rPr lang="en-US" sz="2600" dirty="0"/>
              <a:t>).</a:t>
            </a:r>
          </a:p>
          <a:p>
            <a:pPr lvl="1"/>
            <a:r>
              <a:rPr lang="en-US" sz="2600" dirty="0"/>
              <a:t>Send it to </a:t>
            </a:r>
            <a:r>
              <a:rPr lang="en-US" sz="2600" b="1" dirty="0"/>
              <a:t>Intruder</a:t>
            </a:r>
            <a:r>
              <a:rPr lang="en-US" sz="2600" dirty="0"/>
              <a:t>.</a:t>
            </a:r>
          </a:p>
          <a:p>
            <a:r>
              <a:rPr lang="en-US" sz="2600" b="1" dirty="0"/>
              <a:t>Set Positions</a:t>
            </a:r>
            <a:endParaRPr lang="en-US" sz="2600" dirty="0"/>
          </a:p>
          <a:p>
            <a:pPr lvl="1"/>
            <a:r>
              <a:rPr lang="en-US" sz="2600" dirty="0"/>
              <a:t>Highlight the </a:t>
            </a:r>
            <a:r>
              <a:rPr lang="en-US" sz="2600" b="1" dirty="0"/>
              <a:t>email</a:t>
            </a:r>
            <a:r>
              <a:rPr lang="en-US" sz="2600" dirty="0"/>
              <a:t> or </a:t>
            </a:r>
            <a:r>
              <a:rPr lang="en-US" sz="2600" b="1" dirty="0"/>
              <a:t>password</a:t>
            </a:r>
            <a:r>
              <a:rPr lang="en-US" sz="2600" dirty="0"/>
              <a:t> value.</a:t>
            </a:r>
          </a:p>
          <a:p>
            <a:pPr lvl="1"/>
            <a:r>
              <a:rPr lang="en-US" sz="2600" dirty="0"/>
              <a:t>Add § markers to the field to brute-force.</a:t>
            </a:r>
          </a:p>
          <a:p>
            <a:r>
              <a:rPr lang="en-US" sz="2600" b="1" dirty="0"/>
              <a:t>Load Wordlist</a:t>
            </a:r>
            <a:endParaRPr lang="en-US" sz="2600" dirty="0"/>
          </a:p>
          <a:p>
            <a:pPr lvl="1"/>
            <a:r>
              <a:rPr lang="en-US" sz="2600" dirty="0"/>
              <a:t>In </a:t>
            </a:r>
            <a:r>
              <a:rPr lang="en-US" sz="2600" b="1" dirty="0"/>
              <a:t>Payloads</a:t>
            </a:r>
            <a:r>
              <a:rPr lang="en-US" sz="2600" dirty="0"/>
              <a:t> tab, load your password or username list (e.g., rockyou.txt).</a:t>
            </a:r>
          </a:p>
          <a:p>
            <a:r>
              <a:rPr lang="en-US" sz="2600" b="1" dirty="0"/>
              <a:t>Start Attack</a:t>
            </a:r>
            <a:endParaRPr lang="en-US" sz="2600" dirty="0"/>
          </a:p>
          <a:p>
            <a:pPr lvl="1"/>
            <a:r>
              <a:rPr lang="en-US" sz="2600" dirty="0"/>
              <a:t>Click "Start attack".</a:t>
            </a:r>
          </a:p>
          <a:p>
            <a:pPr lvl="1"/>
            <a:r>
              <a:rPr lang="en-US" sz="2600" dirty="0"/>
              <a:t>Look for different </a:t>
            </a:r>
            <a:r>
              <a:rPr lang="en-US" sz="2600" b="1" dirty="0"/>
              <a:t>status code</a:t>
            </a:r>
            <a:r>
              <a:rPr lang="en-US" sz="2600" dirty="0"/>
              <a:t> or </a:t>
            </a:r>
            <a:r>
              <a:rPr lang="en-US" sz="2600" b="1" dirty="0"/>
              <a:t>response length</a:t>
            </a:r>
            <a:r>
              <a:rPr lang="en-US" sz="2600" dirty="0"/>
              <a:t> for success.</a:t>
            </a:r>
          </a:p>
          <a:p>
            <a:endParaRPr lang="en-US" sz="2600" dirty="0"/>
          </a:p>
        </p:txBody>
      </p:sp>
    </p:spTree>
    <p:extLst>
      <p:ext uri="{BB962C8B-B14F-4D97-AF65-F5344CB8AC3E}">
        <p14:creationId xmlns:p14="http://schemas.microsoft.com/office/powerpoint/2010/main" val="877944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066800"/>
            <a:ext cx="8686800" cy="4836636"/>
          </a:xfrm>
          <a:prstGeom prst="rect">
            <a:avLst/>
          </a:prstGeom>
        </p:spPr>
      </p:pic>
    </p:spTree>
    <p:extLst>
      <p:ext uri="{BB962C8B-B14F-4D97-AF65-F5344CB8AC3E}">
        <p14:creationId xmlns:p14="http://schemas.microsoft.com/office/powerpoint/2010/main" val="18768852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838200"/>
            <a:ext cx="8652164" cy="5061585"/>
          </a:xfrm>
          <a:prstGeom prst="rect">
            <a:avLst/>
          </a:prstGeom>
        </p:spPr>
      </p:pic>
    </p:spTree>
    <p:extLst>
      <p:ext uri="{BB962C8B-B14F-4D97-AF65-F5344CB8AC3E}">
        <p14:creationId xmlns:p14="http://schemas.microsoft.com/office/powerpoint/2010/main" val="273832553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327" y="1295400"/>
            <a:ext cx="8756073" cy="4572000"/>
          </a:xfrm>
          <a:prstGeom prst="rect">
            <a:avLst/>
          </a:prstGeom>
          <a:ln w="0">
            <a:solidFill>
              <a:schemeClr val="tx1"/>
            </a:solidFill>
          </a:ln>
        </p:spPr>
      </p:pic>
      <p:sp>
        <p:nvSpPr>
          <p:cNvPr id="9" name="Rectangle 8"/>
          <p:cNvSpPr/>
          <p:nvPr/>
        </p:nvSpPr>
        <p:spPr>
          <a:xfrm>
            <a:off x="4267200" y="3733800"/>
            <a:ext cx="4343400" cy="304800"/>
          </a:xfrm>
          <a:prstGeom prst="rect">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6082113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677400" cy="1143000"/>
          </a:xfrm>
        </p:spPr>
        <p:txBody>
          <a:bodyPr>
            <a:normAutofit/>
          </a:bodyPr>
          <a:lstStyle/>
          <a:p>
            <a:pPr algn="ctr"/>
            <a:r>
              <a:rPr lang="en-US" sz="3200" dirty="0" smtClean="0">
                <a:latin typeface="Britannic Bold" pitchFamily="34" charset="0"/>
              </a:rPr>
              <a:t>Vulnerability3:</a:t>
            </a:r>
            <a:r>
              <a:rPr lang="en-US" sz="3200" dirty="0">
                <a:latin typeface="Britannic Bold" pitchFamily="34" charset="0"/>
              </a:rPr>
              <a:t> </a:t>
            </a:r>
            <a:r>
              <a:rPr lang="en-US" sz="3200" dirty="0">
                <a:latin typeface="Britannic Bold" pitchFamily="34" charset="0"/>
              </a:rPr>
              <a:t>Insufficient Logging &amp; Monitoring</a:t>
            </a:r>
          </a:p>
        </p:txBody>
      </p:sp>
      <p:sp>
        <p:nvSpPr>
          <p:cNvPr id="5" name="Rectangle 1"/>
          <p:cNvSpPr>
            <a:spLocks noChangeArrowheads="1"/>
          </p:cNvSpPr>
          <p:nvPr/>
        </p:nvSpPr>
        <p:spPr bwMode="auto">
          <a:xfrm>
            <a:off x="1331913" y="1389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159327" y="1389063"/>
            <a:ext cx="8991600" cy="6001643"/>
          </a:xfrm>
          <a:prstGeom prst="rect">
            <a:avLst/>
          </a:prstGeom>
          <a:noFill/>
        </p:spPr>
        <p:txBody>
          <a:bodyPr wrap="square" rtlCol="0">
            <a:spAutoFit/>
          </a:bodyPr>
          <a:lstStyle/>
          <a:p>
            <a:r>
              <a:rPr lang="en-US" sz="2400" dirty="0"/>
              <a:t>This vulnerability means the application </a:t>
            </a:r>
            <a:r>
              <a:rPr lang="en-US" sz="2400" b="1" dirty="0"/>
              <a:t>fails to record security-relevant events</a:t>
            </a:r>
            <a:r>
              <a:rPr lang="en-US" sz="2400" dirty="0"/>
              <a:t>, or </a:t>
            </a:r>
            <a:r>
              <a:rPr lang="en-US" sz="2400" b="1" dirty="0"/>
              <a:t>does not alert administrators</a:t>
            </a:r>
            <a:r>
              <a:rPr lang="en-US" sz="2400" dirty="0"/>
              <a:t> when something suspicious happens</a:t>
            </a:r>
            <a:r>
              <a:rPr lang="en-US" sz="2400" dirty="0" smtClean="0"/>
              <a:t>.</a:t>
            </a:r>
          </a:p>
          <a:p>
            <a:endParaRPr lang="en-US" sz="2400" dirty="0"/>
          </a:p>
          <a:p>
            <a:pPr marL="457200" indent="-457200">
              <a:buFont typeface="+mj-lt"/>
              <a:buAutoNum type="arabicPeriod"/>
            </a:pPr>
            <a:r>
              <a:rPr lang="en-US" sz="2400" dirty="0"/>
              <a:t>Open Burp Suite Intruder.</a:t>
            </a:r>
          </a:p>
          <a:p>
            <a:pPr marL="457200" indent="-457200">
              <a:buFont typeface="+mj-lt"/>
              <a:buAutoNum type="arabicPeriod"/>
            </a:pPr>
            <a:r>
              <a:rPr lang="en-US" sz="2400" dirty="0" smtClean="0"/>
              <a:t>Target </a:t>
            </a:r>
            <a:r>
              <a:rPr lang="en-US" sz="2400" dirty="0"/>
              <a:t>/rest/user/login.</a:t>
            </a:r>
          </a:p>
          <a:p>
            <a:pPr marL="457200" indent="-457200">
              <a:buFont typeface="+mj-lt"/>
              <a:buAutoNum type="arabicPeriod"/>
            </a:pPr>
            <a:r>
              <a:rPr lang="en-US" sz="2400" dirty="0"/>
              <a:t>Use a list of common passwords for a known email </a:t>
            </a:r>
            <a:r>
              <a:rPr lang="en-US" sz="2400" dirty="0" smtClean="0"/>
              <a:t>like </a:t>
            </a:r>
            <a:r>
              <a:rPr lang="en-US" sz="2400" dirty="0" err="1"/>
              <a:t>admin@juice-sh.op</a:t>
            </a:r>
            <a:r>
              <a:rPr lang="en-US" sz="2400" dirty="0"/>
              <a:t>.</a:t>
            </a:r>
          </a:p>
          <a:p>
            <a:pPr marL="457200" indent="-457200">
              <a:buFont typeface="+mj-lt"/>
              <a:buAutoNum type="arabicPeriod"/>
            </a:pPr>
            <a:r>
              <a:rPr lang="en-US" sz="2400" dirty="0"/>
              <a:t>Run the attack.</a:t>
            </a:r>
          </a:p>
          <a:p>
            <a:pPr marL="457200" indent="-457200">
              <a:buFont typeface="+mj-lt"/>
              <a:buAutoNum type="arabicPeriod"/>
            </a:pPr>
            <a:r>
              <a:rPr lang="en-US" sz="2400" dirty="0"/>
              <a:t>Observe</a:t>
            </a:r>
            <a:r>
              <a:rPr lang="en-US" sz="2400" dirty="0" smtClean="0"/>
              <a:t>:</a:t>
            </a:r>
          </a:p>
          <a:p>
            <a:pPr marL="914400" lvl="1" indent="-457200">
              <a:buFont typeface="Arial" pitchFamily="34" charset="0"/>
              <a:buChar char="•"/>
            </a:pPr>
            <a:r>
              <a:rPr lang="en-US" sz="2400" dirty="0" smtClean="0"/>
              <a:t>No Login Lockout</a:t>
            </a:r>
          </a:p>
          <a:p>
            <a:pPr marL="914400" lvl="1" indent="-457200">
              <a:buFont typeface="Arial" pitchFamily="34" charset="0"/>
              <a:buChar char="•"/>
            </a:pPr>
            <a:r>
              <a:rPr lang="en-US" sz="2400" dirty="0" smtClean="0"/>
              <a:t>No CAPTCHA</a:t>
            </a:r>
          </a:p>
          <a:p>
            <a:pPr marL="914400" lvl="1" indent="-457200">
              <a:buFont typeface="Arial" pitchFamily="34" charset="0"/>
              <a:buChar char="•"/>
            </a:pPr>
            <a:r>
              <a:rPr lang="en-US" sz="2400" dirty="0"/>
              <a:t>No alert or error log in the app</a:t>
            </a:r>
            <a:r>
              <a:rPr lang="en-US" sz="2400" dirty="0" smtClean="0"/>
              <a:t>.</a:t>
            </a:r>
          </a:p>
          <a:p>
            <a:pPr marL="914400" lvl="1" indent="-457200">
              <a:buFont typeface="Arial" pitchFamily="34" charset="0"/>
              <a:buChar char="•"/>
            </a:pPr>
            <a:r>
              <a:rPr lang="en-US" sz="2400" b="1" dirty="0"/>
              <a:t>Result:</a:t>
            </a:r>
            <a:r>
              <a:rPr lang="en-US" sz="2400" dirty="0"/>
              <a:t> No monitoring of brute-force activity</a:t>
            </a:r>
          </a:p>
          <a:p>
            <a:pPr marL="914400" lvl="1" indent="-457200">
              <a:buFont typeface="Arial" pitchFamily="34" charset="0"/>
              <a:buChar char="•"/>
            </a:pPr>
            <a:endParaRPr lang="en-US" sz="2400" dirty="0" smtClean="0"/>
          </a:p>
          <a:p>
            <a:r>
              <a:rPr lang="en-US" sz="2400" dirty="0" smtClean="0"/>
              <a:t> </a:t>
            </a:r>
            <a:endParaRPr lang="en-US" sz="2400" dirty="0"/>
          </a:p>
          <a:p>
            <a:endParaRPr lang="en-US" sz="2400" dirty="0"/>
          </a:p>
        </p:txBody>
      </p:sp>
    </p:spTree>
    <p:extLst>
      <p:ext uri="{BB962C8B-B14F-4D97-AF65-F5344CB8AC3E}">
        <p14:creationId xmlns:p14="http://schemas.microsoft.com/office/powerpoint/2010/main" val="7233259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0" y="377091"/>
            <a:ext cx="6553200" cy="4819066"/>
          </a:xfrm>
          <a:prstGeom prst="rect">
            <a:avLst/>
          </a:prstGeom>
        </p:spPr>
      </p:pic>
      <p:sp>
        <p:nvSpPr>
          <p:cNvPr id="3" name="TextBox 2"/>
          <p:cNvSpPr txBox="1"/>
          <p:nvPr/>
        </p:nvSpPr>
        <p:spPr>
          <a:xfrm>
            <a:off x="609600" y="5196157"/>
            <a:ext cx="8001000" cy="1477328"/>
          </a:xfrm>
          <a:prstGeom prst="rect">
            <a:avLst/>
          </a:prstGeom>
          <a:noFill/>
        </p:spPr>
        <p:txBody>
          <a:bodyPr wrap="square" rtlCol="0">
            <a:spAutoFit/>
          </a:bodyPr>
          <a:lstStyle/>
          <a:p>
            <a:r>
              <a:rPr lang="en-US" dirty="0"/>
              <a:t>After intentionally entering more than </a:t>
            </a:r>
            <a:r>
              <a:rPr lang="en-US" b="1" dirty="0"/>
              <a:t>14 consecutive invalid login attempts</a:t>
            </a:r>
            <a:r>
              <a:rPr lang="en-US" dirty="0"/>
              <a:t> on the OWASP Juice Shop login page, </a:t>
            </a:r>
            <a:r>
              <a:rPr lang="en-US" b="1" dirty="0"/>
              <a:t>no CAPTCHA challenge</a:t>
            </a:r>
            <a:r>
              <a:rPr lang="en-US" dirty="0"/>
              <a:t> or </a:t>
            </a:r>
            <a:r>
              <a:rPr lang="en-US" b="1" dirty="0"/>
              <a:t>rate-limiting mechanism</a:t>
            </a:r>
            <a:r>
              <a:rPr lang="en-US" dirty="0"/>
              <a:t> was triggered.</a:t>
            </a:r>
          </a:p>
          <a:p>
            <a:r>
              <a:rPr lang="en-US" dirty="0"/>
              <a:t>The application continued to respond with the same error message — </a:t>
            </a:r>
            <a:r>
              <a:rPr lang="en-US" i="1" dirty="0"/>
              <a:t>“Invalid email or password.”</a:t>
            </a:r>
            <a:r>
              <a:rPr lang="en-US" dirty="0"/>
              <a:t> — without enforcing any delay, lockout, or human verification step.</a:t>
            </a:r>
          </a:p>
        </p:txBody>
      </p:sp>
    </p:spTree>
    <p:extLst>
      <p:ext uri="{BB962C8B-B14F-4D97-AF65-F5344CB8AC3E}">
        <p14:creationId xmlns:p14="http://schemas.microsoft.com/office/powerpoint/2010/main" val="13752712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3573" y="218354"/>
            <a:ext cx="9677400" cy="1143000"/>
          </a:xfrm>
        </p:spPr>
        <p:txBody>
          <a:bodyPr>
            <a:normAutofit/>
          </a:bodyPr>
          <a:lstStyle/>
          <a:p>
            <a:pPr algn="ctr"/>
            <a:r>
              <a:rPr lang="en-US" sz="3200" dirty="0" smtClean="0">
                <a:latin typeface="Britannic Bold" pitchFamily="34" charset="0"/>
              </a:rPr>
              <a:t>Vulnerability4: </a:t>
            </a:r>
            <a:r>
              <a:rPr lang="en-US" sz="3200" dirty="0">
                <a:latin typeface="Britannic Bold" pitchFamily="34" charset="0"/>
              </a:rPr>
              <a:t>Cross-Site Scripting (XSS)</a:t>
            </a:r>
            <a:br>
              <a:rPr lang="en-US" sz="3200" dirty="0">
                <a:latin typeface="Britannic Bold" pitchFamily="34" charset="0"/>
              </a:rPr>
            </a:br>
            <a:endParaRPr lang="en-US" sz="3200" dirty="0">
              <a:latin typeface="Britannic Bold" pitchFamily="34" charset="0"/>
            </a:endParaRPr>
          </a:p>
        </p:txBody>
      </p:sp>
      <p:sp>
        <p:nvSpPr>
          <p:cNvPr id="5" name="Rectangle 1"/>
          <p:cNvSpPr>
            <a:spLocks noChangeArrowheads="1"/>
          </p:cNvSpPr>
          <p:nvPr/>
        </p:nvSpPr>
        <p:spPr bwMode="auto">
          <a:xfrm>
            <a:off x="1331913" y="1389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 name="TextBox 2"/>
          <p:cNvSpPr txBox="1"/>
          <p:nvPr/>
        </p:nvSpPr>
        <p:spPr>
          <a:xfrm>
            <a:off x="159327" y="1389063"/>
            <a:ext cx="8991600" cy="3539430"/>
          </a:xfrm>
          <a:prstGeom prst="rect">
            <a:avLst/>
          </a:prstGeom>
          <a:noFill/>
        </p:spPr>
        <p:txBody>
          <a:bodyPr wrap="square" rtlCol="0">
            <a:spAutoFit/>
          </a:bodyPr>
          <a:lstStyle/>
          <a:p>
            <a:r>
              <a:rPr lang="en-US" sz="2800" b="1" dirty="0"/>
              <a:t>XSS</a:t>
            </a:r>
            <a:r>
              <a:rPr lang="en-US" sz="2800" dirty="0"/>
              <a:t> is a vulnerability that allows attackers to inject </a:t>
            </a:r>
            <a:r>
              <a:rPr lang="en-US" sz="2800" b="1" dirty="0"/>
              <a:t>malicious JavaScript</a:t>
            </a:r>
            <a:r>
              <a:rPr lang="en-US" sz="2800" dirty="0"/>
              <a:t> into web pages viewed by other users.</a:t>
            </a:r>
          </a:p>
          <a:p>
            <a:r>
              <a:rPr lang="en-US" sz="2800" dirty="0"/>
              <a:t>This can lead to:</a:t>
            </a:r>
          </a:p>
          <a:p>
            <a:pPr marL="457200" indent="-457200">
              <a:buFont typeface="Arial" pitchFamily="34" charset="0"/>
              <a:buChar char="•"/>
            </a:pPr>
            <a:r>
              <a:rPr lang="en-US" sz="2800" b="1" dirty="0"/>
              <a:t>Cookie theft</a:t>
            </a:r>
            <a:endParaRPr lang="en-US" sz="2800" dirty="0"/>
          </a:p>
          <a:p>
            <a:pPr marL="457200" indent="-457200">
              <a:buFont typeface="Arial" pitchFamily="34" charset="0"/>
              <a:buChar char="•"/>
            </a:pPr>
            <a:r>
              <a:rPr lang="en-US" sz="2800" b="1" dirty="0"/>
              <a:t>Session hijacking</a:t>
            </a:r>
            <a:endParaRPr lang="en-US" sz="2800" dirty="0"/>
          </a:p>
          <a:p>
            <a:pPr marL="457200" indent="-457200">
              <a:buFont typeface="Arial" pitchFamily="34" charset="0"/>
              <a:buChar char="•"/>
            </a:pPr>
            <a:r>
              <a:rPr lang="en-US" sz="2800" b="1" dirty="0"/>
              <a:t>Phishing</a:t>
            </a:r>
            <a:endParaRPr lang="en-US" sz="2800" dirty="0"/>
          </a:p>
          <a:p>
            <a:pPr marL="457200" indent="-457200">
              <a:buFont typeface="Arial" pitchFamily="34" charset="0"/>
              <a:buChar char="•"/>
            </a:pPr>
            <a:r>
              <a:rPr lang="en-US" sz="2800" b="1" dirty="0" smtClean="0"/>
              <a:t>Key logging</a:t>
            </a:r>
            <a:endParaRPr lang="en-US" sz="2800" dirty="0"/>
          </a:p>
          <a:p>
            <a:pPr marL="457200" indent="-457200">
              <a:buFont typeface="Arial" pitchFamily="34" charset="0"/>
              <a:buChar char="•"/>
            </a:pPr>
            <a:r>
              <a:rPr lang="en-US" sz="2800" b="1" dirty="0"/>
              <a:t>Defacement</a:t>
            </a:r>
            <a:endParaRPr lang="en-US" sz="2800" dirty="0"/>
          </a:p>
        </p:txBody>
      </p:sp>
    </p:spTree>
    <p:extLst>
      <p:ext uri="{BB962C8B-B14F-4D97-AF65-F5344CB8AC3E}">
        <p14:creationId xmlns:p14="http://schemas.microsoft.com/office/powerpoint/2010/main" val="21813927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latin typeface="Britannic Bold" pitchFamily="34" charset="0"/>
              </a:rPr>
              <a:t>ABSTRACT</a:t>
            </a:r>
            <a:endParaRPr lang="en-US" sz="4400" dirty="0">
              <a:latin typeface="Britannic Bold" pitchFamily="34" charset="0"/>
            </a:endParaRPr>
          </a:p>
        </p:txBody>
      </p:sp>
      <p:sp>
        <p:nvSpPr>
          <p:cNvPr id="3" name="Content Placeholder 2"/>
          <p:cNvSpPr>
            <a:spLocks noGrp="1"/>
          </p:cNvSpPr>
          <p:nvPr>
            <p:ph sz="quarter" idx="1"/>
          </p:nvPr>
        </p:nvSpPr>
        <p:spPr>
          <a:xfrm>
            <a:off x="457200" y="1752600"/>
            <a:ext cx="8229600" cy="4724400"/>
          </a:xfrm>
        </p:spPr>
        <p:txBody>
          <a:bodyPr>
            <a:normAutofit fontScale="70000" lnSpcReduction="20000"/>
          </a:bodyPr>
          <a:lstStyle/>
          <a:p>
            <a:r>
              <a:rPr lang="en-US" dirty="0">
                <a:latin typeface="Bahnschrift SemiBold" pitchFamily="34" charset="0"/>
              </a:rPr>
              <a:t>This project </a:t>
            </a:r>
            <a:r>
              <a:rPr lang="en-US" dirty="0" err="1" smtClean="0">
                <a:latin typeface="Bahnschrift SemiBold" pitchFamily="34" charset="0"/>
              </a:rPr>
              <a:t>project</a:t>
            </a:r>
            <a:r>
              <a:rPr lang="en-US" dirty="0" smtClean="0">
                <a:latin typeface="Bahnschrift SemiBold" pitchFamily="34" charset="0"/>
              </a:rPr>
              <a:t>, </a:t>
            </a:r>
            <a:r>
              <a:rPr lang="en-US" dirty="0">
                <a:latin typeface="Bahnschrift SemiBold" pitchFamily="34" charset="0"/>
              </a:rPr>
              <a:t>under the IBM–NASSCOM Project-Based Experiential Learning (PBEL) Program</a:t>
            </a:r>
            <a:r>
              <a:rPr lang="en-US" dirty="0" smtClean="0">
                <a:latin typeface="Bahnschrift SemiBold" pitchFamily="34" charset="0"/>
              </a:rPr>
              <a:t>, focuses </a:t>
            </a:r>
            <a:r>
              <a:rPr lang="en-US" dirty="0">
                <a:latin typeface="Bahnschrift SemiBold" pitchFamily="34" charset="0"/>
              </a:rPr>
              <a:t>on performing a comprehensive Vulnerability Assessment and Penetration Testing (VAPT) on the OWASP Juice Shop, a deliberately insecure web application designed for security training purposes. The objective of this study is to identify, analyze, and exploit common web application vulnerabilities as listed in the OWASP Top 10, such as SQL Injection, Cross-Site Scripting (XSS), Broken Authentication, and Insecure Deserialization.</a:t>
            </a:r>
          </a:p>
          <a:p>
            <a:r>
              <a:rPr lang="en-US" dirty="0">
                <a:latin typeface="Bahnschrift SemiBold" pitchFamily="34" charset="0"/>
              </a:rPr>
              <a:t>By simulating real-world </a:t>
            </a:r>
            <a:r>
              <a:rPr lang="en-US" dirty="0" smtClean="0">
                <a:latin typeface="Bahnschrift SemiBold" pitchFamily="34" charset="0"/>
              </a:rPr>
              <a:t>cyber attacks </a:t>
            </a:r>
            <a:r>
              <a:rPr lang="en-US" dirty="0">
                <a:latin typeface="Bahnschrift SemiBold" pitchFamily="34" charset="0"/>
              </a:rPr>
              <a:t>using tools like Burp Suite, </a:t>
            </a:r>
            <a:r>
              <a:rPr lang="en-US" dirty="0" err="1">
                <a:latin typeface="Bahnschrift SemiBold" pitchFamily="34" charset="0"/>
              </a:rPr>
              <a:t>Nmap</a:t>
            </a:r>
            <a:r>
              <a:rPr lang="en-US" dirty="0">
                <a:latin typeface="Bahnschrift SemiBold" pitchFamily="34" charset="0"/>
              </a:rPr>
              <a:t>, and browser-based inspection, we explore the impact of each vulnerability and demonstrate how attackers can compromise a system. Additionally, this project emphasizes the importance of secure coding practices and highlights the critical role of VAPT in strengthening application security.</a:t>
            </a:r>
          </a:p>
          <a:p>
            <a:r>
              <a:rPr lang="en-US" dirty="0">
                <a:latin typeface="Bahnschrift SemiBold" pitchFamily="34" charset="0"/>
              </a:rPr>
              <a:t>The findings of this report aim to provide insights into the exploitation techniques used by malicious actors and serve as a guide for developers and security professionals to better understand, detect, and mitigate potential risks in web applications.</a:t>
            </a:r>
          </a:p>
        </p:txBody>
      </p:sp>
    </p:spTree>
    <p:extLst>
      <p:ext uri="{BB962C8B-B14F-4D97-AF65-F5344CB8AC3E}">
        <p14:creationId xmlns:p14="http://schemas.microsoft.com/office/powerpoint/2010/main" val="109502189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47800" y="3886200"/>
            <a:ext cx="76200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p:cNvSpPr txBox="1"/>
          <p:nvPr/>
        </p:nvSpPr>
        <p:spPr>
          <a:xfrm>
            <a:off x="152400" y="761999"/>
            <a:ext cx="10363200" cy="4401205"/>
          </a:xfrm>
          <a:prstGeom prst="rect">
            <a:avLst/>
          </a:prstGeom>
          <a:noFill/>
        </p:spPr>
        <p:txBody>
          <a:bodyPr wrap="square" rtlCol="0">
            <a:spAutoFit/>
          </a:bodyPr>
          <a:lstStyle/>
          <a:p>
            <a:pPr algn="ctr"/>
            <a:r>
              <a:rPr lang="en-US" sz="2800" b="1" dirty="0" smtClean="0"/>
              <a:t>STEPS:</a:t>
            </a:r>
          </a:p>
          <a:p>
            <a:endParaRPr lang="en-US" sz="2800" b="1" dirty="0" smtClean="0"/>
          </a:p>
          <a:p>
            <a:pPr marL="514350" indent="-514350">
              <a:buFont typeface="+mj-lt"/>
              <a:buAutoNum type="arabicPeriod"/>
            </a:pPr>
            <a:r>
              <a:rPr lang="en-US" sz="2800" b="1" dirty="0" smtClean="0"/>
              <a:t>  Login</a:t>
            </a:r>
            <a:r>
              <a:rPr lang="en-US" sz="2800" dirty="0" smtClean="0"/>
              <a:t> </a:t>
            </a:r>
            <a:r>
              <a:rPr lang="en-US" sz="2800" dirty="0"/>
              <a:t>to Juice Shop as a normal user</a:t>
            </a:r>
            <a:r>
              <a:rPr lang="en-US" sz="2800" dirty="0" smtClean="0"/>
              <a:t>.</a:t>
            </a:r>
          </a:p>
          <a:p>
            <a:pPr marL="514350" indent="-514350">
              <a:buFont typeface="+mj-lt"/>
              <a:buAutoNum type="arabicPeriod"/>
            </a:pPr>
            <a:endParaRPr lang="en-US" sz="2800" dirty="0" smtClean="0"/>
          </a:p>
          <a:p>
            <a:pPr marL="514350" indent="-514350">
              <a:buFont typeface="+mj-lt"/>
              <a:buAutoNum type="arabicPeriod"/>
            </a:pPr>
            <a:r>
              <a:rPr lang="en-US" sz="2800" dirty="0" smtClean="0"/>
              <a:t>Go </a:t>
            </a:r>
            <a:r>
              <a:rPr lang="en-US" sz="2800" dirty="0"/>
              <a:t>to </a:t>
            </a:r>
            <a:r>
              <a:rPr lang="en-US" sz="2800" b="1" dirty="0" smtClean="0"/>
              <a:t>“URL"</a:t>
            </a:r>
            <a:r>
              <a:rPr lang="en-US" sz="2800" dirty="0" smtClean="0"/>
              <a:t>.</a:t>
            </a:r>
          </a:p>
          <a:p>
            <a:pPr marL="514350" indent="-514350">
              <a:buFont typeface="+mj-lt"/>
              <a:buAutoNum type="arabicPeriod"/>
            </a:pPr>
            <a:endParaRPr lang="en-US" sz="2800" dirty="0" smtClean="0"/>
          </a:p>
          <a:p>
            <a:pPr marL="514350" indent="-514350">
              <a:buFont typeface="+mj-lt"/>
              <a:buAutoNum type="arabicPeriod"/>
            </a:pPr>
            <a:r>
              <a:rPr lang="en-US" sz="2800" dirty="0" smtClean="0"/>
              <a:t>In the </a:t>
            </a:r>
            <a:r>
              <a:rPr lang="en-US" sz="2800" b="1" dirty="0" smtClean="0"/>
              <a:t>URL</a:t>
            </a:r>
            <a:r>
              <a:rPr lang="en-US" sz="2800" dirty="0" smtClean="0"/>
              <a:t>, </a:t>
            </a:r>
          </a:p>
          <a:p>
            <a:r>
              <a:rPr lang="en-US" sz="2800" dirty="0" smtClean="0"/>
              <a:t>     Enter: </a:t>
            </a:r>
            <a:r>
              <a:rPr lang="en-US" sz="2400" dirty="0" smtClean="0"/>
              <a:t>http</a:t>
            </a:r>
            <a:r>
              <a:rPr lang="en-US" sz="2400" dirty="0"/>
              <a:t>://localhost:3000/#/search?q=&lt;script&gt;alert('XSS')&lt;/script&gt;</a:t>
            </a:r>
            <a:endParaRPr lang="en-US" sz="2800" dirty="0"/>
          </a:p>
          <a:p>
            <a:pPr marL="514350" indent="-514350">
              <a:buFont typeface="+mj-lt"/>
              <a:buAutoNum type="arabicPeriod"/>
            </a:pPr>
            <a:endParaRPr lang="en-US" sz="2800" dirty="0" smtClean="0"/>
          </a:p>
          <a:p>
            <a:endParaRPr lang="en-US" sz="2800" dirty="0"/>
          </a:p>
        </p:txBody>
      </p:sp>
    </p:spTree>
    <p:extLst>
      <p:ext uri="{BB962C8B-B14F-4D97-AF65-F5344CB8AC3E}">
        <p14:creationId xmlns:p14="http://schemas.microsoft.com/office/powerpoint/2010/main" val="232077424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685800"/>
            <a:ext cx="8534400" cy="5181600"/>
          </a:xfrm>
          <a:prstGeom prst="rect">
            <a:avLst/>
          </a:prstGeom>
          <a:ln w="38100">
            <a:solidFill>
              <a:schemeClr val="tx1"/>
            </a:solidFill>
          </a:ln>
        </p:spPr>
      </p:pic>
      <p:sp>
        <p:nvSpPr>
          <p:cNvPr id="4" name="Rectangle 3"/>
          <p:cNvSpPr/>
          <p:nvPr/>
        </p:nvSpPr>
        <p:spPr>
          <a:xfrm>
            <a:off x="1066800" y="685800"/>
            <a:ext cx="3124200" cy="381000"/>
          </a:xfrm>
          <a:prstGeom prst="rect">
            <a:avLst/>
          </a:prstGeom>
          <a:no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871660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3400" y="1109481"/>
            <a:ext cx="8229600" cy="4639038"/>
          </a:xfrm>
          <a:prstGeom prst="rect">
            <a:avLst/>
          </a:prstGeom>
        </p:spPr>
      </p:pic>
    </p:spTree>
    <p:extLst>
      <p:ext uri="{BB962C8B-B14F-4D97-AF65-F5344CB8AC3E}">
        <p14:creationId xmlns:p14="http://schemas.microsoft.com/office/powerpoint/2010/main" val="16669514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US" dirty="0">
                <a:latin typeface="Britannic Bold" pitchFamily="34" charset="0"/>
              </a:rPr>
              <a:t>Vulnerability5: Using Components with Known Vulnerabilities</a:t>
            </a:r>
            <a:endParaRPr lang="en-US" dirty="0"/>
          </a:p>
        </p:txBody>
      </p:sp>
      <p:sp>
        <p:nvSpPr>
          <p:cNvPr id="3" name="Content Placeholder 2"/>
          <p:cNvSpPr>
            <a:spLocks noGrp="1"/>
          </p:cNvSpPr>
          <p:nvPr>
            <p:ph sz="quarter" idx="1"/>
          </p:nvPr>
        </p:nvSpPr>
        <p:spPr>
          <a:xfrm>
            <a:off x="914400" y="1828800"/>
            <a:ext cx="7772400" cy="4572000"/>
          </a:xfrm>
        </p:spPr>
        <p:txBody>
          <a:bodyPr/>
          <a:lstStyle/>
          <a:p>
            <a:r>
              <a:rPr lang="en-US" dirty="0"/>
              <a:t>This vulnerability occurs when an application includes outdated or vulnerable components (like frameworks, libraries, plugins) which attackers can exploit to compromise the system.</a:t>
            </a:r>
          </a:p>
          <a:p>
            <a:pPr marL="0" indent="0">
              <a:buNone/>
            </a:pPr>
            <a:r>
              <a:rPr lang="en-US" b="1" dirty="0" smtClean="0"/>
              <a:t> </a:t>
            </a:r>
            <a:r>
              <a:rPr lang="en-US" b="1" dirty="0"/>
              <a:t>Examples of vulnerable components:</a:t>
            </a:r>
          </a:p>
          <a:p>
            <a:r>
              <a:rPr lang="en-US" dirty="0"/>
              <a:t>Outdated JavaScript libraries (e.g., </a:t>
            </a:r>
            <a:r>
              <a:rPr lang="en-US" dirty="0" err="1"/>
              <a:t>AngularJS</a:t>
            </a:r>
            <a:r>
              <a:rPr lang="en-US" dirty="0"/>
              <a:t>, </a:t>
            </a:r>
            <a:r>
              <a:rPr lang="en-US" dirty="0" err="1"/>
              <a:t>jQuery</a:t>
            </a:r>
            <a:r>
              <a:rPr lang="en-US" dirty="0"/>
              <a:t>)</a:t>
            </a:r>
          </a:p>
          <a:p>
            <a:r>
              <a:rPr lang="en-US" dirty="0"/>
              <a:t>Node.js packages with known exploits</a:t>
            </a:r>
          </a:p>
          <a:p>
            <a:r>
              <a:rPr lang="en-US" dirty="0"/>
              <a:t>Insecure versions of Express.js, </a:t>
            </a:r>
            <a:r>
              <a:rPr lang="en-US" dirty="0" err="1"/>
              <a:t>Lodash</a:t>
            </a:r>
            <a:r>
              <a:rPr lang="en-US" dirty="0"/>
              <a:t>, etc.</a:t>
            </a:r>
          </a:p>
          <a:p>
            <a:endParaRPr lang="en-US" dirty="0"/>
          </a:p>
        </p:txBody>
      </p:sp>
    </p:spTree>
    <p:extLst>
      <p:ext uri="{BB962C8B-B14F-4D97-AF65-F5344CB8AC3E}">
        <p14:creationId xmlns:p14="http://schemas.microsoft.com/office/powerpoint/2010/main" val="34112734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983673" y="3574473"/>
            <a:ext cx="1676400" cy="3048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990600" y="990600"/>
            <a:ext cx="2209800" cy="3810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762000" y="457200"/>
            <a:ext cx="7315200" cy="5693866"/>
          </a:xfrm>
          <a:prstGeom prst="rect">
            <a:avLst/>
          </a:prstGeom>
        </p:spPr>
        <p:txBody>
          <a:bodyPr wrap="square">
            <a:spAutoFit/>
          </a:bodyPr>
          <a:lstStyle/>
          <a:p>
            <a:r>
              <a:rPr lang="en-US" sz="2800" b="1" dirty="0"/>
              <a:t>Step 1: Navigate to Juice Shop Folder</a:t>
            </a:r>
            <a:endParaRPr lang="en-US" sz="2800" dirty="0"/>
          </a:p>
          <a:p>
            <a:r>
              <a:rPr lang="en-US" sz="2800" dirty="0"/>
              <a:t>  cd ~/juice-shop </a:t>
            </a:r>
          </a:p>
          <a:p>
            <a:r>
              <a:rPr lang="en-US" sz="2800" i="1" dirty="0"/>
              <a:t>(Use the path where you cloned OWASP Juice Shop using </a:t>
            </a:r>
            <a:r>
              <a:rPr lang="en-US" sz="2800" i="1" dirty="0" err="1"/>
              <a:t>git</a:t>
            </a:r>
            <a:r>
              <a:rPr lang="en-US" sz="2800" i="1" dirty="0"/>
              <a:t> clone)</a:t>
            </a:r>
          </a:p>
          <a:p>
            <a:endParaRPr lang="en-US" sz="2800" dirty="0"/>
          </a:p>
          <a:p>
            <a:r>
              <a:rPr lang="en-US" sz="2800" b="1" dirty="0"/>
              <a:t>Step 2: Install Dependencies (if not already done)</a:t>
            </a:r>
          </a:p>
          <a:p>
            <a:r>
              <a:rPr lang="en-US" sz="2800" dirty="0"/>
              <a:t>   </a:t>
            </a:r>
            <a:r>
              <a:rPr lang="en-US" sz="2800" dirty="0" err="1"/>
              <a:t>npm</a:t>
            </a:r>
            <a:r>
              <a:rPr lang="en-US" sz="2800" dirty="0"/>
              <a:t> install </a:t>
            </a:r>
          </a:p>
          <a:p>
            <a:r>
              <a:rPr lang="en-US" sz="2800" dirty="0"/>
              <a:t>This downloads all required node modules listed in </a:t>
            </a:r>
            <a:r>
              <a:rPr lang="en-US" sz="2800" dirty="0" err="1"/>
              <a:t>package.json</a:t>
            </a:r>
            <a:r>
              <a:rPr lang="en-US" sz="2800" dirty="0"/>
              <a:t>.</a:t>
            </a:r>
          </a:p>
          <a:p>
            <a:endParaRPr lang="en-US" sz="2800" dirty="0"/>
          </a:p>
          <a:p>
            <a:r>
              <a:rPr lang="en-US" sz="2800" b="1" dirty="0"/>
              <a:t>Step 3: Run </a:t>
            </a:r>
            <a:r>
              <a:rPr lang="en-US" sz="2800" b="1" dirty="0" err="1"/>
              <a:t>npm</a:t>
            </a:r>
            <a:r>
              <a:rPr lang="en-US" sz="2800" b="1" dirty="0"/>
              <a:t> audit to Find Vulnerabilities</a:t>
            </a:r>
          </a:p>
          <a:p>
            <a:r>
              <a:rPr lang="en-US" sz="2800" dirty="0"/>
              <a:t>This will scan all packages and show a report like:</a:t>
            </a:r>
            <a:endParaRPr lang="en-US" sz="2800" dirty="0"/>
          </a:p>
        </p:txBody>
      </p:sp>
    </p:spTree>
    <p:extLst>
      <p:ext uri="{BB962C8B-B14F-4D97-AF65-F5344CB8AC3E}">
        <p14:creationId xmlns:p14="http://schemas.microsoft.com/office/powerpoint/2010/main" val="424883758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5800" y="1295400"/>
            <a:ext cx="7768109" cy="4438919"/>
          </a:xfrm>
          <a:prstGeom prst="rect">
            <a:avLst/>
          </a:prstGeom>
        </p:spPr>
      </p:pic>
      <p:sp>
        <p:nvSpPr>
          <p:cNvPr id="4" name="Rectangle 3"/>
          <p:cNvSpPr/>
          <p:nvPr/>
        </p:nvSpPr>
        <p:spPr>
          <a:xfrm>
            <a:off x="3276600" y="1381991"/>
            <a:ext cx="914400" cy="22860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a:off x="4419600" y="1496291"/>
            <a:ext cx="762000" cy="0"/>
          </a:xfrm>
          <a:prstGeom prst="straightConnector1">
            <a:avLst/>
          </a:prstGeom>
          <a:ln>
            <a:solidFill>
              <a:schemeClr val="bg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39970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600" y="1572235"/>
            <a:ext cx="8596949" cy="3658111"/>
          </a:xfrm>
          <a:prstGeom prst="rect">
            <a:avLst/>
          </a:prstGeom>
        </p:spPr>
      </p:pic>
      <p:sp>
        <p:nvSpPr>
          <p:cNvPr id="5" name="Rectangle 4"/>
          <p:cNvSpPr/>
          <p:nvPr/>
        </p:nvSpPr>
        <p:spPr>
          <a:xfrm>
            <a:off x="228600" y="4495800"/>
            <a:ext cx="1219200" cy="152400"/>
          </a:xfrm>
          <a:prstGeom prst="rect">
            <a:avLst/>
          </a:prstGeom>
          <a:noFill/>
          <a:ln w="349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204428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43000"/>
          </a:xfrm>
        </p:spPr>
        <p:txBody>
          <a:bodyPr/>
          <a:lstStyle/>
          <a:p>
            <a:pPr algn="ctr"/>
            <a:r>
              <a:rPr lang="en-US" dirty="0" smtClean="0">
                <a:latin typeface="Britannic Bold" pitchFamily="34" charset="0"/>
              </a:rPr>
              <a:t>Challenges</a:t>
            </a:r>
            <a:endParaRPr lang="en-US" dirty="0">
              <a:latin typeface="Britannic Bold" pitchFamily="34" charset="0"/>
            </a:endParaRPr>
          </a:p>
        </p:txBody>
      </p:sp>
      <p:sp>
        <p:nvSpPr>
          <p:cNvPr id="3" name="Content Placeholder 2"/>
          <p:cNvSpPr>
            <a:spLocks noGrp="1"/>
          </p:cNvSpPr>
          <p:nvPr>
            <p:ph sz="quarter" idx="1"/>
          </p:nvPr>
        </p:nvSpPr>
        <p:spPr>
          <a:xfrm>
            <a:off x="457200" y="914400"/>
            <a:ext cx="7772400" cy="4572000"/>
          </a:xfrm>
        </p:spPr>
        <p:txBody>
          <a:bodyPr>
            <a:noAutofit/>
          </a:bodyPr>
          <a:lstStyle/>
          <a:p>
            <a:r>
              <a:rPr lang="en-US" sz="2000" dirty="0"/>
              <a:t>In my assessment of the OWASP Juice Shop application, I focused on five key vulnerabilities: </a:t>
            </a:r>
            <a:r>
              <a:rPr lang="en-US" sz="2000" b="1" dirty="0"/>
              <a:t>SQL Injection</a:t>
            </a:r>
            <a:r>
              <a:rPr lang="en-US" sz="2000" dirty="0"/>
              <a:t>, </a:t>
            </a:r>
            <a:r>
              <a:rPr lang="en-US" sz="2000" b="1" dirty="0"/>
              <a:t>Broken Authentication</a:t>
            </a:r>
            <a:r>
              <a:rPr lang="en-US" sz="2000" dirty="0"/>
              <a:t>, </a:t>
            </a:r>
            <a:r>
              <a:rPr lang="en-US" sz="2000" b="1" dirty="0"/>
              <a:t>Cross-Site Scripting (XSS)</a:t>
            </a:r>
            <a:r>
              <a:rPr lang="en-US" sz="2000" dirty="0"/>
              <a:t>, </a:t>
            </a:r>
            <a:r>
              <a:rPr lang="en-US" sz="2000" b="1" dirty="0"/>
              <a:t>Insufficient Logging &amp; Monitoring</a:t>
            </a:r>
            <a:r>
              <a:rPr lang="en-US" sz="2000" dirty="0"/>
              <a:t>, and </a:t>
            </a:r>
            <a:r>
              <a:rPr lang="en-US" sz="2000" b="1" dirty="0"/>
              <a:t>Using Components with Known Vulnerabilities</a:t>
            </a:r>
            <a:r>
              <a:rPr lang="en-US" sz="2000" dirty="0"/>
              <a:t>. While testing these, I encountered several practical challenges, both technical and strategic:</a:t>
            </a:r>
          </a:p>
          <a:p>
            <a:pPr marL="0" indent="0">
              <a:buNone/>
            </a:pPr>
            <a:r>
              <a:rPr lang="en-US" sz="2000" b="1" dirty="0" smtClean="0"/>
              <a:t> </a:t>
            </a:r>
            <a:r>
              <a:rPr lang="en-US" sz="2000" b="1" dirty="0"/>
              <a:t>1. SQL Injection</a:t>
            </a:r>
          </a:p>
          <a:p>
            <a:r>
              <a:rPr lang="en-US" sz="2000" dirty="0" smtClean="0"/>
              <a:t>Finding </a:t>
            </a:r>
            <a:r>
              <a:rPr lang="en-US" sz="2000" dirty="0"/>
              <a:t>a vulnerable input field wasn’t easy. Many inputs were either sanitized or didn’t return error messages. I had to inspect HTTP requests using Burp Suite to identify where SQL payloads could be injected. Success was only confirmed after closely analyzing the responses and page behavior.</a:t>
            </a:r>
          </a:p>
          <a:p>
            <a:pPr marL="0" indent="0">
              <a:buNone/>
            </a:pPr>
            <a:r>
              <a:rPr lang="en-US" sz="2000" b="1" dirty="0" smtClean="0"/>
              <a:t> </a:t>
            </a:r>
            <a:r>
              <a:rPr lang="en-US" sz="2000" b="1" dirty="0"/>
              <a:t>2. Broken Authentication</a:t>
            </a:r>
          </a:p>
          <a:p>
            <a:r>
              <a:rPr lang="en-US" sz="2000" dirty="0"/>
              <a:t>Setting up a </a:t>
            </a:r>
            <a:r>
              <a:rPr lang="en-US" sz="2000" b="1" dirty="0"/>
              <a:t>brute-force attack</a:t>
            </a:r>
            <a:r>
              <a:rPr lang="en-US" sz="2000" dirty="0"/>
              <a:t> using Burp Suite’s </a:t>
            </a:r>
            <a:r>
              <a:rPr lang="en-US" sz="2000" b="1" dirty="0"/>
              <a:t>Intruder</a:t>
            </a:r>
            <a:r>
              <a:rPr lang="en-US" sz="2000" dirty="0"/>
              <a:t> required precise configuration. Understanding the login process, capturing the right request, and analyzing server responses (like token changes or status codes) were key. Another challenge was verifying the absence of CAPTCHA even after multiple login attempts</a:t>
            </a:r>
            <a:r>
              <a:rPr lang="en-US" sz="2000" dirty="0" smtClean="0"/>
              <a:t>.</a:t>
            </a:r>
            <a:endParaRPr lang="en-US" sz="2000" dirty="0"/>
          </a:p>
        </p:txBody>
      </p:sp>
    </p:spTree>
    <p:extLst>
      <p:ext uri="{BB962C8B-B14F-4D97-AF65-F5344CB8AC3E}">
        <p14:creationId xmlns:p14="http://schemas.microsoft.com/office/powerpoint/2010/main" val="92667404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4294967295"/>
          </p:nvPr>
        </p:nvSpPr>
        <p:spPr>
          <a:xfrm>
            <a:off x="228600" y="533400"/>
            <a:ext cx="7772400" cy="4572000"/>
          </a:xfrm>
        </p:spPr>
        <p:txBody>
          <a:bodyPr>
            <a:noAutofit/>
          </a:bodyPr>
          <a:lstStyle/>
          <a:p>
            <a:pPr marL="0" indent="0">
              <a:buNone/>
            </a:pPr>
            <a:r>
              <a:rPr lang="en-US" sz="2000" b="1" dirty="0" smtClean="0"/>
              <a:t> </a:t>
            </a:r>
            <a:r>
              <a:rPr lang="en-US" sz="2000" b="1" dirty="0"/>
              <a:t>3. Cross-Site Scripting (XSS)</a:t>
            </a:r>
          </a:p>
          <a:p>
            <a:r>
              <a:rPr lang="en-US" sz="2000" dirty="0"/>
              <a:t>At first, injected payloads didn’t produce any visual result. Some fields filtered or encoded the script tags, preventing execution. Testing different vectors like &lt;</a:t>
            </a:r>
            <a:r>
              <a:rPr lang="en-US" sz="2000" dirty="0" err="1"/>
              <a:t>img</a:t>
            </a:r>
            <a:r>
              <a:rPr lang="en-US" sz="2000" dirty="0"/>
              <a:t> </a:t>
            </a:r>
            <a:r>
              <a:rPr lang="en-US" sz="2000" dirty="0" err="1"/>
              <a:t>src</a:t>
            </a:r>
            <a:r>
              <a:rPr lang="en-US" sz="2000" dirty="0"/>
              <a:t>=x </a:t>
            </a:r>
            <a:r>
              <a:rPr lang="en-US" sz="2000" dirty="0" err="1"/>
              <a:t>onerror</a:t>
            </a:r>
            <a:r>
              <a:rPr lang="en-US" sz="2000" dirty="0"/>
              <a:t>=alert(1)&gt; helped bypass some of the filters. Debugging why no alert showed also required checking the DOM and browser console.</a:t>
            </a:r>
          </a:p>
          <a:p>
            <a:pPr marL="0" indent="0">
              <a:buNone/>
            </a:pPr>
            <a:r>
              <a:rPr lang="en-US" sz="2000" b="1" dirty="0" smtClean="0"/>
              <a:t> </a:t>
            </a:r>
            <a:r>
              <a:rPr lang="en-US" sz="2000" b="1" dirty="0"/>
              <a:t>4. Insufficient Logging &amp; Monitoring</a:t>
            </a:r>
          </a:p>
          <a:p>
            <a:r>
              <a:rPr lang="en-US" sz="2000" dirty="0"/>
              <a:t>This was more of an </a:t>
            </a:r>
            <a:r>
              <a:rPr lang="en-US" sz="2000" b="1" dirty="0"/>
              <a:t>observational challenge</a:t>
            </a:r>
            <a:r>
              <a:rPr lang="en-US" sz="2000" dirty="0"/>
              <a:t>. Even after performing over a dozen incorrect login attempts and suspicious activities, the app never responded with alerts, account lockouts, or logs. Understanding this required looking at the absence of </a:t>
            </a:r>
            <a:r>
              <a:rPr lang="en-US" sz="2000" b="1" dirty="0"/>
              <a:t>defensive mechanisms</a:t>
            </a:r>
            <a:r>
              <a:rPr lang="en-US" sz="2000" dirty="0"/>
              <a:t> rather than the presence of flaws.</a:t>
            </a:r>
          </a:p>
          <a:p>
            <a:pPr marL="0" indent="0">
              <a:buNone/>
            </a:pPr>
            <a:r>
              <a:rPr lang="en-US" sz="2000" b="1" dirty="0" smtClean="0"/>
              <a:t> </a:t>
            </a:r>
            <a:r>
              <a:rPr lang="en-US" sz="2000" b="1" dirty="0"/>
              <a:t>5. Using Components with Known Vulnerabilities</a:t>
            </a:r>
          </a:p>
          <a:p>
            <a:r>
              <a:rPr lang="en-US" sz="2000" dirty="0"/>
              <a:t>This was the most abstract vulnerability. Unlike the others, it wasn’t directly exploitable through forms or input fields. I had to research which backend packages (like outdated libraries) were being used by Juice Shop, and how known CVEs applied to them.</a:t>
            </a:r>
          </a:p>
          <a:p>
            <a:endParaRPr lang="en-US" sz="2000" dirty="0"/>
          </a:p>
          <a:p>
            <a:endParaRPr lang="en-US" sz="1800" dirty="0"/>
          </a:p>
        </p:txBody>
      </p:sp>
    </p:spTree>
    <p:extLst>
      <p:ext uri="{BB962C8B-B14F-4D97-AF65-F5344CB8AC3E}">
        <p14:creationId xmlns:p14="http://schemas.microsoft.com/office/powerpoint/2010/main" val="377711281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14400" y="325326"/>
            <a:ext cx="7010400" cy="5324535"/>
          </a:xfrm>
          <a:prstGeom prst="rect">
            <a:avLst/>
          </a:prstGeom>
        </p:spPr>
        <p:txBody>
          <a:bodyPr wrap="square">
            <a:spAutoFit/>
          </a:bodyPr>
          <a:lstStyle/>
          <a:p>
            <a:pPr algn="ctr"/>
            <a:r>
              <a:rPr lang="en-US" sz="2000" b="1" dirty="0" smtClean="0"/>
              <a:t> </a:t>
            </a:r>
            <a:r>
              <a:rPr lang="en-US" sz="2000" b="1" dirty="0"/>
              <a:t>Working with Burp Suite – A Learning </a:t>
            </a:r>
            <a:r>
              <a:rPr lang="en-US" sz="2000" b="1" dirty="0" smtClean="0"/>
              <a:t>Curve</a:t>
            </a:r>
          </a:p>
          <a:p>
            <a:pPr algn="ctr"/>
            <a:endParaRPr lang="en-US" sz="2000" b="1" dirty="0"/>
          </a:p>
          <a:p>
            <a:r>
              <a:rPr lang="en-US" sz="2000" dirty="0"/>
              <a:t>Burp Suite was my main tool throughout this process. However, using it efficiently came with its own set of challenges:</a:t>
            </a:r>
          </a:p>
          <a:p>
            <a:r>
              <a:rPr lang="en-US" sz="2000" b="1" dirty="0"/>
              <a:t>Configuring the browser</a:t>
            </a:r>
            <a:r>
              <a:rPr lang="en-US" sz="2000" dirty="0"/>
              <a:t> with Burp's proxy required time and troubleshooting.</a:t>
            </a:r>
          </a:p>
          <a:p>
            <a:r>
              <a:rPr lang="en-US" sz="2000" dirty="0"/>
              <a:t>At first, </a:t>
            </a:r>
            <a:r>
              <a:rPr lang="en-US" sz="2000" b="1" dirty="0" err="1"/>
              <a:t>localhost</a:t>
            </a:r>
            <a:r>
              <a:rPr lang="en-US" sz="2000" b="1" dirty="0"/>
              <a:t> traffic</a:t>
            </a:r>
            <a:r>
              <a:rPr lang="en-US" sz="2000" dirty="0"/>
              <a:t> wasn’t being intercepted until I set up the correct proxy and port (usually 127.0.0.1:8080).</a:t>
            </a:r>
          </a:p>
          <a:p>
            <a:r>
              <a:rPr lang="en-US" sz="2000" dirty="0"/>
              <a:t>The </a:t>
            </a:r>
            <a:r>
              <a:rPr lang="en-US" sz="2000" b="1" dirty="0"/>
              <a:t>Intruder module</a:t>
            </a:r>
            <a:r>
              <a:rPr lang="en-US" sz="2000" dirty="0"/>
              <a:t> required understanding request structure, token positions, and payload placement.</a:t>
            </a:r>
          </a:p>
          <a:p>
            <a:r>
              <a:rPr lang="en-US" sz="2000" b="1" dirty="0"/>
              <a:t>Repeater</a:t>
            </a:r>
            <a:r>
              <a:rPr lang="en-US" sz="2000" dirty="0"/>
              <a:t> helped test modified requests quickly but interpreting server responses was sometimes unclear.</a:t>
            </a:r>
          </a:p>
          <a:p>
            <a:r>
              <a:rPr lang="en-US" sz="2000" dirty="0"/>
              <a:t>Despite this, Burp Suite became invaluable for:</a:t>
            </a:r>
          </a:p>
          <a:p>
            <a:r>
              <a:rPr lang="en-US" sz="2000" dirty="0"/>
              <a:t>Modifying HTTP requests</a:t>
            </a:r>
          </a:p>
          <a:p>
            <a:r>
              <a:rPr lang="en-US" sz="2000" dirty="0"/>
              <a:t>Capturing credentials and cookies</a:t>
            </a:r>
          </a:p>
          <a:p>
            <a:r>
              <a:rPr lang="en-US" sz="2000" dirty="0"/>
              <a:t>Launching brute-force attacks</a:t>
            </a:r>
          </a:p>
          <a:p>
            <a:r>
              <a:rPr lang="en-US" sz="2000" dirty="0"/>
              <a:t>Observing hidden vulnerabilities in request-response flows</a:t>
            </a:r>
            <a:endParaRPr lang="en-US" sz="2000" dirty="0"/>
          </a:p>
        </p:txBody>
      </p:sp>
    </p:spTree>
    <p:extLst>
      <p:ext uri="{BB962C8B-B14F-4D97-AF65-F5344CB8AC3E}">
        <p14:creationId xmlns:p14="http://schemas.microsoft.com/office/powerpoint/2010/main" val="2080990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76200" y="2438400"/>
            <a:ext cx="8534400" cy="369332"/>
          </a:xfrm>
          <a:prstGeom prst="rect">
            <a:avLst/>
          </a:prstGeom>
          <a:noFill/>
        </p:spPr>
        <p:txBody>
          <a:bodyPr wrap="square" rtlCol="0">
            <a:spAutoFit/>
          </a:bodyPr>
          <a:lstStyle/>
          <a:p>
            <a:endParaRPr lang="en-US" dirty="0"/>
          </a:p>
        </p:txBody>
      </p:sp>
      <p:sp>
        <p:nvSpPr>
          <p:cNvPr id="20" name="TextBox 19"/>
          <p:cNvSpPr txBox="1"/>
          <p:nvPr/>
        </p:nvSpPr>
        <p:spPr>
          <a:xfrm>
            <a:off x="76200" y="2590800"/>
            <a:ext cx="8534400" cy="369332"/>
          </a:xfrm>
          <a:prstGeom prst="rect">
            <a:avLst/>
          </a:prstGeom>
          <a:noFill/>
        </p:spPr>
        <p:txBody>
          <a:bodyPr wrap="square" rtlCol="0">
            <a:spAutoFit/>
          </a:bodyPr>
          <a:lstStyle/>
          <a:p>
            <a:endParaRPr lang="en-US" dirty="0"/>
          </a:p>
        </p:txBody>
      </p:sp>
      <p:sp>
        <p:nvSpPr>
          <p:cNvPr id="21" name="TextBox 20"/>
          <p:cNvSpPr txBox="1"/>
          <p:nvPr/>
        </p:nvSpPr>
        <p:spPr>
          <a:xfrm>
            <a:off x="228600" y="2743200"/>
            <a:ext cx="8534400" cy="369332"/>
          </a:xfrm>
          <a:prstGeom prst="rect">
            <a:avLst/>
          </a:prstGeom>
          <a:noFill/>
        </p:spPr>
        <p:txBody>
          <a:bodyPr wrap="square" rtlCol="0">
            <a:spAutoFit/>
          </a:bodyPr>
          <a:lstStyle/>
          <a:p>
            <a:endParaRPr lang="en-US" dirty="0"/>
          </a:p>
        </p:txBody>
      </p:sp>
      <p:sp>
        <p:nvSpPr>
          <p:cNvPr id="22" name="TextBox 21"/>
          <p:cNvSpPr txBox="1"/>
          <p:nvPr/>
        </p:nvSpPr>
        <p:spPr>
          <a:xfrm>
            <a:off x="304800" y="124620"/>
            <a:ext cx="7620000" cy="6586418"/>
          </a:xfrm>
          <a:prstGeom prst="rect">
            <a:avLst/>
          </a:prstGeom>
          <a:noFill/>
        </p:spPr>
        <p:txBody>
          <a:bodyPr wrap="square" rtlCol="0">
            <a:spAutoFit/>
          </a:bodyPr>
          <a:lstStyle/>
          <a:p>
            <a:r>
              <a:rPr lang="en-US" sz="3600" b="1" dirty="0" smtClean="0">
                <a:solidFill>
                  <a:schemeClr val="tx2"/>
                </a:solidFill>
                <a:latin typeface="Britannic Bold" pitchFamily="34" charset="0"/>
              </a:rPr>
              <a:t>Table of Contents</a:t>
            </a:r>
          </a:p>
          <a:p>
            <a:pPr marL="342900" indent="-342900">
              <a:buFont typeface="+mj-lt"/>
              <a:buAutoNum type="arabicPeriod"/>
            </a:pPr>
            <a:endParaRPr lang="en-US" sz="1600" b="1" dirty="0" smtClean="0"/>
          </a:p>
          <a:p>
            <a:pPr marL="342900" indent="-342900">
              <a:buFont typeface="+mj-lt"/>
              <a:buAutoNum type="arabicPeriod"/>
            </a:pPr>
            <a:r>
              <a:rPr lang="en-US" sz="1600" b="1" dirty="0" smtClean="0"/>
              <a:t>Abstract</a:t>
            </a:r>
            <a:r>
              <a:rPr lang="en-US" sz="1600" dirty="0" smtClean="0"/>
              <a:t/>
            </a:r>
            <a:br>
              <a:rPr lang="en-US" sz="1600" dirty="0" smtClean="0"/>
            </a:br>
            <a:r>
              <a:rPr lang="en-US" sz="1600" dirty="0" smtClean="0"/>
              <a:t> Brief overview of the project, goals, and relevance</a:t>
            </a:r>
          </a:p>
          <a:p>
            <a:pPr marL="342900" indent="-342900">
              <a:buFont typeface="+mj-lt"/>
              <a:buAutoNum type="arabicPeriod"/>
            </a:pPr>
            <a:r>
              <a:rPr lang="en-US" sz="1600" b="1" dirty="0" smtClean="0"/>
              <a:t>Title Page</a:t>
            </a:r>
            <a:r>
              <a:rPr lang="en-US" sz="1600" dirty="0" smtClean="0"/>
              <a:t/>
            </a:r>
            <a:br>
              <a:rPr lang="en-US" sz="1600" dirty="0" smtClean="0"/>
            </a:br>
            <a:r>
              <a:rPr lang="en-US" sz="1600" dirty="0" smtClean="0"/>
              <a:t> Includes: Project Title, Your Name, Mentor Name, Institute Name</a:t>
            </a:r>
          </a:p>
          <a:p>
            <a:pPr marL="342900" indent="-342900">
              <a:buFont typeface="+mj-lt"/>
              <a:buAutoNum type="arabicPeriod"/>
            </a:pPr>
            <a:r>
              <a:rPr lang="en-US" sz="1600" b="1" dirty="0" smtClean="0"/>
              <a:t>Acknowledgement</a:t>
            </a:r>
            <a:r>
              <a:rPr lang="en-US" sz="1600" dirty="0" smtClean="0"/>
              <a:t/>
            </a:r>
            <a:br>
              <a:rPr lang="en-US" sz="1600" dirty="0" smtClean="0"/>
            </a:br>
            <a:r>
              <a:rPr lang="en-US" sz="1600" dirty="0" smtClean="0"/>
              <a:t> Thanks to mentors, institution, and supporters</a:t>
            </a:r>
          </a:p>
          <a:p>
            <a:pPr marL="342900" indent="-342900">
              <a:buFont typeface="+mj-lt"/>
              <a:buAutoNum type="arabicPeriod"/>
            </a:pPr>
            <a:r>
              <a:rPr lang="en-US" sz="1600" b="1" dirty="0" smtClean="0"/>
              <a:t>Introduction</a:t>
            </a:r>
            <a:r>
              <a:rPr lang="en-US" sz="1600" dirty="0" smtClean="0"/>
              <a:t/>
            </a:r>
            <a:br>
              <a:rPr lang="en-US" sz="1600" dirty="0" smtClean="0"/>
            </a:br>
            <a:r>
              <a:rPr lang="en-US" sz="1600" dirty="0" smtClean="0"/>
              <a:t> Overview of VAPT, OWASP, and Juice Shop</a:t>
            </a:r>
          </a:p>
          <a:p>
            <a:pPr marL="342900" indent="-342900">
              <a:buFont typeface="+mj-lt"/>
              <a:buAutoNum type="arabicPeriod"/>
            </a:pPr>
            <a:r>
              <a:rPr lang="en-US" sz="1600" b="1" dirty="0" smtClean="0"/>
              <a:t>Objectives</a:t>
            </a:r>
            <a:r>
              <a:rPr lang="en-US" sz="1600" dirty="0" smtClean="0"/>
              <a:t/>
            </a:r>
            <a:br>
              <a:rPr lang="en-US" sz="1600" dirty="0" smtClean="0"/>
            </a:br>
            <a:r>
              <a:rPr lang="en-US" sz="1600" dirty="0" smtClean="0"/>
              <a:t> What the project aims to achieve</a:t>
            </a:r>
          </a:p>
          <a:p>
            <a:pPr marL="342900" indent="-342900">
              <a:buFont typeface="+mj-lt"/>
              <a:buAutoNum type="arabicPeriod"/>
            </a:pPr>
            <a:r>
              <a:rPr lang="en-US" sz="1600" b="1" dirty="0" smtClean="0"/>
              <a:t>Tools Used</a:t>
            </a:r>
            <a:r>
              <a:rPr lang="en-US" sz="1600" dirty="0" smtClean="0"/>
              <a:t/>
            </a:r>
            <a:br>
              <a:rPr lang="en-US" sz="1600" dirty="0" smtClean="0"/>
            </a:br>
            <a:r>
              <a:rPr lang="en-US" sz="1600" dirty="0" smtClean="0"/>
              <a:t> Burp Suite, </a:t>
            </a:r>
            <a:r>
              <a:rPr lang="en-US" sz="1600" dirty="0" err="1" smtClean="0"/>
              <a:t>Nmap</a:t>
            </a:r>
            <a:r>
              <a:rPr lang="en-US" sz="1600" dirty="0" smtClean="0"/>
              <a:t>, Browser </a:t>
            </a:r>
            <a:r>
              <a:rPr lang="en-US" sz="1600" dirty="0" err="1" smtClean="0"/>
              <a:t>Dev</a:t>
            </a:r>
            <a:r>
              <a:rPr lang="en-US" sz="1600" dirty="0" smtClean="0"/>
              <a:t> Tools, OS</a:t>
            </a:r>
          </a:p>
          <a:p>
            <a:pPr marL="342900" indent="-342900">
              <a:buFont typeface="+mj-lt"/>
              <a:buAutoNum type="arabicPeriod"/>
            </a:pPr>
            <a:r>
              <a:rPr lang="en-US" sz="1600" b="1" dirty="0" smtClean="0"/>
              <a:t>Methodology</a:t>
            </a:r>
            <a:r>
              <a:rPr lang="en-US" sz="1600" dirty="0" smtClean="0"/>
              <a:t/>
            </a:r>
            <a:br>
              <a:rPr lang="en-US" sz="1600" dirty="0" smtClean="0"/>
            </a:br>
            <a:r>
              <a:rPr lang="en-US" sz="1600" dirty="0" smtClean="0"/>
              <a:t> Steps: Reconnaissance, Scanning, Exploitation</a:t>
            </a:r>
          </a:p>
          <a:p>
            <a:pPr marL="342900" indent="-342900">
              <a:buFont typeface="+mj-lt"/>
              <a:buAutoNum type="arabicPeriod"/>
            </a:pPr>
            <a:r>
              <a:rPr lang="en-US" sz="1600" b="1" dirty="0" smtClean="0"/>
              <a:t>Vulnerability Analysis</a:t>
            </a:r>
            <a:r>
              <a:rPr lang="en-US" sz="1600" dirty="0" smtClean="0"/>
              <a:t/>
            </a:r>
            <a:br>
              <a:rPr lang="en-US" sz="1600" dirty="0" smtClean="0"/>
            </a:br>
            <a:r>
              <a:rPr lang="en-US" sz="1600" dirty="0" smtClean="0"/>
              <a:t> Vulnerabilities found, severity, and screenshots</a:t>
            </a:r>
          </a:p>
          <a:p>
            <a:pPr marL="342900" indent="-342900">
              <a:buFont typeface="+mj-lt"/>
              <a:buAutoNum type="arabicPeriod"/>
            </a:pPr>
            <a:r>
              <a:rPr lang="en-US" sz="1600" b="1" dirty="0" smtClean="0"/>
              <a:t>Mitigation</a:t>
            </a:r>
            <a:r>
              <a:rPr lang="en-US" sz="1600" dirty="0" smtClean="0"/>
              <a:t/>
            </a:r>
            <a:br>
              <a:rPr lang="en-US" sz="1600" dirty="0" smtClean="0"/>
            </a:br>
            <a:r>
              <a:rPr lang="en-US" sz="1600" dirty="0" smtClean="0"/>
              <a:t> How to fix or prevent the vulnerabilities</a:t>
            </a:r>
          </a:p>
          <a:p>
            <a:pPr marL="342900" indent="-342900">
              <a:buFont typeface="+mj-lt"/>
              <a:buAutoNum type="arabicPeriod"/>
            </a:pPr>
            <a:r>
              <a:rPr lang="en-US" sz="1600" b="1" dirty="0" smtClean="0"/>
              <a:t>Conclusion</a:t>
            </a:r>
            <a:r>
              <a:rPr lang="en-US" sz="1600" dirty="0" smtClean="0"/>
              <a:t/>
            </a:r>
            <a:br>
              <a:rPr lang="en-US" sz="1600" dirty="0" smtClean="0"/>
            </a:br>
            <a:r>
              <a:rPr lang="en-US" sz="1600" dirty="0" smtClean="0"/>
              <a:t> Summary of findings and key takeaways</a:t>
            </a:r>
          </a:p>
          <a:p>
            <a:pPr marL="342900" indent="-342900">
              <a:buFont typeface="+mj-lt"/>
              <a:buAutoNum type="arabicPeriod"/>
            </a:pPr>
            <a:r>
              <a:rPr lang="en-US" sz="1600" b="1" dirty="0" smtClean="0"/>
              <a:t>References</a:t>
            </a:r>
            <a:r>
              <a:rPr lang="en-US" sz="1600" dirty="0" smtClean="0"/>
              <a:t/>
            </a:r>
            <a:br>
              <a:rPr lang="en-US" sz="1600" dirty="0" smtClean="0"/>
            </a:br>
            <a:r>
              <a:rPr lang="en-US" sz="1600" dirty="0" smtClean="0"/>
              <a:t> List of tools, articles, websites used</a:t>
            </a:r>
          </a:p>
          <a:p>
            <a:endParaRPr lang="en-US" dirty="0"/>
          </a:p>
        </p:txBody>
      </p:sp>
    </p:spTree>
    <p:extLst>
      <p:ext uri="{BB962C8B-B14F-4D97-AF65-F5344CB8AC3E}">
        <p14:creationId xmlns:p14="http://schemas.microsoft.com/office/powerpoint/2010/main" val="124780657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Britannic Bold" pitchFamily="34" charset="0"/>
              </a:rPr>
              <a:t>Conclusion</a:t>
            </a:r>
            <a:endParaRPr lang="en-US" dirty="0">
              <a:latin typeface="Britannic Bold" pitchFamily="34" charset="0"/>
            </a:endParaRPr>
          </a:p>
        </p:txBody>
      </p:sp>
      <p:sp>
        <p:nvSpPr>
          <p:cNvPr id="3" name="Content Placeholder 2"/>
          <p:cNvSpPr>
            <a:spLocks noGrp="1"/>
          </p:cNvSpPr>
          <p:nvPr>
            <p:ph sz="quarter" idx="1"/>
          </p:nvPr>
        </p:nvSpPr>
        <p:spPr>
          <a:xfrm>
            <a:off x="838200" y="1600200"/>
            <a:ext cx="7772400" cy="4572000"/>
          </a:xfrm>
        </p:spPr>
        <p:txBody>
          <a:bodyPr>
            <a:normAutofit fontScale="77500" lnSpcReduction="20000"/>
          </a:bodyPr>
          <a:lstStyle/>
          <a:p>
            <a:r>
              <a:rPr lang="en-US" dirty="0"/>
              <a:t>Through this Project-Based Learning (PBL) project under the IBM–NASSCOM PBEL Program, I conducted a complete</a:t>
            </a:r>
          </a:p>
          <a:p>
            <a:r>
              <a:rPr lang="en-US" dirty="0"/>
              <a:t>Vulnerability Assessment and Penetration Testing (VAPT) on the </a:t>
            </a:r>
            <a:r>
              <a:rPr lang="en-US" dirty="0" smtClean="0"/>
              <a:t>OWASP Juice Shop </a:t>
            </a:r>
            <a:r>
              <a:rPr lang="en-US" dirty="0"/>
              <a:t>platform — a deliberately insecure web</a:t>
            </a:r>
          </a:p>
          <a:p>
            <a:r>
              <a:rPr lang="en-US" dirty="0"/>
              <a:t>application hosted locally via </a:t>
            </a:r>
            <a:r>
              <a:rPr lang="en-US" dirty="0" smtClean="0"/>
              <a:t>Node.js</a:t>
            </a:r>
            <a:endParaRPr lang="en-US" dirty="0"/>
          </a:p>
          <a:p>
            <a:r>
              <a:rPr lang="en-US" dirty="0"/>
              <a:t>Using Burp Suite Community Edition, I was able to identify and exploit 5</a:t>
            </a:r>
            <a:r>
              <a:rPr lang="en-US" dirty="0" smtClean="0"/>
              <a:t> </a:t>
            </a:r>
            <a:r>
              <a:rPr lang="en-US" dirty="0"/>
              <a:t>common web vulnerabilities aligned with the</a:t>
            </a:r>
          </a:p>
          <a:p>
            <a:r>
              <a:rPr lang="en-US" dirty="0"/>
              <a:t>OWASP Top 5</a:t>
            </a:r>
            <a:r>
              <a:rPr lang="en-US" dirty="0" smtClean="0"/>
              <a:t>, </a:t>
            </a:r>
            <a:r>
              <a:rPr lang="en-US" dirty="0"/>
              <a:t>including SQL Injection, XSS, </a:t>
            </a:r>
            <a:r>
              <a:rPr lang="en-US" dirty="0" smtClean="0"/>
              <a:t>Broken Authentication, </a:t>
            </a:r>
            <a:r>
              <a:rPr lang="en-US" dirty="0"/>
              <a:t>Command Injection, and more. Each vulnerability was analyzed for</a:t>
            </a:r>
          </a:p>
          <a:p>
            <a:r>
              <a:rPr lang="en-US" dirty="0"/>
              <a:t>severity, impact, and mitigation strategies.</a:t>
            </a:r>
          </a:p>
          <a:p>
            <a:r>
              <a:rPr lang="en-US" dirty="0"/>
              <a:t>This hands-on experience deepened my understanding of web application security, ethical hacking, and secure development</a:t>
            </a:r>
          </a:p>
          <a:p>
            <a:r>
              <a:rPr lang="en-US" dirty="0"/>
              <a:t>practices. It has strengthened my ability to think like an attacker and respond like a developer — a skillset that is highly</a:t>
            </a:r>
          </a:p>
          <a:p>
            <a:r>
              <a:rPr lang="en-US" dirty="0"/>
              <a:t>valuable in the cyber security domain.</a:t>
            </a:r>
          </a:p>
        </p:txBody>
      </p:sp>
    </p:spTree>
    <p:extLst>
      <p:ext uri="{BB962C8B-B14F-4D97-AF65-F5344CB8AC3E}">
        <p14:creationId xmlns:p14="http://schemas.microsoft.com/office/powerpoint/2010/main" val="29527748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152400"/>
            <a:ext cx="7772400" cy="1143000"/>
          </a:xfrm>
        </p:spPr>
        <p:txBody>
          <a:bodyPr/>
          <a:lstStyle/>
          <a:p>
            <a:pPr algn="ctr"/>
            <a:r>
              <a:rPr lang="en-US" dirty="0" smtClean="0">
                <a:latin typeface="Britannic Bold" pitchFamily="34" charset="0"/>
              </a:rPr>
              <a:t>Reference</a:t>
            </a:r>
            <a:endParaRPr lang="en-US" dirty="0">
              <a:latin typeface="Britannic Bold" pitchFamily="34" charset="0"/>
            </a:endParaRPr>
          </a:p>
        </p:txBody>
      </p:sp>
      <p:sp>
        <p:nvSpPr>
          <p:cNvPr id="3" name="TextBox 2"/>
          <p:cNvSpPr txBox="1"/>
          <p:nvPr/>
        </p:nvSpPr>
        <p:spPr>
          <a:xfrm>
            <a:off x="332509" y="1447800"/>
            <a:ext cx="7620000" cy="5632311"/>
          </a:xfrm>
          <a:prstGeom prst="rect">
            <a:avLst/>
          </a:prstGeom>
          <a:noFill/>
        </p:spPr>
        <p:txBody>
          <a:bodyPr wrap="square" rtlCol="0">
            <a:spAutoFit/>
          </a:bodyPr>
          <a:lstStyle/>
          <a:p>
            <a:pPr marL="514350" indent="-514350">
              <a:buFont typeface="+mj-lt"/>
              <a:buAutoNum type="arabicPeriod"/>
            </a:pPr>
            <a:r>
              <a:rPr lang="en-US" sz="2400" dirty="0">
                <a:hlinkClick r:id="rId2"/>
              </a:rPr>
              <a:t>https://</a:t>
            </a:r>
            <a:r>
              <a:rPr lang="en-US" sz="2400" dirty="0" smtClean="0">
                <a:hlinkClick r:id="rId2"/>
              </a:rPr>
              <a:t>owasp.org/www-project-juice-shop</a:t>
            </a:r>
            <a:endParaRPr lang="en-US" sz="2400" dirty="0" smtClean="0"/>
          </a:p>
          <a:p>
            <a:pPr marL="514350" indent="-514350">
              <a:buFont typeface="+mj-lt"/>
              <a:buAutoNum type="arabicPeriod"/>
            </a:pPr>
            <a:r>
              <a:rPr lang="en-US" sz="2400" dirty="0">
                <a:hlinkClick r:id="rId3"/>
              </a:rPr>
              <a:t>https://</a:t>
            </a:r>
            <a:r>
              <a:rPr lang="en-US" sz="2400" dirty="0" smtClean="0">
                <a:hlinkClick r:id="rId3"/>
              </a:rPr>
              <a:t>github.com/juice-shop/juice-shop</a:t>
            </a:r>
            <a:endParaRPr lang="en-US" sz="2400" dirty="0" smtClean="0"/>
          </a:p>
          <a:p>
            <a:pPr marL="514350" indent="-514350">
              <a:buFont typeface="+mj-lt"/>
              <a:buAutoNum type="arabicPeriod"/>
            </a:pPr>
            <a:r>
              <a:rPr lang="en-US" sz="2400" dirty="0" smtClean="0">
                <a:hlinkClick r:id="rId4"/>
              </a:rPr>
              <a:t>https</a:t>
            </a:r>
            <a:r>
              <a:rPr lang="en-US" sz="2400" dirty="0">
                <a:hlinkClick r:id="rId4"/>
              </a:rPr>
              <a:t>://</a:t>
            </a:r>
            <a:r>
              <a:rPr lang="en-US" sz="2400" dirty="0" smtClean="0">
                <a:hlinkClick r:id="rId4"/>
              </a:rPr>
              <a:t>portswigger.net/burp</a:t>
            </a:r>
            <a:endParaRPr lang="en-US" sz="2400" dirty="0" smtClean="0"/>
          </a:p>
          <a:p>
            <a:pPr marL="514350" indent="-514350">
              <a:buFont typeface="+mj-lt"/>
              <a:buAutoNum type="arabicPeriod"/>
            </a:pPr>
            <a:r>
              <a:rPr lang="en-US" sz="2400" dirty="0">
                <a:hlinkClick r:id="rId5"/>
              </a:rPr>
              <a:t>https://</a:t>
            </a:r>
            <a:r>
              <a:rPr lang="en-US" sz="2400" dirty="0" smtClean="0">
                <a:hlinkClick r:id="rId5"/>
              </a:rPr>
              <a:t>pwning.owasp-juice.shop/companion-guide/latest/part2/injection.html</a:t>
            </a:r>
            <a:endParaRPr lang="en-US" sz="2400" dirty="0" smtClean="0"/>
          </a:p>
          <a:p>
            <a:pPr marL="514350" indent="-514350">
              <a:buFont typeface="+mj-lt"/>
              <a:buAutoNum type="arabicPeriod"/>
            </a:pPr>
            <a:r>
              <a:rPr lang="en-US" sz="2400" dirty="0">
                <a:hlinkClick r:id="rId6"/>
              </a:rPr>
              <a:t>https://</a:t>
            </a:r>
            <a:r>
              <a:rPr lang="en-US" sz="2400" dirty="0" smtClean="0">
                <a:hlinkClick r:id="rId6"/>
              </a:rPr>
              <a:t>pwning.owasp-juice.shop/companion-guide/latest/part2/broken-authentication.html</a:t>
            </a:r>
            <a:endParaRPr lang="en-US" sz="2400" dirty="0" smtClean="0"/>
          </a:p>
          <a:p>
            <a:pPr marL="514350" indent="-514350">
              <a:buFont typeface="+mj-lt"/>
              <a:buAutoNum type="arabicPeriod"/>
            </a:pPr>
            <a:r>
              <a:rPr lang="en-US" sz="2400" dirty="0">
                <a:hlinkClick r:id="rId7"/>
              </a:rPr>
              <a:t>https://</a:t>
            </a:r>
            <a:r>
              <a:rPr lang="en-US" sz="2400" dirty="0" smtClean="0">
                <a:hlinkClick r:id="rId7"/>
              </a:rPr>
              <a:t>owasp.org/www-project-top-ten/2017/A10_2017-Insufficient_Logging%2526Monitoring</a:t>
            </a:r>
            <a:endParaRPr lang="en-US" sz="2400" dirty="0" smtClean="0"/>
          </a:p>
          <a:p>
            <a:pPr marL="514350" indent="-514350">
              <a:buFont typeface="+mj-lt"/>
              <a:buAutoNum type="arabicPeriod"/>
            </a:pPr>
            <a:r>
              <a:rPr lang="en-US" sz="2400" dirty="0">
                <a:hlinkClick r:id="rId8"/>
              </a:rPr>
              <a:t>https://</a:t>
            </a:r>
            <a:r>
              <a:rPr lang="en-US" sz="2400" dirty="0" smtClean="0">
                <a:hlinkClick r:id="rId8"/>
              </a:rPr>
              <a:t>pwning.owasp-juice.shop/companion-guide/latest/part2/xss.html</a:t>
            </a:r>
            <a:endParaRPr lang="en-US" sz="2400" dirty="0" smtClean="0"/>
          </a:p>
          <a:p>
            <a:pPr marL="514350" indent="-514350">
              <a:buFont typeface="+mj-lt"/>
              <a:buAutoNum type="arabicPeriod"/>
            </a:pPr>
            <a:r>
              <a:rPr lang="en-US" sz="2400" dirty="0">
                <a:hlinkClick r:id="rId9"/>
              </a:rPr>
              <a:t>https://</a:t>
            </a:r>
            <a:r>
              <a:rPr lang="en-US" sz="2400" dirty="0" smtClean="0">
                <a:hlinkClick r:id="rId9"/>
              </a:rPr>
              <a:t>pwning.owasp-juice.shop/companion-guide/latest/part2/vulnerable-components.html</a:t>
            </a:r>
            <a:endParaRPr lang="en-US" sz="2400" dirty="0" smtClean="0"/>
          </a:p>
          <a:p>
            <a:r>
              <a:rPr lang="en-US" sz="2400" dirty="0" smtClean="0"/>
              <a:t/>
            </a:r>
            <a:br>
              <a:rPr lang="en-US" sz="2400" dirty="0" smtClean="0"/>
            </a:br>
            <a:endParaRPr lang="en-US" sz="2400" dirty="0" smtClean="0">
              <a:latin typeface="Arial Rounded MT Bold" pitchFamily="34" charset="0"/>
            </a:endParaRPr>
          </a:p>
        </p:txBody>
      </p:sp>
    </p:spTree>
    <p:extLst>
      <p:ext uri="{BB962C8B-B14F-4D97-AF65-F5344CB8AC3E}">
        <p14:creationId xmlns:p14="http://schemas.microsoft.com/office/powerpoint/2010/main" val="76108715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819400"/>
            <a:ext cx="7772400" cy="1143000"/>
          </a:xfrm>
        </p:spPr>
        <p:txBody>
          <a:bodyPr>
            <a:noAutofit/>
          </a:bodyPr>
          <a:lstStyle/>
          <a:p>
            <a:pPr algn="ctr"/>
            <a:r>
              <a:rPr lang="en-US" sz="8800" dirty="0" smtClean="0"/>
              <a:t>END</a:t>
            </a:r>
            <a:endParaRPr lang="en-US" sz="8800" dirty="0"/>
          </a:p>
        </p:txBody>
      </p:sp>
    </p:spTree>
    <p:extLst>
      <p:ext uri="{BB962C8B-B14F-4D97-AF65-F5344CB8AC3E}">
        <p14:creationId xmlns:p14="http://schemas.microsoft.com/office/powerpoint/2010/main" val="168575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Britannic Bold" pitchFamily="34" charset="0"/>
              </a:rPr>
              <a:t>INTRODUCTION</a:t>
            </a:r>
            <a:endParaRPr lang="en-US" b="1" dirty="0">
              <a:latin typeface="Britannic Bold" pitchFamily="34" charset="0"/>
            </a:endParaRPr>
          </a:p>
        </p:txBody>
      </p:sp>
      <p:sp>
        <p:nvSpPr>
          <p:cNvPr id="3" name="Content Placeholder 2"/>
          <p:cNvSpPr>
            <a:spLocks noGrp="1"/>
          </p:cNvSpPr>
          <p:nvPr>
            <p:ph sz="quarter" idx="1"/>
          </p:nvPr>
        </p:nvSpPr>
        <p:spPr/>
        <p:txBody>
          <a:bodyPr>
            <a:normAutofit fontScale="77500" lnSpcReduction="20000"/>
          </a:bodyPr>
          <a:lstStyle/>
          <a:p>
            <a:r>
              <a:rPr lang="en-US" dirty="0"/>
              <a:t>OWASP Juice Shop is a deliberately insecure web application developed by the Open Web Application Security Project (OWASP) to serve as a training ground for learning and practicing web application security testing. It is widely regarded as one of the most comprehensive security training platforms for ethical hackers, security professionals, and developers.</a:t>
            </a:r>
          </a:p>
          <a:p>
            <a:r>
              <a:rPr lang="en-US" dirty="0"/>
              <a:t>The application simulates a real-world e-commerce platform with a variety of built-in vulnerabilities that align with the OWASP Top 10 list, including SQL Injection, Cross-Site Scripting (XSS), Broken Authentication, and more. Juice Shop provides a safe and legal environment for hands-on experience in finding and exploiting security flaws.</a:t>
            </a:r>
          </a:p>
          <a:p>
            <a:r>
              <a:rPr lang="en-US" dirty="0"/>
              <a:t>In this project, OWASP Juice Shop is used as the target application for performing Vulnerability Assessment and Penetration Testing (VAPT). The aim is to identify existing vulnerabilities, understand their impact, and demonstrate possible exploitation techniques using standard ethical hacking tools and methodologies.</a:t>
            </a:r>
          </a:p>
          <a:p>
            <a:r>
              <a:rPr lang="en-US" dirty="0"/>
              <a:t>This project also emphasizes the importance of secure coding practices and the need for regular security assessments in modern web applications.</a:t>
            </a:r>
          </a:p>
          <a:p>
            <a:endParaRPr lang="en-US" dirty="0"/>
          </a:p>
        </p:txBody>
      </p:sp>
    </p:spTree>
    <p:extLst>
      <p:ext uri="{BB962C8B-B14F-4D97-AF65-F5344CB8AC3E}">
        <p14:creationId xmlns:p14="http://schemas.microsoft.com/office/powerpoint/2010/main" val="370105201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71600" y="274638"/>
            <a:ext cx="7772400" cy="1143000"/>
          </a:xfrm>
        </p:spPr>
        <p:txBody>
          <a:bodyPr>
            <a:normAutofit/>
          </a:bodyPr>
          <a:lstStyle/>
          <a:p>
            <a:pPr algn="ctr"/>
            <a:r>
              <a:rPr lang="en-US" dirty="0" smtClean="0">
                <a:latin typeface="Britannic Bold" pitchFamily="34" charset="0"/>
              </a:rPr>
              <a:t>Tools Used</a:t>
            </a:r>
            <a:endParaRPr lang="en-US" dirty="0">
              <a:latin typeface="Britannic Bold"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630898918"/>
              </p:ext>
            </p:extLst>
          </p:nvPr>
        </p:nvGraphicFramePr>
        <p:xfrm>
          <a:off x="500743" y="838200"/>
          <a:ext cx="8229601" cy="5798794"/>
        </p:xfrm>
        <a:graphic>
          <a:graphicData uri="http://schemas.openxmlformats.org/drawingml/2006/table">
            <a:tbl>
              <a:tblPr firstRow="1" firstCol="1" bandRow="1">
                <a:tableStyleId>{5C22544A-7EE6-4342-B048-85BDC9FD1C3A}</a:tableStyleId>
              </a:tblPr>
              <a:tblGrid>
                <a:gridCol w="2397113"/>
                <a:gridCol w="2531329"/>
                <a:gridCol w="3301159"/>
              </a:tblGrid>
              <a:tr h="265860">
                <a:tc>
                  <a:txBody>
                    <a:bodyPr/>
                    <a:lstStyle/>
                    <a:p>
                      <a:pPr marL="0" marR="0" algn="ctr">
                        <a:lnSpc>
                          <a:spcPct val="115000"/>
                        </a:lnSpc>
                        <a:spcBef>
                          <a:spcPts val="0"/>
                        </a:spcBef>
                        <a:spcAft>
                          <a:spcPts val="0"/>
                        </a:spcAft>
                      </a:pPr>
                      <a:r>
                        <a:rPr lang="en-US" sz="1400" dirty="0">
                          <a:effectLst/>
                        </a:rPr>
                        <a:t>Tool / Platform</a:t>
                      </a:r>
                      <a:endParaRPr lang="en-US" sz="1100" dirty="0">
                        <a:effectLst/>
                        <a:latin typeface="Calibri"/>
                        <a:ea typeface="Calibri"/>
                        <a:cs typeface="Times New Roman"/>
                      </a:endParaRPr>
                    </a:p>
                  </a:txBody>
                  <a:tcPr marL="8501" marR="8501" marT="8501" marB="8501" anchor="ctr"/>
                </a:tc>
                <a:tc>
                  <a:txBody>
                    <a:bodyPr/>
                    <a:lstStyle/>
                    <a:p>
                      <a:pPr marL="0" marR="0" algn="ctr">
                        <a:lnSpc>
                          <a:spcPct val="115000"/>
                        </a:lnSpc>
                        <a:spcBef>
                          <a:spcPts val="0"/>
                        </a:spcBef>
                        <a:spcAft>
                          <a:spcPts val="0"/>
                        </a:spcAft>
                      </a:pPr>
                      <a:r>
                        <a:rPr lang="en-US" sz="1400">
                          <a:effectLst/>
                        </a:rPr>
                        <a:t>Category</a:t>
                      </a:r>
                      <a:endParaRPr lang="en-US" sz="1100">
                        <a:effectLst/>
                        <a:latin typeface="Calibri"/>
                        <a:ea typeface="Calibri"/>
                        <a:cs typeface="Times New Roman"/>
                      </a:endParaRPr>
                    </a:p>
                  </a:txBody>
                  <a:tcPr marL="8501" marR="8501" marT="8501" marB="8501" anchor="ctr"/>
                </a:tc>
                <a:tc>
                  <a:txBody>
                    <a:bodyPr/>
                    <a:lstStyle/>
                    <a:p>
                      <a:pPr marL="0" marR="0" algn="ctr">
                        <a:lnSpc>
                          <a:spcPct val="115000"/>
                        </a:lnSpc>
                        <a:spcBef>
                          <a:spcPts val="0"/>
                        </a:spcBef>
                        <a:spcAft>
                          <a:spcPts val="0"/>
                        </a:spcAft>
                      </a:pPr>
                      <a:r>
                        <a:rPr lang="en-US" sz="1400">
                          <a:effectLst/>
                        </a:rPr>
                        <a:t>Usage in Juice Shop</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dirty="0">
                          <a:effectLst/>
                        </a:rPr>
                        <a:t>Burp Suite</a:t>
                      </a:r>
                      <a:endParaRPr lang="en-US" sz="1100" dirty="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Web Proxy / Interceptor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Intercept requests, perform XSS, SQLi, brute force, cookie tampering</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a:effectLst/>
                        </a:rPr>
                        <a:t>OWASP ZAP</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Vulnerability Scanner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Automatic scanning, spidering, active/passive scans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SQLMap</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SQL Injection Automation</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Detect and exploit SQL injection flaws</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a:effectLst/>
                        </a:rPr>
                        <a:t>Postman</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API Testing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Send custom API requests, test authorization bypass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Nmap</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Network Scanner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Detect open ports and services</a:t>
                      </a:r>
                      <a:endParaRPr lang="en-US" sz="1100">
                        <a:effectLst/>
                        <a:latin typeface="Calibri"/>
                        <a:ea typeface="Calibri"/>
                        <a:cs typeface="Times New Roman"/>
                      </a:endParaRPr>
                    </a:p>
                  </a:txBody>
                  <a:tcPr marL="8501" marR="8501" marT="8501" marB="8501" anchor="ctr"/>
                </a:tc>
              </a:tr>
              <a:tr h="408428">
                <a:tc>
                  <a:txBody>
                    <a:bodyPr/>
                    <a:lstStyle/>
                    <a:p>
                      <a:pPr marL="0" marR="0">
                        <a:lnSpc>
                          <a:spcPct val="115000"/>
                        </a:lnSpc>
                        <a:spcBef>
                          <a:spcPts val="0"/>
                        </a:spcBef>
                        <a:spcAft>
                          <a:spcPts val="0"/>
                        </a:spcAft>
                      </a:pPr>
                      <a:r>
                        <a:rPr lang="en-US" sz="1400">
                          <a:effectLst/>
                        </a:rPr>
                        <a:t>Nikto</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Web Server Scanner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Find misconfigurations, outdated software</a:t>
                      </a:r>
                      <a:endParaRPr lang="en-US" sz="1100">
                        <a:effectLst/>
                        <a:latin typeface="Calibri"/>
                        <a:ea typeface="Calibri"/>
                        <a:cs typeface="Times New Roman"/>
                      </a:endParaRPr>
                    </a:p>
                  </a:txBody>
                  <a:tcPr marL="8501" marR="8501" marT="8501" marB="8501" anchor="ctr"/>
                </a:tc>
              </a:tr>
              <a:tr h="408428">
                <a:tc>
                  <a:txBody>
                    <a:bodyPr/>
                    <a:lstStyle/>
                    <a:p>
                      <a:pPr marL="0" marR="0">
                        <a:lnSpc>
                          <a:spcPct val="115000"/>
                        </a:lnSpc>
                        <a:spcBef>
                          <a:spcPts val="0"/>
                        </a:spcBef>
                        <a:spcAft>
                          <a:spcPts val="0"/>
                        </a:spcAft>
                      </a:pPr>
                      <a:r>
                        <a:rPr lang="en-US" sz="1400">
                          <a:effectLst/>
                        </a:rPr>
                        <a:t>Wfuzz / Dirbuster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Directory / File Bruteforcing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Discover hidden directories and endpoints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Metasploit Framework</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Exploitation Framework</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Advanced post-exploitation testing</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a:effectLst/>
                        </a:rPr>
                        <a:t>Browser DevTools</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Manual Testing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DOM-based XSS, JS tampering, cookie inspection</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a:effectLst/>
                        </a:rPr>
                        <a:t>HackBar (Browser Addon)</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Manual Payload Testing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Quick injection of SQLi, XSS, LFI payloads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JWT.io</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JWT Token Decoder/Modifier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Analyze and tamper JWTs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CyberChef</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Data Encoding/Decoding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Decode tokens, base64 strings, hashes</a:t>
                      </a:r>
                      <a:endParaRPr lang="en-US" sz="1100">
                        <a:effectLst/>
                        <a:latin typeface="Calibri"/>
                        <a:ea typeface="Calibri"/>
                        <a:cs typeface="Times New Roman"/>
                      </a:endParaRPr>
                    </a:p>
                  </a:txBody>
                  <a:tcPr marL="8501" marR="8501" marT="8501" marB="8501" anchor="ctr"/>
                </a:tc>
              </a:tr>
              <a:tr h="265860">
                <a:tc>
                  <a:txBody>
                    <a:bodyPr/>
                    <a:lstStyle/>
                    <a:p>
                      <a:pPr marL="0" marR="0">
                        <a:lnSpc>
                          <a:spcPct val="115000"/>
                        </a:lnSpc>
                        <a:spcBef>
                          <a:spcPts val="0"/>
                        </a:spcBef>
                        <a:spcAft>
                          <a:spcPts val="0"/>
                        </a:spcAft>
                      </a:pPr>
                      <a:r>
                        <a:rPr lang="en-US" sz="1400">
                          <a:effectLst/>
                        </a:rPr>
                        <a:t>Firefox/Chrome Plugins</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Tamper Data, Cookie Editor</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Modify headers, cookies, inputs</a:t>
                      </a:r>
                      <a:endParaRPr lang="en-US" sz="1100">
                        <a:effectLst/>
                        <a:latin typeface="Calibri"/>
                        <a:ea typeface="Calibri"/>
                        <a:cs typeface="Times New Roman"/>
                      </a:endParaRPr>
                    </a:p>
                  </a:txBody>
                  <a:tcPr marL="8501" marR="8501" marT="8501" marB="8501" anchor="ctr"/>
                </a:tc>
              </a:tr>
              <a:tr h="520153">
                <a:tc>
                  <a:txBody>
                    <a:bodyPr/>
                    <a:lstStyle/>
                    <a:p>
                      <a:pPr marL="0" marR="0">
                        <a:lnSpc>
                          <a:spcPct val="115000"/>
                        </a:lnSpc>
                        <a:spcBef>
                          <a:spcPts val="0"/>
                        </a:spcBef>
                        <a:spcAft>
                          <a:spcPts val="0"/>
                        </a:spcAft>
                      </a:pPr>
                      <a:r>
                        <a:rPr lang="en-US" sz="1400">
                          <a:effectLst/>
                        </a:rPr>
                        <a:t>Google Dorking</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a:effectLst/>
                        </a:rPr>
                        <a:t>Info Discovery</a:t>
                      </a:r>
                      <a:endParaRPr lang="en-US" sz="1100">
                        <a:effectLst/>
                        <a:latin typeface="Calibri"/>
                        <a:ea typeface="Calibri"/>
                        <a:cs typeface="Times New Roman"/>
                      </a:endParaRPr>
                    </a:p>
                  </a:txBody>
                  <a:tcPr marL="8501" marR="8501" marT="8501" marB="8501" anchor="ctr"/>
                </a:tc>
                <a:tc>
                  <a:txBody>
                    <a:bodyPr/>
                    <a:lstStyle/>
                    <a:p>
                      <a:pPr marL="0" marR="0">
                        <a:lnSpc>
                          <a:spcPct val="115000"/>
                        </a:lnSpc>
                        <a:spcBef>
                          <a:spcPts val="0"/>
                        </a:spcBef>
                        <a:spcAft>
                          <a:spcPts val="0"/>
                        </a:spcAft>
                      </a:pPr>
                      <a:r>
                        <a:rPr lang="en-US" sz="1400" dirty="0">
                          <a:effectLst/>
                        </a:rPr>
                        <a:t>Extract sensitive info using crafted Google searches</a:t>
                      </a:r>
                      <a:endParaRPr lang="en-US" sz="1100" dirty="0">
                        <a:effectLst/>
                        <a:latin typeface="Calibri"/>
                        <a:ea typeface="Calibri"/>
                        <a:cs typeface="Times New Roman"/>
                      </a:endParaRPr>
                    </a:p>
                  </a:txBody>
                  <a:tcPr marL="8501" marR="8501" marT="8501" marB="8501" anchor="ctr"/>
                </a:tc>
              </a:tr>
            </a:tbl>
          </a:graphicData>
        </a:graphic>
      </p:graphicFrame>
      <p:sp>
        <p:nvSpPr>
          <p:cNvPr id="8" name="Rectangle 1"/>
          <p:cNvSpPr>
            <a:spLocks noChangeArrowheads="1"/>
          </p:cNvSpPr>
          <p:nvPr/>
        </p:nvSpPr>
        <p:spPr bwMode="auto">
          <a:xfrm>
            <a:off x="1331913" y="1389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115330038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Britannic Bold" pitchFamily="34" charset="0"/>
              </a:rPr>
              <a:t>Methodology</a:t>
            </a:r>
            <a:endParaRPr lang="en-US" dirty="0">
              <a:latin typeface="Britannic Bold" pitchFamily="34" charset="0"/>
            </a:endParaRPr>
          </a:p>
        </p:txBody>
      </p:sp>
      <p:sp>
        <p:nvSpPr>
          <p:cNvPr id="3" name="Content Placeholder 2"/>
          <p:cNvSpPr>
            <a:spLocks noGrp="1"/>
          </p:cNvSpPr>
          <p:nvPr>
            <p:ph sz="quarter" idx="1"/>
          </p:nvPr>
        </p:nvSpPr>
        <p:spPr/>
        <p:txBody>
          <a:bodyPr>
            <a:normAutofit fontScale="92500" lnSpcReduction="20000"/>
          </a:bodyPr>
          <a:lstStyle/>
          <a:p>
            <a:r>
              <a:rPr lang="en-US" dirty="0"/>
              <a:t>The testing process followed standard VAPT procedures:</a:t>
            </a:r>
          </a:p>
          <a:p>
            <a:r>
              <a:rPr lang="en-US" b="1" dirty="0"/>
              <a:t>Reconnaissance</a:t>
            </a:r>
            <a:r>
              <a:rPr lang="en-US" dirty="0"/>
              <a:t> – Collected information about the Juice Shop environment and technologies using browser tools and headers.</a:t>
            </a:r>
          </a:p>
          <a:p>
            <a:r>
              <a:rPr lang="en-US" b="1" dirty="0"/>
              <a:t>Scanning &amp; Enumeration</a:t>
            </a:r>
            <a:r>
              <a:rPr lang="en-US" dirty="0"/>
              <a:t> – Used tools like </a:t>
            </a:r>
            <a:r>
              <a:rPr lang="en-US" b="1" dirty="0" err="1"/>
              <a:t>Nmap</a:t>
            </a:r>
            <a:r>
              <a:rPr lang="en-US" dirty="0"/>
              <a:t> and </a:t>
            </a:r>
            <a:r>
              <a:rPr lang="en-US" b="1" dirty="0"/>
              <a:t>Burp Suite</a:t>
            </a:r>
            <a:r>
              <a:rPr lang="en-US" dirty="0"/>
              <a:t> to find open ports, endpoints, and hidden features.</a:t>
            </a:r>
          </a:p>
          <a:p>
            <a:r>
              <a:rPr lang="en-US" b="1" dirty="0"/>
              <a:t>Vulnerability Analysis</a:t>
            </a:r>
            <a:r>
              <a:rPr lang="en-US" dirty="0"/>
              <a:t> – Identified vulnerabilities such as SQL Injection, XSS, and Broken Authentication using manual testing and OWASP guidelines.</a:t>
            </a:r>
          </a:p>
          <a:p>
            <a:r>
              <a:rPr lang="en-US" b="1" dirty="0"/>
              <a:t>Exploitation</a:t>
            </a:r>
            <a:r>
              <a:rPr lang="en-US" dirty="0"/>
              <a:t> – Safely exploited vulnerabilities using </a:t>
            </a:r>
            <a:r>
              <a:rPr lang="en-US" b="1" dirty="0"/>
              <a:t>Burp Suite Intruder</a:t>
            </a:r>
            <a:r>
              <a:rPr lang="en-US" dirty="0"/>
              <a:t> and custom payloads to demonstrate real-world attack scenarios.</a:t>
            </a:r>
          </a:p>
          <a:p>
            <a:r>
              <a:rPr lang="en-US" b="1" dirty="0"/>
              <a:t>Reporting</a:t>
            </a:r>
            <a:r>
              <a:rPr lang="en-US" dirty="0"/>
              <a:t> – Documented all findings with descriptions, evidence (screenshots), and mitigation strategies.</a:t>
            </a:r>
          </a:p>
          <a:p>
            <a:endParaRPr lang="en-US" dirty="0"/>
          </a:p>
        </p:txBody>
      </p:sp>
    </p:spTree>
    <p:extLst>
      <p:ext uri="{BB962C8B-B14F-4D97-AF65-F5344CB8AC3E}">
        <p14:creationId xmlns:p14="http://schemas.microsoft.com/office/powerpoint/2010/main" val="330077252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sz="quarter" idx="4294967295"/>
          </p:nvPr>
        </p:nvPicPr>
        <p:blipFill>
          <a:blip r:embed="rId2" cstate="print">
            <a:extLst>
              <a:ext uri="{28A0092B-C50C-407E-A947-70E740481C1C}">
                <a14:useLocalDpi xmlns:a14="http://schemas.microsoft.com/office/drawing/2010/main" val="0"/>
              </a:ext>
            </a:extLst>
          </a:blip>
          <a:stretch>
            <a:fillRect/>
          </a:stretch>
        </p:blipFill>
        <p:spPr>
          <a:xfrm>
            <a:off x="122924" y="609600"/>
            <a:ext cx="8834039" cy="5486400"/>
          </a:xfrm>
        </p:spPr>
      </p:pic>
    </p:spTree>
    <p:extLst>
      <p:ext uri="{BB962C8B-B14F-4D97-AF65-F5344CB8AC3E}">
        <p14:creationId xmlns:p14="http://schemas.microsoft.com/office/powerpoint/2010/main" val="24110766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772400" cy="334962"/>
          </a:xfrm>
        </p:spPr>
        <p:txBody>
          <a:bodyPr>
            <a:normAutofit fontScale="90000"/>
          </a:bodyPr>
          <a:lstStyle/>
          <a:p>
            <a:pPr algn="ctr"/>
            <a:r>
              <a:rPr lang="en-US" dirty="0" smtClean="0">
                <a:latin typeface="Britannic Bold" pitchFamily="34" charset="0"/>
              </a:rPr>
              <a:t>Vulnerabilities Found</a:t>
            </a:r>
            <a:endParaRPr lang="en-US" dirty="0">
              <a:latin typeface="Britannic Bold" pitchFamily="34" charset="0"/>
            </a:endParaRPr>
          </a:p>
        </p:txBody>
      </p:sp>
      <p:sp>
        <p:nvSpPr>
          <p:cNvPr id="4" name="Rectangle 1"/>
          <p:cNvSpPr>
            <a:spLocks noChangeArrowheads="1"/>
          </p:cNvSpPr>
          <p:nvPr/>
        </p:nvSpPr>
        <p:spPr bwMode="auto">
          <a:xfrm>
            <a:off x="2617788" y="1447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charset="0"/>
              <a:cs typeface="Arial" charset="0"/>
            </a:endParaRPr>
          </a:p>
        </p:txBody>
      </p:sp>
      <p:graphicFrame>
        <p:nvGraphicFramePr>
          <p:cNvPr id="5" name="Table 4"/>
          <p:cNvGraphicFramePr>
            <a:graphicFrameLocks noGrp="1"/>
          </p:cNvGraphicFramePr>
          <p:nvPr>
            <p:extLst>
              <p:ext uri="{D42A27DB-BD31-4B8C-83A1-F6EECF244321}">
                <p14:modId xmlns:p14="http://schemas.microsoft.com/office/powerpoint/2010/main" val="2257646607"/>
              </p:ext>
            </p:extLst>
          </p:nvPr>
        </p:nvGraphicFramePr>
        <p:xfrm>
          <a:off x="228600" y="1066800"/>
          <a:ext cx="8763000" cy="5557251"/>
        </p:xfrm>
        <a:graphic>
          <a:graphicData uri="http://schemas.openxmlformats.org/drawingml/2006/table">
            <a:tbl>
              <a:tblPr firstRow="1" firstCol="1" bandRow="1">
                <a:tableStyleId>{5C22544A-7EE6-4342-B048-85BDC9FD1C3A}</a:tableStyleId>
              </a:tblPr>
              <a:tblGrid>
                <a:gridCol w="685800"/>
                <a:gridCol w="3992751"/>
                <a:gridCol w="4084449"/>
              </a:tblGrid>
              <a:tr h="329094">
                <a:tc>
                  <a:txBody>
                    <a:bodyPr/>
                    <a:lstStyle/>
                    <a:p>
                      <a:pPr marL="0" marR="0" algn="ctr">
                        <a:lnSpc>
                          <a:spcPct val="115000"/>
                        </a:lnSpc>
                        <a:spcBef>
                          <a:spcPts val="0"/>
                        </a:spcBef>
                        <a:spcAft>
                          <a:spcPts val="0"/>
                        </a:spcAft>
                      </a:pPr>
                      <a:r>
                        <a:rPr lang="en-US" sz="1200" dirty="0">
                          <a:effectLst/>
                        </a:rPr>
                        <a:t>No.</a:t>
                      </a:r>
                      <a:endParaRPr lang="en-US" sz="1100" dirty="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Vulnerability Type</a:t>
                      </a:r>
                      <a:endParaRPr lang="en-US" sz="1100">
                        <a:effectLst/>
                        <a:latin typeface="Calibri"/>
                        <a:ea typeface="Calibri"/>
                        <a:cs typeface="Times New Roman"/>
                      </a:endParaRPr>
                    </a:p>
                  </a:txBody>
                  <a:tcPr marL="9525" marR="9525" marT="9525" marB="9525" anchor="ctr"/>
                </a:tc>
                <a:tc>
                  <a:txBody>
                    <a:bodyPr/>
                    <a:lstStyle/>
                    <a:p>
                      <a:pPr marL="0" marR="0" algn="ctr">
                        <a:lnSpc>
                          <a:spcPct val="115000"/>
                        </a:lnSpc>
                        <a:spcBef>
                          <a:spcPts val="0"/>
                        </a:spcBef>
                        <a:spcAft>
                          <a:spcPts val="0"/>
                        </a:spcAft>
                      </a:pPr>
                      <a:r>
                        <a:rPr lang="en-US" sz="1200">
                          <a:effectLst/>
                        </a:rPr>
                        <a:t>Description</a:t>
                      </a:r>
                      <a:endParaRPr lang="en-US" sz="110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dirty="0">
                          <a:effectLst/>
                        </a:rPr>
                        <a:t>1.</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A1: </a:t>
                      </a:r>
                      <a:r>
                        <a:rPr lang="en-US" sz="1800" dirty="0" smtClean="0">
                          <a:effectLst/>
                        </a:rPr>
                        <a:t>Injection</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SQL Injection, NoSQL Injection, Command Injection</a:t>
                      </a:r>
                      <a:endParaRPr lang="en-US" sz="160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dirty="0">
                          <a:effectLst/>
                        </a:rPr>
                        <a:t>2.</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A2: Broken Authentication</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Weak password policies, predictable login, brute force, JWT token flaws</a:t>
                      </a:r>
                      <a:endParaRPr lang="en-US" sz="1600" dirty="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dirty="0">
                          <a:effectLst/>
                        </a:rPr>
                        <a:t>3.</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A3: Sensitive Data Exposure</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Insecure storage of credentials, leakage via APIs</a:t>
                      </a:r>
                      <a:endParaRPr lang="en-US" sz="1600">
                        <a:effectLst/>
                        <a:latin typeface="Calibri"/>
                        <a:ea typeface="Calibri"/>
                        <a:cs typeface="Times New Roman"/>
                      </a:endParaRPr>
                    </a:p>
                  </a:txBody>
                  <a:tcPr marL="9525" marR="9525" marT="9525" marB="9525" anchor="ctr"/>
                </a:tc>
              </a:tr>
              <a:tr h="329094">
                <a:tc>
                  <a:txBody>
                    <a:bodyPr/>
                    <a:lstStyle/>
                    <a:p>
                      <a:pPr marL="0" marR="0">
                        <a:lnSpc>
                          <a:spcPct val="115000"/>
                        </a:lnSpc>
                        <a:spcBef>
                          <a:spcPts val="0"/>
                        </a:spcBef>
                        <a:spcAft>
                          <a:spcPts val="0"/>
                        </a:spcAft>
                      </a:pPr>
                      <a:r>
                        <a:rPr lang="en-US" sz="1800">
                          <a:effectLst/>
                        </a:rPr>
                        <a:t>4.</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A4: XML External Entities (XXE)</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XML-based input not properly sanitized</a:t>
                      </a:r>
                      <a:endParaRPr lang="en-US" sz="160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a:effectLst/>
                        </a:rPr>
                        <a:t>5.</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A5: Broken Access Control</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Forced browsing, Insecure Direct Object References (IDOR)</a:t>
                      </a:r>
                      <a:endParaRPr lang="en-US" sz="160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a:effectLst/>
                        </a:rPr>
                        <a:t>6.</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A6: Security Misconfiguration</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Improper headers, unnecessary debug info, default credentials</a:t>
                      </a:r>
                      <a:endParaRPr lang="en-US" sz="1600">
                        <a:effectLst/>
                        <a:latin typeface="Calibri"/>
                        <a:ea typeface="Calibri"/>
                        <a:cs typeface="Times New Roman"/>
                      </a:endParaRPr>
                    </a:p>
                  </a:txBody>
                  <a:tcPr marL="9525" marR="9525" marT="9525" marB="9525" anchor="ctr"/>
                </a:tc>
              </a:tr>
              <a:tr h="329094">
                <a:tc>
                  <a:txBody>
                    <a:bodyPr/>
                    <a:lstStyle/>
                    <a:p>
                      <a:pPr marL="0" marR="0">
                        <a:lnSpc>
                          <a:spcPct val="115000"/>
                        </a:lnSpc>
                        <a:spcBef>
                          <a:spcPts val="0"/>
                        </a:spcBef>
                        <a:spcAft>
                          <a:spcPts val="0"/>
                        </a:spcAft>
                      </a:pPr>
                      <a:r>
                        <a:rPr lang="en-US" sz="1800">
                          <a:effectLst/>
                        </a:rPr>
                        <a:t>7.</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A7: Cross-Site Scripting (XSS)</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Stored, reflected, and DOM-based XSS</a:t>
                      </a:r>
                      <a:endParaRPr lang="en-US" sz="1600">
                        <a:effectLst/>
                        <a:latin typeface="Calibri"/>
                        <a:ea typeface="Calibri"/>
                        <a:cs typeface="Times New Roman"/>
                      </a:endParaRPr>
                    </a:p>
                  </a:txBody>
                  <a:tcPr marL="9525" marR="9525" marT="9525" marB="9525" anchor="ctr"/>
                </a:tc>
              </a:tr>
              <a:tr h="329094">
                <a:tc>
                  <a:txBody>
                    <a:bodyPr/>
                    <a:lstStyle/>
                    <a:p>
                      <a:pPr marL="0" marR="0">
                        <a:lnSpc>
                          <a:spcPct val="115000"/>
                        </a:lnSpc>
                        <a:spcBef>
                          <a:spcPts val="0"/>
                        </a:spcBef>
                        <a:spcAft>
                          <a:spcPts val="0"/>
                        </a:spcAft>
                      </a:pPr>
                      <a:r>
                        <a:rPr lang="en-US" sz="1800">
                          <a:effectLst/>
                        </a:rPr>
                        <a:t>8.</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A8: Insecure Deserialization</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Vulnerable to RCE through serialized input</a:t>
                      </a:r>
                      <a:endParaRPr lang="en-US" sz="1600">
                        <a:effectLst/>
                        <a:latin typeface="Calibri"/>
                        <a:ea typeface="Calibri"/>
                        <a:cs typeface="Times New Roman"/>
                      </a:endParaRPr>
                    </a:p>
                  </a:txBody>
                  <a:tcPr marL="9525" marR="9525" marT="9525" marB="9525" anchor="ctr"/>
                </a:tc>
              </a:tr>
              <a:tr h="640155">
                <a:tc>
                  <a:txBody>
                    <a:bodyPr/>
                    <a:lstStyle/>
                    <a:p>
                      <a:pPr marL="0" marR="0">
                        <a:lnSpc>
                          <a:spcPct val="115000"/>
                        </a:lnSpc>
                        <a:spcBef>
                          <a:spcPts val="0"/>
                        </a:spcBef>
                        <a:spcAft>
                          <a:spcPts val="0"/>
                        </a:spcAft>
                      </a:pPr>
                      <a:r>
                        <a:rPr lang="en-US" sz="1800">
                          <a:effectLst/>
                        </a:rPr>
                        <a:t>9.</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A9: Using Components with Known Vulnerabilities</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a:effectLst/>
                        </a:rPr>
                        <a:t>Outdated libraries in frontend/backend</a:t>
                      </a:r>
                      <a:endParaRPr lang="en-US" sz="1600">
                        <a:effectLst/>
                        <a:latin typeface="Calibri"/>
                        <a:ea typeface="Calibri"/>
                        <a:cs typeface="Times New Roman"/>
                      </a:endParaRPr>
                    </a:p>
                  </a:txBody>
                  <a:tcPr marL="9525" marR="9525" marT="9525" marB="9525" anchor="ctr"/>
                </a:tc>
              </a:tr>
              <a:tr h="329094">
                <a:tc>
                  <a:txBody>
                    <a:bodyPr/>
                    <a:lstStyle/>
                    <a:p>
                      <a:pPr marL="0" marR="0">
                        <a:lnSpc>
                          <a:spcPct val="115000"/>
                        </a:lnSpc>
                        <a:spcBef>
                          <a:spcPts val="0"/>
                        </a:spcBef>
                        <a:spcAft>
                          <a:spcPts val="0"/>
                        </a:spcAft>
                      </a:pPr>
                      <a:r>
                        <a:rPr lang="en-US" sz="1800">
                          <a:effectLst/>
                        </a:rPr>
                        <a:t>10.</a:t>
                      </a:r>
                      <a:endParaRPr lang="en-US" sz="160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A10: Insufficient Logging &amp; Monitoring</a:t>
                      </a:r>
                      <a:endParaRPr lang="en-US" sz="1600" dirty="0">
                        <a:effectLst/>
                        <a:latin typeface="Calibri"/>
                        <a:ea typeface="Calibri"/>
                        <a:cs typeface="Times New Roman"/>
                      </a:endParaRPr>
                    </a:p>
                  </a:txBody>
                  <a:tcPr marL="9525" marR="9525" marT="9525" marB="9525" anchor="ctr"/>
                </a:tc>
                <a:tc>
                  <a:txBody>
                    <a:bodyPr/>
                    <a:lstStyle/>
                    <a:p>
                      <a:pPr marL="0" marR="0">
                        <a:lnSpc>
                          <a:spcPct val="115000"/>
                        </a:lnSpc>
                        <a:spcBef>
                          <a:spcPts val="0"/>
                        </a:spcBef>
                        <a:spcAft>
                          <a:spcPts val="0"/>
                        </a:spcAft>
                      </a:pPr>
                      <a:r>
                        <a:rPr lang="en-US" sz="1800" dirty="0">
                          <a:effectLst/>
                        </a:rPr>
                        <a:t>Actions not logged, no alerts on attacks</a:t>
                      </a:r>
                      <a:endParaRPr lang="en-US" sz="1600" dirty="0">
                        <a:effectLst/>
                        <a:latin typeface="Calibri"/>
                        <a:ea typeface="Calibri"/>
                        <a:cs typeface="Times New Roman"/>
                      </a:endParaRPr>
                    </a:p>
                  </a:txBody>
                  <a:tcPr marL="9525" marR="9525" marT="9525" marB="9525" anchor="ctr"/>
                </a:tc>
              </a:tr>
            </a:tbl>
          </a:graphicData>
        </a:graphic>
      </p:graphicFrame>
      <p:sp>
        <p:nvSpPr>
          <p:cNvPr id="6" name="Rectangle 2"/>
          <p:cNvSpPr>
            <a:spLocks noChangeArrowheads="1"/>
          </p:cNvSpPr>
          <p:nvPr/>
        </p:nvSpPr>
        <p:spPr bwMode="auto">
          <a:xfrm>
            <a:off x="914400" y="16303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376900323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314701" y="2514600"/>
            <a:ext cx="3428999"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p:cNvSpPr/>
          <p:nvPr/>
        </p:nvSpPr>
        <p:spPr>
          <a:xfrm>
            <a:off x="457201" y="2514600"/>
            <a:ext cx="2743200" cy="45720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00"/>
              </a:solidFill>
            </a:endParaRPr>
          </a:p>
        </p:txBody>
      </p:sp>
      <p:sp>
        <p:nvSpPr>
          <p:cNvPr id="2" name="Title 1"/>
          <p:cNvSpPr>
            <a:spLocks noGrp="1"/>
          </p:cNvSpPr>
          <p:nvPr>
            <p:ph type="title"/>
          </p:nvPr>
        </p:nvSpPr>
        <p:spPr>
          <a:xfrm>
            <a:off x="304800" y="-228600"/>
            <a:ext cx="8534400" cy="1143000"/>
          </a:xfrm>
        </p:spPr>
        <p:txBody>
          <a:bodyPr>
            <a:normAutofit/>
          </a:bodyPr>
          <a:lstStyle/>
          <a:p>
            <a:pPr algn="ctr"/>
            <a:r>
              <a:rPr lang="en-US" sz="3200" dirty="0" smtClean="0">
                <a:latin typeface="Britannic Bold" pitchFamily="34" charset="0"/>
              </a:rPr>
              <a:t>Vulnerability1: Vulnerable To SQL injection</a:t>
            </a:r>
            <a:endParaRPr lang="en-US" sz="3200" dirty="0">
              <a:latin typeface="Britannic Bold" pitchFamily="34" charset="0"/>
            </a:endParaRPr>
          </a:p>
        </p:txBody>
      </p:sp>
      <p:sp>
        <p:nvSpPr>
          <p:cNvPr id="5" name="Rectangle 1"/>
          <p:cNvSpPr>
            <a:spLocks noChangeArrowheads="1"/>
          </p:cNvSpPr>
          <p:nvPr/>
        </p:nvSpPr>
        <p:spPr bwMode="auto">
          <a:xfrm>
            <a:off x="1331913" y="1389063"/>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6" name="TextBox 5"/>
          <p:cNvSpPr txBox="1"/>
          <p:nvPr/>
        </p:nvSpPr>
        <p:spPr>
          <a:xfrm>
            <a:off x="457200" y="1066800"/>
            <a:ext cx="8229600" cy="5632311"/>
          </a:xfrm>
          <a:prstGeom prst="rect">
            <a:avLst/>
          </a:prstGeom>
          <a:noFill/>
        </p:spPr>
        <p:txBody>
          <a:bodyPr wrap="square" rtlCol="0">
            <a:spAutoFit/>
          </a:bodyPr>
          <a:lstStyle/>
          <a:p>
            <a:r>
              <a:rPr lang="en-US" sz="2400" b="1" dirty="0"/>
              <a:t>Tool: Browser (Firefox)</a:t>
            </a:r>
          </a:p>
          <a:p>
            <a:r>
              <a:rPr lang="en-US" sz="2400" dirty="0"/>
              <a:t>Navigate to: </a:t>
            </a:r>
            <a:r>
              <a:rPr lang="en-US" sz="2400" dirty="0">
                <a:hlinkClick r:id="rId2"/>
              </a:rPr>
              <a:t>http://localhost:3000/#/</a:t>
            </a:r>
            <a:r>
              <a:rPr lang="en-US" sz="2400" dirty="0" smtClean="0">
                <a:hlinkClick r:id="rId2"/>
              </a:rPr>
              <a:t>login</a:t>
            </a:r>
            <a:endParaRPr lang="en-US" sz="2400" dirty="0" smtClean="0"/>
          </a:p>
          <a:p>
            <a:endParaRPr lang="en-US" sz="2400" dirty="0"/>
          </a:p>
          <a:p>
            <a:r>
              <a:rPr lang="en-US" sz="2400" b="1" dirty="0"/>
              <a:t>Payload</a:t>
            </a:r>
            <a:r>
              <a:rPr lang="en-US" sz="2400" b="1" dirty="0" smtClean="0"/>
              <a:t>:</a:t>
            </a:r>
            <a:endParaRPr lang="en-US" sz="2400" dirty="0"/>
          </a:p>
          <a:p>
            <a:r>
              <a:rPr lang="en-US" sz="2400" dirty="0"/>
              <a:t>Email: </a:t>
            </a:r>
            <a:r>
              <a:rPr lang="en-US" sz="2400" dirty="0" smtClean="0"/>
              <a:t>admin’ or 1=1--    Password</a:t>
            </a:r>
            <a:r>
              <a:rPr lang="en-US" sz="2400" dirty="0"/>
              <a:t>: anything ’ or 1=1-- </a:t>
            </a:r>
          </a:p>
          <a:p>
            <a:endParaRPr lang="en-US" sz="2400" b="1" dirty="0" smtClean="0"/>
          </a:p>
          <a:p>
            <a:r>
              <a:rPr lang="en-US" sz="2400" b="1" dirty="0" smtClean="0"/>
              <a:t>Result</a:t>
            </a:r>
            <a:r>
              <a:rPr lang="en-US" sz="2400" b="1" dirty="0"/>
              <a:t>:</a:t>
            </a:r>
          </a:p>
          <a:p>
            <a:r>
              <a:rPr lang="en-US" sz="2400" dirty="0"/>
              <a:t>You’ll be logged in as an arbitrary user (often </a:t>
            </a:r>
            <a:r>
              <a:rPr lang="en-US" sz="2400" b="1" dirty="0"/>
              <a:t>admin</a:t>
            </a:r>
            <a:r>
              <a:rPr lang="en-US" sz="2400" dirty="0"/>
              <a:t>)</a:t>
            </a:r>
          </a:p>
          <a:p>
            <a:r>
              <a:rPr lang="en-US" sz="2400" dirty="0"/>
              <a:t>Confirm login from the top right icon or by accessing </a:t>
            </a:r>
            <a:r>
              <a:rPr lang="en-US" sz="2400" dirty="0">
                <a:hlinkClick r:id="rId3"/>
              </a:rPr>
              <a:t>http://localhost:3000/#/</a:t>
            </a:r>
            <a:r>
              <a:rPr lang="en-US" sz="2400" dirty="0" smtClean="0">
                <a:hlinkClick r:id="rId3"/>
              </a:rPr>
              <a:t>score-board</a:t>
            </a:r>
            <a:endParaRPr lang="en-US" sz="2400" dirty="0" smtClean="0"/>
          </a:p>
          <a:p>
            <a:r>
              <a:rPr lang="en-US" sz="2400" b="1" dirty="0" smtClean="0"/>
              <a:t> </a:t>
            </a:r>
          </a:p>
          <a:p>
            <a:r>
              <a:rPr lang="en-US" sz="2400" b="1" dirty="0" smtClean="0"/>
              <a:t>Screenshot </a:t>
            </a:r>
            <a:r>
              <a:rPr lang="en-US" sz="2400" b="1" dirty="0"/>
              <a:t>Suggestion:</a:t>
            </a:r>
          </a:p>
          <a:p>
            <a:r>
              <a:rPr lang="en-US" sz="2400" dirty="0" smtClean="0"/>
              <a:t>Taking </a:t>
            </a:r>
            <a:r>
              <a:rPr lang="en-US" sz="2400" dirty="0"/>
              <a:t>screenshot of:</a:t>
            </a:r>
          </a:p>
          <a:p>
            <a:r>
              <a:rPr lang="en-US" sz="2400" dirty="0"/>
              <a:t>Login form with payload filled</a:t>
            </a:r>
          </a:p>
          <a:p>
            <a:r>
              <a:rPr lang="en-US" sz="2400" dirty="0"/>
              <a:t>Score board showing “Login Admin” challenge completed</a:t>
            </a:r>
          </a:p>
        </p:txBody>
      </p:sp>
    </p:spTree>
    <p:extLst>
      <p:ext uri="{BB962C8B-B14F-4D97-AF65-F5344CB8AC3E}">
        <p14:creationId xmlns:p14="http://schemas.microsoft.com/office/powerpoint/2010/main" val="202359177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861</TotalTime>
  <Words>2015</Words>
  <Application>Microsoft Office PowerPoint</Application>
  <PresentationFormat>On-screen Show (4:3)</PresentationFormat>
  <Paragraphs>244</Paragraphs>
  <Slides>32</Slides>
  <Notes>1</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Equity</vt:lpstr>
      <vt:lpstr>PowerPoint Presentation</vt:lpstr>
      <vt:lpstr>ABSTRACT</vt:lpstr>
      <vt:lpstr>PowerPoint Presentation</vt:lpstr>
      <vt:lpstr>INTRODUCTION</vt:lpstr>
      <vt:lpstr>Tools Used</vt:lpstr>
      <vt:lpstr>Methodology</vt:lpstr>
      <vt:lpstr>PowerPoint Presentation</vt:lpstr>
      <vt:lpstr>Vulnerabilities Found</vt:lpstr>
      <vt:lpstr>Vulnerability1: Vulnerable To SQL injection</vt:lpstr>
      <vt:lpstr>PowerPoint Presentation</vt:lpstr>
      <vt:lpstr>PowerPoint Presentation</vt:lpstr>
      <vt:lpstr>Vulnerability2: Broken Authentication</vt:lpstr>
      <vt:lpstr>PowerPoint Presentation</vt:lpstr>
      <vt:lpstr>PowerPoint Presentation</vt:lpstr>
      <vt:lpstr>PowerPoint Presentation</vt:lpstr>
      <vt:lpstr>PowerPoint Presentation</vt:lpstr>
      <vt:lpstr>Vulnerability3: Insufficient Logging &amp; Monitoring</vt:lpstr>
      <vt:lpstr>PowerPoint Presentation</vt:lpstr>
      <vt:lpstr>Vulnerability4: Cross-Site Scripting (XSS) </vt:lpstr>
      <vt:lpstr>PowerPoint Presentation</vt:lpstr>
      <vt:lpstr>PowerPoint Presentation</vt:lpstr>
      <vt:lpstr>PowerPoint Presentation</vt:lpstr>
      <vt:lpstr>Vulnerability5: Using Components with Known Vulnerabilities</vt:lpstr>
      <vt:lpstr>PowerPoint Presentation</vt:lpstr>
      <vt:lpstr>PowerPoint Presentation</vt:lpstr>
      <vt:lpstr>PowerPoint Presentation</vt:lpstr>
      <vt:lpstr>Challenges</vt:lpstr>
      <vt:lpstr>PowerPoint Presentation</vt:lpstr>
      <vt:lpstr>PowerPoint Presentation</vt:lpstr>
      <vt:lpstr>Conclusion</vt:lpstr>
      <vt:lpstr>Reference</vt:lpstr>
      <vt:lpstr>END</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DRAGNDROP</dc:creator>
  <cp:lastModifiedBy>DRAGNDROP</cp:lastModifiedBy>
  <cp:revision>54</cp:revision>
  <dcterms:created xsi:type="dcterms:W3CDTF">2025-08-02T13:45:52Z</dcterms:created>
  <dcterms:modified xsi:type="dcterms:W3CDTF">2025-08-03T23:45:31Z</dcterms:modified>
</cp:coreProperties>
</file>