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6" r:id="rId3"/>
  </p:sldMasterIdLst>
  <p:notesMasterIdLst>
    <p:notesMasterId r:id="rId5"/>
  </p:notesMasterIdLst>
  <p:sldIdLst>
    <p:sldId id="11088348" r:id="rId4"/>
    <p:sldId id="3842" r:id="rId6"/>
    <p:sldId id="11088598" r:id="rId7"/>
    <p:sldId id="11088747" r:id="rId8"/>
    <p:sldId id="961" r:id="rId9"/>
    <p:sldId id="11088734" r:id="rId10"/>
    <p:sldId id="11088739" r:id="rId11"/>
    <p:sldId id="11088740" r:id="rId12"/>
    <p:sldId id="11088741" r:id="rId13"/>
    <p:sldId id="11088743" r:id="rId14"/>
    <p:sldId id="11088744" r:id="rId15"/>
    <p:sldId id="11088745" r:id="rId16"/>
    <p:sldId id="11088746" r:id="rId17"/>
    <p:sldId id="11088748" r:id="rId18"/>
    <p:sldId id="11088352" r:id="rId19"/>
  </p:sldIdLst>
  <p:sldSz cx="12192000" cy="6858000"/>
  <p:notesSz cx="6858000" cy="9144000"/>
  <p:embeddedFontLst>
    <p:embeddedFont>
      <p:font typeface="Calibri" panose="020F0502020204030204"/>
      <p:regular r:id="rId23"/>
      <p:bold r:id="rId24"/>
      <p:italic r:id="rId25"/>
      <p:boldItalic r:id="rId26"/>
    </p:embeddedFont>
    <p:embeddedFont>
      <p:font typeface="字魂24号-镇魂手书" panose="00000500000000000000" pitchFamily="2" charset="-122"/>
      <p:regular r:id="rId27"/>
    </p:embeddedFont>
    <p:embeddedFont>
      <p:font typeface="迷你简汉真广标" panose="02010609000101010101" pitchFamily="49" charset="-122"/>
      <p:regular r:id="rId28"/>
    </p:embeddedFont>
    <p:embeddedFont>
      <p:font typeface="方正字迹-陈代明行楷简体" panose="02010600010101010101" pitchFamily="2" charset="-122"/>
      <p:regular r:id="rId29"/>
    </p:embeddedFont>
    <p:embeddedFont>
      <p:font typeface="等线" panose="02010600030101010101" charset="-122"/>
      <p:regular r:id="rId30"/>
    </p:embeddedFont>
    <p:embeddedFont>
      <p:font typeface="微软雅黑" panose="020B0503020204020204" charset="-122"/>
      <p:regular r:id="rId31"/>
    </p:embeddedFont>
    <p:embeddedFont>
      <p:font typeface="等线 Light" panose="02010600030101010101" charset="-122"/>
      <p:regular r:id="rId32"/>
    </p:embeddedFont>
    <p:embeddedFont>
      <p:font typeface="汉仪粗圆简" panose="02010600000101010101" charset="-122"/>
      <p:regular r:id="rId33"/>
    </p:embeddedFont>
    <p:embeddedFont>
      <p:font typeface="站酷快乐体" panose="02010600030101010101" charset="-128"/>
      <p:regular r:id="rId34"/>
    </p:embeddedFont>
  </p:embeddedFontLst>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AA53"/>
    <a:srgbClr val="EC6753"/>
    <a:srgbClr val="F29789"/>
    <a:srgbClr val="828282"/>
    <a:srgbClr val="A0DFFB"/>
    <a:srgbClr val="1EB7FA"/>
    <a:srgbClr val="FD89DA"/>
    <a:srgbClr val="F9FA3D"/>
    <a:srgbClr val="FFFAD9"/>
    <a:srgbClr val="B69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6" autoAdjust="0"/>
    <p:restoredTop sz="94280" autoAdjust="0"/>
  </p:normalViewPr>
  <p:slideViewPr>
    <p:cSldViewPr snapToGrid="0" showGuides="1">
      <p:cViewPr varScale="1">
        <p:scale>
          <a:sx n="86" d="100"/>
          <a:sy n="86" d="100"/>
        </p:scale>
        <p:origin x="254"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gs" Target="tags/tag1.xml"/><Relationship Id="rId34" Type="http://schemas.openxmlformats.org/officeDocument/2006/relationships/font" Target="fonts/font12.fntdata"/><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Master" Target="slideMasters/slideMaster2.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FCF87-6639-4393-AB42-F9C22030C1F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F4226-196C-42AD-BE10-4B5C2B29444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5701FA-A99B-4EA7-BD9A-49A04217BC0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5701FA-A99B-4EA7-BD9A-49A04217BC0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C85B925-22C6-43BA-9A74-53F784B92F6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9025" rtl="0" eaLnBrk="1" fontAlgn="auto" latinLnBrk="0" hangingPunct="1">
              <a:lnSpc>
                <a:spcPct val="100000"/>
              </a:lnSpc>
              <a:spcBef>
                <a:spcPts val="0"/>
              </a:spcBef>
              <a:spcAft>
                <a:spcPts val="0"/>
              </a:spcAft>
              <a:buClrTx/>
              <a:buSzTx/>
              <a:buFontTx/>
              <a:buNone/>
              <a:defRPr/>
            </a:pPr>
            <a:fld id="{B504BCF4-19A7-447E-AAD4-33EB6D25D8A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9025" rtl="0" eaLnBrk="1" fontAlgn="auto" latinLnBrk="0" hangingPunct="1">
              <a:lnSpc>
                <a:spcPct val="100000"/>
              </a:lnSpc>
              <a:spcBef>
                <a:spcPts val="0"/>
              </a:spcBef>
              <a:spcAft>
                <a:spcPts val="0"/>
              </a:spcAft>
              <a:buClrTx/>
              <a:buSzTx/>
              <a:buFontTx/>
              <a:buNone/>
              <a:defRPr/>
            </a:pPr>
            <a:fld id="{B504BCF4-19A7-447E-AAD4-33EB6D25D8A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0" y="825951"/>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ain Slide Lef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email"/>
          <a:srcRect l="-41" r="-1"/>
          <a:stretch>
            <a:fillRect/>
          </a:stretch>
        </p:blipFill>
        <p:spPr>
          <a:xfrm>
            <a:off x="0" y="6572250"/>
            <a:ext cx="12192000" cy="285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0" y="825951"/>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Main Slide Lef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email"/>
          <a:srcRect l="-41" r="-1"/>
          <a:stretch>
            <a:fillRect/>
          </a:stretch>
        </p:blipFill>
        <p:spPr>
          <a:xfrm>
            <a:off x="0" y="6572250"/>
            <a:ext cx="12192000" cy="285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93F5A9B-1E8B-4047-8B4F-E21BF3F5E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ECD0A5-EF9D-4E4E-84F2-CB627C852F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9" Type="http://schemas.openxmlformats.org/officeDocument/2006/relationships/theme" Target="../theme/theme2.xml"/><Relationship Id="rId18" Type="http://schemas.openxmlformats.org/officeDocument/2006/relationships/image" Target="../media/image2.jpeg"/><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t="-6000" b="-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F5A9B-1E8B-4047-8B4F-E21BF3F5EDD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CD0A5-EF9D-4E4E-84F2-CB627C852F9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t="-6000" b="-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F5A9B-1E8B-4047-8B4F-E21BF3F5EDD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CD0A5-EF9D-4E4E-84F2-CB627C852F9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4.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4.xml"/><Relationship Id="rId2" Type="http://schemas.openxmlformats.org/officeDocument/2006/relationships/image" Target="../media/image6.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4.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4.xml"/><Relationship Id="rId2" Type="http://schemas.openxmlformats.org/officeDocument/2006/relationships/image" Target="../media/image3.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4.xml"/><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4.xml"/><Relationship Id="rId2" Type="http://schemas.openxmlformats.org/officeDocument/2006/relationships/image" Target="../media/image6.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4.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420370" y="571501"/>
            <a:ext cx="11351260" cy="5714998"/>
            <a:chOff x="420370" y="571501"/>
            <a:chExt cx="11351260" cy="5714998"/>
          </a:xfrm>
          <a:solidFill>
            <a:prstClr val="white">
              <a:alpha val="95000"/>
            </a:prstClr>
          </a:solidFill>
        </p:grpSpPr>
        <p:sp>
          <p:nvSpPr>
            <p:cNvPr id="4" name="矩形 3"/>
            <p:cNvSpPr/>
            <p:nvPr/>
          </p:nvSpPr>
          <p:spPr>
            <a:xfrm>
              <a:off x="420370" y="571501"/>
              <a:ext cx="11351260" cy="571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cxnSp>
          <p:nvCxnSpPr>
            <p:cNvPr id="10" name="直接连接符 9"/>
            <p:cNvCxnSpPr/>
            <p:nvPr/>
          </p:nvCxnSpPr>
          <p:spPr>
            <a:xfrm>
              <a:off x="2820738" y="4342250"/>
              <a:ext cx="7024914" cy="0"/>
            </a:xfrm>
            <a:prstGeom prst="line">
              <a:avLst/>
            </a:prstGeom>
            <a:grpFill/>
            <a:ln w="25400">
              <a:solidFill>
                <a:srgbClr val="EC6753"/>
              </a:solidFill>
            </a:ln>
          </p:spPr>
          <p:style>
            <a:lnRef idx="1">
              <a:schemeClr val="accent1"/>
            </a:lnRef>
            <a:fillRef idx="0">
              <a:schemeClr val="accent1"/>
            </a:fillRef>
            <a:effectRef idx="0">
              <a:schemeClr val="accent1"/>
            </a:effectRef>
            <a:fontRef idx="minor">
              <a:schemeClr val="tx1"/>
            </a:fontRef>
          </p:style>
        </p:cxnSp>
      </p:grpSp>
      <p:sp>
        <p:nvSpPr>
          <p:cNvPr id="12" name="圆角矩形 1"/>
          <p:cNvSpPr/>
          <p:nvPr/>
        </p:nvSpPr>
        <p:spPr>
          <a:xfrm>
            <a:off x="3311460" y="3231785"/>
            <a:ext cx="5909485" cy="676239"/>
          </a:xfrm>
          <a:prstGeom prst="roundRect">
            <a:avLst>
              <a:gd name="adj" fmla="val 50000"/>
            </a:avLst>
          </a:prstGeom>
          <a:solidFill>
            <a:schemeClr val="accent1"/>
          </a:solidFill>
          <a:ln w="12700" cap="flat" cmpd="sng" algn="ctr">
            <a:gradFill flip="none" rotWithShape="1">
              <a:gsLst>
                <a:gs pos="0">
                  <a:srgbClr val="BE309C">
                    <a:lumMod val="5000"/>
                    <a:lumOff val="95000"/>
                  </a:srgbClr>
                </a:gs>
                <a:gs pos="100000">
                  <a:sysClr val="window" lastClr="FFFFFF">
                    <a:lumMod val="65000"/>
                  </a:sysClr>
                </a:gs>
              </a:gsLst>
              <a:lin ang="13500000" scaled="1"/>
              <a:tileRect/>
            </a:gradFill>
            <a:prstDash val="solid"/>
            <a:miter lim="800000"/>
          </a:ln>
          <a:effectLst>
            <a:innerShdw blurRad="127000" dist="88900" dir="18900000">
              <a:prstClr val="black">
                <a:alpha val="38000"/>
              </a:prstClr>
            </a:innerShdw>
          </a:effectLst>
        </p:spPr>
        <p:txBody>
          <a:bodyPr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13" name="圆角矩形 2"/>
          <p:cNvSpPr/>
          <p:nvPr/>
        </p:nvSpPr>
        <p:spPr>
          <a:xfrm>
            <a:off x="3324740" y="3195996"/>
            <a:ext cx="5909485" cy="702236"/>
          </a:xfrm>
          <a:prstGeom prst="roundRect">
            <a:avLst>
              <a:gd name="adj" fmla="val 50000"/>
            </a:avLst>
          </a:prstGeom>
          <a:solidFill>
            <a:schemeClr val="bg1">
              <a:lumMod val="85000"/>
            </a:schemeClr>
          </a:solidFill>
          <a:ln w="12700" cap="flat" cmpd="sng" algn="ctr">
            <a:gradFill flip="none" rotWithShape="1">
              <a:gsLst>
                <a:gs pos="0">
                  <a:srgbClr val="BE309C">
                    <a:lumMod val="5000"/>
                    <a:lumOff val="95000"/>
                  </a:srgbClr>
                </a:gs>
                <a:gs pos="100000">
                  <a:sysClr val="window" lastClr="FFFFFF">
                    <a:lumMod val="65000"/>
                  </a:sysClr>
                </a:gs>
              </a:gsLst>
              <a:lin ang="13500000" scaled="1"/>
              <a:tileRect/>
            </a:gradFill>
            <a:prstDash val="solid"/>
            <a:miter lim="800000"/>
          </a:ln>
          <a:effectLst>
            <a:innerShdw blurRad="127000" dist="88900" dir="18900000">
              <a:prstClr val="black">
                <a:alpha val="30000"/>
              </a:prstClr>
            </a:innerShdw>
          </a:effectLst>
        </p:spPr>
        <p:txBody>
          <a:bodyPr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14" name="文字"/>
          <p:cNvSpPr txBox="1"/>
          <p:nvPr/>
        </p:nvSpPr>
        <p:spPr>
          <a:xfrm>
            <a:off x="3866126" y="3254726"/>
            <a:ext cx="4800152" cy="583565"/>
          </a:xfrm>
          <a:prstGeom prst="rect">
            <a:avLst/>
          </a:prstGeom>
          <a:noFill/>
        </p:spPr>
        <p:txBody>
          <a:bodyPr wrap="square" rtlCol="0">
            <a:spAutoFit/>
          </a:bodyPr>
          <a:lstStyle/>
          <a:p>
            <a:pPr algn="ctr"/>
            <a:r>
              <a:rPr lang="zh-CN" altLang="en-US" sz="3200" spc="300" dirty="0">
                <a:solidFill>
                  <a:schemeClr val="bg1"/>
                </a:solidFill>
                <a:latin typeface="字魂24号-镇魂手书" panose="00000500000000000000" pitchFamily="2" charset="-122"/>
                <a:ea typeface="字魂24号-镇魂手书" panose="00000500000000000000" pitchFamily="2" charset="-122"/>
              </a:rPr>
              <a:t>疯狂的</a:t>
            </a:r>
            <a:r>
              <a:rPr lang="en-US" altLang="zh-CN" sz="3200" spc="300" dirty="0" err="1">
                <a:solidFill>
                  <a:schemeClr val="bg1"/>
                </a:solidFill>
                <a:latin typeface="微软雅黑" panose="020B0503020204020204" charset="-122"/>
                <a:ea typeface="微软雅黑" panose="020B0503020204020204" charset="-122"/>
              </a:rPr>
              <a:t>T</a:t>
            </a:r>
            <a:r>
              <a:rPr lang="en-US" altLang="zh-CN" sz="2400" spc="300" dirty="0" err="1">
                <a:solidFill>
                  <a:schemeClr val="bg1"/>
                </a:solidFill>
                <a:latin typeface="微软雅黑" panose="020B0503020204020204" charset="-122"/>
                <a:ea typeface="微软雅黑" panose="020B0503020204020204" charset="-122"/>
              </a:rPr>
              <a:t>U</a:t>
            </a:r>
            <a:r>
              <a:rPr lang="en-US" altLang="zh-CN" sz="3200" spc="300" dirty="0" err="1">
                <a:solidFill>
                  <a:schemeClr val="bg1"/>
                </a:solidFill>
                <a:latin typeface="微软雅黑" panose="020B0503020204020204" charset="-122"/>
                <a:ea typeface="微软雅黑" panose="020B0503020204020204" charset="-122"/>
              </a:rPr>
              <a:t>T</a:t>
            </a:r>
            <a:r>
              <a:rPr lang="zh-CN" altLang="en-US" sz="3200" spc="300" dirty="0">
                <a:solidFill>
                  <a:schemeClr val="bg1"/>
                </a:solidFill>
                <a:latin typeface="字魂24号-镇魂手书" panose="00000500000000000000" pitchFamily="2" charset="-122"/>
                <a:ea typeface="字魂24号-镇魂手书" panose="00000500000000000000" pitchFamily="2" charset="-122"/>
              </a:rPr>
              <a:t>们</a:t>
            </a:r>
            <a:endParaRPr lang="zh-CN" altLang="en-US" sz="3200" spc="300" dirty="0">
              <a:solidFill>
                <a:schemeClr val="bg1"/>
              </a:solidFill>
              <a:latin typeface="字魂24号-镇魂手书" panose="00000500000000000000" pitchFamily="2" charset="-122"/>
              <a:ea typeface="字魂24号-镇魂手书" panose="00000500000000000000" pitchFamily="2" charset="-122"/>
            </a:endParaRPr>
          </a:p>
        </p:txBody>
      </p:sp>
      <p:sp>
        <p:nvSpPr>
          <p:cNvPr id="15" name="圆角矩形 3"/>
          <p:cNvSpPr/>
          <p:nvPr/>
        </p:nvSpPr>
        <p:spPr>
          <a:xfrm>
            <a:off x="3311460" y="3195996"/>
            <a:ext cx="802046" cy="732591"/>
          </a:xfrm>
          <a:prstGeom prst="roundRect">
            <a:avLst>
              <a:gd name="adj" fmla="val 50000"/>
            </a:avLst>
          </a:prstGeom>
          <a:gradFill>
            <a:gsLst>
              <a:gs pos="0">
                <a:schemeClr val="bg1">
                  <a:lumMod val="75000"/>
                </a:schemeClr>
              </a:gs>
              <a:gs pos="100000">
                <a:schemeClr val="bg1"/>
              </a:gs>
            </a:gsLst>
            <a:lin ang="2700000" scaled="0"/>
          </a:gradFill>
          <a:ln w="22225">
            <a:gradFill>
              <a:gsLst>
                <a:gs pos="0">
                  <a:schemeClr val="bg1">
                    <a:lumMod val="65000"/>
                  </a:schemeClr>
                </a:gs>
                <a:gs pos="100000">
                  <a:schemeClr val="bg1"/>
                </a:gs>
              </a:gsLst>
              <a:lin ang="13500000" scaled="0"/>
            </a:gradFill>
          </a:ln>
          <a:effectLst>
            <a:outerShdw blurRad="50800" dist="38100" dir="2700000" sx="97000" sy="9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cs typeface="+mn-ea"/>
            </a:endParaRPr>
          </a:p>
        </p:txBody>
      </p:sp>
      <p:pic>
        <p:nvPicPr>
          <p:cNvPr id="16" name="手"/>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100597" y="2586060"/>
            <a:ext cx="1223771" cy="1552351"/>
          </a:xfrm>
          <a:prstGeom prst="rect">
            <a:avLst/>
          </a:prstGeom>
        </p:spPr>
      </p:pic>
      <p:sp>
        <p:nvSpPr>
          <p:cNvPr id="17" name="TextBox 14"/>
          <p:cNvSpPr txBox="1"/>
          <p:nvPr/>
        </p:nvSpPr>
        <p:spPr>
          <a:xfrm>
            <a:off x="2641601" y="4846664"/>
            <a:ext cx="2449049" cy="307777"/>
          </a:xfrm>
          <a:prstGeom prst="rect">
            <a:avLst/>
          </a:prstGeom>
          <a:noFill/>
        </p:spPr>
        <p:txBody>
          <a:bodyPr wrap="square" rtlCol="0">
            <a:spAutoFit/>
          </a:bodyPr>
          <a:lstStyle/>
          <a:p>
            <a:pPr algn="ctr"/>
            <a:r>
              <a:rPr lang="zh-CN" altLang="en-US" sz="1400" b="1" dirty="0">
                <a:solidFill>
                  <a:srgbClr val="EC6753"/>
                </a:solidFill>
                <a:latin typeface="迷你简汉真广标" panose="02010609000101010101" pitchFamily="49" charset="-122"/>
                <a:ea typeface="迷你简汉真广标" panose="02010609000101010101" pitchFamily="49" charset="-122"/>
              </a:rPr>
              <a:t>汇报人：洪鸿林</a:t>
            </a:r>
            <a:endParaRPr lang="zh-CN" altLang="en-US" sz="1400" b="1" dirty="0">
              <a:solidFill>
                <a:srgbClr val="EC6753"/>
              </a:solidFill>
              <a:latin typeface="迷你简汉真广标" panose="02010609000101010101" pitchFamily="49" charset="-122"/>
              <a:ea typeface="迷你简汉真广标" panose="02010609000101010101" pitchFamily="49" charset="-122"/>
            </a:endParaRPr>
          </a:p>
        </p:txBody>
      </p:sp>
      <p:sp>
        <p:nvSpPr>
          <p:cNvPr id="18" name="TextBox 109"/>
          <p:cNvSpPr txBox="1"/>
          <p:nvPr/>
        </p:nvSpPr>
        <p:spPr>
          <a:xfrm>
            <a:off x="6901866" y="4841187"/>
            <a:ext cx="2449049" cy="306705"/>
          </a:xfrm>
          <a:prstGeom prst="rect">
            <a:avLst/>
          </a:prstGeom>
          <a:noFill/>
        </p:spPr>
        <p:txBody>
          <a:bodyPr wrap="square" rtlCol="0">
            <a:spAutoFit/>
          </a:bodyPr>
          <a:lstStyle/>
          <a:p>
            <a:pPr algn="ctr"/>
            <a:r>
              <a:rPr lang="zh-CN" altLang="en-US" sz="1400" b="1" dirty="0">
                <a:solidFill>
                  <a:srgbClr val="EC6753"/>
                </a:solidFill>
                <a:latin typeface="迷你简汉真广标" panose="02010609000101010101" pitchFamily="49" charset="-122"/>
                <a:ea typeface="迷你简汉真广标" panose="02010609000101010101" pitchFamily="49" charset="-122"/>
              </a:rPr>
              <a:t>汇报时间：</a:t>
            </a:r>
            <a:r>
              <a:rPr lang="en-US" altLang="zh-CN" sz="1400" b="1" dirty="0">
                <a:solidFill>
                  <a:srgbClr val="EC6753"/>
                </a:solidFill>
                <a:latin typeface="迷你简汉真广标" panose="02010609000101010101" pitchFamily="49" charset="-122"/>
                <a:ea typeface="迷你简汉真广标" panose="02010609000101010101" pitchFamily="49" charset="-122"/>
              </a:rPr>
              <a:t>21</a:t>
            </a:r>
            <a:r>
              <a:rPr lang="zh-CN" altLang="en-US" sz="1400" b="1" dirty="0">
                <a:solidFill>
                  <a:srgbClr val="EC6753"/>
                </a:solidFill>
                <a:latin typeface="迷你简汉真广标" panose="02010609000101010101" pitchFamily="49" charset="-122"/>
                <a:ea typeface="迷你简汉真广标" panose="02010609000101010101" pitchFamily="49" charset="-122"/>
              </a:rPr>
              <a:t>年</a:t>
            </a:r>
            <a:r>
              <a:rPr lang="en-US" altLang="zh-CN" sz="1400" b="1" dirty="0">
                <a:solidFill>
                  <a:srgbClr val="EC6753"/>
                </a:solidFill>
                <a:latin typeface="迷你简汉真广标" panose="02010609000101010101" pitchFamily="49" charset="-122"/>
                <a:ea typeface="迷你简汉真广标" panose="02010609000101010101" pitchFamily="49" charset="-122"/>
              </a:rPr>
              <a:t>4</a:t>
            </a:r>
            <a:r>
              <a:rPr lang="zh-CN" altLang="en-US" sz="1400" b="1" dirty="0">
                <a:solidFill>
                  <a:srgbClr val="EC6753"/>
                </a:solidFill>
                <a:latin typeface="迷你简汉真广标" panose="02010609000101010101" pitchFamily="49" charset="-122"/>
                <a:ea typeface="迷你简汉真广标" panose="02010609000101010101" pitchFamily="49" charset="-122"/>
              </a:rPr>
              <a:t>月</a:t>
            </a:r>
            <a:r>
              <a:rPr lang="en-US" altLang="zh-CN" sz="1400" b="1" dirty="0">
                <a:solidFill>
                  <a:srgbClr val="EC6753"/>
                </a:solidFill>
                <a:latin typeface="迷你简汉真广标" panose="02010609000101010101" pitchFamily="49" charset="-122"/>
                <a:ea typeface="迷你简汉真广标" panose="02010609000101010101" pitchFamily="49" charset="-122"/>
              </a:rPr>
              <a:t>13</a:t>
            </a:r>
            <a:r>
              <a:rPr lang="zh-CN" altLang="en-US" sz="1400" b="1" dirty="0">
                <a:solidFill>
                  <a:srgbClr val="EC6753"/>
                </a:solidFill>
                <a:latin typeface="迷你简汉真广标" panose="02010609000101010101" pitchFamily="49" charset="-122"/>
                <a:ea typeface="迷你简汉真广标" panose="02010609000101010101" pitchFamily="49" charset="-122"/>
              </a:rPr>
              <a:t>日</a:t>
            </a:r>
            <a:endParaRPr lang="zh-CN" altLang="en-US" sz="1400" b="1" dirty="0">
              <a:solidFill>
                <a:srgbClr val="EC6753"/>
              </a:solidFill>
              <a:latin typeface="迷你简汉真广标" panose="02010609000101010101" pitchFamily="49" charset="-122"/>
              <a:ea typeface="迷你简汉真广标" panose="02010609000101010101" pitchFamily="49" charset="-122"/>
            </a:endParaRPr>
          </a:p>
        </p:txBody>
      </p:sp>
      <p:sp>
        <p:nvSpPr>
          <p:cNvPr id="3" name="矩形 2"/>
          <p:cNvSpPr/>
          <p:nvPr/>
        </p:nvSpPr>
        <p:spPr>
          <a:xfrm>
            <a:off x="420370" y="571501"/>
            <a:ext cx="11351260" cy="437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9619" y="605579"/>
            <a:ext cx="10933292" cy="369332"/>
          </a:xfrm>
          <a:prstGeom prst="rect">
            <a:avLst/>
          </a:prstGeom>
          <a:noFill/>
        </p:spPr>
        <p:txBody>
          <a:bodyPr wrap="square" rtlCol="0">
            <a:spAutoFit/>
          </a:bodyPr>
          <a:lstStyle/>
          <a:p>
            <a:r>
              <a:rPr lang="zh-CN" altLang="en-US" dirty="0">
                <a:solidFill>
                  <a:schemeClr val="bg1"/>
                </a:solidFill>
                <a:latin typeface="方正字迹-陈代明行楷简体" panose="02010600010101010101" pitchFamily="2" charset="-122"/>
                <a:ea typeface="方正字迹-陈代明行楷简体" panose="02010600010101010101" pitchFamily="2" charset="-122"/>
              </a:rPr>
              <a:t>团队成员：    林思灵        林怀颖        陆吉衫        洪鸿林        冯浩        庄康泽        叶睿操        陈少彬</a:t>
            </a:r>
            <a:endParaRPr lang="zh-CN" altLang="en-US" dirty="0">
              <a:solidFill>
                <a:schemeClr val="bg1"/>
              </a:solidFill>
              <a:latin typeface="方正字迹-陈代明行楷简体" panose="02010600010101010101" pitchFamily="2" charset="-122"/>
              <a:ea typeface="方正字迹-陈代明行楷简体" panose="02010600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2.91667E-6 -0.00023 C 0.04466 0.01481 0.0707 -0.0956 0.11002 -0.14259 C 0.14935 -0.18959 0.18971 -0.28681 0.23593 -0.28218 C 0.28203 -0.27755 0.35872 -0.10579 0.38698 -0.11528 C 0.43034 -0.07847 0.42265 0.02106 0.46927 0.00578 " pathEditMode="relative" rAng="0" ptsTypes="AAAAA">
                                      <p:cBhvr>
                                        <p:cTn id="20" dur="2000" fill="hold"/>
                                        <p:tgtEl>
                                          <p:spTgt spid="16"/>
                                        </p:tgtEl>
                                        <p:attrNameLst>
                                          <p:attrName>ppt_x</p:attrName>
                                          <p:attrName>ppt_y</p:attrName>
                                        </p:attrNameLst>
                                      </p:cBhvr>
                                      <p:rCtr x="23464" y="-13750"/>
                                    </p:animMotion>
                                  </p:childTnLst>
                                </p:cTn>
                              </p:par>
                              <p:par>
                                <p:cTn id="21" presetID="42" presetClass="path" presetSubtype="0" accel="50000" decel="50000" fill="hold" grpId="0" nodeType="withEffect">
                                  <p:stCondLst>
                                    <p:cond delay="100"/>
                                  </p:stCondLst>
                                  <p:childTnLst>
                                    <p:animMotion origin="layout" path="M 2.91667E-6 -4.44444E-6 L 0.42083 0.00325 " pathEditMode="relative" rAng="0" ptsTypes="AA">
                                      <p:cBhvr>
                                        <p:cTn id="22" dur="2000" fill="hold"/>
                                        <p:tgtEl>
                                          <p:spTgt spid="15"/>
                                        </p:tgtEl>
                                        <p:attrNameLst>
                                          <p:attrName>ppt_x</p:attrName>
                                          <p:attrName>ppt_y</p:attrName>
                                        </p:attrNameLst>
                                      </p:cBhvr>
                                      <p:rCtr x="21042" y="162"/>
                                    </p:animMotion>
                                  </p:childTnLst>
                                </p:cTn>
                              </p:par>
                              <p:par>
                                <p:cTn id="23" presetID="22" presetClass="exit" presetSubtype="8" fill="hold" grpId="0" nodeType="withEffect">
                                  <p:stCondLst>
                                    <p:cond delay="200"/>
                                  </p:stCondLst>
                                  <p:childTnLst>
                                    <p:animEffect transition="out" filter="wipe(left)">
                                      <p:cBhvr>
                                        <p:cTn id="24" dur="1750"/>
                                        <p:tgtEl>
                                          <p:spTgt spid="13"/>
                                        </p:tgtEl>
                                      </p:cBhvr>
                                    </p:animEffect>
                                    <p:set>
                                      <p:cBhvr>
                                        <p:cTn id="25" dur="1" fill="hold">
                                          <p:stCondLst>
                                            <p:cond delay="1749"/>
                                          </p:stCondLst>
                                        </p:cTn>
                                        <p:tgtEl>
                                          <p:spTgt spid="13"/>
                                        </p:tgtEl>
                                        <p:attrNameLst>
                                          <p:attrName>style.visibility</p:attrName>
                                        </p:attrNameLst>
                                      </p:cBhvr>
                                      <p:to>
                                        <p:strVal val="hidden"/>
                                      </p:to>
                                    </p:set>
                                  </p:childTnLst>
                                </p:cTn>
                              </p:par>
                              <p:par>
                                <p:cTn id="26" presetID="22" presetClass="entr" presetSubtype="8" fill="hold" grpId="0" nodeType="withEffect">
                                  <p:stCondLst>
                                    <p:cond delay="40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1750"/>
                                        <p:tgtEl>
                                          <p:spTgt spid="14"/>
                                        </p:tgtEl>
                                      </p:cBhvr>
                                    </p:animEffect>
                                  </p:childTnLst>
                                </p:cTn>
                              </p:par>
                            </p:childTnLst>
                          </p:cTn>
                        </p:par>
                        <p:par>
                          <p:cTn id="29" fill="hold">
                            <p:stCondLst>
                              <p:cond delay="2000"/>
                            </p:stCondLst>
                            <p:childTnLst>
                              <p:par>
                                <p:cTn id="30" presetID="10" presetClass="exit" presetSubtype="0" fill="hold" nodeType="afterEffect">
                                  <p:stCondLst>
                                    <p:cond delay="0"/>
                                  </p:stCondLst>
                                  <p:childTnLst>
                                    <p:animEffect transition="out" filter="fade">
                                      <p:cBhvr>
                                        <p:cTn id="31" dur="750"/>
                                        <p:tgtEl>
                                          <p:spTgt spid="16"/>
                                        </p:tgtEl>
                                      </p:cBhvr>
                                    </p:animEffect>
                                    <p:set>
                                      <p:cBhvr>
                                        <p:cTn id="32" dur="1" fill="hold">
                                          <p:stCondLst>
                                            <p:cond delay="749"/>
                                          </p:stCondLst>
                                        </p:cTn>
                                        <p:tgtEl>
                                          <p:spTgt spid="16"/>
                                        </p:tgtEl>
                                        <p:attrNameLst>
                                          <p:attrName>style.visibility</p:attrName>
                                        </p:attrNameLst>
                                      </p:cBhvr>
                                      <p:to>
                                        <p:strVal val="hidden"/>
                                      </p:to>
                                    </p:set>
                                  </p:childTnLst>
                                </p:cTn>
                              </p:par>
                              <p:par>
                                <p:cTn id="33" presetID="2" presetClass="exit" presetSubtype="3" fill="hold" nodeType="withEffect">
                                  <p:stCondLst>
                                    <p:cond delay="0"/>
                                  </p:stCondLst>
                                  <p:childTnLst>
                                    <p:anim calcmode="lin" valueType="num">
                                      <p:cBhvr additive="base">
                                        <p:cTn id="34" dur="750"/>
                                        <p:tgtEl>
                                          <p:spTgt spid="16"/>
                                        </p:tgtEl>
                                        <p:attrNameLst>
                                          <p:attrName>ppt_x</p:attrName>
                                        </p:attrNameLst>
                                      </p:cBhvr>
                                      <p:tavLst>
                                        <p:tav tm="0">
                                          <p:val>
                                            <p:strVal val="ppt_x"/>
                                          </p:val>
                                        </p:tav>
                                        <p:tav tm="100000">
                                          <p:val>
                                            <p:strVal val="1+ppt_w/2"/>
                                          </p:val>
                                        </p:tav>
                                      </p:tavLst>
                                    </p:anim>
                                    <p:anim calcmode="lin" valueType="num">
                                      <p:cBhvr additive="base">
                                        <p:cTn id="35" dur="750"/>
                                        <p:tgtEl>
                                          <p:spTgt spid="16"/>
                                        </p:tgtEl>
                                        <p:attrNameLst>
                                          <p:attrName>ppt_y</p:attrName>
                                        </p:attrNameLst>
                                      </p:cBhvr>
                                      <p:tavLst>
                                        <p:tav tm="0">
                                          <p:val>
                                            <p:strVal val="ppt_y"/>
                                          </p:val>
                                        </p:tav>
                                        <p:tav tm="100000">
                                          <p:val>
                                            <p:strVal val="0-ppt_h/2"/>
                                          </p:val>
                                        </p:tav>
                                      </p:tavLst>
                                    </p:anim>
                                    <p:set>
                                      <p:cBhvr>
                                        <p:cTn id="36" dur="1" fill="hold">
                                          <p:stCondLst>
                                            <p:cond delay="74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P spid="14" grpId="0"/>
      <p:bldP spid="15" grpId="0" animBg="1"/>
      <p:bldP spid="1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4" name="文本框 93"/>
          <p:cNvSpPr txBox="1"/>
          <p:nvPr/>
        </p:nvSpPr>
        <p:spPr>
          <a:xfrm>
            <a:off x="1218161" y="797446"/>
            <a:ext cx="1607820" cy="607695"/>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操作</a:t>
            </a: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界面</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96" name="椭圆 95"/>
          <p:cNvSpPr/>
          <p:nvPr/>
        </p:nvSpPr>
        <p:spPr>
          <a:xfrm>
            <a:off x="696337" y="898583"/>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6" name="文本框 15"/>
          <p:cNvSpPr txBox="1"/>
          <p:nvPr/>
        </p:nvSpPr>
        <p:spPr>
          <a:xfrm>
            <a:off x="6128385" y="4561840"/>
            <a:ext cx="5076190" cy="1568450"/>
          </a:xfrm>
          <a:prstGeom prst="rect">
            <a:avLst/>
          </a:prstGeom>
          <a:noFill/>
        </p:spPr>
        <p:txBody>
          <a:bodyPr wrap="square" rtlCol="0">
            <a:spAutoFit/>
          </a:bodyPr>
          <a:lstStyle/>
          <a:p>
            <a:r>
              <a:rPr lang="zh-CN" altLang="en-US" sz="2400" b="1" dirty="0">
                <a:solidFill>
                  <a:schemeClr val="tx1"/>
                </a:solidFill>
                <a:latin typeface="站酷快乐体" panose="02010600030101010101" charset="-128"/>
                <a:ea typeface="站酷快乐体" panose="02010600030101010101" charset="-128"/>
              </a:rPr>
              <a:t>只有简单的左右键控制兔子身体角度，右键为跳跃，操作简单，上手容易</a:t>
            </a:r>
            <a:endParaRPr lang="zh-CN" altLang="en-US" sz="2400" b="1" dirty="0">
              <a:solidFill>
                <a:schemeClr val="tx1"/>
              </a:solidFill>
              <a:latin typeface="站酷快乐体" panose="02010600030101010101" charset="-128"/>
              <a:ea typeface="站酷快乐体" panose="02010600030101010101" charset="-128"/>
            </a:endParaRPr>
          </a:p>
          <a:p>
            <a:r>
              <a:rPr lang="zh-CN" altLang="en-US" sz="2400" b="1" dirty="0">
                <a:solidFill>
                  <a:schemeClr val="tx1"/>
                </a:solidFill>
                <a:latin typeface="站酷快乐体" panose="02010600030101010101" charset="-128"/>
                <a:ea typeface="站酷快乐体" panose="02010600030101010101" charset="-128"/>
              </a:rPr>
              <a:t>右上角记录游戏时间，左上角可以暂停</a:t>
            </a:r>
            <a:endParaRPr lang="zh-CN" altLang="en-US" sz="2400" b="1" dirty="0">
              <a:solidFill>
                <a:schemeClr val="tx1"/>
              </a:solidFill>
              <a:latin typeface="站酷快乐体" panose="02010600030101010101" charset="-128"/>
              <a:ea typeface="站酷快乐体" panose="02010600030101010101" charset="-128"/>
            </a:endParaRPr>
          </a:p>
        </p:txBody>
      </p:sp>
      <p:pic>
        <p:nvPicPr>
          <p:cNvPr id="3" name="图片 2" descr="操作界面"/>
          <p:cNvPicPr>
            <a:picLocks noChangeAspect="1"/>
          </p:cNvPicPr>
          <p:nvPr/>
        </p:nvPicPr>
        <p:blipFill>
          <a:blip r:embed="rId1"/>
          <a:stretch>
            <a:fillRect/>
          </a:stretch>
        </p:blipFill>
        <p:spPr>
          <a:xfrm>
            <a:off x="6128385" y="1405255"/>
            <a:ext cx="5076825" cy="2819400"/>
          </a:xfrm>
          <a:prstGeom prst="rect">
            <a:avLst/>
          </a:prstGeom>
        </p:spPr>
      </p:pic>
      <p:pic>
        <p:nvPicPr>
          <p:cNvPr id="6" name="手"/>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180000">
            <a:off x="572135" y="1844040"/>
            <a:ext cx="2900045" cy="3686810"/>
          </a:xfrm>
          <a:prstGeom prst="rect">
            <a:avLst/>
          </a:prstGeom>
        </p:spPr>
      </p:pic>
      <p:pic>
        <p:nvPicPr>
          <p:cNvPr id="5" name="图片 4"/>
          <p:cNvPicPr>
            <a:picLocks noChangeAspect="1"/>
          </p:cNvPicPr>
          <p:nvPr/>
        </p:nvPicPr>
        <p:blipFill>
          <a:blip r:embed="rId3"/>
          <a:srcRect l="8393" t="16040" r="15639"/>
          <a:stretch>
            <a:fillRect/>
          </a:stretch>
        </p:blipFill>
        <p:spPr>
          <a:xfrm>
            <a:off x="3566795" y="1870710"/>
            <a:ext cx="1325880" cy="1984375"/>
          </a:xfrm>
          <a:prstGeom prst="trapezoid">
            <a:avLst/>
          </a:prstGeom>
        </p:spPr>
      </p:pic>
      <p:sp>
        <p:nvSpPr>
          <p:cNvPr id="7" name="文本框 6"/>
          <p:cNvSpPr txBox="1"/>
          <p:nvPr/>
        </p:nvSpPr>
        <p:spPr>
          <a:xfrm>
            <a:off x="2703830" y="1502410"/>
            <a:ext cx="2560955" cy="368300"/>
          </a:xfrm>
          <a:prstGeom prst="rect">
            <a:avLst/>
          </a:prstGeom>
          <a:noFill/>
        </p:spPr>
        <p:txBody>
          <a:bodyPr wrap="square" rtlCol="0">
            <a:spAutoFit/>
          </a:bodyPr>
          <a:p>
            <a:r>
              <a:rPr lang="zh-CN" altLang="en-US">
                <a:latin typeface="汉仪粗圆简" panose="02010600000101010101" charset="-122"/>
                <a:ea typeface="汉仪粗圆简" panose="02010600000101010101" charset="-122"/>
              </a:rPr>
              <a:t>怎样啦，你是</a:t>
            </a:r>
            <a:r>
              <a:rPr lang="zh-CN" altLang="en-US">
                <a:latin typeface="汉仪粗圆简" panose="02010600000101010101" charset="-122"/>
                <a:ea typeface="汉仪粗圆简" panose="02010600000101010101" charset="-122"/>
              </a:rPr>
              <a:t>要吃我吗</a:t>
            </a:r>
            <a:endParaRPr lang="zh-CN" altLang="en-US">
              <a:latin typeface="汉仪粗圆简" panose="02010600000101010101" charset="-122"/>
              <a:ea typeface="汉仪粗圆简" panose="0201060000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4" name="文本框 93"/>
          <p:cNvSpPr txBox="1"/>
          <p:nvPr/>
        </p:nvSpPr>
        <p:spPr>
          <a:xfrm>
            <a:off x="1218161" y="797446"/>
            <a:ext cx="1607820" cy="607695"/>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地图概况</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96" name="椭圆 95"/>
          <p:cNvSpPr/>
          <p:nvPr/>
        </p:nvSpPr>
        <p:spPr>
          <a:xfrm>
            <a:off x="696337" y="898583"/>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6" name="文本框 15"/>
          <p:cNvSpPr txBox="1"/>
          <p:nvPr/>
        </p:nvSpPr>
        <p:spPr>
          <a:xfrm>
            <a:off x="6675894" y="4413042"/>
            <a:ext cx="4489699" cy="1568450"/>
          </a:xfrm>
          <a:prstGeom prst="rect">
            <a:avLst/>
          </a:prstGeom>
          <a:noFill/>
        </p:spPr>
        <p:txBody>
          <a:bodyPr wrap="square" rtlCol="0">
            <a:spAutoFit/>
          </a:bodyPr>
          <a:lstStyle/>
          <a:p>
            <a:r>
              <a:rPr lang="zh-CN" altLang="en-US" sz="2400" b="1" kern="100" dirty="0">
                <a:solidFill>
                  <a:schemeClr val="tx1"/>
                </a:solidFill>
                <a:effectLst/>
                <a:latin typeface="站酷快乐体" panose="02010600030101010101" charset="-128"/>
                <a:ea typeface="站酷快乐体" panose="02010600030101010101" charset="-128"/>
                <a:cs typeface="Times New Roman" panose="02020603050405020304" pitchFamily="18" charset="0"/>
              </a:rPr>
              <a:t>收集越多胡萝卜星越多，不同的关卡将会有不同难度</a:t>
            </a:r>
            <a:endParaRPr lang="zh-CN" altLang="en-US" sz="2400" b="1" kern="100" dirty="0">
              <a:solidFill>
                <a:schemeClr val="tx1"/>
              </a:solidFill>
              <a:effectLst/>
              <a:latin typeface="站酷快乐体" panose="02010600030101010101" charset="-128"/>
              <a:ea typeface="站酷快乐体" panose="02010600030101010101" charset="-128"/>
              <a:cs typeface="Times New Roman" panose="02020603050405020304" pitchFamily="18" charset="0"/>
            </a:endParaRPr>
          </a:p>
          <a:p>
            <a:r>
              <a:rPr lang="zh-CN" altLang="en-US" sz="2400" b="1" kern="100" dirty="0">
                <a:solidFill>
                  <a:schemeClr val="tx1"/>
                </a:solidFill>
                <a:effectLst/>
                <a:latin typeface="站酷快乐体" panose="02010600030101010101" charset="-128"/>
                <a:ea typeface="站酷快乐体" panose="02010600030101010101" charset="-128"/>
                <a:cs typeface="Times New Roman" panose="02020603050405020304" pitchFamily="18" charset="0"/>
              </a:rPr>
              <a:t>会根据之后情况选择是否开发不同风格的地图</a:t>
            </a:r>
            <a:endParaRPr lang="zh-CN" altLang="en-US" sz="2400" b="1" kern="100" dirty="0">
              <a:solidFill>
                <a:schemeClr val="tx1"/>
              </a:solidFill>
              <a:effectLst/>
              <a:latin typeface="站酷快乐体" panose="02010600030101010101" charset="-128"/>
              <a:ea typeface="站酷快乐体" panose="02010600030101010101" charset="-128"/>
              <a:cs typeface="Times New Roman" panose="02020603050405020304" pitchFamily="18" charset="0"/>
            </a:endParaRPr>
          </a:p>
        </p:txBody>
      </p:sp>
      <p:pic>
        <p:nvPicPr>
          <p:cNvPr id="4" name="图片 3" descr="游戏界面"/>
          <p:cNvPicPr>
            <a:picLocks noChangeAspect="1"/>
          </p:cNvPicPr>
          <p:nvPr/>
        </p:nvPicPr>
        <p:blipFill>
          <a:blip r:embed="rId1"/>
          <a:stretch>
            <a:fillRect/>
          </a:stretch>
        </p:blipFill>
        <p:spPr>
          <a:xfrm>
            <a:off x="824865" y="1986280"/>
            <a:ext cx="10542270" cy="1977390"/>
          </a:xfrm>
          <a:prstGeom prst="rect">
            <a:avLst/>
          </a:prstGeom>
        </p:spPr>
      </p:pic>
      <p:pic>
        <p:nvPicPr>
          <p:cNvPr id="5" name="图片 4"/>
          <p:cNvPicPr>
            <a:picLocks noChangeAspect="1"/>
          </p:cNvPicPr>
          <p:nvPr/>
        </p:nvPicPr>
        <p:blipFill>
          <a:blip r:embed="rId2"/>
          <a:srcRect l="8393" t="16040" r="15639"/>
          <a:stretch>
            <a:fillRect/>
          </a:stretch>
        </p:blipFill>
        <p:spPr>
          <a:xfrm>
            <a:off x="4537710" y="3997325"/>
            <a:ext cx="1325880" cy="1984375"/>
          </a:xfrm>
          <a:prstGeom prst="trapezoid">
            <a:avLst/>
          </a:prstGeom>
        </p:spPr>
      </p:pic>
      <p:sp>
        <p:nvSpPr>
          <p:cNvPr id="7" name="文本框 6"/>
          <p:cNvSpPr txBox="1"/>
          <p:nvPr/>
        </p:nvSpPr>
        <p:spPr>
          <a:xfrm>
            <a:off x="447040" y="4765675"/>
            <a:ext cx="3862070" cy="368300"/>
          </a:xfrm>
          <a:prstGeom prst="rect">
            <a:avLst/>
          </a:prstGeom>
          <a:noFill/>
        </p:spPr>
        <p:txBody>
          <a:bodyPr wrap="square" rtlCol="0">
            <a:spAutoFit/>
          </a:bodyPr>
          <a:p>
            <a:pPr algn="r"/>
            <a:r>
              <a:rPr lang="zh-CN" altLang="en-US">
                <a:latin typeface="汉仪粗圆简" panose="02010600000101010101" charset="-122"/>
                <a:ea typeface="汉仪粗圆简" panose="02010600000101010101" charset="-122"/>
              </a:rPr>
              <a:t>怎样啦，你还要吃我兄弟姐妹</a:t>
            </a:r>
            <a:r>
              <a:rPr lang="zh-CN" altLang="en-US">
                <a:latin typeface="汉仪粗圆简" panose="02010600000101010101" charset="-122"/>
                <a:ea typeface="汉仪粗圆简" panose="02010600000101010101" charset="-122"/>
              </a:rPr>
              <a:t>吗</a:t>
            </a:r>
            <a:endParaRPr lang="zh-CN" altLang="en-US">
              <a:latin typeface="汉仪粗圆简" panose="02010600000101010101" charset="-122"/>
              <a:ea typeface="汉仪粗圆简" panose="0201060000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4" name="文本框 93"/>
          <p:cNvSpPr txBox="1"/>
          <p:nvPr/>
        </p:nvSpPr>
        <p:spPr>
          <a:xfrm>
            <a:off x="1218161" y="797446"/>
            <a:ext cx="2320290" cy="607695"/>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游戏暂停</a:t>
            </a: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界面</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96" name="椭圆 95"/>
          <p:cNvSpPr/>
          <p:nvPr/>
        </p:nvSpPr>
        <p:spPr>
          <a:xfrm>
            <a:off x="696337" y="898583"/>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pic>
        <p:nvPicPr>
          <p:cNvPr id="2" name="图片 1" descr="暂停"/>
          <p:cNvPicPr>
            <a:picLocks noChangeAspect="1"/>
          </p:cNvPicPr>
          <p:nvPr/>
        </p:nvPicPr>
        <p:blipFill>
          <a:blip r:embed="rId1"/>
          <a:stretch>
            <a:fillRect/>
          </a:stretch>
        </p:blipFill>
        <p:spPr>
          <a:xfrm>
            <a:off x="1061085" y="2000250"/>
            <a:ext cx="5076825" cy="2857500"/>
          </a:xfrm>
          <a:prstGeom prst="rect">
            <a:avLst/>
          </a:prstGeom>
        </p:spPr>
      </p:pic>
      <p:sp>
        <p:nvSpPr>
          <p:cNvPr id="7" name="文本框 6"/>
          <p:cNvSpPr txBox="1"/>
          <p:nvPr/>
        </p:nvSpPr>
        <p:spPr>
          <a:xfrm>
            <a:off x="7978140" y="1314450"/>
            <a:ext cx="3227705" cy="460375"/>
          </a:xfrm>
          <a:prstGeom prst="rect">
            <a:avLst/>
          </a:prstGeom>
          <a:noFill/>
        </p:spPr>
        <p:txBody>
          <a:bodyPr wrap="square" rtlCol="0">
            <a:spAutoFit/>
          </a:bodyPr>
          <a:p>
            <a:r>
              <a:rPr lang="en-US" altLang="zh-CN" sz="2400">
                <a:latin typeface="汉仪粗圆简" panose="02010600000101010101" charset="-122"/>
                <a:ea typeface="汉仪粗圆简" panose="02010600000101010101" charset="-122"/>
              </a:rPr>
              <a:t>TuT</a:t>
            </a:r>
            <a:r>
              <a:rPr lang="zh-CN" altLang="en-US" sz="2400">
                <a:latin typeface="汉仪粗圆简" panose="02010600000101010101" charset="-122"/>
                <a:ea typeface="汉仪粗圆简" panose="02010600000101010101" charset="-122"/>
              </a:rPr>
              <a:t>累了，休息一会儿</a:t>
            </a:r>
            <a:endParaRPr lang="zh-CN" altLang="en-US" sz="2400">
              <a:latin typeface="汉仪粗圆简" panose="02010600000101010101" charset="-122"/>
              <a:ea typeface="汉仪粗圆简" panose="02010600000101010101" charset="-122"/>
            </a:endParaRPr>
          </a:p>
        </p:txBody>
      </p:sp>
      <p:pic>
        <p:nvPicPr>
          <p:cNvPr id="11" name="手"/>
          <p:cNvPicPr>
            <a:picLocks noChangeAspect="1"/>
          </p:cNvPicPr>
          <p:nvPr/>
        </p:nvPicPr>
        <p:blipFill>
          <a:blip r:embed="rId2">
            <a:extLst>
              <a:ext uri="{28A0092B-C50C-407E-A947-70E740481C1C}">
                <a14:useLocalDpi xmlns:a14="http://schemas.microsoft.com/office/drawing/2010/main" val="0"/>
              </a:ext>
            </a:extLst>
          </a:blip>
          <a:srcRect r="19361"/>
          <a:stretch>
            <a:fillRect/>
          </a:stretch>
        </p:blipFill>
        <p:spPr>
          <a:xfrm flipH="1">
            <a:off x="8493760" y="1985645"/>
            <a:ext cx="1764030" cy="2777490"/>
          </a:xfrm>
          <a:prstGeom prst="rect">
            <a:avLst/>
          </a:prstGeom>
        </p:spPr>
      </p:pic>
      <p:pic>
        <p:nvPicPr>
          <p:cNvPr id="9" name="图片 8"/>
          <p:cNvPicPr>
            <a:picLocks noChangeAspect="1"/>
          </p:cNvPicPr>
          <p:nvPr/>
        </p:nvPicPr>
        <p:blipFill>
          <a:blip r:embed="rId3"/>
          <a:srcRect l="52967" t="40000" r="18533" b="28652"/>
          <a:stretch>
            <a:fillRect/>
          </a:stretch>
        </p:blipFill>
        <p:spPr>
          <a:xfrm>
            <a:off x="8275320" y="3222625"/>
            <a:ext cx="1982470" cy="1635125"/>
          </a:xfrm>
          <a:prstGeom prst="rect">
            <a:avLst/>
          </a:prstGeom>
        </p:spPr>
      </p:pic>
      <p:sp>
        <p:nvSpPr>
          <p:cNvPr id="13" name="文本框 12"/>
          <p:cNvSpPr txBox="1"/>
          <p:nvPr/>
        </p:nvSpPr>
        <p:spPr>
          <a:xfrm>
            <a:off x="1061720" y="5142865"/>
            <a:ext cx="5120005" cy="368300"/>
          </a:xfrm>
          <a:prstGeom prst="rect">
            <a:avLst/>
          </a:prstGeom>
          <a:noFill/>
        </p:spPr>
        <p:txBody>
          <a:bodyPr wrap="square" rtlCol="0">
            <a:spAutoFit/>
          </a:bodyPr>
          <a:p>
            <a:r>
              <a:rPr lang="zh-CN" altLang="en-US">
                <a:latin typeface="站酷快乐体" panose="02010600030101010101" charset="-128"/>
                <a:ea typeface="站酷快乐体" panose="02010600030101010101" charset="-128"/>
              </a:rPr>
              <a:t>暂停后可选择继续或退出，或者是更改游戏设置</a:t>
            </a:r>
            <a:endParaRPr lang="zh-CN" altLang="en-US">
              <a:latin typeface="站酷快乐体" panose="02010600030101010101" charset="-128"/>
              <a:ea typeface="站酷快乐体" panose="02010600030101010101" charset="-128"/>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4" name="文本框 93"/>
          <p:cNvSpPr txBox="1"/>
          <p:nvPr/>
        </p:nvSpPr>
        <p:spPr>
          <a:xfrm>
            <a:off x="1218161" y="797446"/>
            <a:ext cx="2320290" cy="607695"/>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游戏失败</a:t>
            </a: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界面</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96" name="椭圆 95"/>
          <p:cNvSpPr/>
          <p:nvPr/>
        </p:nvSpPr>
        <p:spPr>
          <a:xfrm>
            <a:off x="696337" y="898583"/>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pic>
        <p:nvPicPr>
          <p:cNvPr id="2" name="图片 1" descr="失败"/>
          <p:cNvPicPr>
            <a:picLocks noChangeAspect="1"/>
          </p:cNvPicPr>
          <p:nvPr/>
        </p:nvPicPr>
        <p:blipFill>
          <a:blip r:embed="rId1"/>
          <a:stretch>
            <a:fillRect/>
          </a:stretch>
        </p:blipFill>
        <p:spPr>
          <a:xfrm>
            <a:off x="867410" y="2009775"/>
            <a:ext cx="5076825" cy="2838450"/>
          </a:xfrm>
          <a:prstGeom prst="rect">
            <a:avLst/>
          </a:prstGeom>
        </p:spPr>
      </p:pic>
      <p:grpSp>
        <p:nvGrpSpPr>
          <p:cNvPr id="10" name="组合 9"/>
          <p:cNvGrpSpPr/>
          <p:nvPr/>
        </p:nvGrpSpPr>
        <p:grpSpPr>
          <a:xfrm>
            <a:off x="7564120" y="1736725"/>
            <a:ext cx="2322830" cy="2903220"/>
            <a:chOff x="12928" y="3935"/>
            <a:chExt cx="3658" cy="4572"/>
          </a:xfrm>
        </p:grpSpPr>
        <p:pic>
          <p:nvPicPr>
            <p:cNvPr id="9" name="手"/>
            <p:cNvPicPr>
              <a:picLocks noChangeAspect="1"/>
            </p:cNvPicPr>
            <p:nvPr/>
          </p:nvPicPr>
          <p:blipFill>
            <a:blip r:embed="rId2">
              <a:extLst>
                <a:ext uri="{28A0092B-C50C-407E-A947-70E740481C1C}">
                  <a14:useLocalDpi xmlns:a14="http://schemas.microsoft.com/office/drawing/2010/main" val="0"/>
                </a:ext>
              </a:extLst>
            </a:blip>
            <a:srcRect r="-1559"/>
            <a:stretch>
              <a:fillRect/>
            </a:stretch>
          </p:blipFill>
          <p:spPr>
            <a:xfrm flipH="1">
              <a:off x="12928" y="3935"/>
              <a:ext cx="3659" cy="4572"/>
            </a:xfrm>
            <a:prstGeom prst="rect">
              <a:avLst/>
            </a:prstGeom>
          </p:spPr>
        </p:pic>
        <p:sp>
          <p:nvSpPr>
            <p:cNvPr id="6" name="双波形 5"/>
            <p:cNvSpPr/>
            <p:nvPr/>
          </p:nvSpPr>
          <p:spPr>
            <a:xfrm rot="5400000">
              <a:off x="14566" y="5406"/>
              <a:ext cx="582" cy="187"/>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rot="660000">
            <a:off x="8223885" y="1101090"/>
            <a:ext cx="3227705" cy="460375"/>
          </a:xfrm>
          <a:prstGeom prst="rect">
            <a:avLst/>
          </a:prstGeom>
          <a:noFill/>
        </p:spPr>
        <p:txBody>
          <a:bodyPr wrap="square" rtlCol="0">
            <a:spAutoFit/>
          </a:bodyPr>
          <a:p>
            <a:r>
              <a:rPr lang="en-US" altLang="zh-CN" sz="2400">
                <a:latin typeface="汉仪粗圆简" panose="02010600000101010101" charset="-122"/>
                <a:ea typeface="汉仪粗圆简" panose="02010600000101010101" charset="-122"/>
              </a:rPr>
              <a:t>TuT</a:t>
            </a:r>
            <a:r>
              <a:rPr lang="zh-CN" altLang="en-US" sz="2400">
                <a:latin typeface="汉仪粗圆简" panose="02010600000101010101" charset="-122"/>
                <a:ea typeface="汉仪粗圆简" panose="02010600000101010101" charset="-122"/>
              </a:rPr>
              <a:t>一定会回来的！！！</a:t>
            </a:r>
            <a:endParaRPr lang="zh-CN" altLang="en-US" sz="2400">
              <a:latin typeface="汉仪粗圆简" panose="02010600000101010101" charset="-122"/>
              <a:ea typeface="汉仪粗圆简" panose="0201060000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0.001927 0.036667 L -0.882292 0.504259 " pathEditMode="relative" rAng="0" ptsTypes="">
                                      <p:cBhvr>
                                        <p:cTn id="6" dur="2000" fill="hold"/>
                                        <p:tgtEl>
                                          <p:spTgt spid="10"/>
                                        </p:tgtEl>
                                        <p:attrNameLst>
                                          <p:attrName>ppt_x</p:attrName>
                                          <p:attrName>ppt_y</p:attrName>
                                        </p:attrNameLst>
                                      </p:cBhvr>
                                      <p:rCtr x="-399" y="2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4" name="文本框 93"/>
          <p:cNvSpPr txBox="1"/>
          <p:nvPr/>
        </p:nvSpPr>
        <p:spPr>
          <a:xfrm>
            <a:off x="1218161" y="797446"/>
            <a:ext cx="2320290" cy="607695"/>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闯关成功</a:t>
            </a: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界面</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96" name="椭圆 95"/>
          <p:cNvSpPr/>
          <p:nvPr/>
        </p:nvSpPr>
        <p:spPr>
          <a:xfrm>
            <a:off x="696337" y="898583"/>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pic>
        <p:nvPicPr>
          <p:cNvPr id="3" name="图片 2" descr="闯关成功"/>
          <p:cNvPicPr>
            <a:picLocks noChangeAspect="1"/>
          </p:cNvPicPr>
          <p:nvPr/>
        </p:nvPicPr>
        <p:blipFill>
          <a:blip r:embed="rId1"/>
          <a:stretch>
            <a:fillRect/>
          </a:stretch>
        </p:blipFill>
        <p:spPr>
          <a:xfrm>
            <a:off x="3538220" y="2122805"/>
            <a:ext cx="5076825" cy="2857500"/>
          </a:xfrm>
          <a:prstGeom prst="rect">
            <a:avLst/>
          </a:prstGeom>
        </p:spPr>
      </p:pic>
      <p:pic>
        <p:nvPicPr>
          <p:cNvPr id="5" name="图片 4" descr="C:/Users/ling/AppData/Local/Temp/kaimatting_20210412222315/output_20210412222319..pngoutput_20210412222319."/>
          <p:cNvPicPr>
            <a:picLocks noChangeAspect="1"/>
          </p:cNvPicPr>
          <p:nvPr/>
        </p:nvPicPr>
        <p:blipFill>
          <a:blip r:embed="rId2"/>
          <a:srcRect l="-8026" t="11553" r="-11921" b="-6717"/>
          <a:stretch>
            <a:fillRect/>
          </a:stretch>
        </p:blipFill>
        <p:spPr>
          <a:xfrm>
            <a:off x="9528810" y="1405255"/>
            <a:ext cx="1702435" cy="2249170"/>
          </a:xfrm>
          <a:prstGeom prst="rect">
            <a:avLst/>
          </a:prstGeom>
        </p:spPr>
      </p:pic>
      <p:sp>
        <p:nvSpPr>
          <p:cNvPr id="6" name="双波形 5"/>
          <p:cNvSpPr/>
          <p:nvPr/>
        </p:nvSpPr>
        <p:spPr>
          <a:xfrm rot="5400000">
            <a:off x="9972040" y="2558415"/>
            <a:ext cx="338455" cy="76200"/>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双波形 6"/>
          <p:cNvSpPr/>
          <p:nvPr/>
        </p:nvSpPr>
        <p:spPr>
          <a:xfrm rot="5400000">
            <a:off x="10438130" y="2558415"/>
            <a:ext cx="338455" cy="76200"/>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9368790" y="1754505"/>
            <a:ext cx="160020" cy="368300"/>
          </a:xfrm>
          <a:prstGeom prst="rect">
            <a:avLst/>
          </a:prstGeom>
          <a:noFill/>
        </p:spPr>
        <p:txBody>
          <a:bodyPr wrap="square" rtlCol="0">
            <a:spAutoFit/>
          </a:bodyPr>
          <a:p>
            <a:r>
              <a:rPr lang="zh-CN" altLang="en-US">
                <a:latin typeface="站酷快乐体" panose="02010600030101010101" charset="-128"/>
                <a:ea typeface="站酷快乐体" panose="02010600030101010101" charset="-128"/>
              </a:rPr>
              <a:t>嘤</a:t>
            </a:r>
            <a:endParaRPr lang="zh-CN" altLang="en-US">
              <a:latin typeface="站酷快乐体" panose="02010600030101010101" charset="-128"/>
              <a:ea typeface="站酷快乐体" panose="02010600030101010101" charset="-128"/>
            </a:endParaRPr>
          </a:p>
        </p:txBody>
      </p:sp>
      <p:sp>
        <p:nvSpPr>
          <p:cNvPr id="9" name="文本框 8"/>
          <p:cNvSpPr txBox="1"/>
          <p:nvPr/>
        </p:nvSpPr>
        <p:spPr>
          <a:xfrm>
            <a:off x="3773805" y="1405255"/>
            <a:ext cx="4645025" cy="398780"/>
          </a:xfrm>
          <a:prstGeom prst="rect">
            <a:avLst/>
          </a:prstGeom>
          <a:noFill/>
        </p:spPr>
        <p:txBody>
          <a:bodyPr wrap="square" rtlCol="0">
            <a:spAutoFit/>
          </a:bodyPr>
          <a:p>
            <a:r>
              <a:rPr lang="zh-CN" altLang="en-US" sz="2000">
                <a:latin typeface="汉仪粗圆简" panose="02010600000101010101" charset="-122"/>
                <a:ea typeface="汉仪粗圆简" panose="02010600000101010101" charset="-122"/>
              </a:rPr>
              <a:t>可以选择下一关</a:t>
            </a:r>
            <a:r>
              <a:rPr lang="en-US" altLang="zh-CN" sz="2000">
                <a:latin typeface="汉仪粗圆简" panose="02010600000101010101" charset="-122"/>
                <a:ea typeface="汉仪粗圆简" panose="02010600000101010101" charset="-122"/>
              </a:rPr>
              <a:t>or</a:t>
            </a:r>
            <a:r>
              <a:rPr lang="zh-CN" altLang="en-US" sz="2000">
                <a:latin typeface="汉仪粗圆简" panose="02010600000101010101" charset="-122"/>
                <a:ea typeface="汉仪粗圆简" panose="02010600000101010101" charset="-122"/>
              </a:rPr>
              <a:t>刷这一关的成绩</a:t>
            </a:r>
            <a:endParaRPr lang="zh-CN" altLang="en-US" sz="2000">
              <a:latin typeface="汉仪粗圆简" panose="02010600000101010101" charset="-122"/>
              <a:ea typeface="汉仪粗圆简" panose="0201060000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0370" y="571501"/>
            <a:ext cx="11351260" cy="5714998"/>
            <a:chOff x="420370" y="571501"/>
            <a:chExt cx="11351260" cy="5714998"/>
          </a:xfrm>
        </p:grpSpPr>
        <p:sp>
          <p:nvSpPr>
            <p:cNvPr id="4" name="矩形 3"/>
            <p:cNvSpPr/>
            <p:nvPr/>
          </p:nvSpPr>
          <p:spPr>
            <a:xfrm>
              <a:off x="420370" y="571501"/>
              <a:ext cx="11351260" cy="571499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文本框 6"/>
            <p:cNvSpPr txBox="1"/>
            <p:nvPr/>
          </p:nvSpPr>
          <p:spPr>
            <a:xfrm>
              <a:off x="4193626" y="2112140"/>
              <a:ext cx="3683002" cy="1015663"/>
            </a:xfrm>
            <a:prstGeom prst="rect">
              <a:avLst/>
            </a:prstGeom>
            <a:solidFill>
              <a:srgbClr val="EC6753"/>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300" normalizeH="0" baseline="0" noProof="0" dirty="0">
                  <a:ln>
                    <a:noFill/>
                  </a:ln>
                  <a:solidFill>
                    <a:prstClr val="white"/>
                  </a:solidFill>
                  <a:effectLst/>
                  <a:uLnTx/>
                  <a:uFillTx/>
                  <a:latin typeface="迷你简汉真广标" panose="02010609000101010101" pitchFamily="49" charset="-122"/>
                  <a:ea typeface="迷你简汉真广标" panose="02010609000101010101" pitchFamily="49" charset="-122"/>
                  <a:sym typeface="Source Han Serif SC" panose="02020400000000000000" pitchFamily="18" charset="-122"/>
                </a:rPr>
                <a:t>感谢聆听</a:t>
              </a:r>
              <a:endParaRPr kumimoji="0" lang="en-US" altLang="zh-CN" sz="6000" b="1" i="0" u="none" strike="noStrike" kern="1200" cap="none" spc="300" normalizeH="0" baseline="0" noProof="0" dirty="0">
                <a:ln>
                  <a:noFill/>
                </a:ln>
                <a:solidFill>
                  <a:prstClr val="white"/>
                </a:solidFill>
                <a:effectLst/>
                <a:uLnTx/>
                <a:uFillTx/>
                <a:latin typeface="迷你简汉真广标" panose="02010609000101010101" pitchFamily="49" charset="-122"/>
                <a:ea typeface="迷你简汉真广标" panose="02010609000101010101" pitchFamily="49" charset="-122"/>
                <a:sym typeface="Source Han Serif SC" panose="02020400000000000000" pitchFamily="18" charset="-122"/>
              </a:endParaRPr>
            </a:p>
          </p:txBody>
        </p:sp>
        <p:sp>
          <p:nvSpPr>
            <p:cNvPr id="8" name="文本框 19"/>
            <p:cNvSpPr txBox="1"/>
            <p:nvPr/>
          </p:nvSpPr>
          <p:spPr>
            <a:xfrm>
              <a:off x="1876125" y="3268930"/>
              <a:ext cx="8292605" cy="1015663"/>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6000" b="1" spc="300" dirty="0">
                  <a:solidFill>
                    <a:srgbClr val="EC6753"/>
                  </a:solidFill>
                  <a:latin typeface="字魂24号-镇魂手书" panose="00000500000000000000" pitchFamily="2" charset="-122"/>
                  <a:ea typeface="字魂24号-镇魂手书" panose="00000500000000000000" pitchFamily="2" charset="-122"/>
                  <a:sym typeface="Source Han Serif SC" panose="02020400000000000000" pitchFamily="18" charset="-122"/>
                </a:rPr>
                <a:t>疯狂的</a:t>
              </a:r>
              <a:r>
                <a:rPr lang="en-US" altLang="zh-CN" sz="6000" b="1" spc="300">
                  <a:solidFill>
                    <a:srgbClr val="EC6753"/>
                  </a:solidFill>
                  <a:latin typeface="字魂24号-镇魂手书" panose="00000500000000000000" pitchFamily="2" charset="-122"/>
                  <a:ea typeface="字魂24号-镇魂手书" panose="00000500000000000000" pitchFamily="2" charset="-122"/>
                  <a:sym typeface="Source Han Serif SC" panose="02020400000000000000" pitchFamily="18" charset="-122"/>
                </a:rPr>
                <a:t>TuT</a:t>
              </a:r>
              <a:r>
                <a:rPr lang="zh-CN" altLang="en-US" sz="6000" b="1" spc="300">
                  <a:solidFill>
                    <a:srgbClr val="EC6753"/>
                  </a:solidFill>
                  <a:latin typeface="字魂24号-镇魂手书" panose="00000500000000000000" pitchFamily="2" charset="-122"/>
                  <a:ea typeface="字魂24号-镇魂手书" panose="00000500000000000000" pitchFamily="2" charset="-122"/>
                  <a:sym typeface="Source Han Serif SC" panose="02020400000000000000" pitchFamily="18" charset="-122"/>
                </a:rPr>
                <a:t>们</a:t>
              </a:r>
              <a:endParaRPr lang="zh-CN" altLang="en-US" sz="6000" b="1" spc="300" dirty="0">
                <a:solidFill>
                  <a:srgbClr val="EC6753"/>
                </a:solidFill>
                <a:latin typeface="字魂24号-镇魂手书" panose="00000500000000000000" pitchFamily="2" charset="-122"/>
                <a:ea typeface="字魂24号-镇魂手书" panose="00000500000000000000" pitchFamily="2" charset="-122"/>
                <a:sym typeface="Source Han Serif SC" panose="02020400000000000000" pitchFamily="18" charset="-122"/>
              </a:endParaRPr>
            </a:p>
          </p:txBody>
        </p:sp>
        <p:cxnSp>
          <p:nvCxnSpPr>
            <p:cNvPr id="10" name="直接连接符 9"/>
            <p:cNvCxnSpPr/>
            <p:nvPr/>
          </p:nvCxnSpPr>
          <p:spPr>
            <a:xfrm>
              <a:off x="2451913" y="4425720"/>
              <a:ext cx="7024914" cy="0"/>
            </a:xfrm>
            <a:prstGeom prst="line">
              <a:avLst/>
            </a:prstGeom>
            <a:ln w="25400">
              <a:solidFill>
                <a:srgbClr val="EC675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 name="组合 1"/>
          <p:cNvGrpSpPr/>
          <p:nvPr/>
        </p:nvGrpSpPr>
        <p:grpSpPr>
          <a:xfrm>
            <a:off x="2606850" y="891308"/>
            <a:ext cx="5344479" cy="3428371"/>
            <a:chOff x="2606850" y="891308"/>
            <a:chExt cx="5344479" cy="3428371"/>
          </a:xfrm>
        </p:grpSpPr>
        <p:sp>
          <p:nvSpPr>
            <p:cNvPr id="39" name="文本框 38"/>
            <p:cNvSpPr txBox="1"/>
            <p:nvPr/>
          </p:nvSpPr>
          <p:spPr>
            <a:xfrm>
              <a:off x="4240671" y="891308"/>
              <a:ext cx="371065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EC6753"/>
                  </a:solidFill>
                  <a:effectLst/>
                  <a:uLnTx/>
                  <a:uFillTx/>
                  <a:latin typeface="迷你简汉真广标" panose="02010609000101010101" pitchFamily="49" charset="-122"/>
                  <a:ea typeface="迷你简汉真广标" panose="02010609000101010101" pitchFamily="49" charset="-122"/>
                  <a:cs typeface="+mn-ea"/>
                  <a:sym typeface="Source Han Serif SC" panose="02020400000000000000" pitchFamily="18" charset="-122"/>
                </a:rPr>
                <a:t>CONTENTS</a:t>
              </a:r>
              <a:endParaRPr kumimoji="0" lang="zh-CN" altLang="en-US" sz="4800" b="1" i="0" u="none" strike="noStrike" kern="1200" cap="none" spc="0" normalizeH="0" baseline="0" noProof="0" dirty="0">
                <a:ln>
                  <a:noFill/>
                </a:ln>
                <a:solidFill>
                  <a:srgbClr val="EC6753"/>
                </a:solidFill>
                <a:effectLst/>
                <a:uLnTx/>
                <a:uFillTx/>
                <a:latin typeface="迷你简汉真广标" panose="02010609000101010101" pitchFamily="49" charset="-122"/>
                <a:ea typeface="迷你简汉真广标" panose="02010609000101010101" pitchFamily="49" charset="-122"/>
                <a:cs typeface="+mn-ea"/>
                <a:sym typeface="Source Han Serif SC" panose="02020400000000000000" pitchFamily="18" charset="-122"/>
              </a:endParaRPr>
            </a:p>
          </p:txBody>
        </p:sp>
        <p:sp>
          <p:nvSpPr>
            <p:cNvPr id="36" name="Isosceles Triangle 40"/>
            <p:cNvSpPr/>
            <p:nvPr/>
          </p:nvSpPr>
          <p:spPr>
            <a:xfrm rot="5400000">
              <a:off x="2590320" y="4097525"/>
              <a:ext cx="238683" cy="2056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lumMod val="85000"/>
                    <a:lumOff val="15000"/>
                  </a:prstClr>
                </a:solidFill>
                <a:effectLst/>
                <a:uLnTx/>
                <a:uFillTx/>
                <a:latin typeface="迷你简汉真广标" panose="02010609000101010101" pitchFamily="49" charset="-122"/>
                <a:ea typeface="迷你简汉真广标" panose="02010609000101010101" pitchFamily="49" charset="-122"/>
                <a:cs typeface="+mn-ea"/>
                <a:sym typeface="Source Han Serif SC" panose="02020400000000000000" pitchFamily="18" charset="-122"/>
              </a:endParaRPr>
            </a:p>
          </p:txBody>
        </p:sp>
        <p:sp>
          <p:nvSpPr>
            <p:cNvPr id="52" name="Isosceles Triangle 40"/>
            <p:cNvSpPr/>
            <p:nvPr/>
          </p:nvSpPr>
          <p:spPr>
            <a:xfrm rot="5400000">
              <a:off x="7000038" y="2087388"/>
              <a:ext cx="238683" cy="2056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lumMod val="85000"/>
                    <a:lumOff val="15000"/>
                  </a:prstClr>
                </a:solidFill>
                <a:effectLst/>
                <a:uLnTx/>
                <a:uFillTx/>
                <a:latin typeface="迷你简汉真广标" panose="02010609000101010101" pitchFamily="49" charset="-122"/>
                <a:ea typeface="迷你简汉真广标" panose="02010609000101010101" pitchFamily="49" charset="-122"/>
                <a:cs typeface="+mn-ea"/>
                <a:sym typeface="Source Han Serif SC" panose="02020400000000000000" pitchFamily="18" charset="-122"/>
              </a:endParaRPr>
            </a:p>
          </p:txBody>
        </p:sp>
        <p:sp>
          <p:nvSpPr>
            <p:cNvPr id="55" name="Isosceles Triangle 40"/>
            <p:cNvSpPr/>
            <p:nvPr/>
          </p:nvSpPr>
          <p:spPr>
            <a:xfrm rot="5400000">
              <a:off x="6686647" y="4055961"/>
              <a:ext cx="238683" cy="2056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lumMod val="85000"/>
                    <a:lumOff val="15000"/>
                  </a:prstClr>
                </a:solidFill>
                <a:effectLst/>
                <a:uLnTx/>
                <a:uFillTx/>
                <a:latin typeface="迷你简汉真广标" panose="02010609000101010101" pitchFamily="49" charset="-122"/>
                <a:ea typeface="迷你简汉真广标" panose="02010609000101010101" pitchFamily="49" charset="-122"/>
                <a:cs typeface="+mn-ea"/>
                <a:sym typeface="Source Han Serif SC" panose="02020400000000000000" pitchFamily="18" charset="-122"/>
              </a:endParaRPr>
            </a:p>
          </p:txBody>
        </p:sp>
      </p:grpSp>
      <p:pic>
        <p:nvPicPr>
          <p:cNvPr id="3" name="手"/>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21300000" flipH="1">
            <a:off x="9972040" y="2789555"/>
            <a:ext cx="658495" cy="835660"/>
          </a:xfrm>
          <a:prstGeom prst="rect">
            <a:avLst/>
          </a:prstGeom>
        </p:spPr>
      </p:pic>
      <p:pic>
        <p:nvPicPr>
          <p:cNvPr id="4" name="手"/>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480000">
            <a:off x="1279525" y="2809240"/>
            <a:ext cx="648335" cy="824230"/>
          </a:xfrm>
          <a:prstGeom prst="rect">
            <a:avLst/>
          </a:prstGeom>
        </p:spPr>
      </p:pic>
      <p:grpSp>
        <p:nvGrpSpPr>
          <p:cNvPr id="9" name="组合 8"/>
          <p:cNvGrpSpPr/>
          <p:nvPr/>
        </p:nvGrpSpPr>
        <p:grpSpPr>
          <a:xfrm>
            <a:off x="2794055" y="2646680"/>
            <a:ext cx="6603628" cy="2058035"/>
            <a:chOff x="3920" y="3397"/>
            <a:chExt cx="10399" cy="3241"/>
          </a:xfrm>
        </p:grpSpPr>
        <p:sp>
          <p:nvSpPr>
            <p:cNvPr id="43" name="矩形 42"/>
            <p:cNvSpPr/>
            <p:nvPr/>
          </p:nvSpPr>
          <p:spPr>
            <a:xfrm>
              <a:off x="11647" y="3397"/>
              <a:ext cx="2532" cy="822"/>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游戏机制</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46" name="矩形 45"/>
            <p:cNvSpPr/>
            <p:nvPr/>
          </p:nvSpPr>
          <p:spPr>
            <a:xfrm>
              <a:off x="11787" y="5816"/>
              <a:ext cx="2532" cy="822"/>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功能详情</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47" name="Oval 9"/>
            <p:cNvSpPr/>
            <p:nvPr/>
          </p:nvSpPr>
          <p:spPr>
            <a:xfrm>
              <a:off x="10809" y="5816"/>
              <a:ext cx="693" cy="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lumMod val="85000"/>
                    <a:lumOff val="15000"/>
                  </a:prstClr>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8" name="Isosceles Triangle 40"/>
            <p:cNvSpPr/>
            <p:nvPr/>
          </p:nvSpPr>
          <p:spPr>
            <a:xfrm rot="5400000">
              <a:off x="11024" y="5992"/>
              <a:ext cx="376" cy="3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lumMod val="85000"/>
                    <a:lumOff val="15000"/>
                  </a:prstClr>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9" name="矩形 48"/>
            <p:cNvSpPr/>
            <p:nvPr/>
          </p:nvSpPr>
          <p:spPr>
            <a:xfrm>
              <a:off x="4772" y="5816"/>
              <a:ext cx="2532" cy="822"/>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zh-CN" altLang="en-US" sz="2800" b="1" dirty="0">
                  <a:solidFill>
                    <a:srgbClr val="EC6753"/>
                  </a:solidFill>
                  <a:latin typeface="汉仪粗圆简" panose="02010600000101010101" charset="-122"/>
                  <a:ea typeface="汉仪粗圆简" panose="02010600000101010101" charset="-122"/>
                  <a:cs typeface="+mn-ea"/>
                  <a:sym typeface="Source Han Serif SC" panose="02020400000000000000" pitchFamily="18" charset="-122"/>
                </a:rPr>
                <a:t>设计理念</a:t>
              </a:r>
              <a:endParaRPr lang="zh-CN" altLang="en-US" sz="2800" b="1" dirty="0">
                <a:solidFill>
                  <a:srgbClr val="EC6753"/>
                </a:solidFill>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59" name="矩形 58"/>
            <p:cNvSpPr/>
            <p:nvPr/>
          </p:nvSpPr>
          <p:spPr>
            <a:xfrm>
              <a:off x="4772" y="3438"/>
              <a:ext cx="2532" cy="822"/>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项目回顾</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60" name="Oval 9"/>
            <p:cNvSpPr/>
            <p:nvPr/>
          </p:nvSpPr>
          <p:spPr>
            <a:xfrm>
              <a:off x="10809" y="3429"/>
              <a:ext cx="693" cy="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lumMod val="85000"/>
                    <a:lumOff val="15000"/>
                  </a:prstClr>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1" name="Isosceles Triangle 40"/>
            <p:cNvSpPr/>
            <p:nvPr/>
          </p:nvSpPr>
          <p:spPr>
            <a:xfrm rot="5400000">
              <a:off x="11024" y="3605"/>
              <a:ext cx="376" cy="3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lumMod val="85000"/>
                    <a:lumOff val="15000"/>
                  </a:prstClr>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5" name="Oval 9"/>
            <p:cNvSpPr/>
            <p:nvPr/>
          </p:nvSpPr>
          <p:spPr>
            <a:xfrm>
              <a:off x="3920" y="3438"/>
              <a:ext cx="693" cy="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lumMod val="85000"/>
                    <a:lumOff val="15000"/>
                  </a:prstClr>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 name="Isosceles Triangle 40"/>
            <p:cNvSpPr/>
            <p:nvPr/>
          </p:nvSpPr>
          <p:spPr>
            <a:xfrm rot="5400000">
              <a:off x="4135" y="3614"/>
              <a:ext cx="376" cy="3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lumMod val="85000"/>
                    <a:lumOff val="15000"/>
                  </a:prstClr>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7" name="Oval 9"/>
            <p:cNvSpPr/>
            <p:nvPr/>
          </p:nvSpPr>
          <p:spPr>
            <a:xfrm>
              <a:off x="3920" y="5816"/>
              <a:ext cx="693" cy="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lumMod val="85000"/>
                    <a:lumOff val="15000"/>
                  </a:prstClr>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8" name="Isosceles Triangle 40"/>
            <p:cNvSpPr/>
            <p:nvPr/>
          </p:nvSpPr>
          <p:spPr>
            <a:xfrm rot="5400000">
              <a:off x="4135" y="5992"/>
              <a:ext cx="376" cy="3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lumMod val="85000"/>
                    <a:lumOff val="15000"/>
                  </a:prstClr>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7" presetClass="path" presetSubtype="0" accel="50000" decel="50000" fill="hold" nodeType="clickEffect">
                                  <p:stCondLst>
                                    <p:cond delay="0"/>
                                  </p:stCondLst>
                                  <p:childTnLst>
                                    <p:animMotion origin="layout" path="M 0.013359 0.024725 C -0.068136 0.044293 -0.115652 -0.099359 -0.187438 -0.160497 C -0.259224 -0.221647 -0.332891 -0.348137 -0.417257 -0.342113 C -0.501384 -0.336089 -0.641367 -0.112616 -0.692951 -0.124964 C -0.772087 -0.077072 -0.758037 0.052425 -0.843155 0.032545 " pathEditMode="relative" rAng="0" ptsTypes="AAAAA">
                                      <p:cBhvr>
                                        <p:cTn id="11" dur="2000" fill="hold"/>
                                        <p:tgtEl>
                                          <p:spTgt spid="3"/>
                                        </p:tgtEl>
                                        <p:attrNameLst>
                                          <p:attrName>ppt_x</p:attrName>
                                          <p:attrName>ppt_y</p:attrName>
                                        </p:attrNameLst>
                                      </p:cBhvr>
                                      <p:rCtr x="-428" y="-178"/>
                                    </p:animMotion>
                                  </p:childTnLst>
                                </p:cTn>
                              </p:par>
                            </p:childTnLst>
                          </p:cTn>
                        </p:par>
                        <p:par>
                          <p:cTn id="12" fill="hold">
                            <p:stCondLst>
                              <p:cond delay="2000"/>
                            </p:stCondLst>
                            <p:childTnLst>
                              <p:par>
                                <p:cTn id="13" presetID="10" presetClass="exit" presetSubtype="0" fill="hold" nodeType="afterEffect">
                                  <p:stCondLst>
                                    <p:cond delay="0"/>
                                  </p:stCondLst>
                                  <p:childTnLst>
                                    <p:animEffect transition="out" filter="fade">
                                      <p:cBhvr>
                                        <p:cTn id="14" dur="750"/>
                                        <p:tgtEl>
                                          <p:spTgt spid="3"/>
                                        </p:tgtEl>
                                      </p:cBhvr>
                                    </p:animEffect>
                                    <p:set>
                                      <p:cBhvr>
                                        <p:cTn id="15" dur="1" fill="hold">
                                          <p:stCondLst>
                                            <p:cond delay="749"/>
                                          </p:stCondLst>
                                        </p:cTn>
                                        <p:tgtEl>
                                          <p:spTgt spid="3"/>
                                        </p:tgtEl>
                                        <p:attrNameLst>
                                          <p:attrName>style.visibility</p:attrName>
                                        </p:attrNameLst>
                                      </p:cBhvr>
                                      <p:to>
                                        <p:strVal val="hidden"/>
                                      </p:to>
                                    </p:set>
                                  </p:childTnLst>
                                </p:cTn>
                              </p:par>
                              <p:par>
                                <p:cTn id="16" presetID="2" presetClass="exit" presetSubtype="3" fill="hold" nodeType="withEffect">
                                  <p:stCondLst>
                                    <p:cond delay="0"/>
                                  </p:stCondLst>
                                  <p:childTnLst>
                                    <p:anim calcmode="lin" valueType="num">
                                      <p:cBhvr additive="base">
                                        <p:cTn id="17" dur="750"/>
                                        <p:tgtEl>
                                          <p:spTgt spid="3"/>
                                        </p:tgtEl>
                                        <p:attrNameLst>
                                          <p:attrName>ppt_x</p:attrName>
                                        </p:attrNameLst>
                                      </p:cBhvr>
                                      <p:tavLst>
                                        <p:tav tm="0">
                                          <p:val>
                                            <p:strVal val="ppt_x"/>
                                          </p:val>
                                        </p:tav>
                                        <p:tav tm="100000">
                                          <p:val>
                                            <p:strVal val="1+ppt_w/2"/>
                                          </p:val>
                                        </p:tav>
                                      </p:tavLst>
                                    </p:anim>
                                    <p:anim calcmode="lin" valueType="num">
                                      <p:cBhvr additive="base">
                                        <p:cTn id="18" dur="750"/>
                                        <p:tgtEl>
                                          <p:spTgt spid="3"/>
                                        </p:tgtEl>
                                        <p:attrNameLst>
                                          <p:attrName>ppt_y</p:attrName>
                                        </p:attrNameLst>
                                      </p:cBhvr>
                                      <p:tavLst>
                                        <p:tav tm="0">
                                          <p:val>
                                            <p:strVal val="ppt_y"/>
                                          </p:val>
                                        </p:tav>
                                        <p:tav tm="100000">
                                          <p:val>
                                            <p:strVal val="0-ppt_h/2"/>
                                          </p:val>
                                        </p:tav>
                                      </p:tavLst>
                                    </p:anim>
                                    <p:set>
                                      <p:cBhvr>
                                        <p:cTn id="19" dur="1" fill="hold">
                                          <p:stCondLst>
                                            <p:cond delay="749"/>
                                          </p:stCondLst>
                                        </p:cTn>
                                        <p:tgtEl>
                                          <p:spTgt spid="3"/>
                                        </p:tgtEl>
                                        <p:attrNameLst>
                                          <p:attrName>style.visibility</p:attrName>
                                        </p:attrNameLst>
                                      </p:cBhvr>
                                      <p:to>
                                        <p:strVal val="hidden"/>
                                      </p:to>
                                    </p:se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7" presetClass="path" presetSubtype="0" accel="50000" decel="50000" fill="hold" nodeType="clickEffect">
                                  <p:stCondLst>
                                    <p:cond delay="0"/>
                                  </p:stCondLst>
                                  <p:childTnLst>
                                    <p:animMotion origin="layout" path="M -0.005347 0.010919 C 0.078035 0.028224 0.126655 -0.098807 0.200072 -0.152871 C 0.273507 -0.206946 0.348866 -0.318802 0.435165 -0.313475 C 0.521241 -0.308148 0.664433 -0.110531 0.717199 -0.121450 C 0.798159 -0.079099 0.783801 0.035414 0.870847 0.017834 " pathEditMode="relative" rAng="0" ptsTypes="AAAAA">
                                      <p:cBhvr>
                                        <p:cTn id="27" dur="2000" fill="hold"/>
                                        <p:tgtEl>
                                          <p:spTgt spid="4"/>
                                        </p:tgtEl>
                                        <p:attrNameLst>
                                          <p:attrName>ppt_x</p:attrName>
                                          <p:attrName>ppt_y</p:attrName>
                                        </p:attrNameLst>
                                      </p:cBhvr>
                                      <p:rCtr x="438" y="-157"/>
                                    </p:animMotion>
                                  </p:childTnLst>
                                </p:cTn>
                              </p:par>
                            </p:childTnLst>
                          </p:cTn>
                        </p:par>
                        <p:par>
                          <p:cTn id="28" fill="hold">
                            <p:stCondLst>
                              <p:cond delay="2000"/>
                            </p:stCondLst>
                            <p:childTnLst>
                              <p:par>
                                <p:cTn id="29" presetID="10" presetClass="exit" presetSubtype="0" fill="hold" nodeType="afterEffect">
                                  <p:stCondLst>
                                    <p:cond delay="0"/>
                                  </p:stCondLst>
                                  <p:childTnLst>
                                    <p:animEffect transition="out" filter="fade">
                                      <p:cBhvr>
                                        <p:cTn id="30" dur="750"/>
                                        <p:tgtEl>
                                          <p:spTgt spid="4"/>
                                        </p:tgtEl>
                                      </p:cBhvr>
                                    </p:animEffect>
                                    <p:set>
                                      <p:cBhvr>
                                        <p:cTn id="31" dur="1" fill="hold">
                                          <p:stCondLst>
                                            <p:cond delay="749"/>
                                          </p:stCondLst>
                                        </p:cTn>
                                        <p:tgtEl>
                                          <p:spTgt spid="4"/>
                                        </p:tgtEl>
                                        <p:attrNameLst>
                                          <p:attrName>style.visibility</p:attrName>
                                        </p:attrNameLst>
                                      </p:cBhvr>
                                      <p:to>
                                        <p:strVal val="hidden"/>
                                      </p:to>
                                    </p:set>
                                  </p:childTnLst>
                                </p:cTn>
                              </p:par>
                              <p:par>
                                <p:cTn id="32" presetID="2" presetClass="exit" presetSubtype="3" fill="hold" nodeType="withEffect">
                                  <p:stCondLst>
                                    <p:cond delay="0"/>
                                  </p:stCondLst>
                                  <p:childTnLst>
                                    <p:anim calcmode="lin" valueType="num">
                                      <p:cBhvr additive="base">
                                        <p:cTn id="33" dur="750"/>
                                        <p:tgtEl>
                                          <p:spTgt spid="4"/>
                                        </p:tgtEl>
                                        <p:attrNameLst>
                                          <p:attrName>ppt_x</p:attrName>
                                        </p:attrNameLst>
                                      </p:cBhvr>
                                      <p:tavLst>
                                        <p:tav tm="0">
                                          <p:val>
                                            <p:strVal val="ppt_x"/>
                                          </p:val>
                                        </p:tav>
                                        <p:tav tm="100000">
                                          <p:val>
                                            <p:strVal val="1+ppt_w/2"/>
                                          </p:val>
                                        </p:tav>
                                      </p:tavLst>
                                    </p:anim>
                                    <p:anim calcmode="lin" valueType="num">
                                      <p:cBhvr additive="base">
                                        <p:cTn id="34" dur="750"/>
                                        <p:tgtEl>
                                          <p:spTgt spid="4"/>
                                        </p:tgtEl>
                                        <p:attrNameLst>
                                          <p:attrName>ppt_y</p:attrName>
                                        </p:attrNameLst>
                                      </p:cBhvr>
                                      <p:tavLst>
                                        <p:tav tm="0">
                                          <p:val>
                                            <p:strVal val="ppt_y"/>
                                          </p:val>
                                        </p:tav>
                                        <p:tav tm="100000">
                                          <p:val>
                                            <p:strVal val="0-ppt_h/2"/>
                                          </p:val>
                                        </p:tav>
                                      </p:tavLst>
                                    </p:anim>
                                    <p:set>
                                      <p:cBhvr>
                                        <p:cTn id="35" dur="1" fill="hold">
                                          <p:stCondLst>
                                            <p:cond delay="7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a:xfrm>
          <a:off x="0" y="0"/>
          <a:ext cx="0" cy="0"/>
          <a:chOff x="0" y="0"/>
          <a:chExt cx="0" cy="0"/>
        </a:xfrm>
      </p:grpSpPr>
      <p:sp>
        <p:nvSpPr>
          <p:cNvPr id="37" name="矩形 36"/>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3" name="12"/>
          <p:cNvSpPr/>
          <p:nvPr/>
        </p:nvSpPr>
        <p:spPr bwMode="auto">
          <a:xfrm>
            <a:off x="908685" y="1993265"/>
            <a:ext cx="5203190" cy="318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977" tIns="46788" rIns="89977" bIns="46788"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defTabSz="914400">
              <a:lnSpc>
                <a:spcPct val="150000"/>
              </a:lnSpc>
              <a:buFont typeface="Arial" panose="020B0604020202020204" pitchFamily="34" charset="0"/>
              <a:buChar char="•"/>
              <a:tabLst>
                <a:tab pos="227965" algn="l"/>
              </a:tabLst>
              <a:defRPr/>
            </a:pPr>
            <a:r>
              <a:rPr lang="zh-CN" altLang="en-US"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rPr>
              <a:t>为了使用户随时随地都能够利用空闲时间体验</a:t>
            </a:r>
            <a:r>
              <a:rPr lang="en-US" altLang="zh-CN"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rPr>
              <a:t>Super Bunny Man</a:t>
            </a:r>
            <a:r>
              <a:rPr lang="zh-CN" altLang="en-US"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rPr>
              <a:t>游戏的乐趣，</a:t>
            </a:r>
            <a:r>
              <a:rPr lang="zh-CN" altLang="en-US"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rPr>
              <a:t>我们将端游进行移动端植入，在其基础上进行创新开发</a:t>
            </a:r>
            <a:endParaRPr lang="zh-CN" altLang="en-US"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endParaRPr>
          </a:p>
          <a:p>
            <a:pPr marL="171450" indent="-171450" defTabSz="914400">
              <a:lnSpc>
                <a:spcPct val="150000"/>
              </a:lnSpc>
              <a:buFont typeface="Arial" panose="020B0604020202020204" pitchFamily="34" charset="0"/>
              <a:buChar char="•"/>
              <a:tabLst>
                <a:tab pos="227965" algn="l"/>
              </a:tabLst>
              <a:defRPr/>
            </a:pPr>
            <a:r>
              <a:rPr lang="zh-CN" altLang="en-US"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rPr>
              <a:t>在游戏玩法基础上我们增加了匹配机制，方便身边的好友可以组队游戏</a:t>
            </a:r>
            <a:endParaRPr lang="zh-CN" altLang="en-US"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endParaRPr>
          </a:p>
          <a:p>
            <a:pPr marL="171450" indent="-171450" defTabSz="914400">
              <a:lnSpc>
                <a:spcPct val="150000"/>
              </a:lnSpc>
              <a:buFont typeface="Arial" panose="020B0604020202020204" pitchFamily="34" charset="0"/>
              <a:buChar char="•"/>
              <a:tabLst>
                <a:tab pos="227965" algn="l"/>
              </a:tabLst>
              <a:defRPr/>
            </a:pPr>
            <a:r>
              <a:rPr lang="zh-CN" altLang="en-US"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rPr>
              <a:t>在游戏风格上，我们选择了看起来有点痴呆的大白兔作为我们的主角，增加游戏的趣味性</a:t>
            </a:r>
            <a:endParaRPr lang="zh-CN" altLang="en-US"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endParaRPr>
          </a:p>
        </p:txBody>
      </p:sp>
      <p:grpSp>
        <p:nvGrpSpPr>
          <p:cNvPr id="33" name="Group 22"/>
          <p:cNvGrpSpPr/>
          <p:nvPr/>
        </p:nvGrpSpPr>
        <p:grpSpPr>
          <a:xfrm>
            <a:off x="6340572" y="2133195"/>
            <a:ext cx="5398594" cy="3257151"/>
            <a:chOff x="2392014" y="1138727"/>
            <a:chExt cx="4388572" cy="2647847"/>
          </a:xfrm>
        </p:grpSpPr>
        <p:pic>
          <p:nvPicPr>
            <p:cNvPr id="44" name="Picture 25"/>
            <p:cNvPicPr>
              <a:picLocks noChangeAspect="1"/>
            </p:cNvPicPr>
            <p:nvPr/>
          </p:nvPicPr>
          <p:blipFill>
            <a:blip r:embed="rId2" cstate="email"/>
            <a:stretch>
              <a:fillRect/>
            </a:stretch>
          </p:blipFill>
          <p:spPr>
            <a:xfrm>
              <a:off x="2392014" y="1138727"/>
              <a:ext cx="4388572" cy="2647847"/>
            </a:xfrm>
            <a:prstGeom prst="rect">
              <a:avLst/>
            </a:prstGeom>
          </p:spPr>
        </p:pic>
        <p:sp>
          <p:nvSpPr>
            <p:cNvPr id="45" name="Rectangle 32"/>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defTabSz="1088390"/>
              <a:endParaRPr lang="en-US" sz="2100" dirty="0">
                <a:solidFill>
                  <a:prstClr val="black">
                    <a:lumMod val="75000"/>
                    <a:lumOff val="25000"/>
                  </a:prst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34" name="矩形 33"/>
          <p:cNvSpPr/>
          <p:nvPr/>
        </p:nvSpPr>
        <p:spPr>
          <a:xfrm>
            <a:off x="6975424" y="2319923"/>
            <a:ext cx="4124169" cy="25491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32" name="组合 31"/>
          <p:cNvGrpSpPr/>
          <p:nvPr/>
        </p:nvGrpSpPr>
        <p:grpSpPr>
          <a:xfrm>
            <a:off x="696337" y="797446"/>
            <a:ext cx="2332844" cy="681990"/>
            <a:chOff x="244924" y="130117"/>
            <a:chExt cx="2332844" cy="681990"/>
          </a:xfrm>
        </p:grpSpPr>
        <p:sp>
          <p:nvSpPr>
            <p:cNvPr id="35" name="椭圆 34"/>
            <p:cNvSpPr/>
            <p:nvPr/>
          </p:nvSpPr>
          <p:spPr>
            <a:xfrm>
              <a:off x="244924" y="231254"/>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6" name="文本框 35"/>
            <p:cNvSpPr txBox="1"/>
            <p:nvPr/>
          </p:nvSpPr>
          <p:spPr>
            <a:xfrm>
              <a:off x="766748" y="130117"/>
              <a:ext cx="1811020" cy="681990"/>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3200" b="1" dirty="0">
                  <a:solidFill>
                    <a:srgbClr val="EC6753"/>
                  </a:solidFill>
                  <a:effectLst/>
                  <a:latin typeface="汉仪粗圆简" panose="02010600000101010101" charset="-122"/>
                  <a:ea typeface="汉仪粗圆简" panose="02010600000101010101" charset="-122"/>
                  <a:cs typeface="+mn-ea"/>
                  <a:sym typeface="Source Han Serif SC" panose="02020400000000000000" pitchFamily="18" charset="-122"/>
                </a:rPr>
                <a:t>项目回顾</a:t>
              </a:r>
              <a:endParaRPr lang="zh-CN" altLang="en-US" sz="3200" b="1" dirty="0">
                <a:solidFill>
                  <a:srgbClr val="EC6753"/>
                </a:solidFill>
                <a:effectLst/>
                <a:latin typeface="汉仪粗圆简" panose="02010600000101010101" charset="-122"/>
                <a:ea typeface="汉仪粗圆简" panose="02010600000101010101" charset="-122"/>
                <a:cs typeface="+mn-ea"/>
                <a:sym typeface="Source Han Serif SC" panose="02020400000000000000" pitchFamily="18"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601" y="2296739"/>
            <a:ext cx="4124170" cy="2578429"/>
          </a:xfrm>
          <a:prstGeom prst="rect">
            <a:avLst/>
          </a:prstGeom>
        </p:spPr>
      </p:pic>
      <p:pic>
        <p:nvPicPr>
          <p:cNvPr id="2" name="手"/>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rot="21300000" flipH="1">
            <a:off x="10525125" y="623570"/>
            <a:ext cx="1152525" cy="1462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prism isInverted="1" isContent="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path" presetSubtype="0" autoRev="1" fill="hold" nodeType="clickEffect">
                                  <p:stCondLst>
                                    <p:cond delay="0"/>
                                  </p:stCondLst>
                                  <p:childTnLst>
                                    <p:animMotion origin="layout" path="M 0.001848 0.050547 C -0.114580 0.019185 -0.182463 0.249005 -0.285018 0.346846 C -0.387575 0.444558 -0.492821 0.646901 -0.613348 0.637337 C -0.733534 0.627648 -0.933522 0.270200 -1.007214 0.289933 C -1.120271 0.213406 -1.100200 0.006224 -1.221801 0.038075 " pathEditMode="relative" rAng="0" ptsTypes="AAAAA">
                                      <p:cBhvr>
                                        <p:cTn id="11" dur="2000" fill="hold"/>
                                        <p:tgtEl>
                                          <p:spTgt spid="2"/>
                                        </p:tgtEl>
                                        <p:attrNameLst>
                                          <p:attrName>ppt_x</p:attrName>
                                          <p:attrName>ppt_y</p:attrName>
                                        </p:attrNameLst>
                                      </p:cBhvr>
                                      <p:rCtr x="-611" y="286"/>
                                    </p:animMotion>
                                  </p:childTnLst>
                                </p:cTn>
                              </p:par>
                            </p:childTnLst>
                          </p:cTn>
                        </p:par>
                        <p:par>
                          <p:cTn id="12" fill="hold">
                            <p:stCondLst>
                              <p:cond delay="2000"/>
                            </p:stCondLst>
                            <p:childTnLst>
                              <p:par>
                                <p:cTn id="13" presetID="10" presetClass="exit" presetSubtype="0" fill="hold" nodeType="afterEffect">
                                  <p:stCondLst>
                                    <p:cond delay="0"/>
                                  </p:stCondLst>
                                  <p:childTnLst>
                                    <p:animEffect transition="out" filter="fade">
                                      <p:cBhvr>
                                        <p:cTn id="14" dur="750"/>
                                        <p:tgtEl>
                                          <p:spTgt spid="2"/>
                                        </p:tgtEl>
                                      </p:cBhvr>
                                    </p:animEffect>
                                    <p:set>
                                      <p:cBhvr>
                                        <p:cTn id="15" dur="1" fill="hold">
                                          <p:stCondLst>
                                            <p:cond delay="749"/>
                                          </p:stCondLst>
                                        </p:cTn>
                                        <p:tgtEl>
                                          <p:spTgt spid="2"/>
                                        </p:tgtEl>
                                        <p:attrNameLst>
                                          <p:attrName>style.visibility</p:attrName>
                                        </p:attrNameLst>
                                      </p:cBhvr>
                                      <p:to>
                                        <p:strVal val="hidden"/>
                                      </p:to>
                                    </p:set>
                                  </p:childTnLst>
                                </p:cTn>
                              </p:par>
                              <p:par>
                                <p:cTn id="16" presetID="2" presetClass="exit" presetSubtype="3" fill="hold" nodeType="withEffect">
                                  <p:stCondLst>
                                    <p:cond delay="0"/>
                                  </p:stCondLst>
                                  <p:childTnLst>
                                    <p:anim calcmode="lin" valueType="num">
                                      <p:cBhvr additive="base">
                                        <p:cTn id="17" dur="750"/>
                                        <p:tgtEl>
                                          <p:spTgt spid="2"/>
                                        </p:tgtEl>
                                        <p:attrNameLst>
                                          <p:attrName>ppt_x</p:attrName>
                                        </p:attrNameLst>
                                      </p:cBhvr>
                                      <p:tavLst>
                                        <p:tav tm="0">
                                          <p:val>
                                            <p:strVal val="ppt_x"/>
                                          </p:val>
                                        </p:tav>
                                        <p:tav tm="100000">
                                          <p:val>
                                            <p:strVal val="1+ppt_w/2"/>
                                          </p:val>
                                        </p:tav>
                                      </p:tavLst>
                                    </p:anim>
                                    <p:anim calcmode="lin" valueType="num">
                                      <p:cBhvr additive="base">
                                        <p:cTn id="18" dur="750"/>
                                        <p:tgtEl>
                                          <p:spTgt spid="2"/>
                                        </p:tgtEl>
                                        <p:attrNameLst>
                                          <p:attrName>ppt_y</p:attrName>
                                        </p:attrNameLst>
                                      </p:cBhvr>
                                      <p:tavLst>
                                        <p:tav tm="0">
                                          <p:val>
                                            <p:strVal val="ppt_y"/>
                                          </p:val>
                                        </p:tav>
                                        <p:tav tm="100000">
                                          <p:val>
                                            <p:strVal val="0-ppt_h/2"/>
                                          </p:val>
                                        </p:tav>
                                      </p:tavLst>
                                    </p:anim>
                                    <p:set>
                                      <p:cBhvr>
                                        <p:cTn id="19" dur="1" fill="hold">
                                          <p:stCondLst>
                                            <p:cond delay="74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a:xfrm>
          <a:off x="0" y="0"/>
          <a:ext cx="0" cy="0"/>
          <a:chOff x="0" y="0"/>
          <a:chExt cx="0" cy="0"/>
        </a:xfrm>
      </p:grpSpPr>
      <p:sp>
        <p:nvSpPr>
          <p:cNvPr id="37" name="矩形 36"/>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3" name="12"/>
          <p:cNvSpPr/>
          <p:nvPr/>
        </p:nvSpPr>
        <p:spPr bwMode="auto">
          <a:xfrm>
            <a:off x="908685" y="1993265"/>
            <a:ext cx="7077075" cy="318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977" tIns="46788" rIns="89977" bIns="46788"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defTabSz="914400">
              <a:lnSpc>
                <a:spcPct val="150000"/>
              </a:lnSpc>
              <a:buFont typeface="Arial" panose="020B0604020202020204" pitchFamily="34" charset="0"/>
              <a:buChar char="•"/>
              <a:tabLst>
                <a:tab pos="227965" algn="l"/>
              </a:tabLst>
              <a:defRPr/>
            </a:pPr>
            <a:r>
              <a:rPr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rPr>
              <a:t>游戏流程:</a:t>
            </a:r>
            <a:endParaRPr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endParaRPr>
          </a:p>
          <a:p>
            <a:pPr marL="171450" indent="-171450" defTabSz="914400">
              <a:lnSpc>
                <a:spcPct val="150000"/>
              </a:lnSpc>
              <a:buFont typeface="Arial" panose="020B0604020202020204" pitchFamily="34" charset="0"/>
              <a:buChar char="•"/>
              <a:tabLst>
                <a:tab pos="227965" algn="l"/>
              </a:tabLst>
              <a:defRPr/>
            </a:pPr>
            <a:r>
              <a:rPr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rPr>
              <a:t>兔子可以通过左方向键调整身体角度，点击右控制键可以腿往后蹬，根据身体角度决定方向。</a:t>
            </a:r>
            <a:endParaRPr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endParaRPr>
          </a:p>
          <a:p>
            <a:pPr marL="171450" indent="-171450" defTabSz="914400">
              <a:lnSpc>
                <a:spcPct val="150000"/>
              </a:lnSpc>
              <a:buFont typeface="Arial" panose="020B0604020202020204" pitchFamily="34" charset="0"/>
              <a:buChar char="•"/>
              <a:tabLst>
                <a:tab pos="227965" algn="l"/>
              </a:tabLst>
              <a:defRPr/>
            </a:pPr>
            <a:r>
              <a:rPr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rPr>
              <a:t>长按左方向键可以进行抓动作，抓的对象只有队友和可移动的木板（或者冰板，根据后面游戏地图决定），松开左方向键取消抓动作，抓的同时右控制键仍可使用</a:t>
            </a:r>
            <a:endParaRPr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endParaRPr>
          </a:p>
          <a:p>
            <a:pPr marL="171450" indent="-171450" defTabSz="914400">
              <a:lnSpc>
                <a:spcPct val="150000"/>
              </a:lnSpc>
              <a:buFont typeface="Arial" panose="020B0604020202020204" pitchFamily="34" charset="0"/>
              <a:buChar char="•"/>
              <a:tabLst>
                <a:tab pos="227965" algn="l"/>
              </a:tabLst>
              <a:defRPr/>
            </a:pPr>
            <a:r>
              <a:rPr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rPr>
              <a:t>玩家控制兔子通过地图，获取地图中的胡萝卜可加星</a:t>
            </a:r>
            <a:endParaRPr dirty="0">
              <a:solidFill>
                <a:prstClr val="black">
                  <a:lumMod val="65000"/>
                  <a:lumOff val="35000"/>
                </a:prstClr>
              </a:solidFill>
              <a:latin typeface="站酷快乐体" panose="02010600030101010101" charset="-128"/>
              <a:ea typeface="站酷快乐体" panose="02010600030101010101" charset="-128"/>
              <a:cs typeface="站酷快乐体" panose="02010600030101010101" charset="-128"/>
              <a:sym typeface="Source Han Serif SC" panose="02020400000000000000" pitchFamily="18" charset="-122"/>
            </a:endParaRPr>
          </a:p>
        </p:txBody>
      </p:sp>
      <p:grpSp>
        <p:nvGrpSpPr>
          <p:cNvPr id="32" name="组合 31"/>
          <p:cNvGrpSpPr/>
          <p:nvPr/>
        </p:nvGrpSpPr>
        <p:grpSpPr>
          <a:xfrm>
            <a:off x="696337" y="797446"/>
            <a:ext cx="2332844" cy="681990"/>
            <a:chOff x="244924" y="130117"/>
            <a:chExt cx="2332844" cy="681990"/>
          </a:xfrm>
        </p:grpSpPr>
        <p:sp>
          <p:nvSpPr>
            <p:cNvPr id="35" name="椭圆 34"/>
            <p:cNvSpPr/>
            <p:nvPr/>
          </p:nvSpPr>
          <p:spPr>
            <a:xfrm>
              <a:off x="244924" y="231254"/>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6" name="文本框 35"/>
            <p:cNvSpPr txBox="1"/>
            <p:nvPr/>
          </p:nvSpPr>
          <p:spPr>
            <a:xfrm>
              <a:off x="766748" y="130117"/>
              <a:ext cx="1811020" cy="681990"/>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3200" b="1" dirty="0">
                  <a:solidFill>
                    <a:srgbClr val="EC6753"/>
                  </a:solidFill>
                  <a:effectLst/>
                  <a:latin typeface="汉仪粗圆简" panose="02010600000101010101" charset="-122"/>
                  <a:ea typeface="汉仪粗圆简" panose="02010600000101010101" charset="-122"/>
                  <a:cs typeface="+mn-ea"/>
                  <a:sym typeface="Source Han Serif SC" panose="02020400000000000000" pitchFamily="18" charset="-122"/>
                </a:rPr>
                <a:t>游戏机制</a:t>
              </a:r>
              <a:endParaRPr lang="zh-CN" altLang="en-US" sz="3200" b="1" dirty="0">
                <a:solidFill>
                  <a:srgbClr val="EC6753"/>
                </a:solidFill>
                <a:effectLst/>
                <a:latin typeface="汉仪粗圆简" panose="02010600000101010101" charset="-122"/>
                <a:ea typeface="汉仪粗圆简" panose="02010600000101010101" charset="-122"/>
                <a:cs typeface="+mn-ea"/>
                <a:sym typeface="Source Han Serif SC" panose="02020400000000000000" pitchFamily="18" charset="-122"/>
              </a:endParaRPr>
            </a:p>
          </p:txBody>
        </p:sp>
      </p:grpSp>
      <p:pic>
        <p:nvPicPr>
          <p:cNvPr id="5" name="图片 4"/>
          <p:cNvPicPr>
            <a:picLocks noChangeAspect="1"/>
          </p:cNvPicPr>
          <p:nvPr/>
        </p:nvPicPr>
        <p:blipFill>
          <a:blip r:embed="rId2"/>
          <a:srcRect l="9557" t="18183" r="15639"/>
          <a:stretch>
            <a:fillRect/>
          </a:stretch>
        </p:blipFill>
        <p:spPr>
          <a:xfrm>
            <a:off x="8487410" y="1479550"/>
            <a:ext cx="2733675" cy="4048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prism isInverted="1" isContent="1"/>
      </p:transition>
    </mc:Choice>
    <mc:Fallback>
      <p:transition spd="slow" advClick="0"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4" name="文本框 93"/>
          <p:cNvSpPr txBox="1"/>
          <p:nvPr/>
        </p:nvSpPr>
        <p:spPr>
          <a:xfrm>
            <a:off x="1218161" y="797446"/>
            <a:ext cx="1607820" cy="607695"/>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uLnTx/>
                <a:uFillTx/>
                <a:latin typeface="汉仪粗圆简" panose="02010600000101010101" charset="-122"/>
                <a:ea typeface="汉仪粗圆简" panose="02010600000101010101" charset="-122"/>
                <a:cs typeface="+mn-ea"/>
                <a:sym typeface="Source Han Serif SC" panose="02020400000000000000" pitchFamily="18" charset="-122"/>
              </a:rPr>
              <a:t>设计理念</a:t>
            </a:r>
            <a:endParaRPr kumimoji="0" lang="zh-CN" altLang="en-US" sz="2800" b="1" i="0" u="none" strike="noStrike" kern="1200" cap="none" spc="0" normalizeH="0" baseline="0" noProof="0" dirty="0">
              <a:ln>
                <a:noFill/>
              </a:ln>
              <a:solidFill>
                <a:srgbClr val="EC6753"/>
              </a:solidFill>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96" name="椭圆 95"/>
          <p:cNvSpPr/>
          <p:nvPr/>
        </p:nvSpPr>
        <p:spPr>
          <a:xfrm>
            <a:off x="696337" y="898583"/>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grpSp>
        <p:nvGrpSpPr>
          <p:cNvPr id="2" name="组合 1"/>
          <p:cNvGrpSpPr/>
          <p:nvPr/>
        </p:nvGrpSpPr>
        <p:grpSpPr>
          <a:xfrm>
            <a:off x="1023620" y="1909690"/>
            <a:ext cx="10104120" cy="3637670"/>
            <a:chOff x="1626" y="3655"/>
            <a:chExt cx="15912" cy="5729"/>
          </a:xfrm>
        </p:grpSpPr>
        <p:grpSp>
          <p:nvGrpSpPr>
            <p:cNvPr id="4" name="组合 3"/>
            <p:cNvGrpSpPr/>
            <p:nvPr/>
          </p:nvGrpSpPr>
          <p:grpSpPr>
            <a:xfrm>
              <a:off x="1626" y="3655"/>
              <a:ext cx="3924" cy="5729"/>
              <a:chOff x="1032510" y="2321170"/>
              <a:chExt cx="2491740" cy="3637670"/>
            </a:xfrm>
            <a:solidFill>
              <a:srgbClr val="B69AB0"/>
            </a:solidFill>
          </p:grpSpPr>
          <p:sp>
            <p:nvSpPr>
              <p:cNvPr id="16" name="圆角矩形 15"/>
              <p:cNvSpPr/>
              <p:nvPr/>
            </p:nvSpPr>
            <p:spPr>
              <a:xfrm>
                <a:off x="1032510" y="2321170"/>
                <a:ext cx="2491740" cy="3637670"/>
              </a:xfrm>
              <a:prstGeom prst="roundRect">
                <a:avLst>
                  <a:gd name="adj" fmla="val 21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1654266" y="2739741"/>
                <a:ext cx="1248229" cy="460375"/>
              </a:xfrm>
              <a:prstGeom prst="rect">
                <a:avLst/>
              </a:prstGeom>
              <a:grpFill/>
            </p:spPr>
            <p:txBody>
              <a:bodyPr wrap="square" rtlCol="0">
                <a:spAutoFit/>
              </a:bodyPr>
              <a:p>
                <a:pPr algn="ctr"/>
                <a:r>
                  <a:rPr lang="zh-CN" altLang="en-US" sz="2400" dirty="0" smtClean="0">
                    <a:solidFill>
                      <a:schemeClr val="bg1"/>
                    </a:solidFill>
                    <a:latin typeface="站酷快乐体" panose="02010600030101010101" charset="-128"/>
                    <a:ea typeface="站酷快乐体" panose="02010600030101010101" charset="-128"/>
                  </a:rPr>
                  <a:t>有趣性</a:t>
                </a:r>
                <a:endParaRPr lang="zh-CN" altLang="en-US" sz="2400" dirty="0" smtClean="0">
                  <a:solidFill>
                    <a:schemeClr val="bg1"/>
                  </a:solidFill>
                  <a:latin typeface="站酷快乐体" panose="02010600030101010101" charset="-128"/>
                  <a:ea typeface="站酷快乐体" panose="02010600030101010101" charset="-128"/>
                </a:endParaRPr>
              </a:p>
            </p:txBody>
          </p:sp>
          <p:sp>
            <p:nvSpPr>
              <p:cNvPr id="23" name="文本框 22"/>
              <p:cNvSpPr txBox="1"/>
              <p:nvPr/>
            </p:nvSpPr>
            <p:spPr>
              <a:xfrm>
                <a:off x="1237098" y="4183547"/>
                <a:ext cx="2082564" cy="1271270"/>
              </a:xfrm>
              <a:prstGeom prst="rect">
                <a:avLst/>
              </a:prstGeom>
              <a:grpFill/>
            </p:spPr>
            <p:txBody>
              <a:bodyPr wrap="square" rtlCol="0">
                <a:spAutoFit/>
              </a:bodyPr>
              <a:p>
                <a:pPr algn="ctr">
                  <a:lnSpc>
                    <a:spcPct val="120000"/>
                  </a:lnSpc>
                </a:pPr>
                <a:r>
                  <a:rPr lang="zh-CN" altLang="en-US" sz="1600" kern="100" dirty="0">
                    <a:solidFill>
                      <a:schemeClr val="bg1"/>
                    </a:solidFill>
                    <a:effectLst/>
                    <a:latin typeface="站酷快乐体" panose="02010600030101010101" charset="-128"/>
                    <a:ea typeface="站酷快乐体" panose="02010600030101010101" charset="-128"/>
                    <a:cs typeface="Times New Roman" panose="02020603050405020304" pitchFamily="18" charset="0"/>
                    <a:sym typeface="+mn-ea"/>
                  </a:rPr>
                  <a:t>游戏风格搞笑有趣。从兔子的选择到界面的设计都基于活泼有趣的出发点</a:t>
                </a:r>
                <a:endParaRPr lang="zh-CN" altLang="en-US" sz="1600" kern="100" dirty="0">
                  <a:solidFill>
                    <a:schemeClr val="bg1"/>
                  </a:solidFill>
                  <a:effectLst/>
                  <a:latin typeface="站酷快乐体" panose="02010600030101010101" charset="-128"/>
                  <a:ea typeface="站酷快乐体" panose="02010600030101010101" charset="-128"/>
                  <a:cs typeface="Times New Roman" panose="02020603050405020304" pitchFamily="18" charset="0"/>
                  <a:sym typeface="+mn-ea"/>
                </a:endParaRPr>
              </a:p>
            </p:txBody>
          </p:sp>
        </p:grpSp>
        <p:grpSp>
          <p:nvGrpSpPr>
            <p:cNvPr id="5" name="组合 4"/>
            <p:cNvGrpSpPr/>
            <p:nvPr/>
          </p:nvGrpSpPr>
          <p:grpSpPr>
            <a:xfrm>
              <a:off x="5622" y="3655"/>
              <a:ext cx="3924" cy="5729"/>
              <a:chOff x="3569970" y="2321170"/>
              <a:chExt cx="2491740" cy="3637670"/>
            </a:xfrm>
            <a:solidFill>
              <a:srgbClr val="17B6F8"/>
            </a:solidFill>
          </p:grpSpPr>
          <p:sp>
            <p:nvSpPr>
              <p:cNvPr id="15" name="圆角矩形 14"/>
              <p:cNvSpPr/>
              <p:nvPr/>
            </p:nvSpPr>
            <p:spPr>
              <a:xfrm>
                <a:off x="3569970" y="2321170"/>
                <a:ext cx="2491740" cy="3637670"/>
              </a:xfrm>
              <a:prstGeom prst="roundRect">
                <a:avLst>
                  <a:gd name="adj" fmla="val 21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4191726" y="2707138"/>
                <a:ext cx="1248229" cy="460375"/>
              </a:xfrm>
              <a:prstGeom prst="rect">
                <a:avLst/>
              </a:prstGeom>
              <a:grpFill/>
            </p:spPr>
            <p:txBody>
              <a:bodyPr wrap="square" rtlCol="0">
                <a:spAutoFit/>
              </a:bodyPr>
              <a:p>
                <a:pPr algn="ctr"/>
                <a:r>
                  <a:rPr lang="zh-CN" altLang="en-US" sz="2400" dirty="0" smtClean="0">
                    <a:solidFill>
                      <a:schemeClr val="bg1"/>
                    </a:solidFill>
                    <a:latin typeface="站酷快乐体" panose="02010600030101010101" charset="-128"/>
                    <a:ea typeface="站酷快乐体" panose="02010600030101010101" charset="-128"/>
                  </a:rPr>
                  <a:t>简单性</a:t>
                </a:r>
                <a:endParaRPr lang="zh-CN" altLang="en-US" sz="2400" dirty="0" smtClean="0">
                  <a:solidFill>
                    <a:schemeClr val="bg1"/>
                  </a:solidFill>
                  <a:latin typeface="站酷快乐体" panose="02010600030101010101" charset="-128"/>
                  <a:ea typeface="站酷快乐体" panose="02010600030101010101" charset="-128"/>
                </a:endParaRPr>
              </a:p>
            </p:txBody>
          </p:sp>
          <p:sp>
            <p:nvSpPr>
              <p:cNvPr id="40" name="文本框 39"/>
              <p:cNvSpPr txBox="1"/>
              <p:nvPr/>
            </p:nvSpPr>
            <p:spPr>
              <a:xfrm>
                <a:off x="3774558" y="4150944"/>
                <a:ext cx="2082564" cy="1271270"/>
              </a:xfrm>
              <a:prstGeom prst="rect">
                <a:avLst/>
              </a:prstGeom>
              <a:grpFill/>
            </p:spPr>
            <p:txBody>
              <a:bodyPr wrap="square" rtlCol="0">
                <a:spAutoFit/>
              </a:bodyPr>
              <a:p>
                <a:pPr algn="l">
                  <a:lnSpc>
                    <a:spcPct val="120000"/>
                  </a:lnSpc>
                </a:pPr>
                <a:r>
                  <a:rPr lang="zh-CN" altLang="en-US" sz="1600" dirty="0" smtClean="0">
                    <a:solidFill>
                      <a:schemeClr val="bg1"/>
                    </a:solidFill>
                    <a:latin typeface="站酷快乐体" panose="02010600030101010101" charset="-128"/>
                    <a:ea typeface="站酷快乐体" panose="02010600030101010101" charset="-128"/>
                    <a:cs typeface="站酷快乐体" panose="02010600030101010101" charset="-128"/>
                  </a:rPr>
                  <a:t>游戏上手简单也是</a:t>
                </a:r>
                <a:r>
                  <a:rPr lang="en-US" altLang="zh-CN" sz="1600" dirty="0" smtClean="0">
                    <a:solidFill>
                      <a:schemeClr val="bg1"/>
                    </a:solidFill>
                    <a:latin typeface="站酷快乐体" panose="02010600030101010101" charset="-128"/>
                    <a:ea typeface="站酷快乐体" panose="02010600030101010101" charset="-128"/>
                    <a:cs typeface="站酷快乐体" panose="02010600030101010101" charset="-128"/>
                  </a:rPr>
                  <a:t>TuT</a:t>
                </a:r>
                <a:r>
                  <a:rPr lang="zh-CN" altLang="en-US" sz="1600" dirty="0" smtClean="0">
                    <a:solidFill>
                      <a:schemeClr val="bg1"/>
                    </a:solidFill>
                    <a:latin typeface="站酷快乐体" panose="02010600030101010101" charset="-128"/>
                    <a:ea typeface="站酷快乐体" panose="02010600030101010101" charset="-128"/>
                    <a:cs typeface="站酷快乐体" panose="02010600030101010101" charset="-128"/>
                  </a:rPr>
                  <a:t>游戏的吸引力来源之一，所以操作界面等设计得简单明了。</a:t>
                </a:r>
                <a:endParaRPr lang="zh-CN" altLang="en-US" sz="1600" dirty="0" smtClean="0">
                  <a:solidFill>
                    <a:schemeClr val="bg1"/>
                  </a:solidFill>
                  <a:latin typeface="站酷快乐体" panose="02010600030101010101" charset="-128"/>
                  <a:ea typeface="站酷快乐体" panose="02010600030101010101" charset="-128"/>
                  <a:cs typeface="站酷快乐体" panose="02010600030101010101" charset="-128"/>
                </a:endParaRPr>
              </a:p>
            </p:txBody>
          </p:sp>
        </p:grpSp>
        <p:grpSp>
          <p:nvGrpSpPr>
            <p:cNvPr id="6" name="组合 5"/>
            <p:cNvGrpSpPr/>
            <p:nvPr/>
          </p:nvGrpSpPr>
          <p:grpSpPr>
            <a:xfrm>
              <a:off x="9620" y="3655"/>
              <a:ext cx="3924" cy="5729"/>
              <a:chOff x="6109000" y="2321170"/>
              <a:chExt cx="2491740" cy="3637670"/>
            </a:xfrm>
            <a:solidFill>
              <a:srgbClr val="FFA0E8"/>
            </a:solidFill>
          </p:grpSpPr>
          <p:sp>
            <p:nvSpPr>
              <p:cNvPr id="14" name="圆角矩形 13"/>
              <p:cNvSpPr/>
              <p:nvPr/>
            </p:nvSpPr>
            <p:spPr>
              <a:xfrm>
                <a:off x="6109000" y="2321170"/>
                <a:ext cx="2491740" cy="3637670"/>
              </a:xfrm>
              <a:prstGeom prst="roundRect">
                <a:avLst>
                  <a:gd name="adj" fmla="val 21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6730121" y="2707138"/>
                <a:ext cx="1248229" cy="460375"/>
              </a:xfrm>
              <a:prstGeom prst="rect">
                <a:avLst/>
              </a:prstGeom>
              <a:grpFill/>
            </p:spPr>
            <p:txBody>
              <a:bodyPr wrap="square" rtlCol="0">
                <a:spAutoFit/>
              </a:bodyPr>
              <a:p>
                <a:pPr algn="ctr"/>
                <a:r>
                  <a:rPr lang="zh-CN" altLang="en-US" sz="2400" dirty="0" smtClean="0">
                    <a:solidFill>
                      <a:schemeClr val="bg1"/>
                    </a:solidFill>
                    <a:latin typeface="站酷快乐体" panose="02010600030101010101" charset="-128"/>
                    <a:ea typeface="站酷快乐体" panose="02010600030101010101" charset="-128"/>
                  </a:rPr>
                  <a:t>挑战</a:t>
                </a:r>
                <a:r>
                  <a:rPr lang="zh-CN" altLang="en-US" sz="2400" dirty="0" smtClean="0">
                    <a:solidFill>
                      <a:schemeClr val="bg1"/>
                    </a:solidFill>
                    <a:latin typeface="站酷快乐体" panose="02010600030101010101" charset="-128"/>
                    <a:ea typeface="站酷快乐体" panose="02010600030101010101" charset="-128"/>
                  </a:rPr>
                  <a:t>性</a:t>
                </a:r>
                <a:endParaRPr lang="zh-CN" altLang="en-US" sz="2400" dirty="0" smtClean="0">
                  <a:solidFill>
                    <a:schemeClr val="bg1"/>
                  </a:solidFill>
                  <a:latin typeface="站酷快乐体" panose="02010600030101010101" charset="-128"/>
                  <a:ea typeface="站酷快乐体" panose="02010600030101010101" charset="-128"/>
                </a:endParaRPr>
              </a:p>
            </p:txBody>
          </p:sp>
          <p:sp>
            <p:nvSpPr>
              <p:cNvPr id="44" name="文本框 43"/>
              <p:cNvSpPr txBox="1"/>
              <p:nvPr/>
            </p:nvSpPr>
            <p:spPr>
              <a:xfrm>
                <a:off x="6312953" y="4150944"/>
                <a:ext cx="2082564" cy="1565910"/>
              </a:xfrm>
              <a:prstGeom prst="rect">
                <a:avLst/>
              </a:prstGeom>
              <a:grpFill/>
            </p:spPr>
            <p:txBody>
              <a:bodyPr wrap="square" rtlCol="0">
                <a:spAutoFit/>
              </a:bodyPr>
              <a:p>
                <a:pPr algn="ctr">
                  <a:lnSpc>
                    <a:spcPct val="120000"/>
                  </a:lnSpc>
                </a:pPr>
                <a:r>
                  <a:rPr lang="zh-CN" altLang="en-US" sz="1600" dirty="0" smtClean="0">
                    <a:solidFill>
                      <a:schemeClr val="bg1"/>
                    </a:solidFill>
                    <a:latin typeface="站酷快乐体" panose="02010600030101010101" charset="-128"/>
                    <a:ea typeface="站酷快乐体" panose="02010600030101010101" charset="-128"/>
                  </a:rPr>
                  <a:t>之后的关卡存在一定难度，以各种奇奇怪怪的意外失败带来的游戏乐趣会给用户带来更棒的游戏体验</a:t>
                </a:r>
                <a:endParaRPr lang="zh-CN" altLang="en-US" sz="1600" dirty="0" smtClean="0">
                  <a:solidFill>
                    <a:schemeClr val="bg1"/>
                  </a:solidFill>
                  <a:latin typeface="站酷快乐体" panose="02010600030101010101" charset="-128"/>
                  <a:ea typeface="站酷快乐体" panose="02010600030101010101" charset="-128"/>
                </a:endParaRPr>
              </a:p>
            </p:txBody>
          </p:sp>
        </p:grpSp>
        <p:grpSp>
          <p:nvGrpSpPr>
            <p:cNvPr id="7" name="组合 6"/>
            <p:cNvGrpSpPr/>
            <p:nvPr/>
          </p:nvGrpSpPr>
          <p:grpSpPr>
            <a:xfrm>
              <a:off x="13614" y="3655"/>
              <a:ext cx="3924" cy="5729"/>
              <a:chOff x="8644890" y="2321170"/>
              <a:chExt cx="2491740" cy="3637670"/>
            </a:xfrm>
            <a:solidFill>
              <a:srgbClr val="F2E2CA"/>
            </a:solidFill>
          </p:grpSpPr>
          <p:sp>
            <p:nvSpPr>
              <p:cNvPr id="13" name="圆角矩形 12"/>
              <p:cNvSpPr/>
              <p:nvPr/>
            </p:nvSpPr>
            <p:spPr>
              <a:xfrm>
                <a:off x="8644890" y="2321170"/>
                <a:ext cx="2491740" cy="3637670"/>
              </a:xfrm>
              <a:prstGeom prst="roundRect">
                <a:avLst>
                  <a:gd name="adj" fmla="val 21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9266646" y="2707138"/>
                <a:ext cx="1248229" cy="460375"/>
              </a:xfrm>
              <a:prstGeom prst="rect">
                <a:avLst/>
              </a:prstGeom>
              <a:grpFill/>
            </p:spPr>
            <p:txBody>
              <a:bodyPr wrap="square" rtlCol="0">
                <a:spAutoFit/>
              </a:bodyPr>
              <a:p>
                <a:pPr algn="ctr"/>
                <a:r>
                  <a:rPr lang="zh-CN" altLang="en-US" sz="2400" dirty="0" smtClean="0">
                    <a:solidFill>
                      <a:schemeClr val="bg1"/>
                    </a:solidFill>
                    <a:latin typeface="站酷快乐体" panose="02010600030101010101" charset="-128"/>
                    <a:ea typeface="站酷快乐体" panose="02010600030101010101" charset="-128"/>
                  </a:rPr>
                  <a:t>可控性</a:t>
                </a:r>
                <a:endParaRPr lang="zh-CN" altLang="en-US" sz="2400" dirty="0" smtClean="0">
                  <a:solidFill>
                    <a:schemeClr val="bg1"/>
                  </a:solidFill>
                  <a:latin typeface="站酷快乐体" panose="02010600030101010101" charset="-128"/>
                  <a:ea typeface="站酷快乐体" panose="02010600030101010101" charset="-128"/>
                </a:endParaRPr>
              </a:p>
            </p:txBody>
          </p:sp>
          <p:sp>
            <p:nvSpPr>
              <p:cNvPr id="48" name="文本框 47"/>
              <p:cNvSpPr txBox="1"/>
              <p:nvPr/>
            </p:nvSpPr>
            <p:spPr>
              <a:xfrm>
                <a:off x="8849478" y="4150944"/>
                <a:ext cx="2082564" cy="1565910"/>
              </a:xfrm>
              <a:prstGeom prst="rect">
                <a:avLst/>
              </a:prstGeom>
              <a:grpFill/>
            </p:spPr>
            <p:txBody>
              <a:bodyPr wrap="square" rtlCol="0">
                <a:spAutoFit/>
              </a:bodyPr>
              <a:p>
                <a:pPr algn="ctr">
                  <a:lnSpc>
                    <a:spcPct val="120000"/>
                  </a:lnSpc>
                </a:pPr>
                <a:r>
                  <a:rPr lang="zh-CN" altLang="en-US" sz="1600" dirty="0" smtClean="0">
                    <a:solidFill>
                      <a:schemeClr val="bg1"/>
                    </a:solidFill>
                    <a:latin typeface="站酷快乐体" panose="02010600030101010101" charset="-128"/>
                    <a:ea typeface="站酷快乐体" panose="02010600030101010101" charset="-128"/>
                  </a:rPr>
                  <a:t>游戏设计为随时暂停，无线复活，这样的设计可以让玩家在短暂的玩乐后可以即使停止，去完成学习工作</a:t>
                </a:r>
                <a:endParaRPr lang="zh-CN" altLang="en-US" sz="1600" dirty="0" smtClean="0">
                  <a:solidFill>
                    <a:schemeClr val="bg1"/>
                  </a:solidFill>
                  <a:latin typeface="站酷快乐体" panose="02010600030101010101" charset="-128"/>
                  <a:ea typeface="站酷快乐体" panose="02010600030101010101" charset="-128"/>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4" name="文本框 93"/>
          <p:cNvSpPr txBox="1"/>
          <p:nvPr/>
        </p:nvSpPr>
        <p:spPr>
          <a:xfrm>
            <a:off x="1218161" y="797446"/>
            <a:ext cx="2320290" cy="607695"/>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注册登录</a:t>
            </a: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界面</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96" name="椭圆 95"/>
          <p:cNvSpPr/>
          <p:nvPr/>
        </p:nvSpPr>
        <p:spPr>
          <a:xfrm>
            <a:off x="696337" y="898583"/>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6" name="文本框 15"/>
          <p:cNvSpPr txBox="1"/>
          <p:nvPr/>
        </p:nvSpPr>
        <p:spPr>
          <a:xfrm>
            <a:off x="3935234" y="2953812"/>
            <a:ext cx="4489699" cy="1938992"/>
          </a:xfrm>
          <a:prstGeom prst="rect">
            <a:avLst/>
          </a:prstGeom>
          <a:noFill/>
        </p:spPr>
        <p:txBody>
          <a:bodyPr wrap="square" rtlCol="0">
            <a:spAutoFit/>
          </a:bodyPr>
          <a:lstStyle/>
          <a:p>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开发平台使用的是</a:t>
            </a:r>
            <a:r>
              <a:rPr lang="en-US" altLang="zh-CN"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unity3d</a:t>
            </a:r>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，编译器是</a:t>
            </a:r>
            <a:r>
              <a:rPr lang="en-US" altLang="zh-CN"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vs</a:t>
            </a:r>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，语言使用的是</a:t>
            </a:r>
            <a:r>
              <a:rPr lang="en-US" altLang="zh-CN"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C#</a:t>
            </a:r>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，该游戏目前只是单机模式，等基本完成之后再开发成多人模式。</a:t>
            </a:r>
            <a:endPar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endParaRPr>
          </a:p>
          <a:p>
            <a:endParaRPr lang="zh-CN" altLang="en-US" sz="2400" b="1" dirty="0">
              <a:solidFill>
                <a:schemeClr val="bg1"/>
              </a:solidFill>
            </a:endParaRPr>
          </a:p>
        </p:txBody>
      </p:sp>
      <p:pic>
        <p:nvPicPr>
          <p:cNvPr id="18" name="图片 17" descr="注册"/>
          <p:cNvPicPr>
            <a:picLocks noChangeAspect="1"/>
          </p:cNvPicPr>
          <p:nvPr/>
        </p:nvPicPr>
        <p:blipFill>
          <a:blip r:embed="rId1"/>
          <a:stretch>
            <a:fillRect/>
          </a:stretch>
        </p:blipFill>
        <p:spPr>
          <a:xfrm>
            <a:off x="822960" y="2145665"/>
            <a:ext cx="5076825" cy="2857500"/>
          </a:xfrm>
          <a:prstGeom prst="rect">
            <a:avLst/>
          </a:prstGeom>
        </p:spPr>
      </p:pic>
      <p:pic>
        <p:nvPicPr>
          <p:cNvPr id="19" name="图片 18" descr="登录"/>
          <p:cNvPicPr>
            <a:picLocks noChangeAspect="1"/>
          </p:cNvPicPr>
          <p:nvPr/>
        </p:nvPicPr>
        <p:blipFill>
          <a:blip r:embed="rId2"/>
          <a:stretch>
            <a:fillRect/>
          </a:stretch>
        </p:blipFill>
        <p:spPr>
          <a:xfrm>
            <a:off x="6236970" y="2145665"/>
            <a:ext cx="5076825"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4" name="文本框 93"/>
          <p:cNvSpPr txBox="1"/>
          <p:nvPr/>
        </p:nvSpPr>
        <p:spPr>
          <a:xfrm>
            <a:off x="1218161" y="797446"/>
            <a:ext cx="2320290" cy="607695"/>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选择模式</a:t>
            </a: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界面</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96" name="椭圆 95"/>
          <p:cNvSpPr/>
          <p:nvPr/>
        </p:nvSpPr>
        <p:spPr>
          <a:xfrm>
            <a:off x="696337" y="898583"/>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pic>
        <p:nvPicPr>
          <p:cNvPr id="2" name="图片 1" descr="选择模式"/>
          <p:cNvPicPr>
            <a:picLocks noChangeAspect="1"/>
          </p:cNvPicPr>
          <p:nvPr/>
        </p:nvPicPr>
        <p:blipFill>
          <a:blip r:embed="rId1"/>
          <a:stretch>
            <a:fillRect/>
          </a:stretch>
        </p:blipFill>
        <p:spPr>
          <a:xfrm>
            <a:off x="6175375" y="2073910"/>
            <a:ext cx="5076825" cy="2857500"/>
          </a:xfrm>
          <a:prstGeom prst="rect">
            <a:avLst/>
          </a:prstGeom>
        </p:spPr>
      </p:pic>
      <p:sp>
        <p:nvSpPr>
          <p:cNvPr id="5" name="文本框 4"/>
          <p:cNvSpPr txBox="1"/>
          <p:nvPr/>
        </p:nvSpPr>
        <p:spPr>
          <a:xfrm>
            <a:off x="1306830" y="2034540"/>
            <a:ext cx="3960495" cy="1722120"/>
          </a:xfrm>
          <a:prstGeom prst="rect">
            <a:avLst/>
          </a:prstGeom>
          <a:noFill/>
        </p:spPr>
        <p:txBody>
          <a:bodyPr wrap="square" rtlCol="0">
            <a:spAutoFit/>
          </a:bodyPr>
          <a:p>
            <a:r>
              <a:rPr lang="zh-CN" altLang="en-US" sz="2000">
                <a:latin typeface="站酷快乐体" panose="02010600030101010101" charset="-128"/>
                <a:ea typeface="站酷快乐体" panose="02010600030101010101" charset="-128"/>
              </a:rPr>
              <a:t>单机模式</a:t>
            </a:r>
            <a:endParaRPr lang="zh-CN" altLang="en-US">
              <a:latin typeface="站酷快乐体" panose="02010600030101010101" charset="-128"/>
              <a:ea typeface="站酷快乐体" panose="02010600030101010101" charset="-128"/>
            </a:endParaRPr>
          </a:p>
          <a:p>
            <a:endParaRPr lang="zh-CN" altLang="en-US">
              <a:latin typeface="站酷快乐体" panose="02010600030101010101" charset="-128"/>
              <a:ea typeface="站酷快乐体" panose="02010600030101010101" charset="-128"/>
            </a:endParaRPr>
          </a:p>
          <a:p>
            <a:r>
              <a:rPr lang="zh-CN" altLang="en-US">
                <a:latin typeface="站酷快乐体" panose="02010600030101010101" charset="-128"/>
                <a:ea typeface="站酷快乐体" panose="02010600030101010101" charset="-128"/>
              </a:rPr>
              <a:t>没有拖后腿的憨兔队友，胡萝卜必须拿满</a:t>
            </a:r>
            <a:endParaRPr lang="zh-CN" altLang="en-US">
              <a:latin typeface="站酷快乐体" panose="02010600030101010101" charset="-128"/>
              <a:ea typeface="站酷快乐体" panose="02010600030101010101" charset="-128"/>
            </a:endParaRPr>
          </a:p>
          <a:p>
            <a:r>
              <a:rPr lang="en-US" altLang="zh-CN" sz="3200">
                <a:solidFill>
                  <a:srgbClr val="EC6753"/>
                </a:solidFill>
                <a:latin typeface="站酷快乐体" panose="02010600030101010101" charset="-128"/>
                <a:ea typeface="站酷快乐体" panose="02010600030101010101" charset="-128"/>
              </a:rPr>
              <a:t>vs</a:t>
            </a:r>
            <a:endParaRPr lang="en-US" altLang="zh-CN" sz="3200">
              <a:solidFill>
                <a:srgbClr val="EC6753"/>
              </a:solidFill>
              <a:latin typeface="站酷快乐体" panose="02010600030101010101" charset="-128"/>
              <a:ea typeface="站酷快乐体" panose="02010600030101010101" charset="-128"/>
            </a:endParaRPr>
          </a:p>
        </p:txBody>
      </p:sp>
      <p:sp>
        <p:nvSpPr>
          <p:cNvPr id="6" name="文本框 5"/>
          <p:cNvSpPr txBox="1"/>
          <p:nvPr/>
        </p:nvSpPr>
        <p:spPr>
          <a:xfrm>
            <a:off x="1306830" y="3701415"/>
            <a:ext cx="4005580" cy="1229995"/>
          </a:xfrm>
          <a:prstGeom prst="rect">
            <a:avLst/>
          </a:prstGeom>
          <a:noFill/>
        </p:spPr>
        <p:txBody>
          <a:bodyPr wrap="square" rtlCol="0">
            <a:spAutoFit/>
          </a:bodyPr>
          <a:p>
            <a:r>
              <a:rPr lang="zh-CN" altLang="en-US" sz="2000">
                <a:latin typeface="站酷快乐体" panose="02010600030101010101" charset="-128"/>
                <a:ea typeface="站酷快乐体" panose="02010600030101010101" charset="-128"/>
              </a:rPr>
              <a:t>联机模式</a:t>
            </a:r>
            <a:endParaRPr lang="zh-CN" altLang="en-US">
              <a:latin typeface="站酷快乐体" panose="02010600030101010101" charset="-128"/>
              <a:ea typeface="站酷快乐体" panose="02010600030101010101" charset="-128"/>
            </a:endParaRPr>
          </a:p>
          <a:p>
            <a:endParaRPr lang="zh-CN" altLang="en-US">
              <a:latin typeface="站酷快乐体" panose="02010600030101010101" charset="-128"/>
              <a:ea typeface="站酷快乐体" panose="02010600030101010101" charset="-128"/>
            </a:endParaRPr>
          </a:p>
          <a:p>
            <a:r>
              <a:rPr lang="zh-CN" altLang="en-US">
                <a:latin typeface="站酷快乐体" panose="02010600030101010101" charset="-128"/>
                <a:ea typeface="站酷快乐体" panose="02010600030101010101" charset="-128"/>
              </a:rPr>
              <a:t>这种时候不拖队友后腿有什么乐趣，胡萝卜能有快乐重要？</a:t>
            </a:r>
            <a:endParaRPr lang="zh-CN" altLang="en-US">
              <a:latin typeface="站酷快乐体" panose="02010600030101010101" charset="-128"/>
              <a:ea typeface="站酷快乐体" panose="02010600030101010101" charset="-128"/>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4" name="文本框 93"/>
          <p:cNvSpPr txBox="1"/>
          <p:nvPr/>
        </p:nvSpPr>
        <p:spPr>
          <a:xfrm>
            <a:off x="1218161" y="797446"/>
            <a:ext cx="2320290" cy="607695"/>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开始匹配</a:t>
            </a: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界面</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96" name="椭圆 95"/>
          <p:cNvSpPr/>
          <p:nvPr/>
        </p:nvSpPr>
        <p:spPr>
          <a:xfrm>
            <a:off x="696337" y="898583"/>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6" name="文本框 15"/>
          <p:cNvSpPr txBox="1"/>
          <p:nvPr/>
        </p:nvSpPr>
        <p:spPr>
          <a:xfrm>
            <a:off x="3935234" y="2953812"/>
            <a:ext cx="4489699" cy="1938992"/>
          </a:xfrm>
          <a:prstGeom prst="rect">
            <a:avLst/>
          </a:prstGeom>
          <a:noFill/>
        </p:spPr>
        <p:txBody>
          <a:bodyPr wrap="square" rtlCol="0">
            <a:spAutoFit/>
          </a:bodyPr>
          <a:lstStyle/>
          <a:p>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开发平台使用的是</a:t>
            </a:r>
            <a:r>
              <a:rPr lang="en-US" altLang="zh-CN"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unity3d</a:t>
            </a:r>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，编译器是</a:t>
            </a:r>
            <a:r>
              <a:rPr lang="en-US" altLang="zh-CN"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vs</a:t>
            </a:r>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，语言使用的是</a:t>
            </a:r>
            <a:r>
              <a:rPr lang="en-US" altLang="zh-CN"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C#</a:t>
            </a:r>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，该游戏目前只是单机模式，等基本完成之后再开发成多人模式。</a:t>
            </a:r>
            <a:endPar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endParaRPr>
          </a:p>
          <a:p>
            <a:endParaRPr lang="zh-CN" altLang="en-US" sz="2400" b="1" dirty="0">
              <a:solidFill>
                <a:schemeClr val="bg1"/>
              </a:solidFill>
            </a:endParaRPr>
          </a:p>
        </p:txBody>
      </p:sp>
      <p:pic>
        <p:nvPicPr>
          <p:cNvPr id="2" name="图片 1" descr="匹配等待"/>
          <p:cNvPicPr>
            <a:picLocks noChangeAspect="1"/>
          </p:cNvPicPr>
          <p:nvPr/>
        </p:nvPicPr>
        <p:blipFill>
          <a:blip r:embed="rId1"/>
          <a:stretch>
            <a:fillRect/>
          </a:stretch>
        </p:blipFill>
        <p:spPr>
          <a:xfrm>
            <a:off x="8283575" y="2360930"/>
            <a:ext cx="1925320" cy="2434590"/>
          </a:xfrm>
          <a:prstGeom prst="rect">
            <a:avLst/>
          </a:prstGeom>
        </p:spPr>
      </p:pic>
      <p:pic>
        <p:nvPicPr>
          <p:cNvPr id="3" name="图片 2" descr="开始匹配 "/>
          <p:cNvPicPr>
            <a:picLocks noChangeAspect="1"/>
          </p:cNvPicPr>
          <p:nvPr/>
        </p:nvPicPr>
        <p:blipFill>
          <a:blip r:embed="rId2"/>
          <a:stretch>
            <a:fillRect/>
          </a:stretch>
        </p:blipFill>
        <p:spPr>
          <a:xfrm>
            <a:off x="696595" y="2084705"/>
            <a:ext cx="4922520" cy="2533650"/>
          </a:xfrm>
          <a:prstGeom prst="rect">
            <a:avLst/>
          </a:prstGeom>
        </p:spPr>
      </p:pic>
      <p:sp>
        <p:nvSpPr>
          <p:cNvPr id="4" name="右箭头 3"/>
          <p:cNvSpPr/>
          <p:nvPr/>
        </p:nvSpPr>
        <p:spPr>
          <a:xfrm>
            <a:off x="6181090" y="2720340"/>
            <a:ext cx="1335405" cy="1417320"/>
          </a:xfrm>
          <a:prstGeom prst="rightArrow">
            <a:avLst/>
          </a:prstGeom>
          <a:solidFill>
            <a:srgbClr val="FFF1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231640" y="5207635"/>
            <a:ext cx="3728085" cy="706755"/>
          </a:xfrm>
          <a:prstGeom prst="rect">
            <a:avLst/>
          </a:prstGeom>
          <a:noFill/>
        </p:spPr>
        <p:txBody>
          <a:bodyPr wrap="square" rtlCol="0">
            <a:spAutoFit/>
          </a:bodyPr>
          <a:p>
            <a:pPr algn="ctr"/>
            <a:r>
              <a:rPr lang="zh-CN" altLang="en-US" sz="2000">
                <a:solidFill>
                  <a:srgbClr val="828282"/>
                </a:solidFill>
                <a:latin typeface="汉仪粗圆简" panose="02010600000101010101" charset="-122"/>
                <a:ea typeface="汉仪粗圆简" panose="02010600000101010101" charset="-122"/>
              </a:rPr>
              <a:t>欸，没错，还是这只洗脑兔</a:t>
            </a:r>
            <a:r>
              <a:rPr lang="en-US" altLang="zh-CN" sz="2000">
                <a:solidFill>
                  <a:srgbClr val="828282"/>
                </a:solidFill>
                <a:latin typeface="汉仪粗圆简" panose="02010600000101010101" charset="-122"/>
                <a:ea typeface="汉仪粗圆简" panose="02010600000101010101" charset="-122"/>
              </a:rPr>
              <a:t>,</a:t>
            </a:r>
            <a:r>
              <a:rPr lang="zh-CN" altLang="en-US" sz="2000">
                <a:solidFill>
                  <a:srgbClr val="828282"/>
                </a:solidFill>
                <a:latin typeface="汉仪粗圆简" panose="02010600000101010101" charset="-122"/>
                <a:ea typeface="汉仪粗圆简" panose="02010600000101010101" charset="-122"/>
              </a:rPr>
              <a:t>是不是已经开始觉得它好看了</a:t>
            </a:r>
            <a:endParaRPr lang="zh-CN" altLang="en-US" sz="2000">
              <a:solidFill>
                <a:srgbClr val="828282"/>
              </a:solidFill>
              <a:latin typeface="汉仪粗圆简" panose="02010600000101010101" charset="-122"/>
              <a:ea typeface="汉仪粗圆简" panose="0201060000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20370" y="571501"/>
            <a:ext cx="11351260" cy="571499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4" name="文本框 93"/>
          <p:cNvSpPr txBox="1"/>
          <p:nvPr/>
        </p:nvSpPr>
        <p:spPr>
          <a:xfrm>
            <a:off x="1218161" y="797446"/>
            <a:ext cx="2320290" cy="607695"/>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选择关卡</a:t>
            </a:r>
            <a:r>
              <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rPr>
              <a:t>界面</a:t>
            </a:r>
            <a:endParaRPr kumimoji="0" lang="zh-CN" altLang="en-US" sz="2800" b="1" i="0" u="none" strike="noStrike" kern="1200" cap="none" spc="0" normalizeH="0" baseline="0" noProof="0" dirty="0">
              <a:ln>
                <a:noFill/>
              </a:ln>
              <a:solidFill>
                <a:srgbClr val="EC6753"/>
              </a:solidFill>
              <a:effectLst/>
              <a:uLnTx/>
              <a:uFillTx/>
              <a:latin typeface="汉仪粗圆简" panose="02010600000101010101" charset="-122"/>
              <a:ea typeface="汉仪粗圆简" panose="02010600000101010101" charset="-122"/>
              <a:cs typeface="+mn-ea"/>
              <a:sym typeface="Source Han Serif SC" panose="02020400000000000000" pitchFamily="18" charset="-122"/>
            </a:endParaRPr>
          </a:p>
        </p:txBody>
      </p:sp>
      <p:sp>
        <p:nvSpPr>
          <p:cNvPr id="96" name="椭圆 95"/>
          <p:cNvSpPr/>
          <p:nvPr/>
        </p:nvSpPr>
        <p:spPr>
          <a:xfrm>
            <a:off x="696337" y="898583"/>
            <a:ext cx="364676" cy="364676"/>
          </a:xfrm>
          <a:prstGeom prst="ellipse">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EC6753"/>
              </a:solidFill>
              <a:effectLst/>
              <a:uLnTx/>
              <a:uFillTx/>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6" name="文本框 15"/>
          <p:cNvSpPr txBox="1"/>
          <p:nvPr/>
        </p:nvSpPr>
        <p:spPr>
          <a:xfrm>
            <a:off x="3935234" y="2953812"/>
            <a:ext cx="4489699" cy="1938992"/>
          </a:xfrm>
          <a:prstGeom prst="rect">
            <a:avLst/>
          </a:prstGeom>
          <a:noFill/>
        </p:spPr>
        <p:txBody>
          <a:bodyPr wrap="square" rtlCol="0">
            <a:spAutoFit/>
          </a:bodyPr>
          <a:lstStyle/>
          <a:p>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开发平台使用的是</a:t>
            </a:r>
            <a:r>
              <a:rPr lang="en-US" altLang="zh-CN"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unity3d</a:t>
            </a:r>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，编译器是</a:t>
            </a:r>
            <a:r>
              <a:rPr lang="en-US" altLang="zh-CN"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vs</a:t>
            </a:r>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，语言使用的是</a:t>
            </a:r>
            <a:r>
              <a:rPr lang="en-US" altLang="zh-CN"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C#</a:t>
            </a:r>
            <a:r>
              <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rPr>
              <a:t>，该游戏目前只是单机模式，等基本完成之后再开发成多人模式。</a:t>
            </a:r>
            <a:endParaRPr lang="zh-CN" altLang="en-US" sz="2400" b="1" kern="100" dirty="0">
              <a:solidFill>
                <a:schemeClr val="bg1"/>
              </a:solidFill>
              <a:effectLst/>
              <a:latin typeface="方正字迹-陈代明行楷简体" panose="02010600010101010101" pitchFamily="2" charset="-122"/>
              <a:ea typeface="方正字迹-陈代明行楷简体" panose="02010600010101010101" pitchFamily="2" charset="-122"/>
              <a:cs typeface="Times New Roman" panose="02020603050405020304" pitchFamily="18" charset="0"/>
            </a:endParaRPr>
          </a:p>
          <a:p>
            <a:endParaRPr lang="zh-CN" altLang="en-US" sz="2400" b="1" dirty="0">
              <a:solidFill>
                <a:schemeClr val="bg1"/>
              </a:solidFill>
            </a:endParaRPr>
          </a:p>
        </p:txBody>
      </p:sp>
      <p:pic>
        <p:nvPicPr>
          <p:cNvPr id="2" name="图片 1" descr="关卡选择"/>
          <p:cNvPicPr>
            <a:picLocks noChangeAspect="1"/>
          </p:cNvPicPr>
          <p:nvPr/>
        </p:nvPicPr>
        <p:blipFill>
          <a:blip r:embed="rId1"/>
          <a:stretch>
            <a:fillRect/>
          </a:stretch>
        </p:blipFill>
        <p:spPr>
          <a:xfrm>
            <a:off x="1169670" y="2283460"/>
            <a:ext cx="5067300" cy="2581275"/>
          </a:xfrm>
          <a:prstGeom prst="rect">
            <a:avLst/>
          </a:prstGeom>
        </p:spPr>
      </p:pic>
      <p:sp>
        <p:nvSpPr>
          <p:cNvPr id="3" name="文本框 2"/>
          <p:cNvSpPr txBox="1"/>
          <p:nvPr/>
        </p:nvSpPr>
        <p:spPr>
          <a:xfrm>
            <a:off x="6814185" y="1785620"/>
            <a:ext cx="4381500" cy="3107690"/>
          </a:xfrm>
          <a:prstGeom prst="rect">
            <a:avLst/>
          </a:prstGeom>
          <a:noFill/>
        </p:spPr>
        <p:txBody>
          <a:bodyPr wrap="square" rtlCol="0">
            <a:spAutoFit/>
          </a:bodyPr>
          <a:p>
            <a:endParaRPr lang="zh-CN" altLang="en-US" sz="2800">
              <a:solidFill>
                <a:srgbClr val="FFAA53"/>
              </a:solidFill>
              <a:latin typeface="站酷快乐体" panose="02010600030101010101" charset="-128"/>
              <a:ea typeface="站酷快乐体" panose="02010600030101010101" charset="-128"/>
            </a:endParaRPr>
          </a:p>
          <a:p>
            <a:r>
              <a:rPr lang="zh-CN" altLang="en-US" sz="2800">
                <a:solidFill>
                  <a:srgbClr val="FFAA53"/>
                </a:solidFill>
                <a:latin typeface="站酷快乐体" panose="02010600030101010101" charset="-128"/>
                <a:ea typeface="站酷快乐体" panose="02010600030101010101" charset="-128"/>
              </a:rPr>
              <a:t>想要星就不能放过路上的胡萝卜！</a:t>
            </a:r>
            <a:endParaRPr lang="zh-CN" altLang="en-US" sz="2800">
              <a:solidFill>
                <a:srgbClr val="FFAA53"/>
              </a:solidFill>
              <a:latin typeface="站酷快乐体" panose="02010600030101010101" charset="-128"/>
              <a:ea typeface="站酷快乐体" panose="02010600030101010101" charset="-128"/>
            </a:endParaRPr>
          </a:p>
          <a:p>
            <a:endParaRPr lang="zh-CN" altLang="en-US" sz="2800">
              <a:solidFill>
                <a:srgbClr val="FFAA53"/>
              </a:solidFill>
              <a:latin typeface="站酷快乐体" panose="02010600030101010101" charset="-128"/>
              <a:ea typeface="站酷快乐体" panose="02010600030101010101" charset="-128"/>
            </a:endParaRPr>
          </a:p>
          <a:p>
            <a:endParaRPr lang="zh-CN" altLang="en-US" sz="2800">
              <a:solidFill>
                <a:srgbClr val="FFAA53"/>
              </a:solidFill>
              <a:latin typeface="站酷快乐体" panose="02010600030101010101" charset="-128"/>
              <a:ea typeface="站酷快乐体" panose="02010600030101010101" charset="-128"/>
            </a:endParaRPr>
          </a:p>
          <a:p>
            <a:r>
              <a:rPr lang="zh-CN" altLang="en-US" sz="2800">
                <a:solidFill>
                  <a:srgbClr val="FFAA53"/>
                </a:solidFill>
                <a:latin typeface="站酷快乐体" panose="02010600030101010101" charset="-128"/>
                <a:ea typeface="站酷快乐体" panose="02010600030101010101" charset="-128"/>
              </a:rPr>
              <a:t>当然时间也是一个重要因素！</a:t>
            </a:r>
            <a:endParaRPr lang="zh-CN" altLang="en-US" sz="2800">
              <a:solidFill>
                <a:srgbClr val="FFAA53"/>
              </a:solidFill>
              <a:latin typeface="站酷快乐体" panose="02010600030101010101" charset="-128"/>
              <a:ea typeface="站酷快乐体" panose="02010600030101010101" charset="-128"/>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
</file>

<file path=ppt/tags/tag1.xml><?xml version="1.0" encoding="utf-8"?>
<p:tagLst xmlns:p="http://schemas.openxmlformats.org/presentationml/2006/main">
  <p:tag name="ISPRING_PRESENTATION_TITLE" val="5-0306-10大家来找茬PPT小游戏（白色）"/>
</p:tagLst>
</file>

<file path=ppt/theme/theme1.xml><?xml version="1.0" encoding="utf-8"?>
<a:theme xmlns:a="http://schemas.openxmlformats.org/drawingml/2006/main" name="AAAAAAAAAAAAAAAAAAAAAAAAAAA">
  <a:themeElements>
    <a:clrScheme name="自定义 695">
      <a:dk1>
        <a:sysClr val="windowText" lastClr="000000"/>
      </a:dk1>
      <a:lt1>
        <a:sysClr val="window" lastClr="FFFFFF"/>
      </a:lt1>
      <a:dk2>
        <a:srgbClr val="44546A"/>
      </a:dk2>
      <a:lt2>
        <a:srgbClr val="E7E6E6"/>
      </a:lt2>
      <a:accent1>
        <a:srgbClr val="EC675D"/>
      </a:accent1>
      <a:accent2>
        <a:srgbClr val="EC675D"/>
      </a:accent2>
      <a:accent3>
        <a:srgbClr val="EC675D"/>
      </a:accent3>
      <a:accent4>
        <a:srgbClr val="EC675D"/>
      </a:accent4>
      <a:accent5>
        <a:srgbClr val="EC675D"/>
      </a:accent5>
      <a:accent6>
        <a:srgbClr val="EC675D"/>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rgbClr val="232323"/>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AAAAAAAAAAAAAAAAAAAAAAAAAA">
  <a:themeElements>
    <a:clrScheme name="自定义 695">
      <a:dk1>
        <a:sysClr val="windowText" lastClr="000000"/>
      </a:dk1>
      <a:lt1>
        <a:sysClr val="window" lastClr="FFFFFF"/>
      </a:lt1>
      <a:dk2>
        <a:srgbClr val="44546A"/>
      </a:dk2>
      <a:lt2>
        <a:srgbClr val="E7E6E6"/>
      </a:lt2>
      <a:accent1>
        <a:srgbClr val="EC675D"/>
      </a:accent1>
      <a:accent2>
        <a:srgbClr val="EC675D"/>
      </a:accent2>
      <a:accent3>
        <a:srgbClr val="EC675D"/>
      </a:accent3>
      <a:accent4>
        <a:srgbClr val="EC675D"/>
      </a:accent4>
      <a:accent5>
        <a:srgbClr val="EC675D"/>
      </a:accent5>
      <a:accent6>
        <a:srgbClr val="EC675D"/>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rgbClr val="232323"/>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Words>
  <Application>WPS 演示</Application>
  <PresentationFormat>宽屏</PresentationFormat>
  <Paragraphs>116</Paragraphs>
  <Slides>15</Slides>
  <Notes>13</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15</vt:i4>
      </vt:variant>
    </vt:vector>
  </HeadingPairs>
  <TitlesOfParts>
    <vt:vector size="44" baseType="lpstr">
      <vt:lpstr>Arial</vt:lpstr>
      <vt:lpstr>宋体</vt:lpstr>
      <vt:lpstr>Wingdings</vt:lpstr>
      <vt:lpstr>Source Han Serif SC</vt:lpstr>
      <vt:lpstr>Calibri</vt:lpstr>
      <vt:lpstr>字魂24号-镇魂手书</vt:lpstr>
      <vt:lpstr>迷你简汉真广标</vt:lpstr>
      <vt:lpstr>方正字迹-陈代明行楷简体</vt:lpstr>
      <vt:lpstr>等线</vt:lpstr>
      <vt:lpstr>Times New Roman</vt:lpstr>
      <vt:lpstr>Helvetica Light</vt:lpstr>
      <vt:lpstr>Calibri</vt:lpstr>
      <vt:lpstr>Lato Regular</vt:lpstr>
      <vt:lpstr>南构刘晓潼手写</vt:lpstr>
      <vt:lpstr>微软雅黑</vt:lpstr>
      <vt:lpstr>Arial Unicode MS</vt:lpstr>
      <vt:lpstr>等线 Light</vt:lpstr>
      <vt:lpstr>Segoe Print</vt:lpstr>
      <vt:lpstr>黑体</vt:lpstr>
      <vt:lpstr>华文中宋</vt:lpstr>
      <vt:lpstr>Wingdings 3</vt:lpstr>
      <vt:lpstr>幼圆</vt:lpstr>
      <vt:lpstr>仿宋</vt:lpstr>
      <vt:lpstr>迷你简汉真广标</vt:lpstr>
      <vt:lpstr>汉仪粗圆简</vt:lpstr>
      <vt:lpstr>站酷快乐体</vt:lpstr>
      <vt:lpstr>TeXGyreAdventor</vt:lpstr>
      <vt:lpstr>AAAAAAAAAAAAAAAAAAAAAAAAAAA</vt:lpstr>
      <vt:lpstr>1_AAAAAAAAAAAAAAAAAAAAAAAAAAA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5-0306-10大家来找茬PPT小游戏（白色）</dc:title>
  <dc:creator>Administrator</dc:creator>
  <cp:lastModifiedBy>O - O</cp:lastModifiedBy>
  <cp:revision>43</cp:revision>
  <dcterms:created xsi:type="dcterms:W3CDTF">2019-03-06T07:07:00Z</dcterms:created>
  <dcterms:modified xsi:type="dcterms:W3CDTF">2021-04-12T14:56:05Z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