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4"/>
  </p:sldMasterIdLst>
  <p:notesMasterIdLst>
    <p:notesMasterId r:id="rId13"/>
  </p:notesMasterIdLst>
  <p:sldIdLst>
    <p:sldId id="256" r:id="rId5"/>
    <p:sldId id="261" r:id="rId6"/>
    <p:sldId id="258" r:id="rId7"/>
    <p:sldId id="259" r:id="rId8"/>
    <p:sldId id="26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411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325D6-1B6C-4F06-95FD-53D8DF6F46E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D0EA0-2960-443C-A253-420E27E32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7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D0EA0-2960-443C-A253-420E27E32A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5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9566-2268-8FE3-FDAE-74B5207A4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D084A-BD3E-BBB4-D4A0-E74686D1D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E046-B4AB-8458-1AFA-76D83F40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8864-142B-48EF-8377-E489A91D8EA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14AC9-735D-1297-9174-6048D01D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5639E-CA16-D30C-7A18-87AC35C4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0BB6-E82A-4B25-B91D-859198A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5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9B42-1AA2-7F14-7155-42961023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91EBB-4E8C-AD70-36D0-D2399DC18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9219-EA39-EC8E-1B84-1B1A241E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8864-142B-48EF-8377-E489A91D8EA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B880C-50A2-CBF6-3F5B-69D1D605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E3A1A-8387-465F-E9FB-D7BA20D3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0BB6-E82A-4B25-B91D-859198A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2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23CD7-D006-31D6-9EDB-D3BB91663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77CFD-BD13-9D52-8E24-09E734A63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E042D-ECC1-49BB-9FE9-30B65A6D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8864-142B-48EF-8377-E489A91D8EA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31181-4070-FC35-E38F-383D6EDC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DE38-7EE1-EF70-C253-6E625563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0BB6-E82A-4B25-B91D-859198A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0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5A26-AC92-8F2E-60DF-3CA25FE3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8E837-C478-5248-BC62-F3600732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E577E-0794-0297-3E78-EEAB48C8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8864-142B-48EF-8377-E489A91D8EA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BBACC-3908-6C3D-B53B-C09B9C39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46B52-3520-F2D7-61BF-34363DB0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0BB6-E82A-4B25-B91D-859198A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3A85-E7FB-C678-D9AF-51538C36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4DE1B-6E20-60CA-0A1B-3C019A61E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AC645-EC36-1711-D5ED-0D206723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8864-142B-48EF-8377-E489A91D8EA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61A4F-7911-2C40-6750-15AF6F33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2B3FD-65C4-9256-1C61-44B6379D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0BB6-E82A-4B25-B91D-859198A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3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0013-B25C-86A3-F0CA-65CA1C7C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102FC-294E-E679-708C-D3E0739AB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A4491-0DFD-6948-2B10-2008E173A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05C7F-C400-2C9B-24FB-C92E2992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8864-142B-48EF-8377-E489A91D8EA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8920F-BCA8-1485-3DE2-E94E431C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62119-8567-8739-8225-7E43094B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0BB6-E82A-4B25-B91D-859198A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6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5DCC-173F-2ADE-5891-AFD6BF69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4C6B6-ABCD-0863-538E-147AAB256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64438-56A7-E2EC-A4A0-E18EAE194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7E9B7-3645-2952-9533-E96D7B75E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18CFA-5B75-6575-07CE-315935241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0F53D-6EE8-4E8A-DF29-271E5EC5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8864-142B-48EF-8377-E489A91D8EA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CAF9C-A044-6C90-28B5-7932CE0D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F801D-8C3E-D570-CE94-BA2624AF1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0BB6-E82A-4B25-B91D-859198A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4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05D1-B65A-7386-4BCA-77DC91EE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486A5-059D-B501-68D1-1DF14702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8864-142B-48EF-8377-E489A91D8EA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E5860-9251-E1D1-57DD-38D3FCC0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A4DFD-BE6F-5D69-F474-6A5F182B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0BB6-E82A-4B25-B91D-859198A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B162F-AD10-10E5-DB1B-9541D170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8864-142B-48EF-8377-E489A91D8EA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57343-769B-4E21-113D-300F9D6C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38247-EDB9-F08F-013B-6A91BF6C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0BB6-E82A-4B25-B91D-859198A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2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A3C2-74E5-6CA7-B7C0-3AC64D8BB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032F6-C861-963E-2596-E337E18D1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2C1E1-53E5-2EEC-9E6D-88F5935C0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2BD8-5CBA-B6E3-D6FB-4A7C56AF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8864-142B-48EF-8377-E489A91D8EA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BEF13-7A06-B7E2-3051-63FC0121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91A40-9230-1120-A7D7-F34385C0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0BB6-E82A-4B25-B91D-859198A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8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0252-A9DA-8D35-984F-10695DD3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6C967-69A9-441D-EDF2-FD9053234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2BEED-F43B-A01B-F581-CB96D97DD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65842-D468-4F79-46FF-249D231B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8864-142B-48EF-8377-E489A91D8EA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5D05F-BE96-A809-AFB0-DEE55FF8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9BEEF-DCA9-A114-566B-507399AE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0BB6-E82A-4B25-B91D-859198A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52BED-5CA7-FA8A-1604-38AA6119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F4CE2-6B5E-2D73-B87B-81C7CC71E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A8354-4DFA-517A-2034-D9A375641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48864-142B-48EF-8377-E489A91D8EA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E8B8B-4E47-430D-771E-C5F0721D6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F7328-D8E5-EF93-3D75-A0BBB6421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0BB6-E82A-4B25-B91D-859198A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DCA3-A5BA-A935-2C78-2529E91B5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DATA_211_PROJECT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7C570-9268-459D-7BD0-3553EAEC2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5420"/>
            <a:ext cx="9144000" cy="147238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By Gustavo Orozco Nunez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88A74-350A-DFA8-369F-43748C4BB88D}"/>
              </a:ext>
            </a:extLst>
          </p:cNvPr>
          <p:cNvSpPr txBox="1"/>
          <p:nvPr/>
        </p:nvSpPr>
        <p:spPr>
          <a:xfrm>
            <a:off x="1818168" y="1871329"/>
            <a:ext cx="71238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COFFE CONSUMPTION</a:t>
            </a:r>
          </a:p>
          <a:p>
            <a:r>
              <a:rPr lang="en-US" sz="4400" dirty="0"/>
              <a:t>STUDY</a:t>
            </a:r>
          </a:p>
          <a:p>
            <a:endParaRPr lang="en-US" sz="4400" dirty="0"/>
          </a:p>
          <a:p>
            <a:r>
              <a:rPr lang="en-US" sz="3200" dirty="0"/>
              <a:t>BY GUSTAVO OROZCO NUNEZ</a:t>
            </a:r>
          </a:p>
        </p:txBody>
      </p:sp>
    </p:spTree>
    <p:extLst>
      <p:ext uri="{BB962C8B-B14F-4D97-AF65-F5344CB8AC3E}">
        <p14:creationId xmlns:p14="http://schemas.microsoft.com/office/powerpoint/2010/main" val="149366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EC80-BE8B-C137-EC15-23DBE1D3D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9061" y="16543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/>
              <a:t>QUESTION:</a:t>
            </a:r>
            <a:br>
              <a:rPr lang="en-US" sz="4800" b="1" dirty="0"/>
            </a:br>
            <a:r>
              <a:rPr lang="en-US" sz="4800" b="1" dirty="0"/>
              <a:t>AM I DRINKING TOO MUCH COFFEE?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FA181-18AA-8642-BE04-581AF85D5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140" y="2553033"/>
            <a:ext cx="11398101" cy="3241711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800" b="1" kern="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According to the FDA, up to “400 milligrams a day-that’s about four or five cups of coffee-…” is not too much in general, for people in good health.</a:t>
            </a:r>
            <a:endParaRPr lang="en-US" sz="2800" b="1" kern="100" dirty="0">
              <a:solidFill>
                <a:srgbClr val="4D4D4D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800" b="1" kern="100" dirty="0">
              <a:solidFill>
                <a:srgbClr val="4D4D4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https://www.fda.gov/consumers/consumer-updates/spilling-beans-how-much-caffeine-too-much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6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7C0D-D686-FA70-9499-E6BDDE9E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collected.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E4C37-009B-5725-FEC2-6E8F6C06D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5" y="2807207"/>
            <a:ext cx="4228143" cy="377434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3200" dirty="0"/>
              <a:t>14 days-Sample size</a:t>
            </a:r>
          </a:p>
          <a:p>
            <a:r>
              <a:rPr lang="en-US" sz="3200" dirty="0"/>
              <a:t>Day of the week-Independent variable</a:t>
            </a:r>
          </a:p>
          <a:p>
            <a:r>
              <a:rPr lang="en-US" sz="3200" dirty="0"/>
              <a:t>Amount of coffee in cups</a:t>
            </a:r>
          </a:p>
          <a:p>
            <a:r>
              <a:rPr lang="en-US" sz="3200" dirty="0"/>
              <a:t>Amount of coffee consumed in milligrams-Dependent variable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3BC854-3414-45B5-FE40-16922C1FF0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42537693"/>
              </p:ext>
            </p:extLst>
          </p:nvPr>
        </p:nvGraphicFramePr>
        <p:xfrm>
          <a:off x="6163056" y="521208"/>
          <a:ext cx="5181600" cy="5970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136">
                  <a:extLst>
                    <a:ext uri="{9D8B030D-6E8A-4147-A177-3AD203B41FA5}">
                      <a16:colId xmlns:a16="http://schemas.microsoft.com/office/drawing/2014/main" val="3748582819"/>
                    </a:ext>
                  </a:extLst>
                </a:gridCol>
                <a:gridCol w="1502664">
                  <a:extLst>
                    <a:ext uri="{9D8B030D-6E8A-4147-A177-3AD203B41FA5}">
                      <a16:colId xmlns:a16="http://schemas.microsoft.com/office/drawing/2014/main" val="1682409281"/>
                    </a:ext>
                  </a:extLst>
                </a:gridCol>
                <a:gridCol w="1039368">
                  <a:extLst>
                    <a:ext uri="{9D8B030D-6E8A-4147-A177-3AD203B41FA5}">
                      <a16:colId xmlns:a16="http://schemas.microsoft.com/office/drawing/2014/main" val="1318627945"/>
                    </a:ext>
                  </a:extLst>
                </a:gridCol>
                <a:gridCol w="1551432">
                  <a:extLst>
                    <a:ext uri="{9D8B030D-6E8A-4147-A177-3AD203B41FA5}">
                      <a16:colId xmlns:a16="http://schemas.microsoft.com/office/drawing/2014/main" val="4212559004"/>
                    </a:ext>
                  </a:extLst>
                </a:gridCol>
              </a:tblGrid>
              <a:tr h="749924">
                <a:tc>
                  <a:txBody>
                    <a:bodyPr/>
                    <a:lstStyle/>
                    <a:p>
                      <a:r>
                        <a:rPr lang="en-US" dirty="0"/>
                        <a:t>Number of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of the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Cups of coffee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 of coffee in milligrams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98947"/>
                  </a:ext>
                </a:extLst>
              </a:tr>
              <a:tr h="361171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Monday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1418440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5965064"/>
                  </a:ext>
                </a:extLst>
              </a:tr>
              <a:tr h="361171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Tuesday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945626.5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6619751"/>
                  </a:ext>
                </a:extLst>
              </a:tr>
              <a:tr h="361171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Wednesday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709219.9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920157"/>
                  </a:ext>
                </a:extLst>
              </a:tr>
              <a:tr h="361171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Thursday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1891253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50711255"/>
                  </a:ext>
                </a:extLst>
              </a:tr>
              <a:tr h="361171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Friday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1182033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9336306"/>
                  </a:ext>
                </a:extLst>
              </a:tr>
              <a:tr h="361171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Saturday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1418440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4156159"/>
                  </a:ext>
                </a:extLst>
              </a:tr>
              <a:tr h="361171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Sunday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945626.5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0868861"/>
                  </a:ext>
                </a:extLst>
              </a:tr>
              <a:tr h="361171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Monday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2127660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3194862"/>
                  </a:ext>
                </a:extLst>
              </a:tr>
              <a:tr h="361171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Tuesday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1654846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4485872"/>
                  </a:ext>
                </a:extLst>
              </a:tr>
              <a:tr h="361171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Wednesday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1182033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42381499"/>
                  </a:ext>
                </a:extLst>
              </a:tr>
              <a:tr h="361171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Thursday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1418440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4752087"/>
                  </a:ext>
                </a:extLst>
              </a:tr>
              <a:tr h="361171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Friday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1891253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7209787"/>
                  </a:ext>
                </a:extLst>
              </a:tr>
              <a:tr h="361171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Saturday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1182033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6296273"/>
                  </a:ext>
                </a:extLst>
              </a:tr>
              <a:tr h="361171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Sunday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1654846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3095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9ED6D2-AADC-C0EF-6FCF-54E6BC6CCD79}"/>
              </a:ext>
            </a:extLst>
          </p:cNvPr>
          <p:cNvSpPr txBox="1"/>
          <p:nvPr/>
        </p:nvSpPr>
        <p:spPr>
          <a:xfrm>
            <a:off x="659221" y="1318438"/>
            <a:ext cx="107707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Claim</a:t>
            </a:r>
            <a:r>
              <a:rPr lang="en-US" sz="4400" dirty="0"/>
              <a:t>: The mean amount of coffee that I drink is greater than 400 milligrams.</a:t>
            </a:r>
          </a:p>
          <a:p>
            <a:endParaRPr lang="en-US" sz="4400" dirty="0"/>
          </a:p>
          <a:p>
            <a:r>
              <a:rPr lang="en-US" sz="4400" dirty="0"/>
              <a:t>I will use a 0.05 significance level to test this claim.</a:t>
            </a:r>
          </a:p>
        </p:txBody>
      </p:sp>
    </p:spTree>
    <p:extLst>
      <p:ext uri="{BB962C8B-B14F-4D97-AF65-F5344CB8AC3E}">
        <p14:creationId xmlns:p14="http://schemas.microsoft.com/office/powerpoint/2010/main" val="21386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5443-54D7-C350-1BFD-37C136A2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45" y="25880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			Hypothesis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E05CB-1E2E-D1E8-C234-2BC4EEC31C15}"/>
              </a:ext>
            </a:extLst>
          </p:cNvPr>
          <p:cNvSpPr txBox="1"/>
          <p:nvPr/>
        </p:nvSpPr>
        <p:spPr>
          <a:xfrm>
            <a:off x="1127051" y="2063416"/>
            <a:ext cx="3593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Null Hypothesis:</a:t>
            </a:r>
          </a:p>
          <a:p>
            <a:r>
              <a:rPr lang="en-US" sz="3600" dirty="0"/>
              <a:t>H</a:t>
            </a:r>
            <a:r>
              <a:rPr lang="en-US" sz="3600" baseline="-25000" dirty="0"/>
              <a:t>0</a:t>
            </a:r>
            <a:r>
              <a:rPr lang="en-US" sz="3600" dirty="0"/>
              <a:t>:µ = 400mg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E3931-5A21-01AF-0EA4-EFB79A40CBC6}"/>
              </a:ext>
            </a:extLst>
          </p:cNvPr>
          <p:cNvSpPr txBox="1"/>
          <p:nvPr/>
        </p:nvSpPr>
        <p:spPr>
          <a:xfrm>
            <a:off x="6554972" y="2093412"/>
            <a:ext cx="4649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Alternative Hypothesis:</a:t>
            </a:r>
          </a:p>
          <a:p>
            <a:r>
              <a:rPr lang="en-US" sz="3600"/>
              <a:t>H</a:t>
            </a:r>
            <a:r>
              <a:rPr lang="en-US" sz="3600" baseline="-25000"/>
              <a:t>a</a:t>
            </a:r>
            <a:r>
              <a:rPr lang="en-US" sz="3600"/>
              <a:t>:µ &gt; 400mg</a:t>
            </a:r>
            <a:r>
              <a:rPr lang="en-US" sz="3600" baseline="-25000"/>
              <a:t>  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696A7-6C9B-97F4-69CE-F260CB6AAFFE}"/>
              </a:ext>
            </a:extLst>
          </p:cNvPr>
          <p:cNvSpPr txBox="1"/>
          <p:nvPr/>
        </p:nvSpPr>
        <p:spPr>
          <a:xfrm>
            <a:off x="3296092" y="4199860"/>
            <a:ext cx="4649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Choose One-Tailed Test.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07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4747C2-E649-7E1F-AE54-68503C155DD4}"/>
              </a:ext>
            </a:extLst>
          </p:cNvPr>
          <p:cNvSpPr txBox="1"/>
          <p:nvPr/>
        </p:nvSpPr>
        <p:spPr>
          <a:xfrm>
            <a:off x="3083442" y="382769"/>
            <a:ext cx="6857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Hypothesis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2828D-E209-6C78-1479-1E11ED3EC77B}"/>
              </a:ext>
            </a:extLst>
          </p:cNvPr>
          <p:cNvSpPr txBox="1"/>
          <p:nvPr/>
        </p:nvSpPr>
        <p:spPr>
          <a:xfrm>
            <a:off x="2243469" y="1500191"/>
            <a:ext cx="73258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p-value =  4.731e-09 which is less than the significance level 0.05.</a:t>
            </a:r>
          </a:p>
          <a:p>
            <a:r>
              <a:rPr lang="en-US" sz="3600" dirty="0"/>
              <a:t>Reject the H</a:t>
            </a:r>
            <a:r>
              <a:rPr lang="en-US" sz="3600" baseline="-25000" dirty="0"/>
              <a:t>0</a:t>
            </a:r>
            <a:r>
              <a:rPr lang="en-US" sz="3600" dirty="0"/>
              <a:t>:µ = 400mg.</a:t>
            </a:r>
          </a:p>
          <a:p>
            <a:endParaRPr lang="en-US" sz="3600" dirty="0"/>
          </a:p>
        </p:txBody>
      </p:sp>
      <p:pic>
        <p:nvPicPr>
          <p:cNvPr id="6" name="Picture 5" descr="Text, letter">
            <a:extLst>
              <a:ext uri="{FF2B5EF4-FFF2-40B4-BE49-F238E27FC236}">
                <a16:creationId xmlns:a16="http://schemas.microsoft.com/office/drawing/2014/main" id="{5E966265-B02E-DD0B-37AC-12FC3F10E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04" y="3416793"/>
            <a:ext cx="6411220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0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9197-4821-A6A8-241F-901B9D06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80484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0BFEF-7B30-D6D1-E2E8-FA1448843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4662" y="1438382"/>
            <a:ext cx="10267196" cy="4304872"/>
          </a:xfrm>
        </p:spPr>
        <p:txBody>
          <a:bodyPr>
            <a:normAutofit/>
          </a:bodyPr>
          <a:lstStyle/>
          <a:p>
            <a:r>
              <a:rPr lang="en-US" sz="3200" dirty="0"/>
              <a:t> Base on the rejection of the null hypothesis I conclude that there is sufficient evidence to support the claim that the mean amount of coffee that I drink is more than 400 mg.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3354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D297FD-3773-F293-2457-3BE0FB873487}"/>
              </a:ext>
            </a:extLst>
          </p:cNvPr>
          <p:cNvSpPr txBox="1"/>
          <p:nvPr/>
        </p:nvSpPr>
        <p:spPr>
          <a:xfrm>
            <a:off x="1002889" y="324465"/>
            <a:ext cx="5732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Five number summary graph.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B2CC785-23E4-CFBF-556F-F96CF2AA6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42" y="1048201"/>
            <a:ext cx="9707330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8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E9F49BF3B9104EAF42E8ACC6A38E97" ma:contentTypeVersion="9" ma:contentTypeDescription="Create a new document." ma:contentTypeScope="" ma:versionID="30f5bc988f3c624c8a09d403f17bd3f2">
  <xsd:schema xmlns:xsd="http://www.w3.org/2001/XMLSchema" xmlns:xs="http://www.w3.org/2001/XMLSchema" xmlns:p="http://schemas.microsoft.com/office/2006/metadata/properties" xmlns:ns3="0d08c923-4546-4620-8180-86e65a9e5686" xmlns:ns4="6b1f72c1-3f31-4963-bb0b-b8e5486453b1" targetNamespace="http://schemas.microsoft.com/office/2006/metadata/properties" ma:root="true" ma:fieldsID="d3f26fd32ce1ee03eef7e3ba5b146683" ns3:_="" ns4:_="">
    <xsd:import namespace="0d08c923-4546-4620-8180-86e65a9e5686"/>
    <xsd:import namespace="6b1f72c1-3f31-4963-bb0b-b8e5486453b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08c923-4546-4620-8180-86e65a9e568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1f72c1-3f31-4963-bb0b-b8e5486453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24CFC7-4B13-41EE-A426-344E65C8F0E7}">
  <ds:schemaRefs>
    <ds:schemaRef ds:uri="http://purl.org/dc/dcmitype/"/>
    <ds:schemaRef ds:uri="http://schemas.microsoft.com/office/2006/documentManagement/types"/>
    <ds:schemaRef ds:uri="0d08c923-4546-4620-8180-86e65a9e5686"/>
    <ds:schemaRef ds:uri="http://purl.org/dc/terms/"/>
    <ds:schemaRef ds:uri="http://schemas.microsoft.com/office/infopath/2007/PartnerControls"/>
    <ds:schemaRef ds:uri="http://schemas.microsoft.com/office/2006/metadata/properties"/>
    <ds:schemaRef ds:uri="6b1f72c1-3f31-4963-bb0b-b8e5486453b1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DF0447-111B-418B-BA27-1DAE112190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08c923-4546-4620-8180-86e65a9e5686"/>
    <ds:schemaRef ds:uri="6b1f72c1-3f31-4963-bb0b-b8e5486453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AFD9E5-E6C2-497F-BEAB-E8E337610E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</TotalTime>
  <Words>300</Words>
  <Application>Microsoft Office PowerPoint</Application>
  <PresentationFormat>Widescreen</PresentationFormat>
  <Paragraphs>93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DATA_211_PROJECT </vt:lpstr>
      <vt:lpstr>QUESTION: AM I DRINKING TOO MUCH COFFEE?</vt:lpstr>
      <vt:lpstr>Data collected.</vt:lpstr>
      <vt:lpstr>PowerPoint Presentation</vt:lpstr>
      <vt:lpstr>   Hypothesis Testing</vt:lpstr>
      <vt:lpstr>PowerPoint Presentation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DATA_211_PROJECT</dc:title>
  <dc:creator>Orozco Nunez, Gustavo</dc:creator>
  <cp:lastModifiedBy>Orozco Nunez, Gustavo</cp:lastModifiedBy>
  <cp:revision>7</cp:revision>
  <dcterms:created xsi:type="dcterms:W3CDTF">2023-04-13T19:02:43Z</dcterms:created>
  <dcterms:modified xsi:type="dcterms:W3CDTF">2023-04-18T17:55:34Z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0x01010042E9F49BF3B9104EAF42E8ACC6A38E97</vt:lpwstr>
  </property>
</Properties>
</file>