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11" r:id="rId1"/>
  </p:sldMasterIdLst>
  <p:notesMasterIdLst>
    <p:notesMasterId r:id="rId12"/>
  </p:notesMasterIdLst>
  <p:handoutMasterIdLst>
    <p:handoutMasterId r:id="rId13"/>
  </p:handoutMasterIdLst>
  <p:sldIdLst>
    <p:sldId id="257" r:id="rId2"/>
    <p:sldId id="261" r:id="rId3"/>
    <p:sldId id="260" r:id="rId4"/>
    <p:sldId id="262" r:id="rId5"/>
    <p:sldId id="264" r:id="rId6"/>
    <p:sldId id="266" r:id="rId7"/>
    <p:sldId id="268" r:id="rId8"/>
    <p:sldId id="269" r:id="rId9"/>
    <p:sldId id="271" r:id="rId10"/>
    <p:sldId id="275" r:id="rId1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ven Hornik"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2" autoAdjust="0"/>
    <p:restoredTop sz="94606" autoAdjust="0"/>
  </p:normalViewPr>
  <p:slideViewPr>
    <p:cSldViewPr snapToGrid="0" snapToObjects="1">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3" d="100"/>
          <a:sy n="83" d="100"/>
        </p:scale>
        <p:origin x="-3008" y="-12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B868F17-C6B9-40CB-8C04-5F7CF9A2D75B}" type="datetimeFigureOut">
              <a:rPr lang="en-US"/>
              <a:pPr>
                <a:defRPr/>
              </a:pPr>
              <a:t>10/23/2017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9916A21-6121-4D5A-BF0F-7752768572C8}"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AB3BBB4-C94B-4427-9D26-992EEED1492B}" type="datetimeFigureOut">
              <a:rPr lang="en-US"/>
              <a:pPr>
                <a:defRPr/>
              </a:pPr>
              <a:t>10/23/2017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CC3A8AB-5D24-4EF8-B30A-E5FFC2DBCA1B}"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E160FBAE-0A78-4A9E-820D-8932F548BEBE}" type="datetime1">
              <a:rPr lang="en-US" smtClean="0"/>
              <a:pPr>
                <a:defRPr/>
              </a:pPr>
              <a:t>10/23/2017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B52918F-C8C9-4F5A-A902-99C8A9A633C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2012 Pearson Education, Inc. publishing as Prentice Hall</a:t>
            </a:r>
            <a:endParaRPr lang="en-US"/>
          </a:p>
        </p:txBody>
      </p:sp>
      <p:sp>
        <p:nvSpPr>
          <p:cNvPr id="6" name="Slide Number Placeholder 5"/>
          <p:cNvSpPr>
            <a:spLocks noGrp="1"/>
          </p:cNvSpPr>
          <p:nvPr>
            <p:ph type="sldNum" sz="quarter" idx="12"/>
          </p:nvPr>
        </p:nvSpPr>
        <p:spPr/>
        <p:txBody>
          <a:bodyPr/>
          <a:lstStyle/>
          <a:p>
            <a:pPr>
              <a:defRPr/>
            </a:pPr>
            <a:fld id="{6AEC878F-7B4B-4520-BE92-435A0A084AE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Copyright 2012 Pearson Education, Inc. publishing as Prentice Hall</a:t>
            </a:r>
            <a:endParaRPr lang="en-US"/>
          </a:p>
        </p:txBody>
      </p:sp>
      <p:sp>
        <p:nvSpPr>
          <p:cNvPr id="6" name="Slide Number Placeholder 5"/>
          <p:cNvSpPr>
            <a:spLocks noGrp="1"/>
          </p:cNvSpPr>
          <p:nvPr>
            <p:ph type="sldNum" sz="quarter" idx="12"/>
          </p:nvPr>
        </p:nvSpPr>
        <p:spPr/>
        <p:txBody>
          <a:bodyPr/>
          <a:lstStyle/>
          <a:p>
            <a:pPr>
              <a:defRPr/>
            </a:pPr>
            <a:fld id="{36FF2FD1-1668-469A-B6C4-38A99AFD768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3FDB93-C6A1-47A5-84AA-C55A6E39BF2E}" type="datetimeFigureOut">
              <a:rPr lang="en-US" smtClean="0"/>
              <a:t>10/23/2017</a:t>
            </a:fld>
            <a:endParaRPr lang="en-US"/>
          </a:p>
        </p:txBody>
      </p:sp>
      <p:sp>
        <p:nvSpPr>
          <p:cNvPr id="5" name="Footer Placeholder 4"/>
          <p:cNvSpPr>
            <a:spLocks noGrp="1"/>
          </p:cNvSpPr>
          <p:nvPr>
            <p:ph type="ftr" sz="quarter" idx="11"/>
          </p:nvPr>
        </p:nvSpPr>
        <p:spPr/>
        <p:txBody>
          <a:bodyPr/>
          <a:lstStyle/>
          <a:p>
            <a:pPr>
              <a:defRPr/>
            </a:pPr>
            <a:r>
              <a:rPr lang="en-US" smtClean="0"/>
              <a:t>Copyright 2012 © Pearson Education, Inc. publishing as Prentice Hall</a:t>
            </a:r>
            <a:endParaRPr lang="en-US"/>
          </a:p>
        </p:txBody>
      </p:sp>
      <p:sp>
        <p:nvSpPr>
          <p:cNvPr id="6" name="Slide Number Placeholder 5"/>
          <p:cNvSpPr>
            <a:spLocks noGrp="1"/>
          </p:cNvSpPr>
          <p:nvPr>
            <p:ph type="sldNum" sz="quarter" idx="12"/>
          </p:nvPr>
        </p:nvSpPr>
        <p:spPr/>
        <p:txBody>
          <a:bodyPr/>
          <a:lstStyle/>
          <a:p>
            <a:pPr>
              <a:defRPr/>
            </a:pPr>
            <a:r>
              <a:rPr lang="en-US" smtClean="0"/>
              <a:t>16-</a:t>
            </a:r>
            <a:fld id="{4462E8E2-BA94-498B-8898-4E5AB4B002F9}"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1ED1B49-F847-4BE9-9786-D25192168AA9}" type="datetime1">
              <a:rPr lang="en-US" smtClean="0"/>
              <a:pPr>
                <a:defRPr/>
              </a:pPr>
              <a:t>10/23/2017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411BC3F-A871-4B1A-8436-C05DAAE229E7}"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3FDB93-C6A1-47A5-84AA-C55A6E39BF2E}" type="datetimeFigureOut">
              <a:rPr lang="en-US" smtClean="0"/>
              <a:t>10/23/2017</a:t>
            </a:fld>
            <a:endParaRPr lang="en-US"/>
          </a:p>
        </p:txBody>
      </p:sp>
      <p:sp>
        <p:nvSpPr>
          <p:cNvPr id="6" name="Footer Placeholder 5"/>
          <p:cNvSpPr>
            <a:spLocks noGrp="1"/>
          </p:cNvSpPr>
          <p:nvPr>
            <p:ph type="ftr" sz="quarter" idx="11"/>
          </p:nvPr>
        </p:nvSpPr>
        <p:spPr/>
        <p:txBody>
          <a:bodyPr/>
          <a:lstStyle/>
          <a:p>
            <a:pPr>
              <a:defRPr/>
            </a:pPr>
            <a:r>
              <a:rPr lang="en-US" smtClean="0"/>
              <a:t>Copyright 2012 Pearson Education, Inc. publishing as Prentice Hall</a:t>
            </a:r>
            <a:endParaRPr lang="en-US"/>
          </a:p>
        </p:txBody>
      </p:sp>
      <p:sp>
        <p:nvSpPr>
          <p:cNvPr id="7" name="Slide Number Placeholder 6"/>
          <p:cNvSpPr>
            <a:spLocks noGrp="1"/>
          </p:cNvSpPr>
          <p:nvPr>
            <p:ph type="sldNum" sz="quarter" idx="12"/>
          </p:nvPr>
        </p:nvSpPr>
        <p:spPr/>
        <p:txBody>
          <a:bodyPr/>
          <a:lstStyle/>
          <a:p>
            <a:pPr>
              <a:defRPr/>
            </a:pPr>
            <a:fld id="{5C104E7A-BB97-4D7C-94BF-DC85744BC7A5}"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Copyright 2012 Pearson Education, Inc. publishing as Prentice Hall</a:t>
            </a:r>
            <a:endParaRPr lang="en-US"/>
          </a:p>
        </p:txBody>
      </p:sp>
      <p:sp>
        <p:nvSpPr>
          <p:cNvPr id="9" name="Slide Number Placeholder 8"/>
          <p:cNvSpPr>
            <a:spLocks noGrp="1"/>
          </p:cNvSpPr>
          <p:nvPr>
            <p:ph type="sldNum" sz="quarter" idx="12"/>
          </p:nvPr>
        </p:nvSpPr>
        <p:spPr/>
        <p:txBody>
          <a:bodyPr/>
          <a:lstStyle/>
          <a:p>
            <a:pPr>
              <a:defRPr/>
            </a:pPr>
            <a:fld id="{912513C6-31EC-486F-B21C-145DBA83CD80}"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smtClean="0"/>
              <a:t>Copyright 2012 Pearson Education, Inc. publishing as Prentice Hall</a:t>
            </a:r>
            <a:endParaRPr lang="en-US"/>
          </a:p>
        </p:txBody>
      </p:sp>
      <p:sp>
        <p:nvSpPr>
          <p:cNvPr id="5" name="Slide Number Placeholder 4"/>
          <p:cNvSpPr>
            <a:spLocks noGrp="1"/>
          </p:cNvSpPr>
          <p:nvPr>
            <p:ph type="sldNum" sz="quarter" idx="12"/>
          </p:nvPr>
        </p:nvSpPr>
        <p:spPr/>
        <p:txBody>
          <a:bodyPr/>
          <a:lstStyle/>
          <a:p>
            <a:pPr>
              <a:defRPr/>
            </a:pPr>
            <a:fld id="{A6A705BF-B256-4073-9BAF-18D6DBAEEAE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Copyright 2012 Pearson Education, Inc. publishing as Prentice Hall</a:t>
            </a:r>
            <a:endParaRPr lang="en-US"/>
          </a:p>
        </p:txBody>
      </p:sp>
      <p:sp>
        <p:nvSpPr>
          <p:cNvPr id="4" name="Slide Number Placeholder 3"/>
          <p:cNvSpPr>
            <a:spLocks noGrp="1"/>
          </p:cNvSpPr>
          <p:nvPr>
            <p:ph type="sldNum" sz="quarter" idx="12"/>
          </p:nvPr>
        </p:nvSpPr>
        <p:spPr/>
        <p:txBody>
          <a:bodyPr/>
          <a:lstStyle/>
          <a:p>
            <a:pPr>
              <a:defRPr/>
            </a:pPr>
            <a:fld id="{DD6572E5-EAF4-4D18-8C47-56F277E522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2012 Pearson Education, Inc. publishing as Prentice Hall</a:t>
            </a:r>
            <a:endParaRPr lang="en-US"/>
          </a:p>
        </p:txBody>
      </p:sp>
      <p:sp>
        <p:nvSpPr>
          <p:cNvPr id="7" name="Slide Number Placeholder 6"/>
          <p:cNvSpPr>
            <a:spLocks noGrp="1"/>
          </p:cNvSpPr>
          <p:nvPr>
            <p:ph type="sldNum" sz="quarter" idx="12"/>
          </p:nvPr>
        </p:nvSpPr>
        <p:spPr/>
        <p:txBody>
          <a:bodyPr/>
          <a:lstStyle/>
          <a:p>
            <a:pPr>
              <a:defRPr/>
            </a:pPr>
            <a:fld id="{CBF861FF-4720-413B-8BCB-CE71F480327D}"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Copyright 2012 Pearson Education, Inc. publishing as Prentice Hall</a:t>
            </a:r>
            <a:endParaRPr lang="en-US"/>
          </a:p>
        </p:txBody>
      </p:sp>
      <p:sp>
        <p:nvSpPr>
          <p:cNvPr id="7" name="Slide Number Placeholder 6"/>
          <p:cNvSpPr>
            <a:spLocks noGrp="1"/>
          </p:cNvSpPr>
          <p:nvPr>
            <p:ph type="sldNum" sz="quarter" idx="12"/>
          </p:nvPr>
        </p:nvSpPr>
        <p:spPr/>
        <p:txBody>
          <a:bodyPr/>
          <a:lstStyle/>
          <a:p>
            <a:pPr>
              <a:defRPr/>
            </a:pPr>
            <a:fld id="{EA89B7A2-80A3-42D0-A0D8-FFD3F20CF481}"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FDB93-C6A1-47A5-84AA-C55A6E39BF2E}" type="datetimeFigureOut">
              <a:rPr lang="en-US" smtClean="0"/>
              <a:t>10/23/2017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Copyright © 2012 Pearson Education, Inc. publishing as Prentice Hall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smtClean="0"/>
              <a:t>16-</a:t>
            </a:r>
            <a:fld id="{25068CD8-8D6B-4F38-8E85-C828D0E3CDDA}"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normAutofit fontScale="90000"/>
          </a:bodyPr>
          <a:lstStyle/>
          <a:p>
            <a:r>
              <a:rPr lang="en-US" b="1" dirty="0" smtClean="0"/>
              <a:t>General Ledger and Reporting System</a:t>
            </a:r>
            <a:r>
              <a:rPr lang="en-US" dirty="0" smtClean="0"/>
              <a:t/>
            </a:r>
            <a:br>
              <a:rPr lang="en-US" dirty="0" smtClean="0"/>
            </a:br>
            <a:endParaRPr lang="en-US" dirty="0" smtClean="0"/>
          </a:p>
        </p:txBody>
      </p:sp>
      <p:sp>
        <p:nvSpPr>
          <p:cNvPr id="20482" name="Content Placeholder 2"/>
          <p:cNvSpPr>
            <a:spLocks noGrp="1"/>
          </p:cNvSpPr>
          <p:nvPr>
            <p:ph idx="1"/>
          </p:nvPr>
        </p:nvSpPr>
        <p:spPr>
          <a:xfrm>
            <a:off x="457200" y="1025236"/>
            <a:ext cx="8229600" cy="5100927"/>
          </a:xfrm>
        </p:spPr>
        <p:txBody>
          <a:bodyPr>
            <a:normAutofit/>
          </a:bodyPr>
          <a:lstStyle/>
          <a:p>
            <a:pPr>
              <a:lnSpc>
                <a:spcPct val="80000"/>
              </a:lnSpc>
              <a:buNone/>
            </a:pPr>
            <a:r>
              <a:rPr lang="en-US" b="1" dirty="0" smtClean="0"/>
              <a:t>Learning Objectives</a:t>
            </a:r>
          </a:p>
          <a:p>
            <a:pPr eaLnBrk="1">
              <a:lnSpc>
                <a:spcPct val="80000"/>
              </a:lnSpc>
            </a:pPr>
            <a:r>
              <a:rPr lang="en-US" sz="2400" dirty="0" smtClean="0"/>
              <a:t>Describe </a:t>
            </a:r>
            <a:r>
              <a:rPr lang="en-US" sz="2400" dirty="0" smtClean="0"/>
              <a:t>the information processing operations required to update the general ledger and to produce reports for internal and external users.</a:t>
            </a:r>
          </a:p>
          <a:p>
            <a:pPr eaLnBrk="1">
              <a:lnSpc>
                <a:spcPct val="80000"/>
              </a:lnSpc>
            </a:pPr>
            <a:r>
              <a:rPr lang="en-US" sz="2400" dirty="0" smtClean="0"/>
              <a:t>Identify the major threats in general ledger and reporting activities and evaluate the adequacy of various control procedures for dealing with them.</a:t>
            </a:r>
          </a:p>
          <a:p>
            <a:pPr eaLnBrk="1">
              <a:lnSpc>
                <a:spcPct val="80000"/>
              </a:lnSpc>
            </a:pPr>
            <a:r>
              <a:rPr lang="en-US" sz="2400" dirty="0" smtClean="0"/>
              <a:t>Understand the implications of new IT developments, such as XBRL, and changes in external reporting requirements, such as IFRS, for the design and operation of the general ledger and reporting system.</a:t>
            </a:r>
          </a:p>
          <a:p>
            <a:pPr eaLnBrk="1">
              <a:lnSpc>
                <a:spcPct val="80000"/>
              </a:lnSpc>
            </a:pPr>
            <a:r>
              <a:rPr lang="en-US" sz="2400" dirty="0" smtClean="0"/>
              <a:t>Discuss how tools such as responsibility accounting, balanced scorecards, and graphs can be used to provide information managers need to effectively monitor performance.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b="1" dirty="0" smtClean="0"/>
              <a:t>Balanced Scorecard</a:t>
            </a:r>
          </a:p>
        </p:txBody>
      </p:sp>
      <p:sp>
        <p:nvSpPr>
          <p:cNvPr id="36866" name="Content Placeholder 2"/>
          <p:cNvSpPr>
            <a:spLocks noGrp="1"/>
          </p:cNvSpPr>
          <p:nvPr>
            <p:ph idx="1"/>
          </p:nvPr>
        </p:nvSpPr>
        <p:spPr/>
        <p:txBody>
          <a:bodyPr>
            <a:normAutofit lnSpcReduction="10000"/>
          </a:bodyPr>
          <a:lstStyle/>
          <a:p>
            <a:pPr eaLnBrk="1" hangingPunct="1"/>
            <a:r>
              <a:rPr lang="en-US" smtClean="0"/>
              <a:t>A report that provides a multidimensional perspective of organizational performance</a:t>
            </a:r>
          </a:p>
          <a:p>
            <a:pPr lvl="1" eaLnBrk="1" hangingPunct="1"/>
            <a:r>
              <a:rPr lang="en-US" smtClean="0"/>
              <a:t>Reflecting four perspectives of the organization</a:t>
            </a:r>
          </a:p>
          <a:p>
            <a:pPr lvl="2" eaLnBrk="1" hangingPunct="1"/>
            <a:r>
              <a:rPr lang="en-US" smtClean="0"/>
              <a:t>Financial</a:t>
            </a:r>
          </a:p>
          <a:p>
            <a:pPr lvl="2" eaLnBrk="1" hangingPunct="1"/>
            <a:r>
              <a:rPr lang="en-US" smtClean="0"/>
              <a:t>Customer</a:t>
            </a:r>
          </a:p>
          <a:p>
            <a:pPr lvl="2" eaLnBrk="1" hangingPunct="1"/>
            <a:r>
              <a:rPr lang="en-US" smtClean="0"/>
              <a:t>Internal operations</a:t>
            </a:r>
          </a:p>
          <a:p>
            <a:pPr lvl="2" eaLnBrk="1" hangingPunct="1"/>
            <a:r>
              <a:rPr lang="en-US" smtClean="0"/>
              <a:t>Innovation and learning</a:t>
            </a:r>
          </a:p>
          <a:p>
            <a:pPr lvl="1" eaLnBrk="1" hangingPunct="1"/>
            <a:r>
              <a:rPr lang="en-US" smtClean="0"/>
              <a:t>Showing goals and measures</a:t>
            </a:r>
          </a:p>
          <a:p>
            <a:pPr lvl="2" eaLnBrk="1" hangingPunct="1"/>
            <a:r>
              <a:rPr lang="en-US" smtClean="0"/>
              <a:t>Targets</a:t>
            </a:r>
          </a:p>
          <a:p>
            <a:pPr lvl="2" eaLnBrk="1" hangingPunct="1"/>
            <a:r>
              <a:rPr lang="en-US" smtClean="0"/>
              <a:t>Actual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457200" y="0"/>
            <a:ext cx="8229600" cy="1143000"/>
          </a:xfrm>
        </p:spPr>
        <p:txBody>
          <a:bodyPr/>
          <a:lstStyle/>
          <a:p>
            <a:pPr eaLnBrk="1" hangingPunct="1"/>
            <a:r>
              <a:rPr lang="en-US" b="1" dirty="0" smtClean="0"/>
              <a:t>General Ledger and Reporting</a:t>
            </a:r>
          </a:p>
        </p:txBody>
      </p:sp>
      <p:pic>
        <p:nvPicPr>
          <p:cNvPr id="21508" name="Picture 7"/>
          <p:cNvPicPr>
            <a:picLocks noChangeAspect="1" noChangeArrowheads="1"/>
          </p:cNvPicPr>
          <p:nvPr/>
        </p:nvPicPr>
        <p:blipFill>
          <a:blip r:embed="rId2"/>
          <a:srcRect/>
          <a:stretch>
            <a:fillRect/>
          </a:stretch>
        </p:blipFill>
        <p:spPr bwMode="auto">
          <a:xfrm>
            <a:off x="457200" y="900545"/>
            <a:ext cx="8686799" cy="574963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b="1" dirty="0" smtClean="0"/>
              <a:t>General Ledger and Reporting</a:t>
            </a:r>
          </a:p>
        </p:txBody>
      </p:sp>
      <p:sp>
        <p:nvSpPr>
          <p:cNvPr id="22530" name="Content Placeholder 2"/>
          <p:cNvSpPr>
            <a:spLocks noGrp="1"/>
          </p:cNvSpPr>
          <p:nvPr>
            <p:ph idx="1"/>
          </p:nvPr>
        </p:nvSpPr>
        <p:spPr/>
        <p:txBody>
          <a:bodyPr/>
          <a:lstStyle/>
          <a:p>
            <a:pPr eaLnBrk="1" hangingPunct="1"/>
            <a:r>
              <a:rPr lang="en-US" smtClean="0"/>
              <a:t>Primary function is to collect and organize</a:t>
            </a:r>
          </a:p>
          <a:p>
            <a:pPr lvl="1" eaLnBrk="1" hangingPunct="1"/>
            <a:r>
              <a:rPr lang="en-US" smtClean="0"/>
              <a:t>The accounting cycle activities</a:t>
            </a:r>
          </a:p>
          <a:p>
            <a:pPr lvl="1" eaLnBrk="1" hangingPunct="1"/>
            <a:r>
              <a:rPr lang="en-US" smtClean="0"/>
              <a:t>Financing activities</a:t>
            </a:r>
          </a:p>
          <a:p>
            <a:pPr lvl="1" eaLnBrk="1" hangingPunct="1"/>
            <a:r>
              <a:rPr lang="en-US" smtClean="0"/>
              <a:t>Investing activities</a:t>
            </a:r>
          </a:p>
          <a:p>
            <a:pPr lvl="1" eaLnBrk="1" hangingPunct="1"/>
            <a:r>
              <a:rPr lang="en-US" smtClean="0"/>
              <a:t>Budget activities</a:t>
            </a:r>
          </a:p>
          <a:p>
            <a:pPr lvl="1" eaLnBrk="1" hangingPunct="1"/>
            <a:r>
              <a:rPr lang="en-US" smtClean="0"/>
              <a:t>Adjustments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457200" y="0"/>
            <a:ext cx="8229600" cy="1143000"/>
          </a:xfrm>
        </p:spPr>
        <p:txBody>
          <a:bodyPr/>
          <a:lstStyle/>
          <a:p>
            <a:pPr eaLnBrk="1" hangingPunct="1"/>
            <a:r>
              <a:rPr lang="en-US" sz="3000" b="1" dirty="0" smtClean="0"/>
              <a:t>General Ledger and Reporting Activities</a:t>
            </a:r>
          </a:p>
        </p:txBody>
      </p:sp>
      <p:sp>
        <p:nvSpPr>
          <p:cNvPr id="23554" name="Content Placeholder 2"/>
          <p:cNvSpPr>
            <a:spLocks noGrp="1"/>
          </p:cNvSpPr>
          <p:nvPr>
            <p:ph idx="1"/>
          </p:nvPr>
        </p:nvSpPr>
        <p:spPr>
          <a:xfrm>
            <a:off x="290512" y="1519238"/>
            <a:ext cx="3046413" cy="4354512"/>
          </a:xfrm>
        </p:spPr>
        <p:txBody>
          <a:bodyPr>
            <a:noAutofit/>
          </a:bodyPr>
          <a:lstStyle/>
          <a:p>
            <a:pPr marL="457200" indent="-457200" eaLnBrk="1" hangingPunct="1">
              <a:buFont typeface="Century Gothic" pitchFamily="34" charset="0"/>
              <a:buAutoNum type="arabicPeriod"/>
            </a:pPr>
            <a:r>
              <a:rPr lang="en-US" sz="2400" dirty="0" smtClean="0"/>
              <a:t>Update general ledger</a:t>
            </a:r>
          </a:p>
          <a:p>
            <a:pPr marL="457200" indent="-457200" eaLnBrk="1" hangingPunct="1">
              <a:buFont typeface="Century Gothic" pitchFamily="34" charset="0"/>
              <a:buAutoNum type="arabicPeriod"/>
            </a:pPr>
            <a:r>
              <a:rPr lang="en-US" sz="2400" dirty="0" smtClean="0"/>
              <a:t>Post adjusting entries</a:t>
            </a:r>
          </a:p>
          <a:p>
            <a:pPr marL="457200" indent="-457200" eaLnBrk="1" hangingPunct="1">
              <a:buFont typeface="Century Gothic" pitchFamily="34" charset="0"/>
              <a:buAutoNum type="arabicPeriod"/>
            </a:pPr>
            <a:r>
              <a:rPr lang="en-US" sz="2400" dirty="0" smtClean="0"/>
              <a:t>Prepare financial statements</a:t>
            </a:r>
          </a:p>
          <a:p>
            <a:pPr marL="457200" indent="-457200" eaLnBrk="1" hangingPunct="1">
              <a:buFont typeface="Century Gothic" pitchFamily="34" charset="0"/>
              <a:buAutoNum type="arabicPeriod"/>
            </a:pPr>
            <a:r>
              <a:rPr lang="en-US" sz="2400" dirty="0" smtClean="0"/>
              <a:t>Produce management reports</a:t>
            </a:r>
          </a:p>
        </p:txBody>
      </p:sp>
      <p:pic>
        <p:nvPicPr>
          <p:cNvPr id="23557" name="Picture 7"/>
          <p:cNvPicPr>
            <a:picLocks noChangeAspect="1" noChangeArrowheads="1"/>
          </p:cNvPicPr>
          <p:nvPr/>
        </p:nvPicPr>
        <p:blipFill>
          <a:blip r:embed="rId2"/>
          <a:srcRect/>
          <a:stretch>
            <a:fillRect/>
          </a:stretch>
        </p:blipFill>
        <p:spPr bwMode="auto">
          <a:xfrm>
            <a:off x="3336925" y="1191491"/>
            <a:ext cx="5576888" cy="55002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0" y="-30172"/>
            <a:ext cx="9144000" cy="1143000"/>
          </a:xfrm>
        </p:spPr>
        <p:txBody>
          <a:bodyPr>
            <a:normAutofit/>
          </a:bodyPr>
          <a:lstStyle/>
          <a:p>
            <a:pPr eaLnBrk="1" hangingPunct="1"/>
            <a:r>
              <a:rPr lang="en-US" sz="2800" b="1" dirty="0" smtClean="0"/>
              <a:t>General Ledger and Reporting </a:t>
            </a:r>
            <a:r>
              <a:rPr lang="en-US" sz="2800" b="1" dirty="0" smtClean="0"/>
              <a:t>General Threats and  </a:t>
            </a:r>
            <a:r>
              <a:rPr lang="en-US" sz="2800" b="1" dirty="0" smtClean="0"/>
              <a:t>Controls</a:t>
            </a:r>
          </a:p>
        </p:txBody>
      </p:sp>
      <p:sp>
        <p:nvSpPr>
          <p:cNvPr id="25602" name="Content Placeholder 2"/>
          <p:cNvSpPr>
            <a:spLocks noGrp="1"/>
          </p:cNvSpPr>
          <p:nvPr>
            <p:ph idx="1"/>
          </p:nvPr>
        </p:nvSpPr>
        <p:spPr>
          <a:xfrm>
            <a:off x="457200" y="1112828"/>
            <a:ext cx="8229600" cy="5013335"/>
          </a:xfrm>
        </p:spPr>
        <p:txBody>
          <a:bodyPr>
            <a:normAutofit fontScale="85000" lnSpcReduction="10000"/>
          </a:bodyPr>
          <a:lstStyle/>
          <a:p>
            <a:pPr eaLnBrk="1" hangingPunct="1">
              <a:buNone/>
            </a:pPr>
            <a:r>
              <a:rPr lang="en-US" b="1" dirty="0" smtClean="0"/>
              <a:t>Threats</a:t>
            </a:r>
          </a:p>
          <a:p>
            <a:r>
              <a:rPr lang="en-US" dirty="0" smtClean="0"/>
              <a:t>Inaccurate or invalid general ledger data</a:t>
            </a:r>
          </a:p>
          <a:p>
            <a:r>
              <a:rPr lang="en-US" dirty="0" smtClean="0"/>
              <a:t>Unauthorized disclosure of financial statement</a:t>
            </a:r>
          </a:p>
          <a:p>
            <a:r>
              <a:rPr lang="en-US" dirty="0" smtClean="0"/>
              <a:t>Loss or destruction of data</a:t>
            </a:r>
          </a:p>
          <a:p>
            <a:pPr eaLnBrk="1" hangingPunct="1">
              <a:buNone/>
            </a:pPr>
            <a:r>
              <a:rPr lang="en-US" b="1" dirty="0" smtClean="0"/>
              <a:t>Controls</a:t>
            </a:r>
            <a:endParaRPr lang="en-US" b="1" dirty="0" smtClean="0"/>
          </a:p>
          <a:p>
            <a:pPr eaLnBrk="1" hangingPunct="1"/>
            <a:r>
              <a:rPr lang="en-US" dirty="0" smtClean="0"/>
              <a:t>Data </a:t>
            </a:r>
            <a:r>
              <a:rPr lang="en-US" dirty="0" smtClean="0"/>
              <a:t>processing integrity controls</a:t>
            </a:r>
          </a:p>
          <a:p>
            <a:pPr eaLnBrk="1" hangingPunct="1"/>
            <a:r>
              <a:rPr lang="en-US" dirty="0" smtClean="0"/>
              <a:t>Restriction of access to general ledger</a:t>
            </a:r>
          </a:p>
          <a:p>
            <a:pPr eaLnBrk="1" hangingPunct="1"/>
            <a:r>
              <a:rPr lang="en-US" dirty="0" smtClean="0"/>
              <a:t>Review of all changes to general ledger data</a:t>
            </a:r>
          </a:p>
          <a:p>
            <a:pPr eaLnBrk="1" hangingPunct="1"/>
            <a:r>
              <a:rPr lang="en-US" dirty="0" smtClean="0"/>
              <a:t>Access controls</a:t>
            </a:r>
          </a:p>
          <a:p>
            <a:pPr eaLnBrk="1" hangingPunct="1"/>
            <a:r>
              <a:rPr lang="en-US" dirty="0" smtClean="0"/>
              <a:t>Encryption</a:t>
            </a:r>
          </a:p>
          <a:p>
            <a:pPr eaLnBrk="1" hangingPunct="1"/>
            <a:r>
              <a:rPr lang="en-US" dirty="0" smtClean="0"/>
              <a:t>Backup and disaster recovery procedures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6255" y="-99447"/>
            <a:ext cx="8520545" cy="1143000"/>
          </a:xfrm>
        </p:spPr>
        <p:txBody>
          <a:bodyPr>
            <a:noAutofit/>
          </a:bodyPr>
          <a:lstStyle/>
          <a:p>
            <a:pPr eaLnBrk="1" hangingPunct="1"/>
            <a:r>
              <a:rPr lang="en-US" sz="3200" b="1" dirty="0" smtClean="0"/>
              <a:t>Update General Ledger </a:t>
            </a:r>
            <a:r>
              <a:rPr lang="en-US" sz="3200" b="1" dirty="0" smtClean="0"/>
              <a:t>Threats and Controls</a:t>
            </a:r>
            <a:endParaRPr lang="en-US" sz="3200" b="1" dirty="0" smtClean="0"/>
          </a:p>
        </p:txBody>
      </p:sp>
      <p:sp>
        <p:nvSpPr>
          <p:cNvPr id="27650" name="Content Placeholder 2"/>
          <p:cNvSpPr>
            <a:spLocks noGrp="1"/>
          </p:cNvSpPr>
          <p:nvPr>
            <p:ph idx="1"/>
          </p:nvPr>
        </p:nvSpPr>
        <p:spPr>
          <a:xfrm>
            <a:off x="457200" y="1043553"/>
            <a:ext cx="8229600" cy="5565065"/>
          </a:xfrm>
        </p:spPr>
        <p:txBody>
          <a:bodyPr>
            <a:normAutofit lnSpcReduction="10000"/>
          </a:bodyPr>
          <a:lstStyle/>
          <a:p>
            <a:pPr eaLnBrk="1" hangingPunct="1">
              <a:buNone/>
            </a:pPr>
            <a:r>
              <a:rPr lang="en-US" b="1" dirty="0" smtClean="0"/>
              <a:t>Threats </a:t>
            </a:r>
          </a:p>
          <a:p>
            <a:r>
              <a:rPr lang="en-US" dirty="0" smtClean="0"/>
              <a:t>Inaccurate updating of general ledger</a:t>
            </a:r>
          </a:p>
          <a:p>
            <a:r>
              <a:rPr lang="en-US" dirty="0" smtClean="0"/>
              <a:t>Unauthorized journal entries</a:t>
            </a:r>
          </a:p>
          <a:p>
            <a:pPr eaLnBrk="1" hangingPunct="1">
              <a:buNone/>
            </a:pPr>
            <a:r>
              <a:rPr lang="en-US" b="1" dirty="0" smtClean="0"/>
              <a:t>Controls </a:t>
            </a:r>
            <a:endParaRPr lang="en-US" b="1" dirty="0"/>
          </a:p>
          <a:p>
            <a:pPr eaLnBrk="1" hangingPunct="1"/>
            <a:r>
              <a:rPr lang="en-US" dirty="0" smtClean="0"/>
              <a:t>Data </a:t>
            </a:r>
            <a:r>
              <a:rPr lang="en-US" dirty="0" smtClean="0"/>
              <a:t>entry processing integrity controls</a:t>
            </a:r>
          </a:p>
          <a:p>
            <a:pPr eaLnBrk="1" hangingPunct="1"/>
            <a:r>
              <a:rPr lang="en-US" dirty="0" smtClean="0"/>
              <a:t>Reconciliations and control reports</a:t>
            </a:r>
          </a:p>
          <a:p>
            <a:pPr eaLnBrk="1" hangingPunct="1"/>
            <a:r>
              <a:rPr lang="en-US" dirty="0" smtClean="0"/>
              <a:t>Audit trail creation and review</a:t>
            </a:r>
          </a:p>
          <a:p>
            <a:pPr eaLnBrk="1" hangingPunct="1"/>
            <a:r>
              <a:rPr lang="en-US" dirty="0" smtClean="0"/>
              <a:t>Access controls</a:t>
            </a:r>
          </a:p>
          <a:p>
            <a:pPr eaLnBrk="1" hangingPunct="1"/>
            <a:r>
              <a:rPr lang="en-US" dirty="0" smtClean="0"/>
              <a:t>Reconciliations and control reports</a:t>
            </a:r>
          </a:p>
          <a:p>
            <a:pPr eaLnBrk="1" hangingPunct="1"/>
            <a:r>
              <a:rPr lang="en-US" dirty="0" smtClean="0"/>
              <a:t>Audit trail creation and review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0" y="0"/>
            <a:ext cx="8686800" cy="1143000"/>
          </a:xfrm>
        </p:spPr>
        <p:txBody>
          <a:bodyPr>
            <a:normAutofit/>
          </a:bodyPr>
          <a:lstStyle/>
          <a:p>
            <a:pPr eaLnBrk="1" hangingPunct="1"/>
            <a:r>
              <a:rPr lang="en-US" sz="3600" b="1" dirty="0" smtClean="0"/>
              <a:t>Post Adjusting Entries </a:t>
            </a:r>
            <a:r>
              <a:rPr lang="en-US" sz="3600" b="1" dirty="0" smtClean="0"/>
              <a:t>Threats and Controls</a:t>
            </a:r>
            <a:endParaRPr lang="en-US" sz="3600" b="1" dirty="0" smtClean="0"/>
          </a:p>
        </p:txBody>
      </p:sp>
      <p:sp>
        <p:nvSpPr>
          <p:cNvPr id="29698" name="Content Placeholder 2"/>
          <p:cNvSpPr>
            <a:spLocks noGrp="1"/>
          </p:cNvSpPr>
          <p:nvPr>
            <p:ph idx="1"/>
          </p:nvPr>
        </p:nvSpPr>
        <p:spPr>
          <a:xfrm>
            <a:off x="457200" y="1149928"/>
            <a:ext cx="8229600" cy="5320146"/>
          </a:xfrm>
        </p:spPr>
        <p:txBody>
          <a:bodyPr>
            <a:normAutofit fontScale="77500" lnSpcReduction="20000"/>
          </a:bodyPr>
          <a:lstStyle/>
          <a:p>
            <a:pPr eaLnBrk="1" hangingPunct="1">
              <a:buNone/>
            </a:pPr>
            <a:r>
              <a:rPr lang="en-US" b="1" dirty="0" smtClean="0"/>
              <a:t>Threats</a:t>
            </a:r>
          </a:p>
          <a:p>
            <a:r>
              <a:rPr lang="en-US" dirty="0" smtClean="0"/>
              <a:t>Inaccurate adjusting entries</a:t>
            </a:r>
          </a:p>
          <a:p>
            <a:r>
              <a:rPr lang="en-US" dirty="0" smtClean="0"/>
              <a:t>Unauthorized adjusting entries</a:t>
            </a:r>
          </a:p>
          <a:p>
            <a:pPr eaLnBrk="1" hangingPunct="1">
              <a:buNone/>
            </a:pPr>
            <a:endParaRPr lang="en-US" b="1" dirty="0" smtClean="0"/>
          </a:p>
          <a:p>
            <a:pPr eaLnBrk="1" hangingPunct="1">
              <a:buNone/>
            </a:pPr>
            <a:r>
              <a:rPr lang="en-US" b="1" dirty="0" smtClean="0"/>
              <a:t>Controls</a:t>
            </a:r>
          </a:p>
          <a:p>
            <a:pPr eaLnBrk="1" hangingPunct="1"/>
            <a:r>
              <a:rPr lang="en-US" dirty="0" smtClean="0"/>
              <a:t>Data </a:t>
            </a:r>
            <a:r>
              <a:rPr lang="en-US" dirty="0" smtClean="0"/>
              <a:t>entry processing integrity controls</a:t>
            </a:r>
          </a:p>
          <a:p>
            <a:pPr eaLnBrk="1" hangingPunct="1"/>
            <a:r>
              <a:rPr lang="en-US" dirty="0" smtClean="0"/>
              <a:t>Spreadsheet error protection controls</a:t>
            </a:r>
          </a:p>
          <a:p>
            <a:pPr eaLnBrk="1" hangingPunct="1"/>
            <a:r>
              <a:rPr lang="en-US" dirty="0" smtClean="0"/>
              <a:t>Standard adjusting entries</a:t>
            </a:r>
          </a:p>
          <a:p>
            <a:pPr eaLnBrk="1" hangingPunct="1"/>
            <a:r>
              <a:rPr lang="en-US" dirty="0" smtClean="0"/>
              <a:t>Reconciliations and control reports</a:t>
            </a:r>
          </a:p>
          <a:p>
            <a:pPr eaLnBrk="1" hangingPunct="1"/>
            <a:r>
              <a:rPr lang="en-US" dirty="0" smtClean="0"/>
              <a:t>Audit trail creation and review</a:t>
            </a:r>
          </a:p>
          <a:p>
            <a:pPr eaLnBrk="1" hangingPunct="1"/>
            <a:r>
              <a:rPr lang="en-US" dirty="0" smtClean="0"/>
              <a:t>Access controls</a:t>
            </a:r>
          </a:p>
          <a:p>
            <a:pPr eaLnBrk="1" hangingPunct="1"/>
            <a:r>
              <a:rPr lang="en-US" dirty="0" smtClean="0"/>
              <a:t>Reconciliations and control reports</a:t>
            </a:r>
          </a:p>
          <a:p>
            <a:pPr eaLnBrk="1" hangingPunct="1"/>
            <a:r>
              <a:rPr lang="en-US" dirty="0" smtClean="0"/>
              <a:t>Audit trail creation and review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393"/>
            <a:ext cx="8686800" cy="1143000"/>
          </a:xfrm>
        </p:spPr>
        <p:txBody>
          <a:bodyPr rtlCol="0">
            <a:normAutofit/>
          </a:bodyPr>
          <a:lstStyle/>
          <a:p>
            <a:pPr eaLnBrk="1" fontAlgn="auto" hangingPunct="1">
              <a:spcAft>
                <a:spcPts val="0"/>
              </a:spcAft>
              <a:defRPr/>
            </a:pPr>
            <a:r>
              <a:rPr lang="en-US" sz="3200" b="1" dirty="0" smtClean="0"/>
              <a:t>Prepare Financial Statement </a:t>
            </a:r>
            <a:r>
              <a:rPr lang="en-US" sz="3200" b="1" dirty="0" smtClean="0"/>
              <a:t>Threats and Controls</a:t>
            </a:r>
            <a:endParaRPr lang="en-US" sz="3200" b="1" dirty="0"/>
          </a:p>
        </p:txBody>
      </p:sp>
      <p:sp>
        <p:nvSpPr>
          <p:cNvPr id="30722" name="Content Placeholder 2"/>
          <p:cNvSpPr>
            <a:spLocks noGrp="1"/>
          </p:cNvSpPr>
          <p:nvPr>
            <p:ph idx="1"/>
          </p:nvPr>
        </p:nvSpPr>
        <p:spPr>
          <a:xfrm>
            <a:off x="457200" y="1154394"/>
            <a:ext cx="8229600" cy="4971770"/>
          </a:xfrm>
        </p:spPr>
        <p:txBody>
          <a:bodyPr>
            <a:normAutofit/>
          </a:bodyPr>
          <a:lstStyle/>
          <a:p>
            <a:pPr eaLnBrk="1" hangingPunct="1">
              <a:buNone/>
            </a:pPr>
            <a:r>
              <a:rPr lang="en-US" b="1" dirty="0" smtClean="0"/>
              <a:t>Threats</a:t>
            </a:r>
          </a:p>
          <a:p>
            <a:pPr eaLnBrk="1" hangingPunct="1"/>
            <a:r>
              <a:rPr lang="en-US" dirty="0" smtClean="0"/>
              <a:t>Inaccurate </a:t>
            </a:r>
            <a:r>
              <a:rPr lang="en-US" dirty="0" smtClean="0"/>
              <a:t>financial statements</a:t>
            </a:r>
          </a:p>
          <a:p>
            <a:pPr eaLnBrk="1" hangingPunct="1"/>
            <a:r>
              <a:rPr lang="en-US" dirty="0" smtClean="0"/>
              <a:t>Fraudulent financial </a:t>
            </a:r>
            <a:r>
              <a:rPr lang="en-US" dirty="0" smtClean="0"/>
              <a:t>reporting</a:t>
            </a:r>
          </a:p>
          <a:p>
            <a:pPr eaLnBrk="1" hangingPunct="1">
              <a:buNone/>
            </a:pPr>
            <a:r>
              <a:rPr lang="en-US" b="1" dirty="0" smtClean="0"/>
              <a:t>Controls</a:t>
            </a:r>
          </a:p>
          <a:p>
            <a:r>
              <a:rPr lang="en-US" dirty="0" smtClean="0"/>
              <a:t>Processing integrity controls</a:t>
            </a:r>
          </a:p>
          <a:p>
            <a:r>
              <a:rPr lang="en-US" dirty="0" smtClean="0"/>
              <a:t>Use of packaged software</a:t>
            </a:r>
          </a:p>
          <a:p>
            <a:r>
              <a:rPr lang="en-US" dirty="0" smtClean="0"/>
              <a:t>Training and experience in applying IFRS</a:t>
            </a:r>
          </a:p>
          <a:p>
            <a:r>
              <a:rPr lang="en-US" dirty="0" smtClean="0"/>
              <a:t>Audits</a:t>
            </a:r>
          </a:p>
          <a:p>
            <a:pPr eaLnBrk="1" hangingPunct="1">
              <a:buNone/>
            </a:pPr>
            <a:endParaRPr lang="en-US" dirty="0" smtClean="0"/>
          </a:p>
          <a:p>
            <a:pPr eaLnBrk="1" hangingPunct="1">
              <a:buNone/>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sz="3200" b="1" dirty="0" smtClean="0"/>
              <a:t>Produce Management Reports </a:t>
            </a:r>
            <a:r>
              <a:rPr lang="en-US" sz="3200" b="1" dirty="0" smtClean="0"/>
              <a:t>Threats  and Controls</a:t>
            </a:r>
            <a:endParaRPr lang="en-US" sz="3200" b="1" dirty="0"/>
          </a:p>
        </p:txBody>
      </p:sp>
      <p:sp>
        <p:nvSpPr>
          <p:cNvPr id="34818" name="Content Placeholder 2"/>
          <p:cNvSpPr>
            <a:spLocks noGrp="1"/>
          </p:cNvSpPr>
          <p:nvPr>
            <p:ph idx="1"/>
          </p:nvPr>
        </p:nvSpPr>
        <p:spPr/>
        <p:txBody>
          <a:bodyPr/>
          <a:lstStyle/>
          <a:p>
            <a:pPr eaLnBrk="1" hangingPunct="1">
              <a:buNone/>
            </a:pPr>
            <a:r>
              <a:rPr lang="en-US" b="1" dirty="0" smtClean="0"/>
              <a:t>Threats</a:t>
            </a:r>
          </a:p>
          <a:p>
            <a:pPr eaLnBrk="1" hangingPunct="1"/>
            <a:r>
              <a:rPr lang="en-US" dirty="0" smtClean="0"/>
              <a:t>Poorly </a:t>
            </a:r>
            <a:r>
              <a:rPr lang="en-US" dirty="0" smtClean="0"/>
              <a:t>designed reports and </a:t>
            </a:r>
            <a:r>
              <a:rPr lang="en-US" dirty="0" smtClean="0"/>
              <a:t>graphs</a:t>
            </a:r>
          </a:p>
          <a:p>
            <a:pPr eaLnBrk="1" hangingPunct="1">
              <a:buNone/>
            </a:pPr>
            <a:r>
              <a:rPr lang="en-US" b="1" dirty="0" smtClean="0"/>
              <a:t>Controls</a:t>
            </a:r>
          </a:p>
          <a:p>
            <a:r>
              <a:rPr lang="en-US" dirty="0" smtClean="0"/>
              <a:t>Responsibility accounting</a:t>
            </a:r>
          </a:p>
          <a:p>
            <a:r>
              <a:rPr lang="en-US" dirty="0" smtClean="0"/>
              <a:t>Balanced scorecard</a:t>
            </a:r>
          </a:p>
          <a:p>
            <a:r>
              <a:rPr lang="en-US" dirty="0" smtClean="0"/>
              <a:t>Training on proper graph design</a:t>
            </a:r>
          </a:p>
          <a:p>
            <a:pPr eaLnBrk="1" hangingPunct="1">
              <a:buNone/>
            </a:pP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1667</TotalTime>
  <Words>376</Words>
  <Application>Microsoft Macintosh PowerPoint</Application>
  <PresentationFormat>On-screen Show (4:3)</PresentationFormat>
  <Paragraphs>82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General Ledger and Reporting System </vt:lpstr>
      <vt:lpstr>General Ledger and Reporting</vt:lpstr>
      <vt:lpstr>General Ledger and Reporting</vt:lpstr>
      <vt:lpstr>General Ledger and Reporting Activities</vt:lpstr>
      <vt:lpstr>General Ledger and Reporting General Threats and  Controls</vt:lpstr>
      <vt:lpstr>Update General Ledger Threats and Controls</vt:lpstr>
      <vt:lpstr>Post Adjusting Entries Threats and Controls</vt:lpstr>
      <vt:lpstr>Prepare Financial Statement Threats and Controls</vt:lpstr>
      <vt:lpstr>Produce Management Reports Threats  and Controls</vt:lpstr>
      <vt:lpstr>Balanced Scorecard</vt:lpstr>
    </vt:vector>
  </TitlesOfParts>
  <Company>University of Central Florida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Steven Hornik</dc:creator>
  <cp:lastModifiedBy>Kamau</cp:lastModifiedBy>
  <cp:revision>204</cp:revision>
  <dcterms:created xsi:type="dcterms:W3CDTF">2010-11-20T17:28:04Z</dcterms:created>
  <dcterms:modified xsi:type="dcterms:W3CDTF">2017-10-23T17:59:50Z</dcterms:modified>
</cp:coreProperties>
</file>