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  <p:sldMasterId id="2147483663" r:id="rId3"/>
    <p:sldMasterId id="2147483664" r:id="rId4"/>
  </p:sldMasterIdLst>
  <p:notesMasterIdLst>
    <p:notesMasterId r:id="rId57"/>
  </p:notes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6858000" type="screen4x3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6E3E693-DA2A-4769-82C7-277FBF60D08E}">
  <a:tblStyle styleId="{56E3E693-DA2A-4769-82C7-277FBF60D08E}" styleName="Table_0"/>
  <a:tblStyle styleId="{D25AD6C4-09CE-4934-8EF3-9DED85CF0B2C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32004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64008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37" name="Shape 3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31" name="Shape 43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hape 45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60" name="Shape 46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9" name="Shape 47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16" name="Shape 51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25" name="Shape 52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35" name="Shape 535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44" name="Shape 54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Shape 552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3" name="Shape 55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80" name="Shape 58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49" cy="4183061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2"/>
            <a:ext cx="4648199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719263"/>
            <a:ext cx="4038599" cy="4411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4648200" y="1719263"/>
            <a:ext cx="4038599" cy="4411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1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Calibri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Calibri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Calibri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ARCHITECTURE AND DESIGN 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9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performance of a 100mbps FE connection.</a:t>
            </a:r>
            <a:r>
              <a:rPr lang="en-US" sz="3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3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200" name="Shape 20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447800"/>
            <a:ext cx="609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METRICS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Threshold values: is a value for a performance characteristic that is a boundary  between  two regions of conformance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(ii) limit: is a boundary  between conforming and non conforming  regions and is taken as an upper or lower limit  for a performance characteristic.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 are more dangerous than thresholds and result in severe actions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228600" y="1676400"/>
            <a:ext cx="3124199" cy="4411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requirements could include the QoS (quality of service) guarantees (ATM, Intserv, Diffserv, etc.)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connects to network management monitoring of network performance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1524000"/>
            <a:ext cx="573087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Characteristics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226" name="Shape 22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228" name="Shape 228"/>
          <p:cNvCxnSpPr/>
          <p:nvPr/>
        </p:nvCxnSpPr>
        <p:spPr>
          <a:xfrm rot="5400000">
            <a:off x="3505200" y="3047999"/>
            <a:ext cx="1371599" cy="3174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29" name="Shape 229"/>
          <p:cNvCxnSpPr/>
          <p:nvPr/>
        </p:nvCxnSpPr>
        <p:spPr>
          <a:xfrm>
            <a:off x="1143000" y="3733800"/>
            <a:ext cx="6248399" cy="1587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0" name="Shape 230"/>
          <p:cNvCxnSpPr/>
          <p:nvPr/>
        </p:nvCxnSpPr>
        <p:spPr>
          <a:xfrm rot="5400000">
            <a:off x="724693" y="4152106"/>
            <a:ext cx="838199" cy="1587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31" name="Shape 231"/>
          <p:cNvCxnSpPr/>
          <p:nvPr/>
        </p:nvCxnSpPr>
        <p:spPr>
          <a:xfrm rot="5400000">
            <a:off x="3772692" y="4152106"/>
            <a:ext cx="838199" cy="1587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cxnSp>
        <p:nvCxnSpPr>
          <p:cNvPr id="232" name="Shape 232"/>
          <p:cNvCxnSpPr/>
          <p:nvPr/>
        </p:nvCxnSpPr>
        <p:spPr>
          <a:xfrm rot="5400000">
            <a:off x="6973093" y="4152106"/>
            <a:ext cx="838199" cy="1587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stealth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457200" y="4724400"/>
            <a:ext cx="17526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Capacity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657600" y="4724400"/>
            <a:ext cx="17526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7010400" y="4648200"/>
            <a:ext cx="1752600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RMA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measure of the systems ability to transfer information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Bandwidth, throughput and goodput  are the terms associated with it.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</a:t>
            </a:r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time difference in the transmission of information across the system.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of delay (i) propagation delay  (ii) transmission delay  (iii) queuing and processing delay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of delay( i) end-end delay (ii) RTT  (iii) latency  (iv) Delay Variation</a:t>
            </a: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RMA  Reliability</a:t>
            </a:r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statistical   indicator  of the frequency of failures of the network and its components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 also requires some degree of predictability. The delivery of information must occur within well known time boundaries.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delivery time varies greatly , the confidence in the network is lost and hence is considered less reliable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Maintainability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statistical measure of the time to restore the system to fully operational mode after it has experienced  a fault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expressed as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MTTR (mean time to repair) : total time taken for detection, isolation of the failure to a component that can be replcaed, Delivery of necessary partsnto the location of the failed component (logistic time),replca the component, test it and restore full service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</a:p>
        </p:txBody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relationship between  the frequency of mission critical failures and the time to restore  service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 MTBF/ (MTBF +MTTR)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MTBF = mean time between failures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MTTR = mean time to repair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A= availability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280" name="Shape 280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envelope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combination  of two or more performance requirements, with thresholds and upper and lower limits for each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Design Phases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719261"/>
            <a:ext cx="5181600" cy="4411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 a network is typically broken into three sections: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requirements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overall architecture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technology and specific devices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4637" y="1828800"/>
            <a:ext cx="3179762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6030912" y="5638800"/>
            <a:ext cx="18288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(McCabe, 2003)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supportability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80/20 rule applies here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80% of the cost of a network is its operation </a:t>
            </a:r>
            <a:b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support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20% is the cost of designing and implementing it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for easy operation, maintenance, and upgrade of the network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1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Shape 296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Implementation of the network life cycle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1: operation: The network and the systems are properly operated and managed and required maintenance are identified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 : Maintenance: Preventive and corrective maintenance  and the parts, tools plans and procedures for accomplishing this task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3: Human knowledge : Documentation, training and skilled person required to operate and maintain the system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Shape 305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characteristics that Affect post implementation cost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and system Reliability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and system Maintainability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of the operators to stay within operational constraints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of the staff required for maintenance actions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Requirements?  Booooring! 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determining the requirements for a network probably isn’t as much fun as shopping for really expensive hardware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that may be why many networks are poorly designed – no one bothered to think through </a:t>
            </a:r>
            <a:b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requirements!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people will jump to a specific technology or hardware solution, without fully considering other options – the obvious solution may not be the best one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develop the low level </a:t>
            </a:r>
            <a:r>
              <a:rPr lang="en-US" sz="32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the higher level </a:t>
            </a:r>
            <a:r>
              <a:rPr lang="en-US" sz="32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understand the </a:t>
            </a:r>
            <a:r>
              <a:rPr lang="en-US" sz="32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environment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which they operate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also need to prove that the design we’ve chosen is ‘just right’ (Southey, 1837)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that $2 million network backbone really enough to meet our needs?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know $500,000 wouldn’t have been good enough?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of this process is managing the customer’s expectations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may expect a much simpler or more expensive solution than is really needed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Showing analysis of different design options, technologies, or architectures can help prove </a:t>
            </a:r>
            <a:b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have the best solution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use a systems approach for understanding the network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goes far beyond the network hardware, software, etc.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includes understanding the users, applications or services, and external environment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these need to interact?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does the rest of the organization </a:t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 from the network?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352" name="Shape 352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how devices communicate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362" name="Shape 3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1975" y="4016375"/>
            <a:ext cx="4619625" cy="23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Shape 3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2286000"/>
            <a:ext cx="4114800" cy="23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Shape 364"/>
          <p:cNvSpPr txBox="1"/>
          <p:nvPr/>
        </p:nvSpPr>
        <p:spPr>
          <a:xfrm>
            <a:off x="990600" y="5646737"/>
            <a:ext cx="2819400" cy="5175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 from (McCabe, 2003) unless noted otherwise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services are expected from the network?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 </a:t>
            </a:r>
            <a:r>
              <a:rPr lang="en-US" sz="28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levels might include capacity, delay time, reliability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Providing 1.5 Mb/s peak capacity to a remote user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Guaranteeing a maximum round-trip delay of 100 ms to servers in a server farm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 security, accounting, scheduling, management</a:t>
            </a:r>
          </a:p>
          <a:p>
            <a:pPr marL="1143000" marR="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a security or privacy level for a group of users or an organization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Capacity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refers to the ability to transfer data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Bandwidth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theoretical capacity of some part of the network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actual capacity, which is less than the bandwidth, due to protocol overhead, network delays, etc.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of like hard drive actual capacity is always less than advertised, due to formatting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Shape 380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Methodology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There’s lots of room for refining these sections (Teare, 2004)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customer requirements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Characterize the existing network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topology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 the implementation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pilot network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the design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the design, and monitor its use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Analysis</a:t>
            </a:r>
          </a:p>
        </p:txBody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these concepts, how do we describe requirements for a network?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a process to filter or classify requirements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requirements (often have high, medium, low priorities)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requirements (planned upgrades)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Rejected requirements (remember for future ref.)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Informational requirements (ideas, not required)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Analysis</a:t>
            </a:r>
          </a:p>
        </p:txBody>
      </p:sp>
      <p:sp>
        <p:nvSpPr>
          <p:cNvPr id="397" name="Shape 3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can come from many aspects of the network system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Requirements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Requirements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Requirements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Requirements 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Requirements 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Requirements</a:t>
            </a:r>
          </a:p>
        </p:txBody>
      </p:sp>
      <p:sp>
        <p:nvSpPr>
          <p:cNvPr id="406" name="Shape 406"/>
          <p:cNvSpPr txBox="1">
            <a:spLocks noGrp="1"/>
          </p:cNvSpPr>
          <p:nvPr>
            <p:ph type="body" idx="1"/>
          </p:nvPr>
        </p:nvSpPr>
        <p:spPr>
          <a:xfrm>
            <a:off x="457200" y="1719261"/>
            <a:ext cx="4343400" cy="4411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requirements are often qualitative and very high level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‘fast enough’ for download? System response (RTT)?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good does video need to be?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my budget?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408" name="Shape 40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409" name="Shape 409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410" name="Shape 4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4087" y="2686050"/>
            <a:ext cx="4227511" cy="2662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Requirements</a:t>
            </a: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types of apps are we using?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Mission-critical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Rate-critical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and/or interactive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sensitive are apps to RMA (reliability, maintainability, availability)?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capacity is needed?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delay time is acceptable?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419" name="Shape 419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Requirements</a:t>
            </a:r>
          </a:p>
        </p:txBody>
      </p:sp>
      <p:sp>
        <p:nvSpPr>
          <p:cNvPr id="425" name="Shape 4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groups of apps are being used?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Telemetry/command and control - remote devices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and simulation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Distributed computing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development, access, and use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 data transport – FTP 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Teleservice – VOIP, teleconference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Operations, admin, maintenance, and provisioning (OAM&amp;P) – DNS, SMTP, SNMP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Client-server – ERP, SCM, CRM</a:t>
            </a:r>
          </a:p>
        </p:txBody>
      </p:sp>
      <p:sp>
        <p:nvSpPr>
          <p:cNvPr id="426" name="Shape 426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427" name="Shape 42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Requirements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457200" y="1719261"/>
            <a:ext cx="3200399" cy="4411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apps located?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some only used in certain locations?</a:t>
            </a:r>
          </a:p>
        </p:txBody>
      </p:sp>
      <p:sp>
        <p:nvSpPr>
          <p:cNvPr id="435" name="Shape 435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438" name="Shape 4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400" y="2387600"/>
            <a:ext cx="5384799" cy="246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Requirements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kinds of devices are on your network?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computing devices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 normal PCs, Macs, laptops, handheld computers, workstations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 all flavors of server – file, print, app/computation, and backup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Specialized devices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include extreme servers (supercomputers, massively parallel servers), data collection systems (POS terminals), industry-specific devices, networked devices (cameras, tools), stoplights, ATMs, etc.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447" name="Shape 447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Requirements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457200" y="1719261"/>
            <a:ext cx="3124199" cy="4411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Specialized devices are often location-specific</a:t>
            </a:r>
          </a:p>
        </p:txBody>
      </p:sp>
      <p:sp>
        <p:nvSpPr>
          <p:cNvPr id="454" name="Shape 454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455" name="Shape 45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456" name="Shape 456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457" name="Shape 4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849436"/>
            <a:ext cx="6019799" cy="374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Requirements</a:t>
            </a:r>
          </a:p>
        </p:txBody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an understanding of the device’s performance – its ability to process data from the network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I/O rates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time for performing a given app function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467" name="Shape 4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4306887"/>
            <a:ext cx="5384799" cy="1789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Requirements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results from many factors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performance, that is, flash, disk drive, </a:t>
            </a:r>
            <a:b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tape performance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(CPU) performance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performance (access times)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 performance (bus capacity and arbitration efficiency)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performance (effectiveness of the protocol stack and APIs)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driver performance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475" name="Shape 47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476" name="Shape 476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Main Principles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network design to work well, we need to balance between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how much network traffic flows connect in tiers of organization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tiers on an org chart, hierarchy provides separation and structure for the network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Interconnectivity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offsets hierarchy by allowing connections between levels of the design, often </a:t>
            </a:r>
            <a:b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performance between them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Requirements</a:t>
            </a:r>
          </a:p>
        </p:txBody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457200" y="1719261"/>
            <a:ext cx="3886200" cy="4411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device locations are also critical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generic devices can be grouped by their quantity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Servers and specialized stuff are shown individually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486" name="Shape 4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2124075"/>
            <a:ext cx="5257799" cy="29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Requirements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requirements (sounds kinda redundant) are the requirements for interacting with the existing network(s) and network management concerns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networks have to integrate into an existing network, and plan for the future evolution of the network</a:t>
            </a:r>
          </a:p>
        </p:txBody>
      </p:sp>
      <p:sp>
        <p:nvSpPr>
          <p:cNvPr id="493" name="Shape 493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495" name="Shape 495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Requirements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with network integration include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dependencies – how will the size of the existing network affect the new one? 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the existing network change structure, or just add on a new wing?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dependencies – interaction between old and new networks could change the location of key components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constraints – existing network could limit performance of the new one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Requirements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Network, system, and support service dependencies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Addressing, security, routing protocols and network management can all be affected by the existing network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Interoperability dependencies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in technology or media at the interfaces between networks need to be accounted for, as well as QoS guarantees, if any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obsolescence – do protocols or technologies become obsolete during transition?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Requirements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management and security issues need to be addressed throughout development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the network be monitored for events?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for network performance?</a:t>
            </a: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hierarchy for management data flow?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configuration?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Troubleshoot support? 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 txBox="1">
            <a:spLocks noGrp="1"/>
          </p:cNvSpPr>
          <p:nvPr>
            <p:ph type="title"/>
          </p:nvPr>
        </p:nvSpPr>
        <p:spPr>
          <a:xfrm>
            <a:off x="457200" y="122236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Requirements</a:t>
            </a:r>
          </a:p>
        </p:txBody>
      </p:sp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457200" y="1719261"/>
            <a:ext cx="2362200" cy="4411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analysis can include the severity (effect) of an attack, and its probability of occurrence</a:t>
            </a:r>
          </a:p>
        </p:txBody>
      </p:sp>
      <p:graphicFrame>
        <p:nvGraphicFramePr>
          <p:cNvPr id="529" name="Shape 529"/>
          <p:cNvGraphicFramePr/>
          <p:nvPr/>
        </p:nvGraphicFramePr>
        <p:xfrm>
          <a:off x="2819400" y="1719261"/>
          <a:ext cx="6172200" cy="4411575"/>
        </p:xfrm>
        <a:graphic>
          <a:graphicData uri="http://schemas.openxmlformats.org/drawingml/2006/table">
            <a:tbl>
              <a:tblPr>
                <a:noFill/>
                <a:tableStyleId>{56E3E693-DA2A-4769-82C7-277FBF60D08E}</a:tableStyleId>
              </a:tblPr>
              <a:tblGrid>
                <a:gridCol w="1470025"/>
                <a:gridCol w="927100"/>
                <a:gridCol w="892175"/>
                <a:gridCol w="698500"/>
                <a:gridCol w="790575"/>
                <a:gridCol w="911225"/>
                <a:gridCol w="482600"/>
              </a:tblGrid>
              <a:tr h="4016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Effect/ Probability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Devices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Servers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Services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Unauthorized Access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B/A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B/C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Unauthorized Disclosure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B/C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C/C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B/C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Denial of Service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D/D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Theft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A/D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B/D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B/D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C/C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Corruption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A/C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B/C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C/C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D/D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Viruses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B/B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B/C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D/D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Physical Damage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A/D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B/C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C/C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D/D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D/D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D/D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625">
                <a:tc gridSpan="3"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Effect:</a:t>
                      </a: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Probability:</a:t>
                      </a: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050">
                <a:tc gridSpan="2"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A: Destructive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C: Disruptive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A: Certain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C: Likely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1625">
                <a:tc gridSpan="2"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B: Disabling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D: No Impact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B: Unlikely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D: Impossible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</a:p>
                  </a:txBody>
                  <a:tcPr marL="0" marR="0" marT="0" marB="0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0" name="Shape 530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531" name="Shape 53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532" name="Shape 532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Requirements</a:t>
            </a:r>
          </a:p>
        </p:txBody>
      </p:sp>
      <p:sp>
        <p:nvSpPr>
          <p:cNvPr id="538" name="Shape 5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can come from other outside sources – your customer, legal requirements, larger scale organization (enterprise) requirements, etc.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requirements can include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suitability – how well can the customer configure and monitor the system?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Supportability – how well can the customer maintain the system?</a:t>
            </a:r>
          </a:p>
        </p:txBody>
      </p:sp>
      <p:sp>
        <p:nvSpPr>
          <p:cNvPr id="539" name="Shape 539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541" name="Shape 541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Shape 5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Requirements</a:t>
            </a:r>
          </a:p>
        </p:txBody>
      </p:sp>
      <p:sp>
        <p:nvSpPr>
          <p:cNvPr id="547" name="Shape 5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Confidence – what is the data loss rate when the system is running at its required throughput?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requirements can include not only the initial system cost, but also ongoing maintenance costs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architecture may be altered to remain within cost constraints</a:t>
            </a: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good reason to present the customer with design choices, so they see the impact of cost </a:t>
            </a:r>
            <a:b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versus performance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Requirements</a:t>
            </a:r>
          </a:p>
        </p:txBody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 requirements typically include integration of your network with existing standards for voice, data, or other protocols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Shape 557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Spec and Map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requirements specification is a document which summarizes the requirements for (here) a network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it becomes a contractual obligation, so assumptions, estimates, etc. should be carefully spelled out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are classified by Status, as noted earlier (core/current, future, rejected, </a:t>
            </a:r>
            <a:b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informational requirement)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Main Principles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0600" y="1981200"/>
            <a:ext cx="7162799" cy="3513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 txBox="1"/>
          <p:nvPr/>
        </p:nvSpPr>
        <p:spPr>
          <a:xfrm>
            <a:off x="3657600" y="5646737"/>
            <a:ext cx="1828800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(McCabe, 2003)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of an Company</a:t>
            </a:r>
          </a:p>
        </p:txBody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1building must .150 users (60 engineers, 15 HR, and finance, 30 manufacturing 10 management, 30 sales/marketing, 5 others)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area in building  the support fast ethernet connection to the backbone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,visualisation Manufacturing, and payroll applications are considered mission critical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Inventory applications  are not determined at this time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applications require  a min. of 150kbps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 users have a workstation with gigaE NICs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Visualisation applications for finance require 40Mbps capacity and 100ms round trip delay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Payroll apps require 100% up time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must be secure from internet attack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requires a min. of T! access  to internet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title"/>
          </p:nvPr>
        </p:nvSpPr>
        <p:spPr>
          <a:xfrm>
            <a:off x="457200" y="122236"/>
            <a:ext cx="75438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Spec and Map</a:t>
            </a:r>
          </a:p>
        </p:txBody>
      </p:sp>
      <p:graphicFrame>
        <p:nvGraphicFramePr>
          <p:cNvPr id="583" name="Shape 583"/>
          <p:cNvGraphicFramePr/>
          <p:nvPr/>
        </p:nvGraphicFramePr>
        <p:xfrm>
          <a:off x="457200" y="5105400"/>
          <a:ext cx="8229525" cy="1025525"/>
        </p:xfrm>
        <a:graphic>
          <a:graphicData uri="http://schemas.openxmlformats.org/drawingml/2006/table">
            <a:tbl>
              <a:tblPr>
                <a:noFill/>
                <a:tableStyleId>{D25AD6C4-09CE-4934-8EF3-9DED85CF0B2C}</a:tableStyleId>
              </a:tblPr>
              <a:tblGrid>
                <a:gridCol w="1033450"/>
                <a:gridCol w="685800"/>
                <a:gridCol w="712775"/>
                <a:gridCol w="1227125"/>
                <a:gridCol w="1741475"/>
                <a:gridCol w="1082675"/>
                <a:gridCol w="804850"/>
                <a:gridCol w="941375"/>
              </a:tblGrid>
              <a:tr h="542925">
                <a:tc gridSpan="8"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2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Requirements Specification</a:t>
                      </a:r>
                      <a:r>
                        <a:rPr lang="en-US" sz="12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26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ID/Name</a:t>
                      </a: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Gathered/Derived</a:t>
                      </a: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Locations</a:t>
                      </a: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</a:t>
                      </a: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Times New Roman"/>
                        <a:buNone/>
                      </a:pPr>
                      <a:r>
                        <a:rPr lang="en-US" sz="1000" b="1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</a:t>
                      </a:r>
                      <a:r>
                        <a:rPr lang="en-US" sz="1000" b="0" i="0" u="none" strike="noStrike" cap="none" baseline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</a:p>
                  </a:txBody>
                  <a:tcPr marL="0" marR="0" marT="0" marB="0" anchor="ctr">
                    <a:lnL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4" name="Shape 584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585" name="Shape 58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7" name="Shape 587"/>
          <p:cNvSpPr txBox="1"/>
          <p:nvPr/>
        </p:nvSpPr>
        <p:spPr>
          <a:xfrm>
            <a:off x="457200" y="1719261"/>
            <a:ext cx="8229600" cy="31575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Arial"/>
              <a:buChar char="●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Priority can provide additional numeric distinction within a given Status (typically </a:t>
            </a:r>
            <a:b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1-3 or 1-5 scale)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Arial"/>
              <a:buChar char="●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 for Gathering requirements can be identified, or give basis for Deriving it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Arial"/>
              <a:buChar char="●"/>
            </a:pPr>
            <a:r>
              <a:rPr lang="en-US"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 is user, app, device, network or other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Spec and Map</a:t>
            </a:r>
          </a:p>
        </p:txBody>
      </p:sp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457200" y="1719261"/>
            <a:ext cx="3352799" cy="44116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Mapping can show graphically where stuff is, what kind of apps are used, and existing connectivity</a:t>
            </a:r>
          </a:p>
        </p:txBody>
      </p:sp>
      <p:sp>
        <p:nvSpPr>
          <p:cNvPr id="594" name="Shape 594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595" name="Shape 59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pic>
        <p:nvPicPr>
          <p:cNvPr id="597" name="Shape 5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1762125"/>
            <a:ext cx="4876799" cy="427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REQUESTS AND REQUIREMENTS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identified by the degree of predictability needed from the service by the users, applications or devices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cxnSp>
        <p:nvCxnSpPr>
          <p:cNvPr id="159" name="Shape 159"/>
          <p:cNvCxnSpPr/>
          <p:nvPr/>
        </p:nvCxnSpPr>
        <p:spPr>
          <a:xfrm rot="5400000">
            <a:off x="3886992" y="3885406"/>
            <a:ext cx="762000" cy="1587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0" name="Shape 160"/>
          <p:cNvCxnSpPr/>
          <p:nvPr/>
        </p:nvCxnSpPr>
        <p:spPr>
          <a:xfrm flipH="1">
            <a:off x="1905000" y="4267200"/>
            <a:ext cx="5333999" cy="76199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1" name="Shape 161"/>
          <p:cNvCxnSpPr/>
          <p:nvPr/>
        </p:nvCxnSpPr>
        <p:spPr>
          <a:xfrm rot="5400000">
            <a:off x="1524793" y="4723606"/>
            <a:ext cx="762000" cy="1587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2" name="Shape 162"/>
          <p:cNvCxnSpPr/>
          <p:nvPr/>
        </p:nvCxnSpPr>
        <p:spPr>
          <a:xfrm rot="5400000">
            <a:off x="3886992" y="4647406"/>
            <a:ext cx="762000" cy="1587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63" name="Shape 163"/>
          <p:cNvCxnSpPr/>
          <p:nvPr/>
        </p:nvCxnSpPr>
        <p:spPr>
          <a:xfrm rot="5400000">
            <a:off x="6858793" y="4647406"/>
            <a:ext cx="762000" cy="1587"/>
          </a:xfrm>
          <a:prstGeom prst="straightConnector1">
            <a:avLst/>
          </a:prstGeom>
          <a:noFill/>
          <a:ln w="9525" cap="rnd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4" name="Shape 164"/>
          <p:cNvSpPr txBox="1"/>
          <p:nvPr/>
        </p:nvSpPr>
        <p:spPr>
          <a:xfrm>
            <a:off x="1143000" y="5105400"/>
            <a:ext cx="19811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of effort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3581400" y="5105400"/>
            <a:ext cx="19811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Predictable 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477000" y="5105400"/>
            <a:ext cx="1981199" cy="369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Guarenteed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Of Effort Service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control over how the network will satisfy  the service requests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that the rest of the system will have to adapt to the state of the network at any given time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 will be both un-predictable and unreliable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performance across a range of values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specific performance requirements</a:t>
            </a: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GUARANTEED SERVICE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services  are predictable and reliable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imply a contract  between the user and the provider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contract is broken the provider is accountable  and must account for loss of service and compensate the user.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3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Shape 182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Predictable services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services fall in between best of effort and guaranteed services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offer some degree of predictability and yet are not accountable 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Predictable and guaranteed are based on some prior knowledge of and control over the state of the system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services must have clear set of service requirements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requirements must be configurable , measurable and verifiable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 a bandwidth of 4-10 mbps. We should be able to communicate this request, measure / derive  the level of resources  needed and then determine whether the resources are actually available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INFO 331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Network Design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ct val="25000"/>
              <a:buFont typeface="Arial"/>
              <a:buNone/>
            </a:pPr>
            <a:r>
              <a:rPr lang="en-US" sz="1200" b="0" i="0" u="none" strike="noStrike" cap="none" baseline="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2520</Words>
  <Application>Microsoft Office PowerPoint</Application>
  <PresentationFormat>On-screen Show (4:3)</PresentationFormat>
  <Paragraphs>479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Office Theme</vt:lpstr>
      <vt:lpstr>1_Office Theme</vt:lpstr>
      <vt:lpstr>2_Office Theme</vt:lpstr>
      <vt:lpstr>3_Office Theme</vt:lpstr>
      <vt:lpstr>NETWORK ANALYSIS ARCHITECTURE AND DESIGN </vt:lpstr>
      <vt:lpstr>Network Design Phases</vt:lpstr>
      <vt:lpstr>Systems Methodology</vt:lpstr>
      <vt:lpstr>Two Main Principles</vt:lpstr>
      <vt:lpstr>Two Main Principles</vt:lpstr>
      <vt:lpstr>SERVICE REQUESTS AND REQUIREMENTS</vt:lpstr>
      <vt:lpstr>Best Of Effort Service</vt:lpstr>
      <vt:lpstr>GUARANTEED SERVICE</vt:lpstr>
      <vt:lpstr>Predictable services</vt:lpstr>
      <vt:lpstr>Ex: performance of a 100mbps FE connection. </vt:lpstr>
      <vt:lpstr>SERVICE METRICS</vt:lpstr>
      <vt:lpstr>Requirements</vt:lpstr>
      <vt:lpstr>Performance Characteristics</vt:lpstr>
      <vt:lpstr>Capacity</vt:lpstr>
      <vt:lpstr>DELAY</vt:lpstr>
      <vt:lpstr>RMA  Reliability</vt:lpstr>
      <vt:lpstr>Maintainability</vt:lpstr>
      <vt:lpstr>Availability</vt:lpstr>
      <vt:lpstr>Performance envelope</vt:lpstr>
      <vt:lpstr>Network supportability</vt:lpstr>
      <vt:lpstr>Post Implementation of the network life cycle</vt:lpstr>
      <vt:lpstr>Key characteristics that Affect post implementation cost</vt:lpstr>
      <vt:lpstr>Requirements?  Booooring! </vt:lpstr>
      <vt:lpstr>Requirements</vt:lpstr>
      <vt:lpstr>Requirements</vt:lpstr>
      <vt:lpstr>Requirements</vt:lpstr>
      <vt:lpstr>Requirements</vt:lpstr>
      <vt:lpstr>Requirements</vt:lpstr>
      <vt:lpstr>Requirements</vt:lpstr>
      <vt:lpstr>Requirements Analysis</vt:lpstr>
      <vt:lpstr>Requirements Analysis</vt:lpstr>
      <vt:lpstr>User Requirements</vt:lpstr>
      <vt:lpstr>Application Requirements</vt:lpstr>
      <vt:lpstr>Application Requirements</vt:lpstr>
      <vt:lpstr>Application Requirements</vt:lpstr>
      <vt:lpstr>Device Requirements</vt:lpstr>
      <vt:lpstr>Device Requirements</vt:lpstr>
      <vt:lpstr>Device Requirements</vt:lpstr>
      <vt:lpstr>Device Requirements</vt:lpstr>
      <vt:lpstr>Device Requirements</vt:lpstr>
      <vt:lpstr>Network Requirements</vt:lpstr>
      <vt:lpstr>Network Requirements</vt:lpstr>
      <vt:lpstr>Network Requirements</vt:lpstr>
      <vt:lpstr>Network Requirements</vt:lpstr>
      <vt:lpstr>Network Requirements</vt:lpstr>
      <vt:lpstr>Other Requirements</vt:lpstr>
      <vt:lpstr>Other Requirements</vt:lpstr>
      <vt:lpstr>Other Requirements</vt:lpstr>
      <vt:lpstr>Requirements Spec and Map</vt:lpstr>
      <vt:lpstr>Requirements of an Company</vt:lpstr>
      <vt:lpstr>Requirements Spec and Map</vt:lpstr>
      <vt:lpstr>Requirements Spec and Map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 NETWORK ANALYSIS ARCHITECTURE AND DESIGN </dc:title>
  <dc:creator>FRED EDITH MARK</dc:creator>
  <cp:lastModifiedBy>FRED EDITH MARK</cp:lastModifiedBy>
  <cp:revision>3</cp:revision>
  <dcterms:modified xsi:type="dcterms:W3CDTF">2018-02-08T16:01:41Z</dcterms:modified>
</cp:coreProperties>
</file>