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72" r:id="rId2"/>
    <p:sldId id="288" r:id="rId3"/>
    <p:sldId id="286" r:id="rId4"/>
    <p:sldId id="308" r:id="rId5"/>
    <p:sldId id="275" r:id="rId6"/>
    <p:sldId id="411" r:id="rId7"/>
    <p:sldId id="429" r:id="rId8"/>
    <p:sldId id="430" r:id="rId9"/>
    <p:sldId id="414" r:id="rId10"/>
    <p:sldId id="276" r:id="rId11"/>
    <p:sldId id="413" r:id="rId12"/>
    <p:sldId id="424" r:id="rId13"/>
    <p:sldId id="427" r:id="rId14"/>
    <p:sldId id="428" r:id="rId15"/>
    <p:sldId id="277" r:id="rId16"/>
    <p:sldId id="274" r:id="rId17"/>
    <p:sldId id="309" r:id="rId18"/>
    <p:sldId id="293" r:id="rId19"/>
    <p:sldId id="431" r:id="rId20"/>
    <p:sldId id="432" r:id="rId21"/>
    <p:sldId id="417" r:id="rId22"/>
    <p:sldId id="416" r:id="rId23"/>
    <p:sldId id="287" r:id="rId24"/>
  </p:sldIdLst>
  <p:sldSz cx="9906000" cy="6858000" type="A4"/>
  <p:notesSz cx="6729413" cy="9715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15000"/>
      </a:spcAft>
      <a:buClr>
        <a:schemeClr val="accent1"/>
      </a:buClr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okia Sans Wid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8000"/>
    <a:srgbClr val="00CC00"/>
    <a:srgbClr val="C0FEF9"/>
    <a:srgbClr val="FFFF66"/>
    <a:srgbClr val="CBDAFF"/>
    <a:srgbClr val="D7E2FF"/>
    <a:srgbClr val="90A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676" autoAdjust="0"/>
  </p:normalViewPr>
  <p:slideViewPr>
    <p:cSldViewPr snapToGrid="0">
      <p:cViewPr varScale="1">
        <p:scale>
          <a:sx n="70" d="100"/>
          <a:sy n="70" d="100"/>
        </p:scale>
        <p:origin x="1218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c" descr="Nokia Internal Use Only"/>
          <p:cNvSpPr txBox="1">
            <a:spLocks noChangeArrowheads="1"/>
          </p:cNvSpPr>
          <p:nvPr/>
        </p:nvSpPr>
        <p:spPr bwMode="auto">
          <a:xfrm>
            <a:off x="0" y="9499600"/>
            <a:ext cx="67294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000" b="1">
                <a:solidFill>
                  <a:srgbClr val="3E8430"/>
                </a:solidFill>
                <a:latin typeface="Arial" charset="0"/>
              </a:rPr>
              <a:t>Nokia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4716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29150"/>
            <a:ext cx="4932363" cy="439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312" tIns="43872" rIns="89312" bIns="43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75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844550"/>
            <a:ext cx="4913313" cy="340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7108" name="fc" descr="Nokia Internal Use Only"/>
          <p:cNvSpPr txBox="1">
            <a:spLocks noChangeArrowheads="1"/>
          </p:cNvSpPr>
          <p:nvPr/>
        </p:nvSpPr>
        <p:spPr bwMode="auto">
          <a:xfrm>
            <a:off x="0" y="9499600"/>
            <a:ext cx="67294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000" b="1">
                <a:solidFill>
                  <a:srgbClr val="3E8430"/>
                </a:solidFill>
                <a:latin typeface="Arial" charset="0"/>
              </a:rPr>
              <a:t>Nokia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695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 userDrawn="1"/>
        </p:nvSpPr>
        <p:spPr bwMode="auto">
          <a:xfrm>
            <a:off x="0" y="-3175"/>
            <a:ext cx="9910763" cy="68580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grpSp>
        <p:nvGrpSpPr>
          <p:cNvPr id="5" name="Group 1053"/>
          <p:cNvGrpSpPr>
            <a:grpSpLocks/>
          </p:cNvGrpSpPr>
          <p:nvPr userDrawn="1"/>
        </p:nvGrpSpPr>
        <p:grpSpPr bwMode="auto">
          <a:xfrm>
            <a:off x="0" y="6115050"/>
            <a:ext cx="9906000" cy="742950"/>
            <a:chOff x="0" y="3852"/>
            <a:chExt cx="6240" cy="468"/>
          </a:xfrm>
        </p:grpSpPr>
        <p:sp>
          <p:nvSpPr>
            <p:cNvPr id="6" name="Rectangle 1049"/>
            <p:cNvSpPr>
              <a:spLocks noChangeArrowheads="1"/>
            </p:cNvSpPr>
            <p:nvPr userDrawn="1"/>
          </p:nvSpPr>
          <p:spPr bwMode="auto">
            <a:xfrm>
              <a:off x="0" y="3852"/>
              <a:ext cx="6240" cy="468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7" name="Picture 1050" descr="Brandmark_fonts_RGB_Zone2_outlines-32mm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8" y="3852"/>
              <a:ext cx="922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 Box 1055"/>
          <p:cNvSpPr txBox="1">
            <a:spLocks noChangeArrowheads="1"/>
          </p:cNvSpPr>
          <p:nvPr userDrawn="1"/>
        </p:nvSpPr>
        <p:spPr bwMode="auto">
          <a:xfrm>
            <a:off x="204788" y="6216650"/>
            <a:ext cx="304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200"/>
              <a:t>Company Confidential</a:t>
            </a:r>
          </a:p>
        </p:txBody>
      </p:sp>
      <p:sp>
        <p:nvSpPr>
          <p:cNvPr id="9" name="fc" descr="Nokia Internal Use Only"/>
          <p:cNvSpPr txBox="1">
            <a:spLocks noChangeArrowheads="1"/>
          </p:cNvSpPr>
          <p:nvPr userDrawn="1"/>
        </p:nvSpPr>
        <p:spPr bwMode="auto">
          <a:xfrm>
            <a:off x="0" y="6642100"/>
            <a:ext cx="9906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000" b="1">
                <a:solidFill>
                  <a:srgbClr val="3E8430"/>
                </a:solidFill>
                <a:latin typeface="Arial" charset="0"/>
              </a:rPr>
              <a:t>Nokia Internal Use Only</a:t>
            </a:r>
          </a:p>
        </p:txBody>
      </p:sp>
      <p:sp>
        <p:nvSpPr>
          <p:cNvPr id="9113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85738" y="120650"/>
            <a:ext cx="7099300" cy="91757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95263" y="1409700"/>
            <a:ext cx="7100887" cy="1752600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Nokia Large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" name="Rectangle 105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14313" y="6524625"/>
            <a:ext cx="4235450" cy="192088"/>
          </a:xfrm>
          <a:prstGeom prst="rect">
            <a:avLst/>
          </a:prstGeom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defRPr sz="800" noProof="1"/>
            </a:lvl1pPr>
          </a:lstStyle>
          <a:p>
            <a:pPr>
              <a:defRPr/>
            </a:pPr>
            <a:fld id="{F35574AB-091C-4BE3-BE3C-1E71D105DF9D}" type="slidenum">
              <a:rPr/>
              <a:pPr>
                <a:defRPr/>
              </a:pPr>
              <a:t>‹#›</a:t>
            </a:fld>
            <a:r>
              <a:rPr lang="sw-KE"/>
              <a:t>       © 2005  Nokia 	</a:t>
            </a:r>
            <a:r>
              <a:rPr lang="fi-FI"/>
              <a:t>V1-</a:t>
            </a:r>
            <a:r>
              <a:rPr lang="en-US"/>
              <a:t>Filename.ppt / yyyy-mm-dd / Initials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8538" y="0"/>
            <a:ext cx="2384425" cy="610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" y="0"/>
            <a:ext cx="7002463" cy="610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222750" y="6492875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222750" y="6492875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222750" y="6492875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" y="1128713"/>
            <a:ext cx="469265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5" y="1128713"/>
            <a:ext cx="4694238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222750" y="6492875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222750" y="6492875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222750" y="6492875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0"/>
            <a:ext cx="9537700" cy="112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8713"/>
            <a:ext cx="9539288" cy="4972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Nokia PowerPoint 2005 Template </a:t>
            </a:r>
            <a:br>
              <a:rPr lang="en-US" smtClean="0"/>
            </a:br>
            <a:r>
              <a:rPr lang="en-US" smtClean="0"/>
              <a:t>Title font: Nokia Large bold 28 pt</a:t>
            </a:r>
            <a:br>
              <a:rPr lang="en-US" smtClean="0"/>
            </a:br>
            <a:r>
              <a:rPr lang="en-US" smtClean="0"/>
              <a:t>Copy font: Nokia Sans Wide 20 pt (regular, bold and italic)</a:t>
            </a:r>
          </a:p>
          <a:p>
            <a:pPr lvl="0"/>
            <a:r>
              <a:rPr lang="en-US" smtClean="0"/>
              <a:t>1st Level Bullet</a:t>
            </a:r>
          </a:p>
          <a:p>
            <a:pPr lvl="1"/>
            <a:r>
              <a:rPr lang="en-US" smtClean="0"/>
              <a:t>2nd Level Bullet (size: 18 pt)</a:t>
            </a:r>
          </a:p>
          <a:p>
            <a:pPr lvl="2"/>
            <a:r>
              <a:rPr lang="en-US" smtClean="0"/>
              <a:t>3rd Level Bullet (size: 16 pt)</a:t>
            </a:r>
          </a:p>
          <a:p>
            <a:pPr lvl="3"/>
            <a:r>
              <a:rPr lang="en-US" smtClean="0"/>
              <a:t>4th Level Bullet (size: 14 pt)</a:t>
            </a:r>
          </a:p>
          <a:p>
            <a:pPr lvl="0"/>
            <a:r>
              <a:rPr lang="en-US" smtClean="0"/>
              <a:t>CHANGE THE CODE = File name (font: Nokia Sans Wide 8 pt) </a:t>
            </a:r>
            <a:br>
              <a:rPr lang="en-US" smtClean="0"/>
            </a:br>
            <a:r>
              <a:rPr lang="en-US" smtClean="0"/>
              <a:t>The filename and the code of a slide set must be the same for easy file search. Keep the file name as simple and short as possible.</a:t>
            </a:r>
          </a:p>
          <a:p>
            <a:pPr lvl="0"/>
            <a:r>
              <a:rPr lang="en-US" smtClean="0"/>
              <a:t>DATE: yyyy-mm-dd (Recommended best practice, based on International Standard for the representation of dates and times, ISO 8601.)</a:t>
            </a:r>
          </a:p>
          <a:p>
            <a:pPr lvl="0"/>
            <a:r>
              <a:rPr lang="en-US" smtClean="0"/>
              <a:t>Nokia PowerPoint presentations should always be marked with the appropriate level of confidentiality: Company Confidential (default), Confidential or Secret. More info from Corporate Security web</a:t>
            </a:r>
          </a:p>
        </p:txBody>
      </p:sp>
      <p:sp>
        <p:nvSpPr>
          <p:cNvPr id="1028" name="fc" descr="Nokia Internal Use Only"/>
          <p:cNvSpPr txBox="1">
            <a:spLocks noChangeArrowheads="1"/>
          </p:cNvSpPr>
          <p:nvPr userDrawn="1"/>
        </p:nvSpPr>
        <p:spPr bwMode="auto">
          <a:xfrm>
            <a:off x="0" y="6642100"/>
            <a:ext cx="9906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000" b="1">
                <a:solidFill>
                  <a:srgbClr val="3E8430"/>
                </a:solidFill>
                <a:latin typeface="Arial" charset="0"/>
              </a:rPr>
              <a:t>Nokia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1" r:id="rId6"/>
    <p:sldLayoutId id="2147483840" r:id="rId7"/>
    <p:sldLayoutId id="2147483841" r:id="rId8"/>
    <p:sldLayoutId id="2147483832" r:id="rId9"/>
    <p:sldLayoutId id="2147483833" r:id="rId10"/>
    <p:sldLayoutId id="2147483834" r:id="rId11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Nokia Large" pitchFamily="34" charset="0"/>
        </a:defRPr>
      </a:lvl9pPr>
    </p:titleStyle>
    <p:bodyStyle>
      <a:lvl1pPr marL="192088" indent="-192088" algn="l" defTabSz="762000" rtl="0" eaLnBrk="0" fontAlgn="base" hangingPunct="0">
        <a:spcBef>
          <a:spcPct val="15000"/>
        </a:spcBef>
        <a:spcAft>
          <a:spcPct val="15000"/>
        </a:spcAft>
        <a:buClr>
          <a:srgbClr val="0033CC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9526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</a:defRPr>
      </a:lvl2pPr>
      <a:lvl3pPr marL="1147763" indent="-19526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3pPr>
      <a:lvl4pPr marL="1712913" indent="-185738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</a:defRPr>
      </a:lvl4pPr>
      <a:lvl5pPr marL="21939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6511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6pPr>
      <a:lvl7pPr marL="31083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7pPr>
      <a:lvl8pPr marL="35655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8pPr>
      <a:lvl9pPr marL="4022725" indent="-188913" algn="l" defTabSz="762000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488" y="446088"/>
            <a:ext cx="913236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/>
              <a:t>INTRODUCTION TO RESEARCH METHODS IN COMPUTER SCIENCE </a:t>
            </a:r>
            <a:endParaRPr lang="en-US" sz="3200" b="1" dirty="0" smtClean="0"/>
          </a:p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/>
              <a:t>Module </a:t>
            </a:r>
            <a:r>
              <a:rPr lang="en-US" sz="2800" dirty="0"/>
              <a:t>I: Introduction</a:t>
            </a:r>
            <a:endParaRPr lang="en-GB" sz="28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47700" y="3308350"/>
            <a:ext cx="4953000" cy="76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 smtClean="0">
                <a:ea typeface="ＭＳ Ｐゴシック" pitchFamily="34" charset="-128"/>
              </a:rPr>
              <a:t>Instructor:</a:t>
            </a:r>
            <a:r>
              <a:rPr lang="en-US" sz="2000" dirty="0" smtClean="0">
                <a:ea typeface="ＭＳ Ｐゴシック" pitchFamily="34" charset="-128"/>
              </a:rPr>
              <a:t> </a:t>
            </a:r>
            <a:endParaRPr lang="en-US" sz="2000" dirty="0">
              <a:ea typeface="ＭＳ Ｐゴシック" pitchFamily="34" charset="-128"/>
            </a:endParaRPr>
          </a:p>
          <a:p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Michael </a:t>
            </a:r>
            <a:r>
              <a:rPr lang="en-US" b="1" dirty="0" err="1" smtClean="0">
                <a:solidFill>
                  <a:srgbClr val="FF0000"/>
                </a:solidFill>
                <a:ea typeface="ＭＳ Ｐゴシック" pitchFamily="34" charset="-128"/>
              </a:rPr>
              <a:t>Mutisya</a:t>
            </a:r>
            <a:endParaRPr lang="en-US" b="1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110594" name="Picture 2" descr="http://t3.gstatic.com/images?q=tbn:ANd9GcQhCnux5y5rmwsoVZm_LjpdP3CKHuNMg90_HJVQk1sXglzv6nsU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3318862" y="3281892"/>
            <a:ext cx="6608920" cy="3542036"/>
          </a:xfrm>
          <a:prstGeom prst="rect">
            <a:avLst/>
          </a:prstGeom>
          <a:noFill/>
          <a:effectLst>
            <a:softEdge rad="635000"/>
          </a:effectLst>
          <a:ex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aiandra GD" panose="020E0502030308020204" pitchFamily="34" charset="0"/>
              </a:rPr>
              <a:t>What research entails</a:t>
            </a:r>
            <a:endParaRPr lang="en-GB" smtClean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Research need / purpose</a:t>
            </a:r>
          </a:p>
          <a:p>
            <a:pPr lvl="1"/>
            <a:r>
              <a:rPr lang="en-US" sz="1800" dirty="0" smtClean="0">
                <a:latin typeface="Maiandra GD" panose="020E0502030308020204" pitchFamily="34" charset="0"/>
              </a:rPr>
              <a:t>Overall goal and objectives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Research design</a:t>
            </a:r>
          </a:p>
          <a:p>
            <a:pPr lvl="1"/>
            <a:r>
              <a:rPr lang="en-US" sz="1800" dirty="0" smtClean="0">
                <a:latin typeface="Maiandra GD" panose="020E0502030308020204" pitchFamily="34" charset="0"/>
              </a:rPr>
              <a:t>Research questions</a:t>
            </a:r>
          </a:p>
          <a:p>
            <a:pPr lvl="1"/>
            <a:r>
              <a:rPr lang="en-US" sz="1800" dirty="0" smtClean="0">
                <a:latin typeface="Maiandra GD" panose="020E0502030308020204" pitchFamily="34" charset="0"/>
              </a:rPr>
              <a:t>Information areas</a:t>
            </a:r>
          </a:p>
          <a:p>
            <a:pPr lvl="1"/>
            <a:r>
              <a:rPr lang="en-US" sz="1800" dirty="0" smtClean="0">
                <a:latin typeface="Maiandra GD" panose="020E0502030308020204" pitchFamily="34" charset="0"/>
              </a:rPr>
              <a:t>Research approach</a:t>
            </a:r>
          </a:p>
          <a:p>
            <a:pPr lvl="1"/>
            <a:r>
              <a:rPr lang="en-US" sz="1800" dirty="0" smtClean="0">
                <a:latin typeface="Maiandra GD" panose="020E0502030308020204" pitchFamily="34" charset="0"/>
              </a:rPr>
              <a:t>Sampling</a:t>
            </a:r>
          </a:p>
          <a:p>
            <a:pPr lvl="1"/>
            <a:r>
              <a:rPr lang="en-US" sz="1800" dirty="0" smtClean="0">
                <a:latin typeface="Maiandra GD" panose="020E0502030308020204" pitchFamily="34" charset="0"/>
              </a:rPr>
              <a:t>Data collection instruments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Preparing for fieldwork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Fieldwork / data collection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Data entry and analysis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Report writing</a:t>
            </a:r>
          </a:p>
          <a:p>
            <a:r>
              <a:rPr lang="en-US" dirty="0" smtClean="0">
                <a:latin typeface="Maiandra GD" panose="020E0502030308020204" pitchFamily="34" charset="0"/>
              </a:rPr>
              <a:t>Dissemination of findings</a:t>
            </a:r>
          </a:p>
          <a:p>
            <a:endParaRPr lang="en-GB" dirty="0" smtClean="0">
              <a:latin typeface="Maiandra GD" panose="020E0502030308020204" pitchFamily="34" charset="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475" y="1230313"/>
            <a:ext cx="5383213" cy="449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6E7D763-286D-40D2-855D-C79DB6A60D65}" type="slidenum">
              <a:rPr lang="en-US">
                <a:latin typeface="Maiandra GD" panose="020E0502030308020204" pitchFamily="34" charset="0"/>
              </a:rPr>
              <a:pPr/>
              <a:t>11</a:t>
            </a:fld>
            <a:endParaRPr lang="en-US">
              <a:latin typeface="Maiandra GD" panose="020E0502030308020204" pitchFamily="34" charset="0"/>
            </a:endParaRPr>
          </a:p>
        </p:txBody>
      </p:sp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1363795" y="769938"/>
            <a:ext cx="2020755" cy="514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>
            <a:spAutoFit/>
          </a:bodyPr>
          <a:lstStyle/>
          <a:p>
            <a:pPr algn="ctr" eaLnBrk="1" hangingPunct="1"/>
            <a:r>
              <a:rPr kumimoji="0" lang="en-US" sz="1400" b="1" dirty="0">
                <a:latin typeface="Maiandra GD" panose="020E0502030308020204" pitchFamily="34" charset="0"/>
              </a:rPr>
              <a:t>Identify the broad area of study</a:t>
            </a:r>
            <a:endParaRPr kumimoji="0" lang="en-US" sz="1400" dirty="0">
              <a:latin typeface="Maiandra GD" panose="020E0502030308020204" pitchFamily="34" charset="0"/>
            </a:endParaRP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1609725" y="1570038"/>
            <a:ext cx="1613165" cy="514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>
            <a:spAutoFit/>
          </a:bodyPr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Select a research topic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4457700" y="4770438"/>
            <a:ext cx="1485900" cy="342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Gather data 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6315075" y="4198938"/>
            <a:ext cx="2105025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Analyze and interpret the data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363795" y="4313239"/>
            <a:ext cx="2228850" cy="301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>
            <a:spAutoFit/>
          </a:bodyPr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Design Research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1487620" y="2370138"/>
            <a:ext cx="1752467" cy="514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>
            <a:spAutoFit/>
          </a:bodyPr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Define Research Problem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1116145" y="3398838"/>
            <a:ext cx="2474780" cy="514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>
            <a:spAutoFit/>
          </a:bodyPr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Develop Theoretical Framework /Hypothesis 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4455981" y="4198938"/>
            <a:ext cx="1487619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Conduct Research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943600" y="3284538"/>
            <a:ext cx="2105025" cy="800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solidFill>
                  <a:srgbClr val="FF00FF"/>
                </a:solidFill>
                <a:latin typeface="Maiandra GD" panose="020E0502030308020204" pitchFamily="34" charset="0"/>
              </a:rPr>
              <a:t>3. What do we do with the data?</a:t>
            </a:r>
            <a:endParaRPr kumimoji="0" lang="en-US" sz="14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5695950" y="1684338"/>
            <a:ext cx="1485900" cy="982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solidFill>
                  <a:srgbClr val="FF00FF"/>
                </a:solidFill>
                <a:latin typeface="Maiandra GD" panose="020E0502030308020204" pitchFamily="34" charset="0"/>
              </a:rPr>
              <a:t>4. Have we achieved what we set out to do?</a:t>
            </a:r>
            <a:endParaRPr kumimoji="0" lang="en-US" sz="14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7924801" y="1981201"/>
            <a:ext cx="1503098" cy="511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>
            <a:spAutoFit/>
          </a:bodyPr>
          <a:lstStyle/>
          <a:p>
            <a:pPr algn="ctr" eaLnBrk="1" hangingPunct="1"/>
            <a:r>
              <a:rPr kumimoji="0" lang="en-US" sz="1400" b="1">
                <a:latin typeface="Maiandra GD" panose="020E0502030308020204" pitchFamily="34" charset="0"/>
              </a:rPr>
              <a:t>Write Research Report</a:t>
            </a:r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838575" y="1684338"/>
            <a:ext cx="1609725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solidFill>
                  <a:srgbClr val="FF00FF"/>
                </a:solidFill>
                <a:latin typeface="Maiandra GD" panose="020E0502030308020204" pitchFamily="34" charset="0"/>
              </a:rPr>
              <a:t>1. What do we want to achieve</a:t>
            </a:r>
            <a:endParaRPr kumimoji="0" lang="en-US" sz="14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3962400" y="3238500"/>
            <a:ext cx="14859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algn="ctr" eaLnBrk="1" hangingPunct="1"/>
            <a:r>
              <a:rPr kumimoji="0" lang="en-US" sz="1400" b="1">
                <a:solidFill>
                  <a:srgbClr val="FF00FF"/>
                </a:solidFill>
                <a:latin typeface="Maiandra GD" panose="020E0502030308020204" pitchFamily="34" charset="0"/>
              </a:rPr>
              <a:t>2. How do we achieve it?</a:t>
            </a:r>
            <a:endParaRPr kumimoji="0" lang="en-US" sz="14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7346950" y="803564"/>
            <a:ext cx="2311400" cy="11776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 dirty="0">
                <a:latin typeface="Maiandra GD" panose="020E0502030308020204" pitchFamily="34" charset="0"/>
              </a:rPr>
              <a:t>Draw Conclusions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 dirty="0">
                <a:latin typeface="Maiandra GD" panose="020E0502030308020204" pitchFamily="34" charset="0"/>
              </a:rPr>
              <a:t>Evaluate Results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 dirty="0">
                <a:latin typeface="Maiandra GD" panose="020E0502030308020204" pitchFamily="34" charset="0"/>
              </a:rPr>
              <a:t>What are limitations of the conclusions?</a:t>
            </a:r>
          </a:p>
          <a:p>
            <a:pPr eaLnBrk="1" hangingPunct="1"/>
            <a:endParaRPr kumimoji="0" lang="en-US" sz="1400" dirty="0">
              <a:latin typeface="Maiandra GD" panose="020E0502030308020204" pitchFamily="34" charset="0"/>
            </a:endParaRP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371475" y="4610100"/>
            <a:ext cx="3921125" cy="163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9553" tIns="39776" rIns="79553" bIns="39776"/>
          <a:lstStyle/>
          <a:p>
            <a:pPr eaLnBrk="1" hangingPunct="1"/>
            <a:r>
              <a:rPr kumimoji="0" lang="en-US" sz="1400" b="1">
                <a:latin typeface="Maiandra GD" panose="020E0502030308020204" pitchFamily="34" charset="0"/>
              </a:rPr>
              <a:t>Plan how you will perform the research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>
                <a:latin typeface="Maiandra GD" panose="020E0502030308020204" pitchFamily="34" charset="0"/>
              </a:rPr>
              <a:t>What type of research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>
                <a:latin typeface="Maiandra GD" panose="020E0502030308020204" pitchFamily="34" charset="0"/>
              </a:rPr>
              <a:t>What approach to research?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>
                <a:latin typeface="Maiandra GD" panose="020E0502030308020204" pitchFamily="34" charset="0"/>
              </a:rPr>
              <a:t>What research instruments will I use?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>
                <a:latin typeface="Maiandra GD" panose="020E0502030308020204" pitchFamily="34" charset="0"/>
              </a:rPr>
              <a:t>Design the instruments</a:t>
            </a:r>
          </a:p>
          <a:p>
            <a:pPr eaLnBrk="1" hangingPunct="1">
              <a:buClr>
                <a:srgbClr val="000000"/>
              </a:buClr>
              <a:buFont typeface="Symbol" pitchFamily="18" charset="2"/>
              <a:buChar char="·"/>
            </a:pPr>
            <a:r>
              <a:rPr kumimoji="0" lang="en-US" sz="1400" b="1">
                <a:latin typeface="Maiandra GD" panose="020E0502030308020204" pitchFamily="34" charset="0"/>
              </a:rPr>
              <a:t>Which data analysis techniques to use?</a:t>
            </a:r>
          </a:p>
          <a:p>
            <a:pPr eaLnBrk="1" hangingPunct="1"/>
            <a:endParaRPr kumimoji="0" lang="en-US" sz="1400">
              <a:latin typeface="Maiandra GD" panose="020E0502030308020204" pitchFamily="34" charset="0"/>
            </a:endParaRPr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>
            <a:off x="3343275" y="4541838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26" name="Line 18"/>
          <p:cNvSpPr>
            <a:spLocks noChangeShapeType="1"/>
          </p:cNvSpPr>
          <p:nvPr/>
        </p:nvSpPr>
        <p:spPr bwMode="auto">
          <a:xfrm>
            <a:off x="5943600" y="4541838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27" name="Line 19"/>
          <p:cNvSpPr>
            <a:spLocks noChangeShapeType="1"/>
          </p:cNvSpPr>
          <p:nvPr/>
        </p:nvSpPr>
        <p:spPr bwMode="auto">
          <a:xfrm flipV="1">
            <a:off x="8915400" y="2713038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8420100" y="4427538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29" name="AutoShape 21"/>
          <p:cNvSpPr>
            <a:spLocks/>
          </p:cNvSpPr>
          <p:nvPr/>
        </p:nvSpPr>
        <p:spPr bwMode="auto">
          <a:xfrm>
            <a:off x="3467100" y="1066800"/>
            <a:ext cx="247650" cy="2019300"/>
          </a:xfrm>
          <a:prstGeom prst="rightBrace">
            <a:avLst>
              <a:gd name="adj1" fmla="val 7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247822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>
            <a:off x="247822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231312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231312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46228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5448300" y="3657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6" name="Line 28"/>
          <p:cNvSpPr>
            <a:spLocks noChangeShapeType="1"/>
          </p:cNvSpPr>
          <p:nvPr/>
        </p:nvSpPr>
        <p:spPr bwMode="auto">
          <a:xfrm flipV="1">
            <a:off x="67691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7" name="Oval 29"/>
          <p:cNvSpPr>
            <a:spLocks noChangeArrowheads="1"/>
          </p:cNvSpPr>
          <p:nvPr/>
        </p:nvSpPr>
        <p:spPr bwMode="auto">
          <a:xfrm>
            <a:off x="165100" y="1600200"/>
            <a:ext cx="4953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0" lang="en-US" sz="1800">
                <a:solidFill>
                  <a:schemeClr val="tx1"/>
                </a:solidFill>
                <a:latin typeface="Maiandra GD" panose="020E0502030308020204" pitchFamily="34" charset="0"/>
              </a:rPr>
              <a:t>LR</a:t>
            </a:r>
          </a:p>
        </p:txBody>
      </p:sp>
      <p:sp>
        <p:nvSpPr>
          <p:cNvPr id="375838" name="AutoShape 30"/>
          <p:cNvSpPr>
            <a:spLocks/>
          </p:cNvSpPr>
          <p:nvPr/>
        </p:nvSpPr>
        <p:spPr bwMode="auto">
          <a:xfrm>
            <a:off x="742950" y="533400"/>
            <a:ext cx="495300" cy="4038600"/>
          </a:xfrm>
          <a:prstGeom prst="leftBrace">
            <a:avLst>
              <a:gd name="adj1" fmla="val 7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660400" y="1981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>
              <a:latin typeface="Maiandra GD" panose="020E0502030308020204" pitchFamily="34" charset="0"/>
            </a:endParaRP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5654387" y="5805055"/>
            <a:ext cx="396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Research Process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98" y="1598162"/>
            <a:ext cx="6909434" cy="425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6742" y="1092539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 of the research process</a:t>
            </a:r>
          </a:p>
        </p:txBody>
      </p:sp>
    </p:spTree>
    <p:extLst>
      <p:ext uri="{BB962C8B-B14F-4D97-AF65-F5344CB8AC3E}">
        <p14:creationId xmlns:p14="http://schemas.microsoft.com/office/powerpoint/2010/main" val="589455633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34" y="738460"/>
            <a:ext cx="8042028" cy="5625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455" y="257389"/>
            <a:ext cx="8317713" cy="3677345"/>
          </a:xfrm>
          <a:prstGeom prst="rect">
            <a:avLst/>
          </a:prstGeom>
        </p:spPr>
        <p:txBody>
          <a:bodyPr vert="horz" lIns="74295" tIns="37148" rIns="74295" bIns="3714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Maiandra GD" panose="020E0502030308020204" pitchFamily="34" charset="0"/>
              </a:rPr>
              <a:t>Finding and Choosing Research Topics</a:t>
            </a:r>
          </a:p>
          <a:p>
            <a:r>
              <a:rPr lang="en-US" sz="2200" dirty="0">
                <a:latin typeface="Maiandra GD" panose="020E0502030308020204" pitchFamily="34" charset="0"/>
              </a:rPr>
              <a:t>Sometimes they emerge out of personal circumstances and opportunities. </a:t>
            </a:r>
          </a:p>
          <a:p>
            <a:r>
              <a:rPr lang="en-US" sz="2200" dirty="0">
                <a:latin typeface="Maiandra GD" panose="020E0502030308020204" pitchFamily="34" charset="0"/>
              </a:rPr>
              <a:t>Suggestions from </a:t>
            </a:r>
            <a:r>
              <a:rPr lang="en-US" sz="2200" dirty="0" smtClean="0">
                <a:latin typeface="Maiandra GD" panose="020E0502030308020204" pitchFamily="34" charset="0"/>
              </a:rPr>
              <a:t>staff  </a:t>
            </a:r>
            <a:r>
              <a:rPr lang="en-US" sz="2200" dirty="0">
                <a:latin typeface="Maiandra GD" panose="020E0502030308020204" pitchFamily="34" charset="0"/>
              </a:rPr>
              <a:t>in your </a:t>
            </a:r>
            <a:r>
              <a:rPr lang="en-US" sz="2200" dirty="0" smtClean="0">
                <a:latin typeface="Maiandra GD" panose="020E0502030308020204" pitchFamily="34" charset="0"/>
              </a:rPr>
              <a:t>department/colleague. </a:t>
            </a:r>
            <a:endParaRPr lang="en-US" sz="2200" dirty="0">
              <a:latin typeface="Maiandra GD" panose="020E0502030308020204" pitchFamily="34" charset="0"/>
            </a:endParaRPr>
          </a:p>
          <a:p>
            <a:r>
              <a:rPr lang="en-US" sz="2200" dirty="0">
                <a:latin typeface="Maiandra GD" panose="020E0502030308020204" pitchFamily="34" charset="0"/>
              </a:rPr>
              <a:t>Recent conference and journal papers</a:t>
            </a:r>
          </a:p>
          <a:p>
            <a:r>
              <a:rPr lang="en-US" sz="2200" dirty="0">
                <a:latin typeface="Maiandra GD" panose="020E0502030308020204" pitchFamily="34" charset="0"/>
              </a:rPr>
              <a:t>Brainstorming and clustering</a:t>
            </a:r>
          </a:p>
          <a:p>
            <a:pPr marL="0" indent="0">
              <a:buNone/>
            </a:pPr>
            <a:r>
              <a:rPr lang="en-US" sz="2200" b="1" i="1" dirty="0">
                <a:latin typeface="Maiandra GD" panose="020E0502030308020204" pitchFamily="34" charset="0"/>
              </a:rPr>
              <a:t>Selecting a topic</a:t>
            </a:r>
          </a:p>
          <a:p>
            <a:r>
              <a:rPr lang="en-US" sz="2200" dirty="0">
                <a:latin typeface="Maiandra GD" panose="020E0502030308020204" pitchFamily="34" charset="0"/>
              </a:rPr>
              <a:t>Topic should best meet two criteria of </a:t>
            </a:r>
            <a:r>
              <a:rPr lang="en-US" sz="2200" dirty="0" err="1">
                <a:latin typeface="Maiandra GD" panose="020E0502030308020204" pitchFamily="34" charset="0"/>
              </a:rPr>
              <a:t>enjoyability</a:t>
            </a:r>
            <a:r>
              <a:rPr lang="en-US" sz="2200" dirty="0">
                <a:latin typeface="Maiandra GD" panose="020E0502030308020204" pitchFamily="34" charset="0"/>
              </a:rPr>
              <a:t> (for you) and feasibility (as a piece of academic research).</a:t>
            </a:r>
          </a:p>
          <a:p>
            <a:pPr>
              <a:buFontTx/>
              <a:buChar char="-"/>
            </a:pPr>
            <a:r>
              <a:rPr lang="en-US" sz="2200" dirty="0">
                <a:latin typeface="Maiandra GD" panose="020E0502030308020204" pitchFamily="34" charset="0"/>
              </a:rPr>
              <a:t>Will I enjoy working on that topic?’</a:t>
            </a:r>
          </a:p>
          <a:p>
            <a:pPr>
              <a:buFontTx/>
              <a:buChar char="-"/>
            </a:pPr>
            <a:r>
              <a:rPr lang="en-US" sz="2200" dirty="0">
                <a:latin typeface="Maiandra GD" panose="020E0502030308020204" pitchFamily="34" charset="0"/>
              </a:rPr>
              <a:t> Try to express each potential topic as a single research question. </a:t>
            </a:r>
          </a:p>
          <a:p>
            <a:pPr>
              <a:buFontTx/>
              <a:buChar char="-"/>
            </a:pPr>
            <a:r>
              <a:rPr lang="en-US" sz="2200" dirty="0">
                <a:latin typeface="Maiandra GD" panose="020E0502030308020204" pitchFamily="34" charset="0"/>
              </a:rPr>
              <a:t>Now break down what you would need to do to address that question, expressing it as series of objectives you would have to meet</a:t>
            </a:r>
          </a:p>
        </p:txBody>
      </p:sp>
    </p:spTree>
    <p:extLst>
      <p:ext uri="{BB962C8B-B14F-4D97-AF65-F5344CB8AC3E}">
        <p14:creationId xmlns:p14="http://schemas.microsoft.com/office/powerpoint/2010/main" val="187121140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34" y="738460"/>
            <a:ext cx="8042028" cy="5625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388" y="475749"/>
            <a:ext cx="8145405" cy="3677345"/>
          </a:xfrm>
          <a:prstGeom prst="rect">
            <a:avLst/>
          </a:prstGeom>
        </p:spPr>
        <p:txBody>
          <a:bodyPr vert="horz" lIns="74295" tIns="37148" rIns="74295" bIns="3714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  <a:latin typeface="Maiandra GD" panose="020E0502030308020204" pitchFamily="34" charset="0"/>
              </a:rPr>
              <a:t>Selecting a topic</a:t>
            </a:r>
            <a:endParaRPr lang="en-US" sz="20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aiandra GD" panose="020E0502030308020204" pitchFamily="34" charset="0"/>
              </a:rPr>
              <a:t>About the feasibility, ask yourself the following questions: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Is the research likely to offer something new for your target users?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Is </a:t>
            </a:r>
            <a:r>
              <a:rPr lang="en-US" sz="2000" dirty="0">
                <a:latin typeface="Maiandra GD" panose="020E0502030308020204" pitchFamily="34" charset="0"/>
              </a:rPr>
              <a:t>the research and its outcomes likely to be of sufficient scope to meet your course requirements? 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Can the research be carried out in the time available? 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Does the research topic fit in with your own motivations, strengths and weaknesses, likes and dislikes? 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Does the research meet your own learning objectives? 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Do you have the necessary resources? 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Can you approach the topic without too much bias? </a:t>
            </a:r>
          </a:p>
          <a:p>
            <a:r>
              <a:rPr lang="en-US" sz="2000" dirty="0">
                <a:latin typeface="Maiandra GD" panose="020E0502030308020204" pitchFamily="34" charset="0"/>
              </a:rPr>
              <a:t>Will the research be safe and ethical? </a:t>
            </a:r>
          </a:p>
        </p:txBody>
      </p:sp>
    </p:spTree>
    <p:extLst>
      <p:ext uri="{BB962C8B-B14F-4D97-AF65-F5344CB8AC3E}">
        <p14:creationId xmlns:p14="http://schemas.microsoft.com/office/powerpoint/2010/main" val="2973192866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Class Exercise:</a:t>
            </a:r>
            <a:endParaRPr lang="en-US" sz="2000" smtClean="0">
              <a:latin typeface="Maiandra GD" panose="020E0502030308020204" pitchFamily="34" charset="0"/>
              <a:ea typeface="ＭＳ Ｐゴシック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What does it mean to have a researcher mindset? </a:t>
            </a:r>
          </a:p>
          <a:p>
            <a:pPr marL="673101" lvl="2" indent="-192088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defRPr/>
            </a:pPr>
            <a:endParaRPr lang="en-US" sz="4000" dirty="0" smtClean="0">
              <a:solidFill>
                <a:schemeClr val="accent1"/>
              </a:solidFill>
              <a:latin typeface="Maiandra GD" panose="020E0502030308020204" pitchFamily="34" charset="0"/>
              <a:ea typeface="+mj-ea"/>
              <a:cs typeface="+mj-cs"/>
            </a:endParaRPr>
          </a:p>
          <a:p>
            <a:pPr marL="673101" lvl="2" indent="-192088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defRPr/>
            </a:pPr>
            <a:r>
              <a:rPr lang="en-US" sz="4000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How does a researcher think? </a:t>
            </a:r>
          </a:p>
          <a:p>
            <a:pPr marL="673101" lvl="2" indent="-192088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defRPr/>
            </a:pPr>
            <a:endParaRPr lang="en-US" sz="4000" dirty="0" smtClean="0">
              <a:solidFill>
                <a:schemeClr val="accent1"/>
              </a:solidFill>
              <a:latin typeface="Maiandra GD" panose="020E0502030308020204" pitchFamily="34" charset="0"/>
              <a:ea typeface="+mj-ea"/>
              <a:cs typeface="+mj-cs"/>
            </a:endParaRPr>
          </a:p>
          <a:p>
            <a:pPr marL="673101" lvl="2" indent="-192088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defRPr/>
            </a:pPr>
            <a:r>
              <a:rPr lang="en-US" sz="4000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How do they behave? </a:t>
            </a:r>
          </a:p>
          <a:p>
            <a:pPr marL="673101" lvl="2" indent="-192088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defRPr/>
            </a:pPr>
            <a:endParaRPr lang="en-US" sz="4000" dirty="0" smtClean="0">
              <a:solidFill>
                <a:schemeClr val="accent1"/>
              </a:solidFill>
              <a:latin typeface="Maiandra GD" panose="020E0502030308020204" pitchFamily="34" charset="0"/>
              <a:ea typeface="+mj-ea"/>
              <a:cs typeface="+mj-cs"/>
            </a:endParaRPr>
          </a:p>
          <a:p>
            <a:pPr marL="673101" lvl="2" indent="-192088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defRPr/>
            </a:pPr>
            <a:r>
              <a:rPr lang="en-US" sz="4000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How do they act or react? </a:t>
            </a:r>
          </a:p>
          <a:p>
            <a:pPr>
              <a:defRPr/>
            </a:pPr>
            <a:endParaRPr lang="en-US" sz="4000" dirty="0" smtClean="0">
              <a:latin typeface="Maiandra GD" panose="020E0502030308020204" pitchFamily="34" charset="0"/>
              <a:ea typeface="ＭＳ Ｐゴシック" pitchFamily="-109" charset="-12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aiandra GD" panose="020E0502030308020204" pitchFamily="34" charset="0"/>
                <a:ea typeface="ＭＳ Ｐゴシック" pitchFamily="34" charset="-128"/>
              </a:rPr>
              <a:t>The researcher mindset – 1/3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KEEPS EYES OPEN; HIGHLY AWARE OF SURROUNDINGS AND HAPPENINGS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QUESTIONING MIND; CURIOUS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CRITICAL THINKER / ANALYZER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PROBLEM SOLVER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THINKS  BEYOND THE BOX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LEARNS FROM OTHER PEOPLE; HAS URGE TO LEARN MORE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UP TO DATE WITH KNOWLEDGE AND THE WORLD; CURRENT AFFAIRS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researcher mindset – 2/3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fi-FI" sz="25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5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ENQUIRES ABOUT CURRENT WORLD SO AS TO DETERMINE FUTURE NEEDS</a:t>
            </a:r>
          </a:p>
          <a:p>
            <a:pPr>
              <a:lnSpc>
                <a:spcPct val="80000"/>
              </a:lnSpc>
            </a:pPr>
            <a:endParaRPr lang="fi-FI" sz="25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5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ABLE TO IDENTIFY NEEDS</a:t>
            </a:r>
          </a:p>
          <a:p>
            <a:pPr>
              <a:lnSpc>
                <a:spcPct val="80000"/>
              </a:lnSpc>
            </a:pPr>
            <a:endParaRPr lang="fi-FI" sz="25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5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OBJECTIVE; NEUTRAL; OPEN MINDED</a:t>
            </a:r>
          </a:p>
          <a:p>
            <a:pPr>
              <a:lnSpc>
                <a:spcPct val="80000"/>
              </a:lnSpc>
            </a:pPr>
            <a:endParaRPr lang="fi-FI" sz="25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5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EMPATHETIC, COMPASSIONATE, (ABILITY TO PUT ONESELF IN OTHER PEOPLE’S SHOES)</a:t>
            </a:r>
          </a:p>
          <a:p>
            <a:pPr>
              <a:lnSpc>
                <a:spcPct val="80000"/>
              </a:lnSpc>
            </a:pPr>
            <a:endParaRPr lang="fi-FI" sz="25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researcher mindset – 3/3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SEEKS TO VERIFY RESULTS OR INFORMATION; URGE FOR THE TRUTH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DOESN’T FEAR FAILURE; RISK TAKER; FAILS GLORIOUSLY</a:t>
            </a:r>
          </a:p>
          <a:p>
            <a:pPr>
              <a:lnSpc>
                <a:spcPct val="80000"/>
              </a:lnSpc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PUSHES THE FRONTIER, NOT SATISFIED WITH CURRENT STATE OF THE WORLD</a:t>
            </a:r>
          </a:p>
          <a:p>
            <a:pPr marL="0" indent="0">
              <a:lnSpc>
                <a:spcPct val="80000"/>
              </a:lnSpc>
              <a:buNone/>
            </a:pPr>
            <a:endParaRPr lang="fi-FI" sz="2200" dirty="0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fi-FI" sz="22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BELIEVES IN SOCIAL JUSTICE; WANTS TO MAKE THE WORLD A BETTER PLACE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33" y="301145"/>
            <a:ext cx="9297977" cy="581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Maiandra GD" panose="020E0502030308020204" pitchFamily="34" charset="0"/>
              </a:rPr>
              <a:t>Strategies</a:t>
            </a:r>
          </a:p>
          <a:p>
            <a:r>
              <a:rPr lang="en-US" sz="1850" dirty="0">
                <a:latin typeface="Maiandra GD" panose="020E0502030308020204" pitchFamily="34" charset="0"/>
              </a:rPr>
              <a:t>A strategy is your overall approach to answering your research question</a:t>
            </a:r>
          </a:p>
          <a:p>
            <a:r>
              <a:rPr lang="en-US" sz="1850" b="1" dirty="0">
                <a:solidFill>
                  <a:srgbClr val="FF0000"/>
                </a:solidFill>
                <a:latin typeface="Maiandra GD" panose="020E0502030308020204" pitchFamily="34" charset="0"/>
              </a:rPr>
              <a:t>Survey</a:t>
            </a:r>
            <a:r>
              <a:rPr lang="en-US" sz="1850" dirty="0">
                <a:solidFill>
                  <a:srgbClr val="FF0000"/>
                </a:solidFill>
                <a:latin typeface="Maiandra GD" panose="020E0502030308020204" pitchFamily="34" charset="0"/>
              </a:rPr>
              <a:t>: </a:t>
            </a:r>
            <a:r>
              <a:rPr lang="en-US" sz="1850" dirty="0">
                <a:latin typeface="Maiandra GD" panose="020E0502030308020204" pitchFamily="34" charset="0"/>
              </a:rPr>
              <a:t>focuses on obtaining the same kinds of data from a large group of people </a:t>
            </a:r>
          </a:p>
          <a:p>
            <a:r>
              <a:rPr lang="en-US" sz="1850" dirty="0">
                <a:latin typeface="Maiandra GD" panose="020E0502030308020204" pitchFamily="34" charset="0"/>
              </a:rPr>
              <a:t>(or events), in a standardized and systematic way. </a:t>
            </a:r>
          </a:p>
          <a:p>
            <a:r>
              <a:rPr lang="en-US" sz="1850" dirty="0">
                <a:latin typeface="Maiandra GD" panose="020E0502030308020204" pitchFamily="34" charset="0"/>
              </a:rPr>
              <a:t>You then look for patterns in the data using statistics so that you can generalize to a </a:t>
            </a:r>
            <a:r>
              <a:rPr lang="en-US" sz="1850" dirty="0" smtClean="0">
                <a:latin typeface="Maiandra GD" panose="020E0502030308020204" pitchFamily="34" charset="0"/>
              </a:rPr>
              <a:t>larger population </a:t>
            </a:r>
            <a:r>
              <a:rPr lang="en-US" sz="1850" dirty="0">
                <a:latin typeface="Maiandra GD" panose="020E0502030308020204" pitchFamily="34" charset="0"/>
              </a:rPr>
              <a:t>than the group you targeted. </a:t>
            </a:r>
          </a:p>
          <a:p>
            <a:r>
              <a:rPr lang="en-US" sz="1850" b="1" dirty="0">
                <a:solidFill>
                  <a:srgbClr val="FF0000"/>
                </a:solidFill>
                <a:latin typeface="Maiandra GD" panose="020E0502030308020204" pitchFamily="34" charset="0"/>
              </a:rPr>
              <a:t>Design and creation</a:t>
            </a:r>
            <a:r>
              <a:rPr lang="en-US" sz="1850" dirty="0">
                <a:solidFill>
                  <a:srgbClr val="FF0000"/>
                </a:solidFill>
                <a:latin typeface="Maiandra GD" panose="020E0502030308020204" pitchFamily="34" charset="0"/>
              </a:rPr>
              <a:t>: </a:t>
            </a:r>
            <a:r>
              <a:rPr lang="en-US" sz="1850" dirty="0">
                <a:latin typeface="Maiandra GD" panose="020E0502030308020204" pitchFamily="34" charset="0"/>
              </a:rPr>
              <a:t>focuses on developing new IT </a:t>
            </a:r>
            <a:r>
              <a:rPr lang="en-US" sz="1850" dirty="0" smtClean="0">
                <a:latin typeface="Maiandra GD" panose="020E0502030308020204" pitchFamily="34" charset="0"/>
              </a:rPr>
              <a:t>products</a:t>
            </a:r>
            <a:r>
              <a:rPr lang="en-US" sz="1850" dirty="0">
                <a:latin typeface="Maiandra GD" panose="020E0502030308020204" pitchFamily="34" charset="0"/>
              </a:rPr>
              <a:t>.</a:t>
            </a:r>
            <a:r>
              <a:rPr lang="en-US" sz="1850" dirty="0" smtClean="0">
                <a:latin typeface="Maiandra GD" panose="020E0502030308020204" pitchFamily="34" charset="0"/>
              </a:rPr>
              <a:t> </a:t>
            </a:r>
            <a:endParaRPr lang="en-US" sz="1850" dirty="0">
              <a:latin typeface="Maiandra GD" panose="020E0502030308020204" pitchFamily="34" charset="0"/>
            </a:endParaRPr>
          </a:p>
          <a:p>
            <a:r>
              <a:rPr lang="en-US" sz="1850" b="1" dirty="0">
                <a:solidFill>
                  <a:srgbClr val="FF0000"/>
                </a:solidFill>
                <a:latin typeface="Maiandra GD" panose="020E0502030308020204" pitchFamily="34" charset="0"/>
              </a:rPr>
              <a:t>Experiment</a:t>
            </a:r>
            <a:r>
              <a:rPr lang="en-US" sz="1850" dirty="0">
                <a:solidFill>
                  <a:srgbClr val="FF0000"/>
                </a:solidFill>
                <a:latin typeface="Maiandra GD" panose="020E0502030308020204" pitchFamily="34" charset="0"/>
              </a:rPr>
              <a:t>: </a:t>
            </a:r>
            <a:r>
              <a:rPr lang="en-US" sz="1850" dirty="0">
                <a:latin typeface="Maiandra GD" panose="020E0502030308020204" pitchFamily="34" charset="0"/>
              </a:rPr>
              <a:t>focuses on investigating cause and effect relationships, testing hypotheses and </a:t>
            </a:r>
            <a:r>
              <a:rPr lang="en-US" sz="1850" dirty="0" smtClean="0">
                <a:latin typeface="Maiandra GD" panose="020E0502030308020204" pitchFamily="34" charset="0"/>
              </a:rPr>
              <a:t>seeking </a:t>
            </a:r>
            <a:r>
              <a:rPr lang="en-US" sz="1850" dirty="0">
                <a:latin typeface="Maiandra GD" panose="020E0502030308020204" pitchFamily="34" charset="0"/>
              </a:rPr>
              <a:t>to prove or disprove a causal link between a factor and an observed outcome. </a:t>
            </a:r>
          </a:p>
          <a:p>
            <a:r>
              <a:rPr lang="en-US" sz="1850" b="1" dirty="0">
                <a:solidFill>
                  <a:srgbClr val="FF0000"/>
                </a:solidFill>
                <a:latin typeface="Maiandra GD" panose="020E0502030308020204" pitchFamily="34" charset="0"/>
              </a:rPr>
              <a:t>Case study</a:t>
            </a:r>
            <a:r>
              <a:rPr lang="en-US" sz="1850" dirty="0">
                <a:solidFill>
                  <a:srgbClr val="FF0000"/>
                </a:solidFill>
                <a:latin typeface="Maiandra GD" panose="020E0502030308020204" pitchFamily="34" charset="0"/>
              </a:rPr>
              <a:t>: </a:t>
            </a:r>
            <a:r>
              <a:rPr lang="en-US" sz="1850" dirty="0">
                <a:latin typeface="Maiandra GD" panose="020E0502030308020204" pitchFamily="34" charset="0"/>
              </a:rPr>
              <a:t>focuses on one instance of the ‘thing’ that is to be investigated: an organization, </a:t>
            </a:r>
            <a:r>
              <a:rPr lang="en-US" sz="1850" dirty="0" smtClean="0">
                <a:latin typeface="Maiandra GD" panose="020E0502030308020204" pitchFamily="34" charset="0"/>
              </a:rPr>
              <a:t> a </a:t>
            </a:r>
            <a:r>
              <a:rPr lang="en-US" sz="1850" dirty="0">
                <a:latin typeface="Maiandra GD" panose="020E0502030308020204" pitchFamily="34" charset="0"/>
              </a:rPr>
              <a:t>department, an information system </a:t>
            </a:r>
            <a:r>
              <a:rPr lang="en-US" sz="1850" dirty="0" err="1">
                <a:latin typeface="Maiandra GD" panose="020E0502030308020204" pitchFamily="34" charset="0"/>
              </a:rPr>
              <a:t>etc</a:t>
            </a:r>
            <a:r>
              <a:rPr lang="en-US" sz="1850" dirty="0">
                <a:latin typeface="Maiandra GD" panose="020E0502030308020204" pitchFamily="34" charset="0"/>
              </a:rPr>
              <a:t>, </a:t>
            </a:r>
          </a:p>
          <a:p>
            <a:r>
              <a:rPr lang="en-US" sz="1850" b="1" dirty="0">
                <a:solidFill>
                  <a:srgbClr val="FF0000"/>
                </a:solidFill>
                <a:latin typeface="Maiandra GD" panose="020E0502030308020204" pitchFamily="34" charset="0"/>
              </a:rPr>
              <a:t>Action research</a:t>
            </a:r>
            <a:r>
              <a:rPr lang="en-US" sz="1850" dirty="0">
                <a:solidFill>
                  <a:srgbClr val="FF0000"/>
                </a:solidFill>
                <a:latin typeface="Maiandra GD" panose="020E0502030308020204" pitchFamily="34" charset="0"/>
              </a:rPr>
              <a:t>: </a:t>
            </a:r>
            <a:r>
              <a:rPr lang="en-US" sz="1850" dirty="0">
                <a:latin typeface="Maiandra GD" panose="020E0502030308020204" pitchFamily="34" charset="0"/>
              </a:rPr>
              <a:t>focuses on research into </a:t>
            </a:r>
            <a:r>
              <a:rPr lang="en-US" sz="1850" i="1" dirty="0">
                <a:latin typeface="Maiandra GD" panose="020E0502030308020204" pitchFamily="34" charset="0"/>
              </a:rPr>
              <a:t>action. </a:t>
            </a:r>
            <a:r>
              <a:rPr lang="en-US" sz="1850" dirty="0">
                <a:latin typeface="Maiandra GD" panose="020E0502030308020204" pitchFamily="34" charset="0"/>
              </a:rPr>
              <a:t>The researchers plan to do something in a </a:t>
            </a:r>
            <a:r>
              <a:rPr lang="en-US" sz="1850" dirty="0" smtClean="0">
                <a:latin typeface="Maiandra GD" panose="020E0502030308020204" pitchFamily="34" charset="0"/>
              </a:rPr>
              <a:t>real-world </a:t>
            </a:r>
            <a:r>
              <a:rPr lang="en-US" sz="1850" dirty="0">
                <a:latin typeface="Maiandra GD" panose="020E0502030308020204" pitchFamily="34" charset="0"/>
              </a:rPr>
              <a:t>situation, do it, and then reflect on what happened or was learnt, and then begin </a:t>
            </a:r>
            <a:r>
              <a:rPr lang="en-US" sz="1850" dirty="0" smtClean="0">
                <a:latin typeface="Maiandra GD" panose="020E0502030308020204" pitchFamily="34" charset="0"/>
              </a:rPr>
              <a:t>another </a:t>
            </a:r>
            <a:r>
              <a:rPr lang="en-US" sz="1850" dirty="0">
                <a:latin typeface="Maiandra GD" panose="020E0502030308020204" pitchFamily="34" charset="0"/>
              </a:rPr>
              <a:t>cycle of plan–act–reflect. </a:t>
            </a:r>
          </a:p>
          <a:p>
            <a:r>
              <a:rPr lang="en-US" sz="1850" b="1" dirty="0">
                <a:solidFill>
                  <a:srgbClr val="FF0000"/>
                </a:solidFill>
                <a:latin typeface="Maiandra GD" panose="020E0502030308020204" pitchFamily="34" charset="0"/>
              </a:rPr>
              <a:t>Ethnography</a:t>
            </a:r>
            <a:r>
              <a:rPr lang="en-US" sz="1850" dirty="0">
                <a:solidFill>
                  <a:srgbClr val="FF0000"/>
                </a:solidFill>
                <a:latin typeface="Maiandra GD" panose="020E0502030308020204" pitchFamily="34" charset="0"/>
              </a:rPr>
              <a:t>: </a:t>
            </a:r>
            <a:r>
              <a:rPr lang="en-US" sz="1850" dirty="0">
                <a:latin typeface="Maiandra GD" panose="020E0502030308020204" pitchFamily="34" charset="0"/>
              </a:rPr>
              <a:t>focuses on understanding the culture and ways of seeing of a particular </a:t>
            </a:r>
          </a:p>
          <a:p>
            <a:r>
              <a:rPr lang="en-US" sz="1850" dirty="0">
                <a:latin typeface="Maiandra GD" panose="020E0502030308020204" pitchFamily="34" charset="0"/>
              </a:rPr>
              <a:t>group of people. </a:t>
            </a:r>
          </a:p>
        </p:txBody>
      </p:sp>
    </p:spTree>
    <p:extLst>
      <p:ext uri="{BB962C8B-B14F-4D97-AF65-F5344CB8AC3E}">
        <p14:creationId xmlns:p14="http://schemas.microsoft.com/office/powerpoint/2010/main" val="120933919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aiandra GD" panose="020E0502030308020204" pitchFamily="34" charset="0"/>
              </a:rPr>
              <a:t>WHAT IS RESEARCH?</a:t>
            </a:r>
            <a:endParaRPr lang="en-GB" dirty="0" smtClean="0">
              <a:latin typeface="Maiandra GD" panose="020E0502030308020204" pitchFamily="34" charset="0"/>
            </a:endParaRPr>
          </a:p>
        </p:txBody>
      </p:sp>
      <p:pic>
        <p:nvPicPr>
          <p:cNvPr id="120834" name="Picture 2" descr="http://amas.ie/wp-content/uploads/Research-450x3651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996973" y="149451"/>
            <a:ext cx="4286250" cy="3476626"/>
          </a:xfrm>
          <a:prstGeom prst="rect">
            <a:avLst/>
          </a:prstGeom>
          <a:noFill/>
          <a:effectLst>
            <a:softEdge rad="317500"/>
          </a:effectLst>
          <a:ex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7" y="683288"/>
            <a:ext cx="9351035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8606" indent="-278606">
              <a:buFont typeface="Arial" pitchFamily="34" charset="0"/>
              <a:buChar char="•"/>
            </a:pPr>
            <a:r>
              <a:rPr lang="en-US" sz="2400" b="1" dirty="0">
                <a:latin typeface="Maiandra GD" panose="020E0502030308020204" pitchFamily="34" charset="0"/>
              </a:rPr>
              <a:t>Interview</a:t>
            </a:r>
            <a:r>
              <a:rPr lang="en-US" sz="2400" dirty="0">
                <a:latin typeface="Maiandra GD" panose="020E0502030308020204" pitchFamily="34" charset="0"/>
              </a:rPr>
              <a:t>: a particular kind of conversation between people where, at least at the beginning </a:t>
            </a:r>
            <a:r>
              <a:rPr lang="en-US" sz="2400" dirty="0" smtClean="0">
                <a:latin typeface="Maiandra GD" panose="020E0502030308020204" pitchFamily="34" charset="0"/>
              </a:rPr>
              <a:t>of </a:t>
            </a:r>
            <a:r>
              <a:rPr lang="en-US" sz="2400" dirty="0">
                <a:latin typeface="Maiandra GD" panose="020E0502030308020204" pitchFamily="34" charset="0"/>
              </a:rPr>
              <a:t>the interview if not all the way through, the researcher controls both the agenda and the </a:t>
            </a:r>
            <a:r>
              <a:rPr lang="en-US" sz="2400" dirty="0" smtClean="0">
                <a:latin typeface="Maiandra GD" panose="020E0502030308020204" pitchFamily="34" charset="0"/>
              </a:rPr>
              <a:t>proceedings </a:t>
            </a:r>
            <a:r>
              <a:rPr lang="en-US" sz="2400" dirty="0">
                <a:latin typeface="Maiandra GD" panose="020E0502030308020204" pitchFamily="34" charset="0"/>
              </a:rPr>
              <a:t>and will ask most of the questions.</a:t>
            </a:r>
          </a:p>
          <a:p>
            <a:pPr marL="278606" indent="-278606">
              <a:buFont typeface="Arial" pitchFamily="34" charset="0"/>
              <a:buChar char="•"/>
            </a:pPr>
            <a:r>
              <a:rPr lang="en-US" sz="2400" b="1" dirty="0">
                <a:latin typeface="Maiandra GD" panose="020E0502030308020204" pitchFamily="34" charset="0"/>
              </a:rPr>
              <a:t>Observations</a:t>
            </a:r>
            <a:r>
              <a:rPr lang="en-US" sz="2400" dirty="0">
                <a:latin typeface="Maiandra GD" panose="020E0502030308020204" pitchFamily="34" charset="0"/>
              </a:rPr>
              <a:t>: watching and paying attention to what people actually do, rather than </a:t>
            </a:r>
            <a:r>
              <a:rPr lang="en-US" sz="2400" dirty="0" smtClean="0">
                <a:latin typeface="Maiandra GD" panose="020E0502030308020204" pitchFamily="34" charset="0"/>
              </a:rPr>
              <a:t>what </a:t>
            </a:r>
            <a:r>
              <a:rPr lang="en-US" sz="2400" dirty="0">
                <a:latin typeface="Maiandra GD" panose="020E0502030308020204" pitchFamily="34" charset="0"/>
              </a:rPr>
              <a:t>they report they do. </a:t>
            </a:r>
            <a:r>
              <a:rPr lang="en-US" sz="2400" dirty="0" smtClean="0">
                <a:latin typeface="Maiandra GD" panose="020E0502030308020204" pitchFamily="34" charset="0"/>
              </a:rPr>
              <a:t>Often </a:t>
            </a:r>
            <a:r>
              <a:rPr lang="en-US" sz="2400" dirty="0">
                <a:latin typeface="Maiandra GD" panose="020E0502030308020204" pitchFamily="34" charset="0"/>
              </a:rPr>
              <a:t>involves looking, but it can involve the other senses too: hearing, </a:t>
            </a:r>
            <a:r>
              <a:rPr lang="en-US" sz="2400" dirty="0" smtClean="0">
                <a:latin typeface="Maiandra GD" panose="020E0502030308020204" pitchFamily="34" charset="0"/>
              </a:rPr>
              <a:t>   smelling</a:t>
            </a:r>
            <a:r>
              <a:rPr lang="en-US" sz="2400" dirty="0">
                <a:latin typeface="Maiandra GD" panose="020E0502030308020204" pitchFamily="34" charset="0"/>
              </a:rPr>
              <a:t>, </a:t>
            </a:r>
            <a:r>
              <a:rPr lang="en-US" sz="2400" dirty="0" smtClean="0">
                <a:latin typeface="Maiandra GD" panose="020E0502030308020204" pitchFamily="34" charset="0"/>
              </a:rPr>
              <a:t>touching </a:t>
            </a:r>
            <a:r>
              <a:rPr lang="en-US" sz="2400" dirty="0">
                <a:latin typeface="Maiandra GD" panose="020E0502030308020204" pitchFamily="34" charset="0"/>
              </a:rPr>
              <a:t>and tasting. </a:t>
            </a:r>
          </a:p>
          <a:p>
            <a:pPr marL="278606" indent="-278606">
              <a:buFont typeface="Arial" pitchFamily="34" charset="0"/>
              <a:buChar char="•"/>
            </a:pPr>
            <a:r>
              <a:rPr lang="en-US" sz="2400" b="1" dirty="0">
                <a:latin typeface="Maiandra GD" panose="020E0502030308020204" pitchFamily="34" charset="0"/>
              </a:rPr>
              <a:t>Questionnaire</a:t>
            </a:r>
            <a:r>
              <a:rPr lang="en-US" sz="2400" dirty="0">
                <a:latin typeface="Maiandra GD" panose="020E0502030308020204" pitchFamily="34" charset="0"/>
              </a:rPr>
              <a:t>: a pre-defined set of questions assembled in a pre-determined order. </a:t>
            </a:r>
            <a:r>
              <a:rPr lang="en-US" sz="2400" dirty="0" smtClean="0">
                <a:latin typeface="Maiandra GD" panose="020E0502030308020204" pitchFamily="34" charset="0"/>
              </a:rPr>
              <a:t>Respondents </a:t>
            </a:r>
            <a:r>
              <a:rPr lang="en-US" sz="2400" dirty="0">
                <a:latin typeface="Maiandra GD" panose="020E0502030308020204" pitchFamily="34" charset="0"/>
              </a:rPr>
              <a:t>are asked to answer the questions, often via multiple choice options, </a:t>
            </a:r>
          </a:p>
          <a:p>
            <a:pPr marL="278606" indent="-278606">
              <a:buFont typeface="Arial" pitchFamily="34" charset="0"/>
              <a:buChar char="•"/>
            </a:pPr>
            <a:r>
              <a:rPr lang="en-US" sz="2400" b="1" dirty="0">
                <a:latin typeface="Maiandra GD" panose="020E0502030308020204" pitchFamily="34" charset="0"/>
              </a:rPr>
              <a:t>Documents</a:t>
            </a:r>
            <a:r>
              <a:rPr lang="en-US" sz="2400" dirty="0">
                <a:latin typeface="Maiandra GD" panose="020E0502030308020204" pitchFamily="34" charset="0"/>
              </a:rPr>
              <a:t>: documents that already exist prior to the research (for example, policy </a:t>
            </a:r>
            <a:r>
              <a:rPr lang="en-US" sz="2400" dirty="0" smtClean="0">
                <a:latin typeface="Maiandra GD" panose="020E0502030308020204" pitchFamily="34" charset="0"/>
              </a:rPr>
              <a:t>documents</a:t>
            </a:r>
            <a:r>
              <a:rPr lang="en-US" sz="2400" dirty="0">
                <a:latin typeface="Maiandra GD" panose="020E0502030308020204" pitchFamily="34" charset="0"/>
              </a:rPr>
              <a:t>, minutes of meetings and job descriptions)</a:t>
            </a:r>
          </a:p>
          <a:p>
            <a:endParaRPr lang="en-US" sz="2400" dirty="0">
              <a:latin typeface="Maiandra GD" panose="020E0502030308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4610" y="157917"/>
            <a:ext cx="6653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Maiandra GD" panose="020E0502030308020204" pitchFamily="34" charset="0"/>
              </a:rPr>
              <a:t>Data Generation </a:t>
            </a:r>
            <a:r>
              <a:rPr lang="en-US" sz="2400" b="1" dirty="0">
                <a:solidFill>
                  <a:schemeClr val="tx2"/>
                </a:solidFill>
                <a:latin typeface="Maiandra GD" panose="020E0502030308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440783900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Maiandra GD" panose="020E0502030308020204" pitchFamily="34" charset="0"/>
                <a:ea typeface="ＭＳ Ｐゴシック" pitchFamily="34" charset="-128"/>
              </a:rPr>
              <a:t>Classifying Research- 1/2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2459"/>
            <a:ext cx="9539288" cy="5521468"/>
          </a:xfrm>
        </p:spPr>
        <p:txBody>
          <a:bodyPr/>
          <a:lstStyle/>
          <a:p>
            <a:r>
              <a:rPr lang="en-US" sz="2400" dirty="0" smtClean="0">
                <a:latin typeface="Maiandra GD" panose="020E0502030308020204" pitchFamily="34" charset="0"/>
              </a:rPr>
              <a:t>Research can be classified by:</a:t>
            </a:r>
          </a:p>
          <a:p>
            <a:pPr lvl="1"/>
            <a:r>
              <a:rPr lang="en-US" sz="2400" dirty="0" smtClean="0">
                <a:solidFill>
                  <a:schemeClr val="hlink"/>
                </a:solidFill>
                <a:latin typeface="Maiandra GD" panose="020E0502030308020204" pitchFamily="34" charset="0"/>
              </a:rPr>
              <a:t>FIELD:</a:t>
            </a:r>
            <a:r>
              <a:rPr lang="en-US" sz="2400" dirty="0" smtClean="0">
                <a:latin typeface="Maiandra GD" panose="020E0502030308020204" pitchFamily="34" charset="0"/>
              </a:rPr>
              <a:t> A </a:t>
            </a:r>
            <a:r>
              <a:rPr lang="en-US" sz="2400" dirty="0" err="1" smtClean="0">
                <a:latin typeface="Maiandra GD" panose="020E0502030308020204" pitchFamily="34" charset="0"/>
              </a:rPr>
              <a:t>labelling</a:t>
            </a:r>
            <a:r>
              <a:rPr lang="en-US" sz="2400" dirty="0" smtClean="0">
                <a:latin typeface="Maiandra GD" panose="020E0502030308020204" pitchFamily="34" charset="0"/>
              </a:rPr>
              <a:t> device that enables groups of researchers with similar interests to be identified e.g. </a:t>
            </a:r>
            <a:r>
              <a:rPr lang="en-US" sz="2400" i="1" dirty="0" smtClean="0">
                <a:latin typeface="Maiandra GD" panose="020E0502030308020204" pitchFamily="34" charset="0"/>
              </a:rPr>
              <a:t>‘Natural language engineering</a:t>
            </a:r>
            <a:r>
              <a:rPr lang="en-US" sz="2400" dirty="0" smtClean="0">
                <a:latin typeface="Maiandra GD" panose="020E0502030308020204" pitchFamily="34" charset="0"/>
              </a:rPr>
              <a:t>’</a:t>
            </a:r>
          </a:p>
          <a:p>
            <a:pPr lvl="1"/>
            <a:r>
              <a:rPr lang="en-US" sz="2400" dirty="0" smtClean="0">
                <a:solidFill>
                  <a:schemeClr val="hlink"/>
                </a:solidFill>
                <a:latin typeface="Maiandra GD" panose="020E0502030308020204" pitchFamily="34" charset="0"/>
              </a:rPr>
              <a:t>APPROACH:</a:t>
            </a:r>
            <a:r>
              <a:rPr lang="en-US" sz="2400" dirty="0" smtClean="0">
                <a:latin typeface="Maiandra GD" panose="020E0502030308020204" pitchFamily="34" charset="0"/>
              </a:rPr>
              <a:t> Research methods applied as part of the research process e.g. case study, simulation, survey, experiment… or the methods chosen e.g. </a:t>
            </a:r>
            <a:r>
              <a:rPr lang="en-US" sz="2400" i="1" dirty="0" smtClean="0">
                <a:latin typeface="Maiandra GD" panose="020E0502030308020204" pitchFamily="34" charset="0"/>
              </a:rPr>
              <a:t>‘Natural language engineering </a:t>
            </a:r>
            <a:r>
              <a:rPr lang="en-US" sz="2400" i="1" dirty="0" smtClean="0">
                <a:solidFill>
                  <a:schemeClr val="tx2"/>
                </a:solidFill>
                <a:latin typeface="Maiandra GD" panose="020E0502030308020204" pitchFamily="34" charset="0"/>
              </a:rPr>
              <a:t>using</a:t>
            </a:r>
            <a:r>
              <a:rPr lang="en-US" sz="2400" i="1" dirty="0" smtClean="0">
                <a:latin typeface="Maiandra GD" panose="020E0502030308020204" pitchFamily="34" charset="0"/>
              </a:rPr>
              <a:t> machine learning approaches.’</a:t>
            </a:r>
          </a:p>
          <a:p>
            <a:pPr lvl="1"/>
            <a:r>
              <a:rPr lang="en-US" sz="2400" dirty="0" smtClean="0">
                <a:solidFill>
                  <a:schemeClr val="hlink"/>
                </a:solidFill>
                <a:latin typeface="Maiandra GD" panose="020E0502030308020204" pitchFamily="34" charset="0"/>
              </a:rPr>
              <a:t>NATURE:</a:t>
            </a:r>
            <a:r>
              <a:rPr lang="en-US" sz="2400" dirty="0" smtClean="0">
                <a:latin typeface="Maiandra GD" panose="020E0502030308020204" pitchFamily="34" charset="0"/>
              </a:rPr>
              <a:t> The type of contribution made to knowledge. </a:t>
            </a:r>
          </a:p>
          <a:p>
            <a:pPr lvl="2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Pure theory</a:t>
            </a:r>
            <a:r>
              <a:rPr lang="en-US" sz="2400" dirty="0" smtClean="0">
                <a:solidFill>
                  <a:schemeClr val="accent2"/>
                </a:solidFill>
                <a:latin typeface="Maiandra GD" panose="020E0502030308020204" pitchFamily="34" charset="0"/>
              </a:rPr>
              <a:t>:</a:t>
            </a:r>
            <a:r>
              <a:rPr lang="en-US" sz="2400" dirty="0" smtClean="0">
                <a:latin typeface="Maiandra GD" panose="020E0502030308020204" pitchFamily="34" charset="0"/>
              </a:rPr>
              <a:t> developing theories to explain things without necessarily linking them to practice. Use inductive reasoning to make personal conclusions and theories.</a:t>
            </a:r>
          </a:p>
          <a:p>
            <a:pPr lvl="1"/>
            <a:endParaRPr lang="en-US" sz="2400" i="1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"/>
            <a:ext cx="9537700" cy="87283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Maiandra GD" panose="020E0502030308020204" pitchFamily="34" charset="0"/>
                <a:ea typeface="ＭＳ Ｐゴシック" pitchFamily="34" charset="-128"/>
              </a:rPr>
              <a:t>Classifying Research -2/2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2458"/>
            <a:ext cx="9539288" cy="5549177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Descriptive studies: </a:t>
            </a:r>
            <a:r>
              <a:rPr lang="en-US" sz="2000" dirty="0" smtClean="0">
                <a:latin typeface="Maiandra GD" panose="020E0502030308020204" pitchFamily="34" charset="0"/>
              </a:rPr>
              <a:t>reviewing and evaluating existing theory and knowledge in a field or </a:t>
            </a:r>
            <a:r>
              <a:rPr lang="en-US" sz="2000" dirty="0" smtClean="0">
                <a:solidFill>
                  <a:schemeClr val="accent1"/>
                </a:solidFill>
                <a:latin typeface="Maiandra GD" panose="020E0502030308020204" pitchFamily="34" charset="0"/>
              </a:rPr>
              <a:t>describing particular situations or events</a:t>
            </a:r>
            <a:r>
              <a:rPr lang="en-US" sz="2000" dirty="0" smtClean="0">
                <a:latin typeface="Maiandra GD" panose="020E0502030308020204" pitchFamily="34" charset="0"/>
              </a:rPr>
              <a:t>. Might including testing existing theories, describing state of the art, or looking for limits in previous generalizations.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Exploratory studies: </a:t>
            </a:r>
            <a:r>
              <a:rPr lang="en-US" sz="2000" dirty="0" smtClean="0">
                <a:latin typeface="Maiandra GD" panose="020E0502030308020204" pitchFamily="34" charset="0"/>
              </a:rPr>
              <a:t>exploring a situation or a problem. Seeking new insights, information and ideas; asking questions; assessing a phenomena in a new light. Suitable methodologies include literature studies, open questionnaires and interview. Process is iterative.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Explanatory studies: </a:t>
            </a:r>
            <a:r>
              <a:rPr lang="en-US" sz="2000" dirty="0" smtClean="0">
                <a:latin typeface="Maiandra GD" panose="020E0502030308020204" pitchFamily="34" charset="0"/>
              </a:rPr>
              <a:t>explaining or clarifying some phenomena; identifying the relationships between things.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Causal studies: </a:t>
            </a:r>
            <a:r>
              <a:rPr lang="en-US" sz="2000" dirty="0" smtClean="0">
                <a:latin typeface="Maiandra GD" panose="020E0502030308020204" pitchFamily="34" charset="0"/>
              </a:rPr>
              <a:t>assessing the effects that one or more (independent) variables have on another (dependent) variable. Influence of extraneous factors must be eliminated / catered for.</a:t>
            </a:r>
          </a:p>
          <a:p>
            <a:pPr lvl="2"/>
            <a:endParaRPr lang="en-US" sz="2000" dirty="0" smtClean="0">
              <a:latin typeface="Maiandra GD" panose="020E0502030308020204" pitchFamily="34" charset="0"/>
            </a:endParaRPr>
          </a:p>
          <a:p>
            <a:pPr lvl="1"/>
            <a:endParaRPr lang="en-US" i="1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3675" y="-174625"/>
            <a:ext cx="9537700" cy="112871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Maiandra GD" panose="020E0502030308020204" pitchFamily="34" charset="0"/>
              </a:rPr>
              <a:t>Assignment: Types </a:t>
            </a:r>
            <a:r>
              <a:rPr lang="en-US" dirty="0" smtClean="0">
                <a:latin typeface="Maiandra GD" panose="020E0502030308020204" pitchFamily="34" charset="0"/>
              </a:rPr>
              <a:t>of research </a:t>
            </a:r>
            <a:endParaRPr lang="en-GB" dirty="0" smtClean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" y="801688"/>
            <a:ext cx="9539288" cy="4972050"/>
          </a:xfrm>
        </p:spPr>
        <p:txBody>
          <a:bodyPr/>
          <a:lstStyle/>
          <a:p>
            <a:r>
              <a:rPr lang="en-US" sz="2200" dirty="0" smtClean="0">
                <a:latin typeface="Maiandra GD" panose="020E0502030308020204" pitchFamily="34" charset="0"/>
              </a:rPr>
              <a:t>Outline the </a:t>
            </a:r>
            <a:r>
              <a:rPr lang="en-US" sz="2200" dirty="0" smtClean="0">
                <a:latin typeface="Maiandra GD" panose="020E0502030308020204" pitchFamily="34" charset="0"/>
              </a:rPr>
              <a:t>broad categories of research:</a:t>
            </a:r>
          </a:p>
          <a:p>
            <a:pPr lvl="1"/>
            <a:endParaRPr lang="en-US" sz="2200" dirty="0" smtClean="0">
              <a:latin typeface="Maiandra GD" panose="020E0502030308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Class Exercise:</a:t>
            </a:r>
            <a:endParaRPr lang="en-GB" smtClean="0">
              <a:solidFill>
                <a:srgbClr val="FF0066"/>
              </a:solidFill>
              <a:latin typeface="Maiandra GD" panose="020E0502030308020204" pitchFamily="34" charset="0"/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A teacher gives an assignment to her students to do some research in the library on great African leaders. For a period of one week one student goes to the library every day for 2 hours and reads up on Prof. </a:t>
            </a:r>
            <a:r>
              <a:rPr lang="en-US" dirty="0" err="1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Wangari</a:t>
            </a:r>
            <a:r>
              <a:rPr lang="en-US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Maathai</a:t>
            </a:r>
            <a:r>
              <a:rPr lang="en-US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. At the end of the week he says that he has learnt a lot about her.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chemeClr val="accent1"/>
              </a:solidFill>
              <a:latin typeface="Maiandra GD" panose="020E0502030308020204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  <a:latin typeface="Maiandra GD" panose="020E0502030308020204" pitchFamily="34" charset="0"/>
                <a:ea typeface="+mj-ea"/>
                <a:cs typeface="+mj-cs"/>
              </a:rPr>
              <a:t>Does this qualify as research? WHY?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chemeClr val="accent1"/>
              </a:solidFill>
              <a:latin typeface="Maiandra GD" panose="020E0502030308020204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  <a:latin typeface="Maiandra GD" panose="020E0502030308020204" pitchFamily="34" charset="0"/>
              </a:rPr>
              <a:t>What could this possible better be categorized as?</a:t>
            </a:r>
            <a:endParaRPr lang="en-US" dirty="0" smtClean="0">
              <a:solidFill>
                <a:schemeClr val="accent1"/>
              </a:solidFill>
              <a:latin typeface="Maiandra GD" panose="020E0502030308020204" pitchFamily="34" charset="0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Maiandra GD" panose="020E0502030308020204" pitchFamily="34" charset="0"/>
              </a:rPr>
              <a:t> 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aiandra GD" panose="020E0502030308020204" pitchFamily="34" charset="0"/>
              </a:rPr>
              <a:t>What is research?</a:t>
            </a:r>
            <a:endParaRPr lang="sw-KE" smtClean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The answer is: NO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 Research IS NOT going to the library to get information or glean a few facts.  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   The teacher used the term ‘research’ loosely</a:t>
            </a:r>
          </a:p>
          <a:p>
            <a:pPr>
              <a:defRPr/>
            </a:pPr>
            <a:endParaRPr lang="en-US" sz="2800" dirty="0" smtClean="0">
              <a:latin typeface="Maiandra GD" panose="020E0502030308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accent1"/>
                </a:solidFill>
                <a:latin typeface="Maiandra GD" panose="020E0502030308020204" pitchFamily="34" charset="0"/>
              </a:rPr>
              <a:t>What could this possible better be categorized as? 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Information discovery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Learning library search skills</a:t>
            </a:r>
          </a:p>
          <a:p>
            <a:pPr>
              <a:defRPr/>
            </a:pPr>
            <a:endParaRPr lang="sw-KE" sz="2800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aiandra GD" panose="020E0502030308020204" pitchFamily="34" charset="0"/>
              </a:rPr>
              <a:t>Defining research</a:t>
            </a:r>
            <a:endParaRPr lang="en-GB" smtClean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Research IS: </a:t>
            </a:r>
            <a:r>
              <a:rPr lang="en-US" dirty="0" smtClean="0">
                <a:latin typeface="Maiandra GD" panose="020E0502030308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systematic</a:t>
            </a:r>
            <a:r>
              <a:rPr lang="en-US" dirty="0" smtClean="0">
                <a:latin typeface="Maiandra GD" panose="020E0502030308020204" pitchFamily="34" charset="0"/>
              </a:rPr>
              <a:t> investigation into and study of materials and sources in order to establish facts, </a:t>
            </a:r>
            <a:r>
              <a:rPr lang="en-GB" dirty="0" smtClean="0">
                <a:latin typeface="Maiandra GD" panose="020E0502030308020204" pitchFamily="34" charset="0"/>
              </a:rPr>
              <a:t>analyse data,</a:t>
            </a:r>
            <a:r>
              <a:rPr lang="en-US" dirty="0" smtClean="0">
                <a:latin typeface="Maiandra GD" panose="020E0502030308020204" pitchFamily="34" charset="0"/>
              </a:rPr>
              <a:t> and reach new conclusions within the parameters of a scientific method</a:t>
            </a:r>
          </a:p>
          <a:p>
            <a:pPr lvl="1">
              <a:defRPr/>
            </a:pPr>
            <a:r>
              <a:rPr lang="en-US" sz="1800" dirty="0" smtClean="0">
                <a:latin typeface="Maiandra GD" panose="020E0502030308020204" pitchFamily="34" charset="0"/>
              </a:rPr>
              <a:t>To describe, explain, predict and control the observed phenomenon</a:t>
            </a:r>
          </a:p>
          <a:p>
            <a:pPr>
              <a:defRPr/>
            </a:pPr>
            <a:endParaRPr lang="en-US" dirty="0" smtClean="0">
              <a:latin typeface="Maiandra GD" panose="020E0502030308020204" pitchFamily="34" charset="0"/>
            </a:endParaRPr>
          </a:p>
          <a:p>
            <a:pPr>
              <a:defRPr/>
            </a:pPr>
            <a:r>
              <a:rPr lang="en-US" dirty="0" smtClean="0">
                <a:latin typeface="Maiandra GD" panose="020E0502030308020204" pitchFamily="34" charset="0"/>
              </a:rPr>
              <a:t>Therefore:</a:t>
            </a:r>
          </a:p>
          <a:p>
            <a:pPr lvl="1">
              <a:defRPr/>
            </a:pPr>
            <a:r>
              <a:rPr lang="en-US" sz="1800" dirty="0" smtClean="0">
                <a:latin typeface="Maiandra GD" panose="020E0502030308020204" pitchFamily="34" charset="0"/>
              </a:rPr>
              <a:t>The key product of research is </a:t>
            </a:r>
            <a:r>
              <a:rPr lang="en-US" sz="1800" b="1" dirty="0" smtClean="0">
                <a:latin typeface="Maiandra GD" panose="020E0502030308020204" pitchFamily="34" charset="0"/>
              </a:rPr>
              <a:t>INFORMATION</a:t>
            </a:r>
          </a:p>
          <a:p>
            <a:pPr lvl="1">
              <a:defRPr/>
            </a:pPr>
            <a:r>
              <a:rPr lang="en-US" sz="1800" dirty="0" smtClean="0">
                <a:latin typeface="Maiandra GD" panose="020E0502030308020204" pitchFamily="34" charset="0"/>
              </a:rPr>
              <a:t>The main processes of research are </a:t>
            </a:r>
            <a:r>
              <a:rPr lang="en-US" sz="1800" b="1" dirty="0" smtClean="0">
                <a:latin typeface="Maiandra GD" panose="020E0502030308020204" pitchFamily="34" charset="0"/>
              </a:rPr>
              <a:t>SEARCH, REVIEW, EVALUATE &amp; INTERPRET</a:t>
            </a:r>
          </a:p>
          <a:p>
            <a:pPr lvl="1">
              <a:defRPr/>
            </a:pPr>
            <a:r>
              <a:rPr lang="en-US" sz="1800" dirty="0" smtClean="0">
                <a:latin typeface="Maiandra GD" panose="020E0502030308020204" pitchFamily="34" charset="0"/>
              </a:rPr>
              <a:t>The processes have to be </a:t>
            </a:r>
            <a:r>
              <a:rPr lang="en-US" sz="1800" b="1" dirty="0" smtClean="0">
                <a:latin typeface="Maiandra GD" panose="020E0502030308020204" pitchFamily="34" charset="0"/>
              </a:rPr>
              <a:t>SYSTEMATIC &amp; METHODICAL</a:t>
            </a:r>
          </a:p>
          <a:p>
            <a:pPr>
              <a:defRPr/>
            </a:pPr>
            <a:endParaRPr lang="en-US" dirty="0" smtClean="0">
              <a:latin typeface="Maiandra GD" panose="020E0502030308020204" pitchFamily="34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Research IS NOT: </a:t>
            </a:r>
            <a:r>
              <a:rPr lang="en-US" dirty="0" smtClean="0">
                <a:latin typeface="Maiandra GD" panose="020E0502030308020204" pitchFamily="34" charset="0"/>
              </a:rPr>
              <a:t>Randomly selecting books from the library or surfing the internet; it is also not merely collecting data, collating it and sharing it</a:t>
            </a:r>
          </a:p>
          <a:p>
            <a:pPr>
              <a:defRPr/>
            </a:pPr>
            <a:endParaRPr lang="en-US" dirty="0" smtClean="0">
              <a:latin typeface="Maiandra GD" panose="020E0502030308020204" pitchFamily="34" charset="0"/>
            </a:endParaRPr>
          </a:p>
          <a:p>
            <a:pPr>
              <a:defRPr/>
            </a:pPr>
            <a:r>
              <a:rPr lang="en-US" dirty="0" smtClean="0">
                <a:latin typeface="Maiandra GD" panose="020E0502030308020204" pitchFamily="34" charset="0"/>
              </a:rPr>
              <a:t>Further reading:</a:t>
            </a:r>
          </a:p>
          <a:p>
            <a:pPr marL="471487" lvl="1" indent="0">
              <a:buFontTx/>
              <a:buNone/>
              <a:defRPr/>
            </a:pPr>
            <a:r>
              <a:rPr lang="en-US" sz="1800" kern="1200" dirty="0" smtClean="0">
                <a:solidFill>
                  <a:srgbClr val="008000"/>
                </a:solidFill>
                <a:latin typeface="Maiandra GD" panose="020E0502030308020204" pitchFamily="34" charset="0"/>
              </a:rPr>
              <a:t>“Practical Research Planning and Design”, by Paul D </a:t>
            </a:r>
            <a:r>
              <a:rPr lang="en-US" sz="1800" kern="1200" dirty="0" err="1" smtClean="0">
                <a:solidFill>
                  <a:srgbClr val="008000"/>
                </a:solidFill>
                <a:latin typeface="Maiandra GD" panose="020E0502030308020204" pitchFamily="34" charset="0"/>
              </a:rPr>
              <a:t>Leedy</a:t>
            </a:r>
            <a:r>
              <a:rPr lang="en-US" sz="1800" kern="1200" dirty="0" smtClean="0">
                <a:solidFill>
                  <a:srgbClr val="008000"/>
                </a:solidFill>
                <a:latin typeface="Maiandra GD" panose="020E0502030308020204" pitchFamily="34" charset="0"/>
              </a:rPr>
              <a:t>, Chap1: What Is Research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Maiandra GD" panose="020E0502030308020204" pitchFamily="34" charset="0"/>
              </a:rPr>
              <a:t>Defining research</a:t>
            </a:r>
            <a:endParaRPr lang="en-GB" smtClean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latin typeface="Maiandra GD" panose="020E0502030308020204" pitchFamily="34" charset="0"/>
              </a:rPr>
              <a:t>Research is an </a:t>
            </a:r>
            <a:r>
              <a:rPr lang="en-US" sz="24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ORGANIZED</a:t>
            </a:r>
            <a:r>
              <a:rPr lang="en-US" sz="2400" b="1" dirty="0" smtClean="0">
                <a:latin typeface="Maiandra GD" panose="020E0502030308020204" pitchFamily="34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SYSTEMATIC</a:t>
            </a:r>
            <a:r>
              <a:rPr lang="en-US" sz="2400" b="1" dirty="0" smtClean="0">
                <a:latin typeface="Maiandra GD" panose="020E0502030308020204" pitchFamily="34" charset="0"/>
              </a:rPr>
              <a:t> way of </a:t>
            </a:r>
            <a:r>
              <a:rPr lang="en-US" sz="24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FINDING ANSWERS</a:t>
            </a:r>
            <a:r>
              <a:rPr lang="en-US" sz="2400" b="1" dirty="0" smtClean="0">
                <a:latin typeface="Maiandra GD" panose="020E0502030308020204" pitchFamily="34" charset="0"/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QUESTIONS.</a:t>
            </a:r>
            <a:r>
              <a:rPr lang="en-US" sz="2400" dirty="0" smtClean="0">
                <a:latin typeface="Maiandra GD" panose="020E050203030802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SYSTEMATIC</a:t>
            </a:r>
            <a:r>
              <a:rPr lang="en-US" sz="2200" dirty="0" smtClean="0">
                <a:latin typeface="Maiandra GD" panose="020E0502030308020204" pitchFamily="34" charset="0"/>
              </a:rPr>
              <a:t> because there is a definite set of procedures and steps which you will follow. There are certain things in the research process which are always done in order to get the most accurate results. </a:t>
            </a:r>
            <a:endParaRPr lang="en-US" sz="2200" b="1" dirty="0" smtClean="0">
              <a:latin typeface="Maiandra GD" panose="020E0502030308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ORGANIZED</a:t>
            </a:r>
            <a:r>
              <a:rPr lang="en-US" sz="2200" dirty="0" smtClean="0">
                <a:latin typeface="Maiandra GD" panose="020E0502030308020204" pitchFamily="34" charset="0"/>
              </a:rPr>
              <a:t> in that there is a structure or method in going about doing research. It is a planned procedure, not a spontaneous one. It is focused and limited to a specific scope. </a:t>
            </a:r>
            <a:endParaRPr lang="en-US" sz="2200" b="1" dirty="0" smtClean="0">
              <a:latin typeface="Maiandra GD" panose="020E0502030308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FINDING ANSWERS</a:t>
            </a:r>
            <a:r>
              <a:rPr lang="en-US" sz="2200" dirty="0" smtClean="0">
                <a:latin typeface="Maiandra GD" panose="020E0502030308020204" pitchFamily="34" charset="0"/>
              </a:rPr>
              <a:t> is the end of all research. Whether it is the answer to a hypothesis or even a simple question, research is successful when we find answers. Sometimes the answer is no, but it is still an answer. </a:t>
            </a:r>
            <a:endParaRPr lang="en-US" sz="2200" b="1" dirty="0" smtClean="0">
              <a:latin typeface="Maiandra GD" panose="020E0502030308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QUESTIONS</a:t>
            </a:r>
            <a:r>
              <a:rPr lang="en-US" sz="2200" dirty="0" smtClean="0">
                <a:latin typeface="Maiandra GD" panose="020E0502030308020204" pitchFamily="34" charset="0"/>
              </a:rPr>
              <a:t> are central to research. If there is no question, then the answer is of no use. Research is focused on relevant, useful, and important questions. Without a question, research has no focus, drive, or purpose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34" y="738460"/>
            <a:ext cx="8042028" cy="5625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2300" dirty="0">
                <a:latin typeface="Maiandra GD" panose="020E0502030308020204" pitchFamily="34" charset="0"/>
              </a:rPr>
              <a:t/>
            </a:r>
            <a:br>
              <a:rPr lang="en-US" sz="2300" dirty="0">
                <a:latin typeface="Maiandra GD" panose="020E0502030308020204" pitchFamily="34" charset="0"/>
              </a:rPr>
            </a:br>
            <a:endParaRPr lang="en-US" sz="2300" dirty="0">
              <a:latin typeface="Maiandra GD" panose="020E0502030308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740" y="382137"/>
            <a:ext cx="8775511" cy="4248635"/>
          </a:xfrm>
          <a:prstGeom prst="rect">
            <a:avLst/>
          </a:prstGeom>
        </p:spPr>
        <p:txBody>
          <a:bodyPr vert="horz" lIns="74295" tIns="37148" rIns="74295" bIns="3714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300" dirty="0" smtClean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Reasons for doing Research </a:t>
            </a:r>
            <a:endParaRPr lang="en-US" sz="2300" b="1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r>
              <a:rPr lang="en-US" sz="23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To add to the body of knowledge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To </a:t>
            </a: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solve a problem</a:t>
            </a:r>
          </a:p>
          <a:p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To find out what happens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/>
                </a:solidFill>
                <a:latin typeface="Maiandra GD" panose="020E0502030308020204" pitchFamily="34" charset="0"/>
              </a:rPr>
              <a:t>Eg</a:t>
            </a: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 What happens when a new computer system is put into real-world 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To </a:t>
            </a: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develop a greater understanding of people and their world</a:t>
            </a:r>
          </a:p>
          <a:p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To predict, plan and control 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Computer-based systems can provide tools to help people predict, plan and control. </a:t>
            </a:r>
          </a:p>
          <a:p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To contribute to other people’s well-being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- make life better for other people. </a:t>
            </a:r>
            <a:r>
              <a:rPr lang="en-US" sz="2300" dirty="0" err="1">
                <a:solidFill>
                  <a:schemeClr val="tx1"/>
                </a:solidFill>
                <a:latin typeface="Maiandra GD" panose="020E0502030308020204" pitchFamily="34" charset="0"/>
              </a:rPr>
              <a:t>Eg</a:t>
            </a: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 . can we research and design better </a:t>
            </a:r>
            <a:r>
              <a:rPr lang="en-US" sz="23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user interfaces </a:t>
            </a:r>
            <a:r>
              <a:rPr lang="en-US" sz="2300" dirty="0">
                <a:solidFill>
                  <a:schemeClr val="tx1"/>
                </a:solidFill>
                <a:latin typeface="Maiandra GD" panose="020E0502030308020204" pitchFamily="34" charset="0"/>
              </a:rPr>
              <a:t>so some people, such as older people or disabled people, do not have to struggle when using GUI</a:t>
            </a:r>
          </a:p>
        </p:txBody>
      </p:sp>
    </p:spTree>
    <p:extLst>
      <p:ext uri="{BB962C8B-B14F-4D97-AF65-F5344CB8AC3E}">
        <p14:creationId xmlns:p14="http://schemas.microsoft.com/office/powerpoint/2010/main" val="192294579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34" y="738460"/>
            <a:ext cx="8042028" cy="5625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7959" y="311982"/>
            <a:ext cx="7564778" cy="3677345"/>
          </a:xfrm>
          <a:prstGeom prst="rect">
            <a:avLst/>
          </a:prstGeom>
        </p:spPr>
        <p:txBody>
          <a:bodyPr vert="horz" lIns="74295" tIns="37148" rIns="74295" bIns="3714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FF0066"/>
                </a:solidFill>
                <a:latin typeface="Maiandra GD" panose="020E0502030308020204" pitchFamily="34" charset="0"/>
                <a:ea typeface="ＭＳ Ｐゴシック" pitchFamily="34" charset="-128"/>
              </a:rPr>
              <a:t>Reasons for doing Research </a:t>
            </a:r>
            <a:endParaRPr lang="en-US" b="1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r>
              <a:rPr lang="en-US" b="1" dirty="0" smtClean="0">
                <a:latin typeface="Maiandra GD" panose="020E0502030308020204" pitchFamily="34" charset="0"/>
              </a:rPr>
              <a:t>To </a:t>
            </a:r>
            <a:r>
              <a:rPr lang="en-US" b="1" dirty="0">
                <a:latin typeface="Maiandra GD" panose="020E0502030308020204" pitchFamily="34" charset="0"/>
              </a:rPr>
              <a:t>test or disprove a theory</a:t>
            </a:r>
          </a:p>
          <a:p>
            <a:r>
              <a:rPr lang="en-US" b="1" dirty="0">
                <a:latin typeface="Maiandra GD" panose="020E0502030308020204" pitchFamily="34" charset="0"/>
              </a:rPr>
              <a:t>To come up with a better way</a:t>
            </a:r>
          </a:p>
          <a:p>
            <a:r>
              <a:rPr lang="en-US" b="1" dirty="0">
                <a:latin typeface="Maiandra GD" panose="020E0502030308020204" pitchFamily="34" charset="0"/>
              </a:rPr>
              <a:t>A new or improved product</a:t>
            </a:r>
          </a:p>
          <a:p>
            <a:r>
              <a:rPr lang="en-US" b="1" dirty="0">
                <a:latin typeface="Maiandra GD" panose="020E0502030308020204" pitchFamily="34" charset="0"/>
              </a:rPr>
              <a:t>A new theory</a:t>
            </a:r>
          </a:p>
          <a:p>
            <a:r>
              <a:rPr lang="en-US" b="1" dirty="0">
                <a:latin typeface="Maiandra GD" panose="020E0502030308020204" pitchFamily="34" charset="0"/>
              </a:rPr>
              <a:t>A re-interpretation of an existing theory</a:t>
            </a:r>
          </a:p>
          <a:p>
            <a:r>
              <a:rPr lang="en-US" b="1" dirty="0">
                <a:latin typeface="Maiandra GD" panose="020E0502030308020204" pitchFamily="34" charset="0"/>
              </a:rPr>
              <a:t>New or improved research tool or technique</a:t>
            </a:r>
          </a:p>
          <a:p>
            <a:r>
              <a:rPr lang="en-US" b="1" dirty="0">
                <a:latin typeface="Maiandra GD" panose="020E0502030308020204" pitchFamily="34" charset="0"/>
              </a:rPr>
              <a:t>A new or improved model or perspective</a:t>
            </a:r>
          </a:p>
          <a:p>
            <a:r>
              <a:rPr lang="en-US" b="1" dirty="0">
                <a:latin typeface="Maiandra GD" panose="020E0502030308020204" pitchFamily="34" charset="0"/>
              </a:rPr>
              <a:t>An in-depth study of a particular situation</a:t>
            </a:r>
          </a:p>
          <a:p>
            <a:r>
              <a:rPr lang="en-US" b="1" dirty="0">
                <a:latin typeface="Maiandra GD" panose="020E0502030308020204" pitchFamily="34" charset="0"/>
              </a:rPr>
              <a:t>An exploration of a topic, area or field</a:t>
            </a:r>
          </a:p>
          <a:p>
            <a:r>
              <a:rPr lang="en-US" b="1" dirty="0">
                <a:latin typeface="Maiandra GD" panose="020E0502030308020204" pitchFamily="34" charset="0"/>
              </a:rPr>
              <a:t>new or improved evidence;</a:t>
            </a:r>
          </a:p>
          <a:p>
            <a:r>
              <a:rPr lang="en-US" b="1" dirty="0">
                <a:latin typeface="Maiandra GD" panose="020E0502030308020204" pitchFamily="34" charset="0"/>
              </a:rPr>
              <a:t>new or improved methodology;</a:t>
            </a:r>
          </a:p>
          <a:p>
            <a:r>
              <a:rPr lang="en-US" b="1" dirty="0">
                <a:latin typeface="Maiandra GD" panose="020E0502030308020204" pitchFamily="34" charset="0"/>
              </a:rPr>
              <a:t>new or improved analysis;</a:t>
            </a:r>
          </a:p>
          <a:p>
            <a:r>
              <a:rPr lang="en-US" b="1" dirty="0">
                <a:latin typeface="Maiandra GD" panose="020E0502030308020204" pitchFamily="34" charset="0"/>
              </a:rPr>
              <a:t>new or improved concepts or theories.</a:t>
            </a:r>
          </a:p>
          <a:p>
            <a:r>
              <a:rPr lang="en-US" b="1" dirty="0">
                <a:latin typeface="Maiandra GD" panose="020E0502030308020204" pitchFamily="34" charset="0"/>
              </a:rPr>
              <a:t>new or improved computer-based product.</a:t>
            </a:r>
          </a:p>
          <a:p>
            <a:endParaRPr lang="en-US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11490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66"/>
                </a:solidFill>
                <a:ea typeface="ＭＳ Ｐゴシック" pitchFamily="34" charset="-128"/>
              </a:rPr>
              <a:t>Theory:</a:t>
            </a:r>
            <a:endParaRPr lang="en-GB" dirty="0" smtClean="0">
              <a:solidFill>
                <a:srgbClr val="FF0066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3359295"/>
            <a:ext cx="4807816" cy="2681287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What Theory Help us to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Understand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Explain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Predict</a:t>
            </a:r>
          </a:p>
          <a:p>
            <a:pPr lvl="1"/>
            <a:r>
              <a:rPr lang="en-US" sz="1800" b="1" dirty="0" err="1" smtClean="0">
                <a:solidFill>
                  <a:schemeClr val="tx2"/>
                </a:solidFill>
              </a:rPr>
              <a:t>Analyse</a:t>
            </a:r>
            <a:r>
              <a:rPr lang="en-US" sz="1800" b="1" dirty="0" smtClean="0">
                <a:solidFill>
                  <a:schemeClr val="tx2"/>
                </a:solidFill>
              </a:rPr>
              <a:t> and 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Design actions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about a phenomena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sz="2000" b="1" dirty="0" smtClean="0">
              <a:solidFill>
                <a:schemeClr val="tx2"/>
              </a:solidFill>
              <a:latin typeface="Arial Black" pitchFamily="34" charset="0"/>
            </a:endParaRPr>
          </a:p>
          <a:p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2509" y="830983"/>
            <a:ext cx="8229600" cy="2507962"/>
          </a:xfrm>
          <a:prstGeom prst="rect">
            <a:avLst/>
          </a:prstGeom>
        </p:spPr>
        <p:txBody>
          <a:bodyPr/>
          <a:lstStyle/>
          <a:p>
            <a:pPr marL="192088" marR="0" lvl="0" indent="-192088" algn="l" defTabSz="7620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33CC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Research and Theory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Research “must” be grounded in theory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There are a wide range of theories available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We use theories as a means of explaining our research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We can also carry out research that challenges existing theories or to develop new theories</a:t>
            </a:r>
          </a:p>
          <a:p>
            <a:pPr marL="192088" marR="0" lvl="0" indent="-192088" algn="l" defTabSz="7620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33CC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2462" y="3435637"/>
            <a:ext cx="5194159" cy="2743490"/>
          </a:xfrm>
          <a:prstGeom prst="rect">
            <a:avLst/>
          </a:prstGeom>
        </p:spPr>
        <p:txBody>
          <a:bodyPr/>
          <a:lstStyle/>
          <a:p>
            <a:pPr marL="192088" marR="0" lvl="0" indent="-192088" algn="l" defTabSz="7620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33CC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Makes a Good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Theory?</a:t>
            </a:r>
          </a:p>
          <a:p>
            <a:pPr marL="357187" indent="-342900" defTabSz="762000">
              <a:buFont typeface="+mj-lt"/>
              <a:buAutoNum type="arabicPeriod"/>
            </a:pP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Validity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It fits the facts</a:t>
            </a:r>
          </a:p>
          <a:p>
            <a:pPr marL="357187" indent="-342900" defTabSz="762000">
              <a:buFont typeface="+mj-lt"/>
              <a:buAutoNum type="arabicPeriod"/>
            </a:pP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Generalization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Makes Prediction about the future</a:t>
            </a:r>
          </a:p>
          <a:p>
            <a:pPr marL="357187" indent="-342900" defTabSz="762000">
              <a:buFont typeface="+mj-lt"/>
              <a:buAutoNum type="arabicPeriod"/>
            </a:pP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Replication</a:t>
            </a:r>
          </a:p>
          <a:p>
            <a:pPr marL="666750" lvl="1" indent="-195263" defTabSz="762000">
              <a:buFontTx/>
              <a:buChar char="•"/>
            </a:pPr>
            <a:r>
              <a:rPr lang="en-US" kern="0" dirty="0" smtClean="0">
                <a:latin typeface="+mn-lt"/>
              </a:rPr>
              <a:t>Can be repeated with similar results</a:t>
            </a:r>
          </a:p>
          <a:p>
            <a:pPr marL="192088" marR="0" lvl="0" indent="-192088" algn="l" defTabSz="7620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33CC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5">
      <a:dk1>
        <a:srgbClr val="000000"/>
      </a:dk1>
      <a:lt1>
        <a:srgbClr val="FFFFFF"/>
      </a:lt1>
      <a:dk2>
        <a:srgbClr val="0033CC"/>
      </a:dk2>
      <a:lt2>
        <a:srgbClr val="808080"/>
      </a:lt2>
      <a:accent1>
        <a:srgbClr val="0036CC"/>
      </a:accent1>
      <a:accent2>
        <a:srgbClr val="AFD4F0"/>
      </a:accent2>
      <a:accent3>
        <a:srgbClr val="FFFFFF"/>
      </a:accent3>
      <a:accent4>
        <a:srgbClr val="000000"/>
      </a:accent4>
      <a:accent5>
        <a:srgbClr val="AAAEE2"/>
      </a:accent5>
      <a:accent6>
        <a:srgbClr val="9EC0D9"/>
      </a:accent6>
      <a:hlink>
        <a:srgbClr val="44A51C"/>
      </a:hlink>
      <a:folHlink>
        <a:srgbClr val="E6C01F"/>
      </a:folHlink>
    </a:clrScheme>
    <a:fontScheme name="BLANK">
      <a:majorFont>
        <a:latin typeface="Nokia Large"/>
        <a:ea typeface=""/>
        <a:cs typeface=""/>
      </a:majorFont>
      <a:minorFont>
        <a:latin typeface="Nokia Sans Wi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366CC"/>
        </a:dk1>
        <a:lt1>
          <a:srgbClr val="FFFFFF"/>
        </a:lt1>
        <a:dk2>
          <a:srgbClr val="3366CC"/>
        </a:dk2>
        <a:lt2>
          <a:srgbClr val="808080"/>
        </a:lt2>
        <a:accent1>
          <a:srgbClr val="3366CC"/>
        </a:accent1>
        <a:accent2>
          <a:srgbClr val="99CCFF"/>
        </a:accent2>
        <a:accent3>
          <a:srgbClr val="FFFFFF"/>
        </a:accent3>
        <a:accent4>
          <a:srgbClr val="2A56AE"/>
        </a:accent4>
        <a:accent5>
          <a:srgbClr val="ADB8E2"/>
        </a:accent5>
        <a:accent6>
          <a:srgbClr val="8AB9E7"/>
        </a:accent6>
        <a:hlink>
          <a:srgbClr val="44A51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8AB9E7"/>
        </a:accent6>
        <a:hlink>
          <a:srgbClr val="44A51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36CC"/>
        </a:accent1>
        <a:accent2>
          <a:srgbClr val="AFD4F0"/>
        </a:accent2>
        <a:accent3>
          <a:srgbClr val="FFFFFF"/>
        </a:accent3>
        <a:accent4>
          <a:srgbClr val="000000"/>
        </a:accent4>
        <a:accent5>
          <a:srgbClr val="AAAEE2"/>
        </a:accent5>
        <a:accent6>
          <a:srgbClr val="9EC0D9"/>
        </a:accent6>
        <a:hlink>
          <a:srgbClr val="44A51C"/>
        </a:hlink>
        <a:folHlink>
          <a:srgbClr val="E6C0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7460</TotalTime>
  <Pages>15</Pages>
  <Words>1839</Words>
  <Application>Microsoft Office PowerPoint</Application>
  <PresentationFormat>A4 Paper (210x297 mm)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Arial Black</vt:lpstr>
      <vt:lpstr>Maiandra GD</vt:lpstr>
      <vt:lpstr>Nokia Large</vt:lpstr>
      <vt:lpstr>Nokia Sans Wide</vt:lpstr>
      <vt:lpstr>Symbol</vt:lpstr>
      <vt:lpstr>Wingdings 3</vt:lpstr>
      <vt:lpstr>BLANK</vt:lpstr>
      <vt:lpstr>PowerPoint Presentation</vt:lpstr>
      <vt:lpstr>WHAT IS RESEARCH?</vt:lpstr>
      <vt:lpstr>Class Exercise:</vt:lpstr>
      <vt:lpstr>What is research?</vt:lpstr>
      <vt:lpstr>Defining research</vt:lpstr>
      <vt:lpstr>Defining research</vt:lpstr>
      <vt:lpstr> </vt:lpstr>
      <vt:lpstr> </vt:lpstr>
      <vt:lpstr>Theory:</vt:lpstr>
      <vt:lpstr>What research entails</vt:lpstr>
      <vt:lpstr>PowerPoint Presentation</vt:lpstr>
      <vt:lpstr>PowerPoint Presentation</vt:lpstr>
      <vt:lpstr> </vt:lpstr>
      <vt:lpstr> </vt:lpstr>
      <vt:lpstr>Class Exercise:</vt:lpstr>
      <vt:lpstr>The researcher mindset – 1/3</vt:lpstr>
      <vt:lpstr>The researcher mindset – 2/3</vt:lpstr>
      <vt:lpstr>The researcher mindset – 3/3</vt:lpstr>
      <vt:lpstr>PowerPoint Presentation</vt:lpstr>
      <vt:lpstr>PowerPoint Presentation</vt:lpstr>
      <vt:lpstr>Classifying Research- 1/2 </vt:lpstr>
      <vt:lpstr>Classifying Research -2/2</vt:lpstr>
      <vt:lpstr>Assignment: Types of research </vt:lpstr>
    </vt:vector>
  </TitlesOfParts>
  <Company>Nokia Oyj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Nokia PowerPoint template 2005</dc:subject>
  <dc:creator>mokeira</dc:creator>
  <cp:lastModifiedBy>micah</cp:lastModifiedBy>
  <cp:revision>212</cp:revision>
  <cp:lastPrinted>1998-09-04T08:04:32Z</cp:lastPrinted>
  <dcterms:created xsi:type="dcterms:W3CDTF">2008-09-28T18:35:35Z</dcterms:created>
  <dcterms:modified xsi:type="dcterms:W3CDTF">2021-06-04T05:31:51Z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3f67d9ea-400d-406f-9d54-6c811fc62ed5</vt:lpwstr>
  </property>
  <property fmtid="{D5CDD505-2E9C-101B-9397-08002B2CF9AE}" pid="3" name="NokiaConfidentiality">
    <vt:lpwstr>Company Confidential</vt:lpwstr>
  </property>
</Properties>
</file>