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ontano Sans"/>
      <p:regular r:id="rId30"/>
    </p:embeddedFon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font" Target="fonts/PontanoSans-regular.fntdata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3b15495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e3b15495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e3b15495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e3b15495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3b15495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3b15495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e3b15495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e3b15495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3b154958_1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3b154958_1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3b154958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3b154958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e3b15495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e3b15495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e3b15495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e3b15495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3b154958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3b154958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e3b15495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e3b15495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e3b15495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e3b15495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e3b154958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e3b154958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e3b154958_3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e3b154958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3b154958_1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3b154958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3b154958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3b154958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3b15495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3b15495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3b15495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3b15495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3b15495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3b15495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3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jp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Relationship Id="rId5" Type="http://schemas.openxmlformats.org/officeDocument/2006/relationships/image" Target="../media/image29.png"/><Relationship Id="rId6" Type="http://schemas.openxmlformats.org/officeDocument/2006/relationships/image" Target="../media/image20.png"/><Relationship Id="rId7" Type="http://schemas.openxmlformats.org/officeDocument/2006/relationships/image" Target="../media/image17.png"/><Relationship Id="rId8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CLAIMS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/>
              <a:t>Richa and Mainaki •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735875" y="3867800"/>
            <a:ext cx="23274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CDSAML</a:t>
            </a:r>
            <a:r>
              <a:rPr lang="en" sz="4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4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625" y="4628150"/>
            <a:ext cx="3210650" cy="4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941" r="0" t="0"/>
          <a:stretch/>
        </p:blipFill>
        <p:spPr>
          <a:xfrm>
            <a:off x="193900" y="434900"/>
            <a:ext cx="8756199" cy="34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 b="3864" l="646" r="19551" t="89180"/>
          <a:stretch/>
        </p:blipFill>
        <p:spPr>
          <a:xfrm>
            <a:off x="0" y="3960525"/>
            <a:ext cx="9144000" cy="221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1652" l="1341" r="0" t="0"/>
          <a:stretch/>
        </p:blipFill>
        <p:spPr>
          <a:xfrm>
            <a:off x="211550" y="411325"/>
            <a:ext cx="8720901" cy="336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 b="0" l="1156" r="0" t="88092"/>
          <a:stretch/>
        </p:blipFill>
        <p:spPr>
          <a:xfrm>
            <a:off x="105925" y="3778146"/>
            <a:ext cx="9038075" cy="3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1874" r="0" t="2704"/>
          <a:stretch/>
        </p:blipFill>
        <p:spPr>
          <a:xfrm>
            <a:off x="235100" y="435475"/>
            <a:ext cx="8673800" cy="34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 b="4332" l="982" r="47322" t="88341"/>
          <a:stretch/>
        </p:blipFill>
        <p:spPr>
          <a:xfrm>
            <a:off x="210550" y="3990029"/>
            <a:ext cx="8722900" cy="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-8601" t="-8601"/>
          <a:stretch/>
        </p:blipFill>
        <p:spPr>
          <a:xfrm>
            <a:off x="0" y="0"/>
            <a:ext cx="1121100" cy="8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01200"/>
            <a:ext cx="91440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5">
            <a:alphaModFix/>
          </a:blip>
          <a:srcRect b="0" l="0" r="0" t="21826"/>
          <a:stretch/>
        </p:blipFill>
        <p:spPr>
          <a:xfrm>
            <a:off x="326675" y="953387"/>
            <a:ext cx="1730800" cy="27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0261" y="348900"/>
            <a:ext cx="258127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4288" y="438850"/>
            <a:ext cx="2423143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8">
            <a:alphaModFix/>
          </a:blip>
          <a:srcRect b="3623" l="0" r="0" t="0"/>
          <a:stretch/>
        </p:blipFill>
        <p:spPr>
          <a:xfrm>
            <a:off x="7370200" y="348900"/>
            <a:ext cx="15733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Finding Outliers</a:t>
            </a:r>
            <a:endParaRPr sz="3600"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500" y="1430605"/>
            <a:ext cx="4201800" cy="31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349100" y="1256775"/>
            <a:ext cx="40146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Driverage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Pontano Sans"/>
              <a:buChar char="●"/>
            </a:pPr>
            <a:r>
              <a:rPr lang="en" sz="2400">
                <a:latin typeface="Pontano Sans"/>
                <a:ea typeface="Pontano Sans"/>
                <a:cs typeface="Pontano Sans"/>
                <a:sym typeface="Pontano Sans"/>
              </a:rPr>
              <a:t>Using standard deviation</a:t>
            </a:r>
            <a:endParaRPr sz="24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Pontano Sans"/>
              <a:buChar char="●"/>
            </a:pPr>
            <a:r>
              <a:rPr lang="en" sz="2400">
                <a:latin typeface="Pontano Sans"/>
                <a:ea typeface="Pontano Sans"/>
                <a:cs typeface="Pontano Sans"/>
                <a:sym typeface="Pontano Sans"/>
              </a:rPr>
              <a:t>Range: 20-70 years</a:t>
            </a:r>
            <a:endParaRPr sz="24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Vehage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Pontano Sans"/>
              <a:buChar char="●"/>
            </a:pPr>
            <a:r>
              <a:rPr lang="en" sz="2400">
                <a:latin typeface="Pontano Sans"/>
                <a:ea typeface="Pontano Sans"/>
                <a:cs typeface="Pontano Sans"/>
                <a:sym typeface="Pontano Sans"/>
              </a:rPr>
              <a:t>Using boxplot</a:t>
            </a:r>
            <a:endParaRPr sz="24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Pontano Sans"/>
              <a:buChar char="●"/>
            </a:pPr>
            <a:r>
              <a:rPr lang="en" sz="2400">
                <a:latin typeface="Pontano Sans"/>
                <a:ea typeface="Pontano Sans"/>
                <a:cs typeface="Pontano Sans"/>
                <a:sym typeface="Pontano Sans"/>
              </a:rPr>
              <a:t>Range: 0-24 years</a:t>
            </a:r>
            <a:endParaRPr sz="2400"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490250" y="526350"/>
            <a:ext cx="7654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Features: </a:t>
            </a:r>
            <a:r>
              <a:rPr lang="en" sz="4800">
                <a:solidFill>
                  <a:srgbClr val="000000"/>
                </a:solidFill>
              </a:rPr>
              <a:t>DRIVERAGE,VEHAGE</a:t>
            </a:r>
            <a:endParaRPr sz="4800">
              <a:solidFill>
                <a:srgbClr val="000000"/>
              </a:solidFill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4800"/>
              <a:t>Fill Missing Values </a:t>
            </a:r>
            <a:endParaRPr sz="4800"/>
          </a:p>
          <a:p>
            <a: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4800"/>
              <a:t>Replace outliers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 Local Means</a:t>
            </a:r>
            <a:endParaRPr b="1"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DRIVERAGE:</a:t>
            </a:r>
            <a:endParaRPr sz="2100">
              <a:solidFill>
                <a:schemeClr val="dk1"/>
              </a:solidFill>
            </a:endParaRPr>
          </a:p>
          <a:p>
            <a:pPr indent="0" lvl="0" marL="457200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9" name="Google Shape;229;p29"/>
          <p:cNvSpPr txBox="1"/>
          <p:nvPr>
            <p:ph idx="2" type="body"/>
          </p:nvPr>
        </p:nvSpPr>
        <p:spPr>
          <a:xfrm>
            <a:off x="4779375" y="1171675"/>
            <a:ext cx="39999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VEHAGE:</a:t>
            </a:r>
            <a:endParaRPr sz="2100">
              <a:solidFill>
                <a:schemeClr val="dk1"/>
              </a:solidFill>
            </a:endParaRPr>
          </a:p>
          <a:p>
            <a:pPr indent="0" lvl="0" marL="457200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25" y="1615988"/>
            <a:ext cx="2562300" cy="7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4">
            <a:alphaModFix/>
          </a:blip>
          <a:srcRect b="6356" l="0" r="0" t="5847"/>
          <a:stretch/>
        </p:blipFill>
        <p:spPr>
          <a:xfrm>
            <a:off x="4829500" y="1616000"/>
            <a:ext cx="2710750" cy="7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63" y="2508125"/>
            <a:ext cx="9239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 rotWithShape="1">
          <a:blip r:embed="rId6">
            <a:alphaModFix/>
          </a:blip>
          <a:srcRect b="0" l="0" r="3725" t="0"/>
          <a:stretch/>
        </p:blipFill>
        <p:spPr>
          <a:xfrm>
            <a:off x="2011700" y="2508125"/>
            <a:ext cx="16964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/>
          <p:nvPr/>
        </p:nvSpPr>
        <p:spPr>
          <a:xfrm>
            <a:off x="1452900" y="3571825"/>
            <a:ext cx="4599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4863" y="2512875"/>
            <a:ext cx="7905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/>
          <p:nvPr/>
        </p:nvSpPr>
        <p:spPr>
          <a:xfrm>
            <a:off x="6490375" y="3529400"/>
            <a:ext cx="4599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5200" y="2522388"/>
            <a:ext cx="15240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59363" y="2517650"/>
            <a:ext cx="7905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Encoding</a:t>
            </a:r>
            <a:endParaRPr b="1"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311700" y="11291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</a:t>
            </a:r>
            <a:r>
              <a:rPr lang="en" sz="1600"/>
              <a:t>Categorical Features: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Header file: from keras.preprocessing.text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Function: Tokenizer()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Split: ‘\n’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Convert to Binary: text_to_sequences() with padding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2.</a:t>
            </a:r>
            <a:r>
              <a:rPr lang="en" sz="1600"/>
              <a:t>Target Cluster Name: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Header File: Pandas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Numeric Encoding of Labels</a:t>
            </a:r>
            <a:endParaRPr sz="1600"/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3">
            <a:alphaModFix/>
          </a:blip>
          <a:srcRect b="45969" l="0" r="0" t="0"/>
          <a:stretch/>
        </p:blipFill>
        <p:spPr>
          <a:xfrm>
            <a:off x="6074325" y="3020850"/>
            <a:ext cx="1516200" cy="19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 rotWithShape="1">
          <a:blip r:embed="rId4">
            <a:alphaModFix/>
          </a:blip>
          <a:srcRect b="42008" l="0" r="64557" t="0"/>
          <a:stretch/>
        </p:blipFill>
        <p:spPr>
          <a:xfrm>
            <a:off x="4145525" y="506675"/>
            <a:ext cx="2139899" cy="20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5">
            <a:alphaModFix/>
          </a:blip>
          <a:srcRect b="41612" l="0" r="74517" t="0"/>
          <a:stretch/>
        </p:blipFill>
        <p:spPr>
          <a:xfrm>
            <a:off x="6957075" y="506675"/>
            <a:ext cx="1823326" cy="206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/>
          <p:nvPr/>
        </p:nvSpPr>
        <p:spPr>
          <a:xfrm>
            <a:off x="6381400" y="1523850"/>
            <a:ext cx="4797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459675" y="1900350"/>
            <a:ext cx="8118600" cy="15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Predict the incurred amount based on historical data followed by the prediction of premium pricing for an insurance company</a:t>
            </a:r>
            <a:endParaRPr sz="2800"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512700" y="6803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PROBLEM STATEMENT: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-Neural Network-Keras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244525" y="76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</a:t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093975" y="137030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/>
          <p:nvPr/>
        </p:nvSpPr>
        <p:spPr>
          <a:xfrm>
            <a:off x="1093975" y="179240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/>
          <p:nvPr/>
        </p:nvSpPr>
        <p:spPr>
          <a:xfrm>
            <a:off x="1093975" y="221450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1093975" y="335530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1093975" y="3792875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1093975" y="42304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1093975" y="94820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33"/>
          <p:cNvCxnSpPr/>
          <p:nvPr/>
        </p:nvCxnSpPr>
        <p:spPr>
          <a:xfrm>
            <a:off x="1698500" y="1581425"/>
            <a:ext cx="8445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3"/>
          <p:cNvCxnSpPr/>
          <p:nvPr/>
        </p:nvCxnSpPr>
        <p:spPr>
          <a:xfrm flipH="1" rot="10800000">
            <a:off x="1688900" y="3232000"/>
            <a:ext cx="9117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3"/>
          <p:cNvSpPr/>
          <p:nvPr/>
        </p:nvSpPr>
        <p:spPr>
          <a:xfrm>
            <a:off x="2657000" y="15813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2657000" y="2001463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2657000" y="24211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2657000" y="28432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2657000" y="32653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2657000" y="3683475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2657000" y="1160463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0" y="1160475"/>
            <a:ext cx="11709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input-4</a:t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0" y="3629675"/>
            <a:ext cx="11709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input -3</a:t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2197700" y="4230450"/>
            <a:ext cx="1228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input layer</a:t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57575" y="2675400"/>
            <a:ext cx="12282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input layers</a:t>
            </a:r>
            <a:endParaRPr/>
          </a:p>
        </p:txBody>
      </p:sp>
      <p:cxnSp>
        <p:nvCxnSpPr>
          <p:cNvPr id="284" name="Google Shape;284;p33"/>
          <p:cNvCxnSpPr/>
          <p:nvPr/>
        </p:nvCxnSpPr>
        <p:spPr>
          <a:xfrm flipH="1" rot="10800000">
            <a:off x="3209210" y="2843260"/>
            <a:ext cx="341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3"/>
          <p:cNvSpPr txBox="1"/>
          <p:nvPr/>
        </p:nvSpPr>
        <p:spPr>
          <a:xfrm>
            <a:off x="1443500" y="948200"/>
            <a:ext cx="163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Converted to embedding</a:t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3598725" y="1685875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3598725" y="210598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3598725" y="2525675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3598725" y="2947775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3598725" y="3369875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3598725" y="378800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3598725" y="126498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4293775" y="16850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4293775" y="2105163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4293775" y="25248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4293775" y="29469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4293775" y="33690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4293775" y="3787175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4293775" y="1264163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4988825" y="16850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4988825" y="2105163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4988825" y="25248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4988825" y="29469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4988825" y="33690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4988825" y="3787175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4988825" y="1264163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378925" y="16217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6378925" y="20418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6378925" y="24615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6378925" y="28836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6378925" y="33057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6378925" y="3723863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6378925" y="12008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4293775" y="8452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4293775" y="423163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4293775" y="42132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4988825" y="8452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4988825" y="42088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6378925" y="41499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 txBox="1"/>
          <p:nvPr/>
        </p:nvSpPr>
        <p:spPr>
          <a:xfrm>
            <a:off x="3332625" y="4378175"/>
            <a:ext cx="954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hidden-7</a:t>
            </a:r>
            <a:endParaRPr/>
          </a:p>
        </p:txBody>
      </p:sp>
      <p:sp>
        <p:nvSpPr>
          <p:cNvPr id="321" name="Google Shape;321;p33"/>
          <p:cNvSpPr txBox="1"/>
          <p:nvPr/>
        </p:nvSpPr>
        <p:spPr>
          <a:xfrm>
            <a:off x="3880900" y="4639325"/>
            <a:ext cx="1170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hidden-25</a:t>
            </a:r>
            <a:endParaRPr/>
          </a:p>
        </p:txBody>
      </p:sp>
      <p:sp>
        <p:nvSpPr>
          <p:cNvPr id="322" name="Google Shape;322;p33"/>
          <p:cNvSpPr txBox="1"/>
          <p:nvPr/>
        </p:nvSpPr>
        <p:spPr>
          <a:xfrm>
            <a:off x="4884400" y="4690575"/>
            <a:ext cx="1045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hidden-20</a:t>
            </a:r>
            <a:endParaRPr/>
          </a:p>
        </p:txBody>
      </p:sp>
      <p:sp>
        <p:nvSpPr>
          <p:cNvPr id="323" name="Google Shape;323;p33"/>
          <p:cNvSpPr txBox="1"/>
          <p:nvPr/>
        </p:nvSpPr>
        <p:spPr>
          <a:xfrm>
            <a:off x="6074225" y="4690575"/>
            <a:ext cx="1045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hidden-15</a:t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6886375" y="1424463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6886375" y="1846575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6886375" y="225328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6886375" y="268620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6886375" y="311908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6886375" y="355198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6886375" y="398490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7537775" y="16882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7537775" y="21083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7537775" y="25280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7537775" y="29501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7537775" y="33722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6886375" y="4417800"/>
            <a:ext cx="1045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hidden-10</a:t>
            </a:r>
            <a:endParaRPr/>
          </a:p>
        </p:txBody>
      </p:sp>
      <p:sp>
        <p:nvSpPr>
          <p:cNvPr id="337" name="Google Shape;337;p33"/>
          <p:cNvSpPr txBox="1"/>
          <p:nvPr/>
        </p:nvSpPr>
        <p:spPr>
          <a:xfrm>
            <a:off x="7436775" y="3897250"/>
            <a:ext cx="1045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hidden-5</a:t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8189175" y="16882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8189175" y="2108350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8189175" y="25280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8189175" y="2950138"/>
            <a:ext cx="422100" cy="4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 txBox="1"/>
          <p:nvPr/>
        </p:nvSpPr>
        <p:spPr>
          <a:xfrm>
            <a:off x="8070300" y="3404700"/>
            <a:ext cx="954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5657850" y="1813025"/>
            <a:ext cx="422100" cy="42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5657850" y="2233138"/>
            <a:ext cx="422100" cy="42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5657850" y="2652825"/>
            <a:ext cx="422100" cy="42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5657850" y="3074925"/>
            <a:ext cx="422100" cy="42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5657850" y="3497025"/>
            <a:ext cx="422100" cy="42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5657850" y="3915150"/>
            <a:ext cx="422100" cy="42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5657850" y="1392138"/>
            <a:ext cx="422100" cy="42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5657850" y="973225"/>
            <a:ext cx="422100" cy="42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5657850" y="4336813"/>
            <a:ext cx="422100" cy="422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 txBox="1"/>
          <p:nvPr/>
        </p:nvSpPr>
        <p:spPr>
          <a:xfrm>
            <a:off x="5346000" y="464425"/>
            <a:ext cx="12282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 layer(0.05)</a:t>
            </a:r>
            <a:endParaRPr/>
          </a:p>
        </p:txBody>
      </p:sp>
      <p:cxnSp>
        <p:nvCxnSpPr>
          <p:cNvPr id="353" name="Google Shape;353;p33"/>
          <p:cNvCxnSpPr/>
          <p:nvPr/>
        </p:nvCxnSpPr>
        <p:spPr>
          <a:xfrm>
            <a:off x="7888590" y="253227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3"/>
          <p:cNvSpPr txBox="1"/>
          <p:nvPr/>
        </p:nvSpPr>
        <p:spPr>
          <a:xfrm>
            <a:off x="7769025" y="1213900"/>
            <a:ext cx="1377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probabilities</a:t>
            </a:r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8241400" y="1702500"/>
            <a:ext cx="1106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8246475" y="2160325"/>
            <a:ext cx="4221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8274325" y="2601175"/>
            <a:ext cx="49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 txBox="1"/>
          <p:nvPr/>
        </p:nvSpPr>
        <p:spPr>
          <a:xfrm>
            <a:off x="8233200" y="2556075"/>
            <a:ext cx="62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8233200" y="2959438"/>
            <a:ext cx="628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after 1st train</a:t>
            </a:r>
            <a:endParaRPr/>
          </a:p>
        </p:txBody>
      </p:sp>
      <p:sp>
        <p:nvSpPr>
          <p:cNvPr id="365" name="Google Shape;365;p34"/>
          <p:cNvSpPr txBox="1"/>
          <p:nvPr/>
        </p:nvSpPr>
        <p:spPr>
          <a:xfrm>
            <a:off x="623725" y="1322350"/>
            <a:ext cx="36465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ACCURACY=32.23%</a:t>
            </a:r>
            <a:endParaRPr sz="1800"/>
          </a:p>
        </p:txBody>
      </p:sp>
      <p:pic>
        <p:nvPicPr>
          <p:cNvPr id="366" name="Google Shape;366;p34"/>
          <p:cNvPicPr preferRelativeResize="0"/>
          <p:nvPr/>
        </p:nvPicPr>
        <p:blipFill rotWithShape="1">
          <a:blip r:embed="rId3">
            <a:alphaModFix/>
          </a:blip>
          <a:srcRect b="0" l="73201" r="0" t="0"/>
          <a:stretch/>
        </p:blipFill>
        <p:spPr>
          <a:xfrm>
            <a:off x="4961150" y="324350"/>
            <a:ext cx="2226299" cy="45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00" y="1786950"/>
            <a:ext cx="4259825" cy="31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After 2nd train:</a:t>
            </a:r>
            <a:endParaRPr/>
          </a:p>
        </p:txBody>
      </p:sp>
      <p:pic>
        <p:nvPicPr>
          <p:cNvPr id="373" name="Google Shape;373;p35"/>
          <p:cNvPicPr preferRelativeResize="0"/>
          <p:nvPr/>
        </p:nvPicPr>
        <p:blipFill rotWithShape="1">
          <a:blip r:embed="rId3">
            <a:alphaModFix/>
          </a:blip>
          <a:srcRect b="0" l="24207" r="0" t="0"/>
          <a:stretch/>
        </p:blipFill>
        <p:spPr>
          <a:xfrm>
            <a:off x="5210675" y="276375"/>
            <a:ext cx="2322250" cy="4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5"/>
          <p:cNvSpPr txBox="1"/>
          <p:nvPr/>
        </p:nvSpPr>
        <p:spPr>
          <a:xfrm>
            <a:off x="527775" y="1495075"/>
            <a:ext cx="26004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ACCURACY=51.28%</a:t>
            </a:r>
            <a:endParaRPr sz="1800"/>
          </a:p>
        </p:txBody>
      </p:sp>
      <p:sp>
        <p:nvSpPr>
          <p:cNvPr id="375" name="Google Shape;375;p35"/>
          <p:cNvSpPr/>
          <p:nvPr/>
        </p:nvSpPr>
        <p:spPr>
          <a:xfrm>
            <a:off x="4922800" y="4268350"/>
            <a:ext cx="2802000" cy="61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5"/>
          <p:cNvSpPr/>
          <p:nvPr/>
        </p:nvSpPr>
        <p:spPr>
          <a:xfrm>
            <a:off x="4999550" y="3817325"/>
            <a:ext cx="2514300" cy="29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0" y="1974875"/>
            <a:ext cx="4588250" cy="30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Feature</a:t>
            </a:r>
            <a:r>
              <a:rPr b="1" lang="en" sz="2400"/>
              <a:t> Selection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Clustering of data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Data Cleaning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Data </a:t>
            </a:r>
            <a:r>
              <a:rPr b="1" lang="en" sz="2400"/>
              <a:t>Preprocessing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Classification of data based on clusters</a:t>
            </a:r>
            <a:endParaRPr b="1" sz="24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62075" y="19800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Selected</a:t>
            </a:r>
            <a:endParaRPr b="1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25" y="1058225"/>
            <a:ext cx="6486200" cy="29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Clustering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21400"/>
            <a:ext cx="20304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 K-Means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94175" y="3807650"/>
            <a:ext cx="918000" cy="82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159075" y="3954775"/>
            <a:ext cx="1118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 Dataset</a:t>
            </a:r>
            <a:endParaRPr/>
          </a:p>
        </p:txBody>
      </p:sp>
      <p:cxnSp>
        <p:nvCxnSpPr>
          <p:cNvPr id="98" name="Google Shape;98;p19"/>
          <p:cNvCxnSpPr/>
          <p:nvPr/>
        </p:nvCxnSpPr>
        <p:spPr>
          <a:xfrm flipH="1" rot="10800000">
            <a:off x="1012175" y="4201988"/>
            <a:ext cx="600300" cy="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9"/>
          <p:cNvSpPr/>
          <p:nvPr/>
        </p:nvSpPr>
        <p:spPr>
          <a:xfrm>
            <a:off x="1612475" y="4047500"/>
            <a:ext cx="1412400" cy="3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683125" y="4047500"/>
            <a:ext cx="1271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Dropped 0s</a:t>
            </a:r>
            <a:endParaRPr/>
          </a:p>
        </p:txBody>
      </p:sp>
      <p:cxnSp>
        <p:nvCxnSpPr>
          <p:cNvPr id="101" name="Google Shape;101;p19"/>
          <p:cNvCxnSpPr>
            <a:stCxn id="99" idx="3"/>
          </p:cNvCxnSpPr>
          <p:nvPr/>
        </p:nvCxnSpPr>
        <p:spPr>
          <a:xfrm flipH="1" rot="10800000">
            <a:off x="3024875" y="4197350"/>
            <a:ext cx="635700" cy="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9"/>
          <p:cNvSpPr/>
          <p:nvPr/>
        </p:nvSpPr>
        <p:spPr>
          <a:xfrm>
            <a:off x="3660575" y="34424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660575" y="39752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660575" y="45080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9"/>
          <p:cNvCxnSpPr/>
          <p:nvPr/>
        </p:nvCxnSpPr>
        <p:spPr>
          <a:xfrm flipH="1" rot="10800000">
            <a:off x="4201900" y="2742275"/>
            <a:ext cx="135300" cy="68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/>
          <p:nvPr/>
        </p:nvSpPr>
        <p:spPr>
          <a:xfrm>
            <a:off x="4337150" y="2067700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337150" y="2600500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337150" y="3133300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 flipH="1" rot="10800000">
            <a:off x="4908100" y="1553575"/>
            <a:ext cx="306000" cy="49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/>
          <p:nvPr/>
        </p:nvSpPr>
        <p:spPr>
          <a:xfrm>
            <a:off x="5214125" y="8435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214125" y="13763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214125" y="19091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9"/>
          <p:cNvCxnSpPr/>
          <p:nvPr/>
        </p:nvCxnSpPr>
        <p:spPr>
          <a:xfrm>
            <a:off x="5779022" y="1038577"/>
            <a:ext cx="494400" cy="25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6273425" y="11099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273425" y="16427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6273425" y="21755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273425" y="27083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9"/>
          <p:cNvCxnSpPr/>
          <p:nvPr/>
        </p:nvCxnSpPr>
        <p:spPr>
          <a:xfrm>
            <a:off x="6838322" y="1376377"/>
            <a:ext cx="494400" cy="25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/>
          <p:nvPr/>
        </p:nvSpPr>
        <p:spPr>
          <a:xfrm>
            <a:off x="7332725" y="14477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332725" y="198057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9"/>
          <p:cNvCxnSpPr>
            <a:stCxn id="119" idx="6"/>
            <a:endCxn id="122" idx="2"/>
          </p:cNvCxnSpPr>
          <p:nvPr/>
        </p:nvCxnSpPr>
        <p:spPr>
          <a:xfrm>
            <a:off x="7897625" y="1714175"/>
            <a:ext cx="341400" cy="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7897625" y="2286163"/>
            <a:ext cx="341400" cy="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/>
          <p:nvPr/>
        </p:nvCxnSpPr>
        <p:spPr>
          <a:xfrm flipH="1" rot="10800000">
            <a:off x="765125" y="411850"/>
            <a:ext cx="4331400" cy="342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5096525" y="71950"/>
            <a:ext cx="729600" cy="60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5299175" y="214300"/>
            <a:ext cx="394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0s</a:t>
            </a:r>
            <a:endParaRPr/>
          </a:p>
        </p:txBody>
      </p:sp>
      <p:cxnSp>
        <p:nvCxnSpPr>
          <p:cNvPr id="127" name="Google Shape;127;p19"/>
          <p:cNvCxnSpPr>
            <a:stCxn id="125" idx="6"/>
            <a:endCxn id="128" idx="1"/>
          </p:cNvCxnSpPr>
          <p:nvPr/>
        </p:nvCxnSpPr>
        <p:spPr>
          <a:xfrm>
            <a:off x="5826125" y="373150"/>
            <a:ext cx="2495700" cy="66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/>
          <p:nvPr/>
        </p:nvSpPr>
        <p:spPr>
          <a:xfrm>
            <a:off x="8239025" y="96502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8239025" y="1497825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8239025" y="2010100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8239025" y="2542900"/>
            <a:ext cx="564900" cy="53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219050" y="2899913"/>
            <a:ext cx="1118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Clustering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225475" y="3589035"/>
            <a:ext cx="1271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</a:t>
            </a:r>
            <a:r>
              <a:rPr lang="en"/>
              <a:t>Clustering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5096525" y="2362385"/>
            <a:ext cx="1271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</a:t>
            </a:r>
            <a:r>
              <a:rPr lang="en"/>
              <a:t>Clustering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061625" y="3133297"/>
            <a:ext cx="1271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Fourth </a:t>
            </a:r>
            <a:r>
              <a:rPr lang="en"/>
              <a:t>Clustering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7127000" y="2423122"/>
            <a:ext cx="1271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Fifth</a:t>
            </a:r>
            <a:r>
              <a:rPr lang="en"/>
              <a:t> Clustering</a:t>
            </a:r>
            <a:endParaRPr/>
          </a:p>
        </p:txBody>
      </p:sp>
      <p:cxnSp>
        <p:nvCxnSpPr>
          <p:cNvPr id="136" name="Google Shape;136;p19"/>
          <p:cNvCxnSpPr>
            <a:stCxn id="130" idx="4"/>
          </p:cNvCxnSpPr>
          <p:nvPr/>
        </p:nvCxnSpPr>
        <p:spPr>
          <a:xfrm flipH="1">
            <a:off x="8239175" y="3075700"/>
            <a:ext cx="282300" cy="4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7" name="Google Shape;137;p19"/>
          <p:cNvSpPr/>
          <p:nvPr/>
        </p:nvSpPr>
        <p:spPr>
          <a:xfrm>
            <a:off x="7109075" y="3531375"/>
            <a:ext cx="1459500" cy="113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4324925" y="2067700"/>
            <a:ext cx="564900" cy="10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219975" y="843575"/>
            <a:ext cx="564900" cy="10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6273425" y="1109975"/>
            <a:ext cx="564900" cy="159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660575" y="3442475"/>
            <a:ext cx="564900" cy="10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2" name="Google Shape;142;p19"/>
          <p:cNvSpPr txBox="1"/>
          <p:nvPr/>
        </p:nvSpPr>
        <p:spPr>
          <a:xfrm>
            <a:off x="7132625" y="3509950"/>
            <a:ext cx="14124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Cumalative</a:t>
            </a:r>
            <a:r>
              <a:rPr lang="en"/>
              <a:t> range of last cluster of 1st,2nd,3rd,4th clustering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506931" y="2177450"/>
            <a:ext cx="1625700" cy="1908725"/>
          </a:xfrm>
          <a:custGeom>
            <a:rect b="b" l="l" r="r" t="t"/>
            <a:pathLst>
              <a:path extrusionOk="0" h="76349" w="65028">
                <a:moveTo>
                  <a:pt x="11357" y="0"/>
                </a:moveTo>
                <a:cubicBezTo>
                  <a:pt x="13711" y="3688"/>
                  <a:pt x="27207" y="10436"/>
                  <a:pt x="25481" y="22128"/>
                </a:cubicBezTo>
                <a:cubicBezTo>
                  <a:pt x="23755" y="33820"/>
                  <a:pt x="-5592" y="61126"/>
                  <a:pt x="999" y="70150"/>
                </a:cubicBezTo>
                <a:cubicBezTo>
                  <a:pt x="7590" y="79174"/>
                  <a:pt x="54357" y="75250"/>
                  <a:pt x="65028" y="7627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44" name="Google Shape;144;p19"/>
          <p:cNvCxnSpPr/>
          <p:nvPr/>
        </p:nvCxnSpPr>
        <p:spPr>
          <a:xfrm>
            <a:off x="6832475" y="3050800"/>
            <a:ext cx="506100" cy="4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4919875" y="3401525"/>
            <a:ext cx="2189100" cy="988800"/>
          </a:xfrm>
          <a:prstGeom prst="bentConnector3">
            <a:avLst>
              <a:gd fmla="val 1989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>
            <a:stCxn id="104" idx="6"/>
          </p:cNvCxnSpPr>
          <p:nvPr/>
        </p:nvCxnSpPr>
        <p:spPr>
          <a:xfrm flipH="1" rot="10800000">
            <a:off x="4225475" y="4578575"/>
            <a:ext cx="2895300" cy="1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9"/>
          <p:cNvSpPr txBox="1"/>
          <p:nvPr/>
        </p:nvSpPr>
        <p:spPr>
          <a:xfrm>
            <a:off x="3801875" y="3534500"/>
            <a:ext cx="1881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3789975" y="4029713"/>
            <a:ext cx="10005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3801875" y="4578575"/>
            <a:ext cx="6357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4454975" y="2147600"/>
            <a:ext cx="812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4449075" y="2683575"/>
            <a:ext cx="635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4430600" y="3204850"/>
            <a:ext cx="635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5367125" y="906300"/>
            <a:ext cx="6003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5337700" y="1473875"/>
            <a:ext cx="812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5364200" y="1976925"/>
            <a:ext cx="812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6376450" y="1162100"/>
            <a:ext cx="729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6423412" y="1747613"/>
            <a:ext cx="635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6385175" y="2247125"/>
            <a:ext cx="341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6385175" y="2813600"/>
            <a:ext cx="812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7475138" y="1504025"/>
            <a:ext cx="394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7462175" y="2073750"/>
            <a:ext cx="3060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8321400" y="1024000"/>
            <a:ext cx="394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8321400" y="1595113"/>
            <a:ext cx="394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8380250" y="2118600"/>
            <a:ext cx="341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8368475" y="2612950"/>
            <a:ext cx="6357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1195" r="0" t="3372"/>
          <a:stretch/>
        </p:blipFill>
        <p:spPr>
          <a:xfrm>
            <a:off x="205350" y="564975"/>
            <a:ext cx="8733276" cy="33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4">
            <a:alphaModFix/>
          </a:blip>
          <a:srcRect b="4188" l="6714" r="11297" t="88838"/>
          <a:stretch/>
        </p:blipFill>
        <p:spPr>
          <a:xfrm>
            <a:off x="-24200" y="4111675"/>
            <a:ext cx="9192401" cy="2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1874" r="0" t="1380"/>
          <a:stretch/>
        </p:blipFill>
        <p:spPr>
          <a:xfrm>
            <a:off x="235100" y="423725"/>
            <a:ext cx="8673800" cy="34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 b="5946" l="1157" r="16720" t="87385"/>
          <a:stretch/>
        </p:blipFill>
        <p:spPr>
          <a:xfrm>
            <a:off x="0" y="3836725"/>
            <a:ext cx="9143999" cy="20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